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677" r:id="rId2"/>
    <p:sldId id="507" r:id="rId3"/>
    <p:sldId id="810" r:id="rId4"/>
    <p:sldId id="791" r:id="rId5"/>
    <p:sldId id="557" r:id="rId6"/>
    <p:sldId id="558" r:id="rId7"/>
    <p:sldId id="559" r:id="rId8"/>
    <p:sldId id="560" r:id="rId9"/>
    <p:sldId id="561" r:id="rId10"/>
    <p:sldId id="725" r:id="rId11"/>
    <p:sldId id="562" r:id="rId12"/>
    <p:sldId id="563" r:id="rId13"/>
    <p:sldId id="564" r:id="rId14"/>
    <p:sldId id="811" r:id="rId15"/>
    <p:sldId id="792" r:id="rId16"/>
    <p:sldId id="793" r:id="rId17"/>
    <p:sldId id="794" r:id="rId18"/>
    <p:sldId id="795" r:id="rId19"/>
    <p:sldId id="566" r:id="rId20"/>
    <p:sldId id="569" r:id="rId21"/>
    <p:sldId id="570" r:id="rId22"/>
    <p:sldId id="812" r:id="rId23"/>
    <p:sldId id="814" r:id="rId24"/>
    <p:sldId id="813" r:id="rId25"/>
    <p:sldId id="815" r:id="rId26"/>
    <p:sldId id="816" r:id="rId27"/>
    <p:sldId id="573" r:id="rId28"/>
    <p:sldId id="817" r:id="rId29"/>
    <p:sldId id="565" r:id="rId30"/>
    <p:sldId id="567" r:id="rId31"/>
    <p:sldId id="568" r:id="rId32"/>
    <p:sldId id="574" r:id="rId33"/>
    <p:sldId id="575" r:id="rId34"/>
    <p:sldId id="818" r:id="rId35"/>
    <p:sldId id="819" r:id="rId36"/>
    <p:sldId id="820" r:id="rId37"/>
    <p:sldId id="806" r:id="rId38"/>
    <p:sldId id="576" r:id="rId39"/>
    <p:sldId id="801" r:id="rId40"/>
    <p:sldId id="578" r:id="rId41"/>
    <p:sldId id="579" r:id="rId42"/>
    <p:sldId id="577" r:id="rId43"/>
    <p:sldId id="822" r:id="rId44"/>
    <p:sldId id="823" r:id="rId45"/>
    <p:sldId id="824" r:id="rId46"/>
    <p:sldId id="802" r:id="rId47"/>
    <p:sldId id="803" r:id="rId48"/>
    <p:sldId id="804" r:id="rId49"/>
    <p:sldId id="807" r:id="rId50"/>
    <p:sldId id="825" r:id="rId51"/>
    <p:sldId id="826" r:id="rId52"/>
    <p:sldId id="821" r:id="rId53"/>
    <p:sldId id="827" r:id="rId54"/>
    <p:sldId id="828" r:id="rId55"/>
    <p:sldId id="830" r:id="rId56"/>
    <p:sldId id="831" r:id="rId57"/>
    <p:sldId id="832" r:id="rId58"/>
    <p:sldId id="833" r:id="rId59"/>
    <p:sldId id="834" r:id="rId60"/>
    <p:sldId id="580" r:id="rId61"/>
    <p:sldId id="808" r:id="rId62"/>
    <p:sldId id="835" r:id="rId63"/>
    <p:sldId id="836" r:id="rId64"/>
    <p:sldId id="837" r:id="rId65"/>
    <p:sldId id="838" r:id="rId66"/>
    <p:sldId id="839" r:id="rId67"/>
    <p:sldId id="840" r:id="rId68"/>
    <p:sldId id="841" r:id="rId69"/>
    <p:sldId id="842" r:id="rId70"/>
    <p:sldId id="843" r:id="rId71"/>
    <p:sldId id="844" r:id="rId72"/>
    <p:sldId id="845" r:id="rId73"/>
    <p:sldId id="846" r:id="rId74"/>
    <p:sldId id="847" r:id="rId75"/>
    <p:sldId id="848" r:id="rId76"/>
    <p:sldId id="581" r:id="rId77"/>
    <p:sldId id="510" r:id="rId78"/>
    <p:sldId id="511" r:id="rId79"/>
    <p:sldId id="583" r:id="rId80"/>
    <p:sldId id="584" r:id="rId81"/>
    <p:sldId id="509" r:id="rId82"/>
    <p:sldId id="591" r:id="rId83"/>
    <p:sldId id="589" r:id="rId84"/>
    <p:sldId id="592" r:id="rId85"/>
    <p:sldId id="594" r:id="rId86"/>
    <p:sldId id="582" r:id="rId87"/>
    <p:sldId id="588" r:id="rId88"/>
    <p:sldId id="590" r:id="rId89"/>
    <p:sldId id="585" r:id="rId90"/>
    <p:sldId id="586" r:id="rId91"/>
    <p:sldId id="587" r:id="rId92"/>
    <p:sldId id="609"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1" autoAdjust="0"/>
    <p:restoredTop sz="94660"/>
  </p:normalViewPr>
  <p:slideViewPr>
    <p:cSldViewPr snapToGrid="0">
      <p:cViewPr varScale="1">
        <p:scale>
          <a:sx n="139" d="100"/>
          <a:sy n="139" d="100"/>
        </p:scale>
        <p:origin x="798" y="126"/>
      </p:cViewPr>
      <p:guideLst/>
    </p:cSldViewPr>
  </p:slideViewPr>
  <p:notesTextViewPr>
    <p:cViewPr>
      <p:scale>
        <a:sx n="1" d="1"/>
        <a:sy n="1" d="1"/>
      </p:scale>
      <p:origin x="0" y="0"/>
    </p:cViewPr>
  </p:notesTextViewPr>
  <p:sorterViewPr>
    <p:cViewPr>
      <p:scale>
        <a:sx n="150" d="100"/>
        <a:sy n="150" d="100"/>
      </p:scale>
      <p:origin x="0" y="-224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930E-AFAF-4892-BE66-E2D578C6EC36}" type="datetimeFigureOut">
              <a:rPr lang="en-US" smtClean="0"/>
              <a:t>10/11/2025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8FB0D-C848-41D3-8BB2-AFFA7DB41B92}" type="slidenum">
              <a:rPr lang="en-US" smtClean="0"/>
              <a:t>‹#›</a:t>
            </a:fld>
            <a:endParaRPr lang="en-US"/>
          </a:p>
        </p:txBody>
      </p:sp>
    </p:spTree>
    <p:extLst>
      <p:ext uri="{BB962C8B-B14F-4D97-AF65-F5344CB8AC3E}">
        <p14:creationId xmlns:p14="http://schemas.microsoft.com/office/powerpoint/2010/main" val="419444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제목 슬라이드">
    <p:spTree>
      <p:nvGrpSpPr>
        <p:cNvPr id="1" name=""/>
        <p:cNvGrpSpPr/>
        <p:nvPr/>
      </p:nvGrpSpPr>
      <p:grpSpPr>
        <a:xfrm>
          <a:off x="0" y="0"/>
          <a:ext cx="0" cy="0"/>
          <a:chOff x="0" y="0"/>
          <a:chExt cx="0" cy="0"/>
        </a:xfrm>
      </p:grpSpPr>
      <p:sp>
        <p:nvSpPr>
          <p:cNvPr id="4" name="Rectangle 3"/>
          <p:cNvSpPr/>
          <p:nvPr userDrawn="1"/>
        </p:nvSpPr>
        <p:spPr bwMode="auto">
          <a:xfrm>
            <a:off x="1" y="73763"/>
            <a:ext cx="9144000" cy="3583837"/>
          </a:xfrm>
          <a:prstGeom prst="rect">
            <a:avLst/>
          </a:prstGeom>
          <a:gradFill flip="none" rotWithShape="1">
            <a:gsLst>
              <a:gs pos="25000">
                <a:srgbClr val="0000CC"/>
              </a:gs>
              <a:gs pos="100000">
                <a:schemeClr val="accent1">
                  <a:tint val="44500"/>
                  <a:satMod val="160000"/>
                </a:schemeClr>
              </a:gs>
              <a:gs pos="54000">
                <a:srgbClr val="0000CC"/>
              </a:gs>
            </a:gsLst>
            <a:path path="circle">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0"/>
            <a:ext cx="9144000" cy="304800"/>
          </a:xfrm>
          <a:prstGeom prst="rect">
            <a:avLst/>
          </a:prstGeom>
          <a:gradFill flip="none" rotWithShape="1">
            <a:gsLst>
              <a:gs pos="44000">
                <a:srgbClr val="FF9900"/>
              </a:gs>
              <a:gs pos="46000">
                <a:srgbClr val="FF9900"/>
              </a:gs>
              <a:gs pos="100000">
                <a:schemeClr val="bg1"/>
              </a:gs>
              <a:gs pos="100000">
                <a:schemeClr val="accent1">
                  <a:tint val="23500"/>
                  <a:satMod val="160000"/>
                </a:schemeClr>
              </a:gs>
            </a:gsLst>
            <a:lin ang="1890000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26" name="제목 1"/>
          <p:cNvSpPr>
            <a:spLocks noGrp="1"/>
          </p:cNvSpPr>
          <p:nvPr>
            <p:ph type="ctrTitle"/>
          </p:nvPr>
        </p:nvSpPr>
        <p:spPr>
          <a:xfrm>
            <a:off x="685800" y="2130425"/>
            <a:ext cx="7772400" cy="1470025"/>
          </a:xfrm>
        </p:spPr>
        <p:txBody>
          <a:bodyPr/>
          <a:lstStyle>
            <a:lvl1pPr>
              <a:defRPr sz="3600">
                <a:solidFill>
                  <a:schemeClr val="bg1"/>
                </a:solidFill>
                <a:latin typeface="Arial" pitchFamily="34" charset="0"/>
                <a:cs typeface="Arial" pitchFamily="34" charset="0"/>
              </a:defRPr>
            </a:lvl1pPr>
          </a:lstStyle>
          <a:p>
            <a:r>
              <a:rPr lang="en-US" altLang="ko-KR"/>
              <a:t>Click to edit Master title style</a:t>
            </a:r>
            <a:endParaRPr lang="en-US"/>
          </a:p>
        </p:txBody>
      </p:sp>
      <p:sp>
        <p:nvSpPr>
          <p:cNvPr id="28" name="부제목 2"/>
          <p:cNvSpPr>
            <a:spLocks noGrp="1"/>
          </p:cNvSpPr>
          <p:nvPr>
            <p:ph type="subTitle" idx="1"/>
          </p:nvPr>
        </p:nvSpPr>
        <p:spPr>
          <a:xfrm>
            <a:off x="1371600" y="3886200"/>
            <a:ext cx="6400800" cy="1752600"/>
          </a:xfrm>
        </p:spPr>
        <p:txBody>
          <a:bodyPr/>
          <a:lstStyle>
            <a:lvl1pPr marL="0" indent="0" algn="ctr">
              <a:buNone/>
              <a:defRPr sz="24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ko-KR"/>
              <a:t>Click to edit Master subtitle style</a:t>
            </a:r>
            <a:endParaRPr lang="en-US"/>
          </a:p>
        </p:txBody>
      </p:sp>
    </p:spTree>
    <p:extLst>
      <p:ext uri="{BB962C8B-B14F-4D97-AF65-F5344CB8AC3E}">
        <p14:creationId xmlns:p14="http://schemas.microsoft.com/office/powerpoint/2010/main" val="63654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p:cNvSpPr/>
          <p:nvPr userDrawn="1"/>
        </p:nvSpPr>
        <p:spPr bwMode="auto">
          <a:xfrm>
            <a:off x="0" y="41275"/>
            <a:ext cx="9144000" cy="548640"/>
          </a:xfrm>
          <a:prstGeom prst="rect">
            <a:avLst/>
          </a:prstGeom>
          <a:gradFill flip="none" rotWithShape="1">
            <a:gsLst>
              <a:gs pos="25000">
                <a:srgbClr val="0000CC"/>
              </a:gs>
              <a:gs pos="100000">
                <a:schemeClr val="accent1">
                  <a:tint val="44500"/>
                  <a:satMod val="160000"/>
                </a:schemeClr>
              </a:gs>
              <a:gs pos="75000">
                <a:srgbClr val="0000CC"/>
              </a:gs>
            </a:gsLst>
            <a:path path="rect">
              <a:fillToRect r="100000" b="100000"/>
            </a:path>
            <a:tileRect l="-100000" t="-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dirty="0">
              <a:solidFill>
                <a:schemeClr val="bg1"/>
              </a:solidFill>
            </a:endParaRPr>
          </a:p>
        </p:txBody>
      </p:sp>
      <p:sp>
        <p:nvSpPr>
          <p:cNvPr id="4" name="Rectangle 3"/>
          <p:cNvSpPr/>
          <p:nvPr userDrawn="1"/>
        </p:nvSpPr>
        <p:spPr bwMode="auto">
          <a:xfrm>
            <a:off x="0" y="0"/>
            <a:ext cx="9144000" cy="92075"/>
          </a:xfrm>
          <a:prstGeom prst="rect">
            <a:avLst/>
          </a:prstGeom>
          <a:gradFill flip="none" rotWithShape="1">
            <a:gsLst>
              <a:gs pos="70000">
                <a:srgbClr val="FF9900"/>
              </a:gs>
              <a:gs pos="46000">
                <a:srgbClr val="FF9900"/>
              </a:gs>
              <a:gs pos="100000">
                <a:schemeClr val="bg1"/>
              </a:gs>
              <a:gs pos="100000">
                <a:schemeClr val="accent1">
                  <a:tint val="23500"/>
                  <a:satMod val="160000"/>
                </a:schemeClr>
              </a:gs>
            </a:gsLst>
            <a:lin ang="0" scaled="1"/>
            <a:tileRect/>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5" name="Rectangle 4"/>
          <p:cNvSpPr/>
          <p:nvPr userDrawn="1"/>
        </p:nvSpPr>
        <p:spPr bwMode="auto">
          <a:xfrm>
            <a:off x="0" y="6784975"/>
            <a:ext cx="9144000" cy="73025"/>
          </a:xfrm>
          <a:prstGeom prst="rect">
            <a:avLst/>
          </a:prstGeom>
          <a:gradFill>
            <a:gsLst>
              <a:gs pos="93000">
                <a:srgbClr val="FF9900"/>
              </a:gs>
              <a:gs pos="50000">
                <a:srgbClr val="FF9900"/>
              </a:gs>
              <a:gs pos="100000">
                <a:schemeClr val="bg1"/>
              </a:gs>
              <a:gs pos="100000">
                <a:schemeClr val="accent1">
                  <a:tint val="23500"/>
                  <a:satMod val="160000"/>
                </a:schemeClr>
              </a:gs>
            </a:gsLst>
            <a:path path="rect">
              <a:fillToRect l="100000" t="100000"/>
            </a:path>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6" name="Rectangle 5"/>
          <p:cNvSpPr/>
          <p:nvPr userDrawn="1"/>
        </p:nvSpPr>
        <p:spPr bwMode="auto">
          <a:xfrm>
            <a:off x="0" y="6492875"/>
            <a:ext cx="9144000" cy="304800"/>
          </a:xfrm>
          <a:prstGeom prst="rect">
            <a:avLst/>
          </a:prstGeom>
          <a:gradFill flip="none" rotWithShape="1">
            <a:gsLst>
              <a:gs pos="40000">
                <a:srgbClr val="0000CC"/>
              </a:gs>
              <a:gs pos="100000">
                <a:schemeClr val="accent1">
                  <a:tint val="44500"/>
                  <a:satMod val="160000"/>
                </a:schemeClr>
              </a:gs>
              <a:gs pos="100000">
                <a:schemeClr val="accent1">
                  <a:tint val="23500"/>
                  <a:satMod val="160000"/>
                </a:schemeClr>
              </a:gs>
            </a:gsLst>
            <a:path path="rect">
              <a:fillToRect l="100000" t="100000"/>
            </a:path>
            <a:tileRect r="-100000" b="-100000"/>
          </a:gradFill>
          <a:ln w="9525" cap="flat" cmpd="sng" algn="ctr">
            <a:noFill/>
            <a:prstDash val="solid"/>
            <a:round/>
            <a:headEnd type="none" w="med" len="med"/>
            <a:tailEnd type="none" w="med" len="med"/>
          </a:ln>
          <a:effectLst/>
        </p:spPr>
        <p:txBody>
          <a:bodyPr/>
          <a:lstStyle/>
          <a:p>
            <a:pPr defTabSz="457200">
              <a:lnSpc>
                <a:spcPct val="97000"/>
              </a:lnSpc>
              <a:buClr>
                <a:srgbClr val="000000"/>
              </a:buClr>
              <a:buSzPct val="100000"/>
              <a:buFont typeface="Arial" charset="0"/>
              <a:buNone/>
              <a:defRPr/>
            </a:pPr>
            <a:endParaRPr lang="en-US" b="1">
              <a:solidFill>
                <a:schemeClr val="bg1"/>
              </a:solidFill>
            </a:endParaRPr>
          </a:p>
        </p:txBody>
      </p:sp>
      <p:sp>
        <p:nvSpPr>
          <p:cNvPr id="12" name="슬라이드 번호 개체 틀 5"/>
          <p:cNvSpPr txBox="1">
            <a:spLocks/>
          </p:cNvSpPr>
          <p:nvPr userDrawn="1"/>
        </p:nvSpPr>
        <p:spPr>
          <a:xfrm>
            <a:off x="8447088" y="6516027"/>
            <a:ext cx="696912" cy="263525"/>
          </a:xfrm>
          <a:prstGeom prst="rect">
            <a:avLst/>
          </a:prstGeom>
        </p:spPr>
        <p:txBody>
          <a:bodyPr anchor="ctr"/>
          <a:lstStyle>
            <a:defPPr>
              <a:defRPr lang="en-US"/>
            </a:defPPr>
            <a:lvl1pPr algn="r" rtl="0" fontAlgn="base">
              <a:spcBef>
                <a:spcPct val="0"/>
              </a:spcBef>
              <a:spcAft>
                <a:spcPct val="0"/>
              </a:spcAft>
              <a:defRPr sz="1200" kern="1200">
                <a:solidFill>
                  <a:schemeClr val="tx1"/>
                </a:solidFill>
                <a:latin typeface="Calibri" pitchFamily="34" charset="0"/>
                <a:ea typeface="굴림" charset="-127"/>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87DB1420-4A17-4DF8-AC26-7FE1D1550143}" type="slidenum">
              <a:rPr lang="en-US" sz="1400" smtClean="0">
                <a:solidFill>
                  <a:srgbClr val="FFC000"/>
                </a:solidFill>
                <a:latin typeface="Arial" pitchFamily="34" charset="0"/>
                <a:cs typeface="Arial" pitchFamily="34" charset="0"/>
              </a:rPr>
              <a:pPr>
                <a:defRPr/>
              </a:pPr>
              <a:t>‹#›</a:t>
            </a:fld>
            <a:endParaRPr lang="en-US" sz="1400" dirty="0">
              <a:solidFill>
                <a:srgbClr val="FFC000"/>
              </a:solidFill>
              <a:latin typeface="Arial" pitchFamily="34" charset="0"/>
              <a:cs typeface="Arial" pitchFamily="34" charset="0"/>
            </a:endParaRPr>
          </a:p>
        </p:txBody>
      </p:sp>
      <p:sp>
        <p:nvSpPr>
          <p:cNvPr id="13" name="Text Placeholder 12"/>
          <p:cNvSpPr>
            <a:spLocks noGrp="1"/>
          </p:cNvSpPr>
          <p:nvPr>
            <p:ph type="body" sz="quarter" idx="10"/>
          </p:nvPr>
        </p:nvSpPr>
        <p:spPr>
          <a:xfrm>
            <a:off x="304800" y="774200"/>
            <a:ext cx="8534400" cy="5626600"/>
          </a:xfrm>
        </p:spPr>
        <p:txBody>
          <a:bodyPr/>
          <a:lstStyle>
            <a:lvl1pPr marL="285750" indent="-285750">
              <a:spcBef>
                <a:spcPts val="1800"/>
              </a:spcBef>
              <a:defRPr sz="2400">
                <a:latin typeface="Arial" panose="020B0604020202020204" pitchFamily="34" charset="0"/>
                <a:cs typeface="Arial" panose="020B0604020202020204" pitchFamily="34" charset="0"/>
              </a:defRPr>
            </a:lvl1pPr>
            <a:lvl2pPr marL="512763" indent="-227013">
              <a:spcBef>
                <a:spcPts val="1800"/>
              </a:spcBef>
              <a:defRPr sz="2000">
                <a:latin typeface="Arial" panose="020B0604020202020204" pitchFamily="34" charset="0"/>
                <a:cs typeface="Arial" panose="020B0604020202020204" pitchFamily="34" charset="0"/>
              </a:defRPr>
            </a:lvl2pPr>
            <a:lvl3pPr marL="746125" indent="-228600">
              <a:spcBef>
                <a:spcPts val="1800"/>
              </a:spcBef>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4" name="Title 13"/>
          <p:cNvSpPr>
            <a:spLocks noGrp="1"/>
          </p:cNvSpPr>
          <p:nvPr>
            <p:ph type="title" hasCustomPrompt="1"/>
          </p:nvPr>
        </p:nvSpPr>
        <p:spPr>
          <a:xfrm>
            <a:off x="15472" y="104275"/>
            <a:ext cx="9128528" cy="418239"/>
          </a:xfrm>
        </p:spPr>
        <p:txBody>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86028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3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6A22A3-8932-43AB-904B-EF6023127FE2}" type="datetimeFigureOut">
              <a:rPr lang="en-US" smtClean="0"/>
              <a:t>10/11/2025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D85C0-2F9A-475A-B9D7-607A26F510EA}" type="slidenum">
              <a:rPr lang="en-US" smtClean="0"/>
              <a:t>‹#›</a:t>
            </a:fld>
            <a:endParaRPr lang="en-US"/>
          </a:p>
        </p:txBody>
      </p:sp>
    </p:spTree>
    <p:extLst>
      <p:ext uri="{BB962C8B-B14F-4D97-AF65-F5344CB8AC3E}">
        <p14:creationId xmlns:p14="http://schemas.microsoft.com/office/powerpoint/2010/main" val="7771218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30.png"/><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47.png"/><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0.png"/><Relationship Id="rId12" Type="http://schemas.openxmlformats.org/officeDocument/2006/relationships/image" Target="../media/image25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450.png"/><Relationship Id="rId11" Type="http://schemas.openxmlformats.org/officeDocument/2006/relationships/image" Target="../media/image13.png"/><Relationship Id="rId5" Type="http://schemas.openxmlformats.org/officeDocument/2006/relationships/image" Target="../media/image2440.png"/><Relationship Id="rId15" Type="http://schemas.openxmlformats.org/officeDocument/2006/relationships/image" Target="../media/image15.png"/><Relationship Id="rId10" Type="http://schemas.openxmlformats.org/officeDocument/2006/relationships/image" Target="../media/image12.png"/><Relationship Id="rId4" Type="http://schemas.openxmlformats.org/officeDocument/2006/relationships/image" Target="../media/image2430.png"/><Relationship Id="rId9" Type="http://schemas.openxmlformats.org/officeDocument/2006/relationships/image" Target="../media/image11.png"/><Relationship Id="rId14" Type="http://schemas.openxmlformats.org/officeDocument/2006/relationships/image" Target="../media/image253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560.png"/><Relationship Id="rId4" Type="http://schemas.openxmlformats.org/officeDocument/2006/relationships/image" Target="../media/image255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74.png"/><Relationship Id="rId3" Type="http://schemas.openxmlformats.org/officeDocument/2006/relationships/image" Target="../media/image354.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671.png"/><Relationship Id="rId2" Type="http://schemas.openxmlformats.org/officeDocument/2006/relationships/image" Target="../media/image23.png"/><Relationship Id="rId1" Type="http://schemas.openxmlformats.org/officeDocument/2006/relationships/slideLayout" Target="../slideLayouts/slideLayout2.xml"/><Relationship Id="rId10" Type="http://schemas.openxmlformats.org/officeDocument/2006/relationships/image" Target="../media/image25.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90.png"/><Relationship Id="rId2" Type="http://schemas.openxmlformats.org/officeDocument/2006/relationships/image" Target="../media/image2680.png"/><Relationship Id="rId1" Type="http://schemas.openxmlformats.org/officeDocument/2006/relationships/slideLayout" Target="../slideLayouts/slideLayout2.xml"/><Relationship Id="rId5" Type="http://schemas.openxmlformats.org/officeDocument/2006/relationships/image" Target="../media/image271.png"/><Relationship Id="rId4" Type="http://schemas.openxmlformats.org/officeDocument/2006/relationships/image" Target="../media/image270.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9.emf"/><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8" Type="http://schemas.openxmlformats.org/officeDocument/2006/relationships/image" Target="../media/image278.png"/><Relationship Id="rId13" Type="http://schemas.openxmlformats.org/officeDocument/2006/relationships/image" Target="../media/image282.png"/><Relationship Id="rId18" Type="http://schemas.openxmlformats.org/officeDocument/2006/relationships/image" Target="../media/image287.png"/><Relationship Id="rId3" Type="http://schemas.openxmlformats.org/officeDocument/2006/relationships/image" Target="../media/image272.png"/><Relationship Id="rId7" Type="http://schemas.openxmlformats.org/officeDocument/2006/relationships/image" Target="../media/image276.png"/><Relationship Id="rId12" Type="http://schemas.openxmlformats.org/officeDocument/2006/relationships/image" Target="../media/image277.png"/><Relationship Id="rId17" Type="http://schemas.openxmlformats.org/officeDocument/2006/relationships/image" Target="../media/image286.png"/><Relationship Id="rId2" Type="http://schemas.openxmlformats.org/officeDocument/2006/relationships/image" Target="../media/image59.png"/><Relationship Id="rId16" Type="http://schemas.openxmlformats.org/officeDocument/2006/relationships/image" Target="../media/image285.png"/><Relationship Id="rId20"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275.png"/><Relationship Id="rId11" Type="http://schemas.openxmlformats.org/officeDocument/2006/relationships/image" Target="../media/image281.png"/><Relationship Id="rId5" Type="http://schemas.openxmlformats.org/officeDocument/2006/relationships/image" Target="../media/image274.png"/><Relationship Id="rId15" Type="http://schemas.openxmlformats.org/officeDocument/2006/relationships/image" Target="../media/image284.png"/><Relationship Id="rId10" Type="http://schemas.openxmlformats.org/officeDocument/2006/relationships/image" Target="../media/image280.png"/><Relationship Id="rId19" Type="http://schemas.openxmlformats.org/officeDocument/2006/relationships/image" Target="../media/image60.png"/><Relationship Id="rId4" Type="http://schemas.openxmlformats.org/officeDocument/2006/relationships/image" Target="../media/image273.png"/><Relationship Id="rId9" Type="http://schemas.openxmlformats.org/officeDocument/2006/relationships/image" Target="../media/image279.png"/><Relationship Id="rId14" Type="http://schemas.openxmlformats.org/officeDocument/2006/relationships/image" Target="../media/image28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289.png"/><Relationship Id="rId4" Type="http://schemas.openxmlformats.org/officeDocument/2006/relationships/image" Target="../media/image28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94.png"/><Relationship Id="rId3" Type="http://schemas.openxmlformats.org/officeDocument/2006/relationships/image" Target="../media/image79.png"/><Relationship Id="rId7" Type="http://schemas.openxmlformats.org/officeDocument/2006/relationships/image" Target="../media/image293.png"/><Relationship Id="rId12" Type="http://schemas.openxmlformats.org/officeDocument/2006/relationships/image" Target="../media/image298.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292.png"/><Relationship Id="rId11" Type="http://schemas.openxmlformats.org/officeDocument/2006/relationships/image" Target="../media/image297.png"/><Relationship Id="rId5" Type="http://schemas.openxmlformats.org/officeDocument/2006/relationships/image" Target="../media/image291.png"/><Relationship Id="rId10" Type="http://schemas.openxmlformats.org/officeDocument/2006/relationships/image" Target="../media/image296.png"/><Relationship Id="rId4" Type="http://schemas.openxmlformats.org/officeDocument/2006/relationships/image" Target="../media/image290.png"/><Relationship Id="rId9" Type="http://schemas.openxmlformats.org/officeDocument/2006/relationships/image" Target="../media/image295.pn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980.png"/><Relationship Id="rId4" Type="http://schemas.openxmlformats.org/officeDocument/2006/relationships/image" Target="../media/image82.emf"/></Relationships>
</file>

<file path=ppt/slides/_rels/slide4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4.png"/><Relationship Id="rId7" Type="http://schemas.openxmlformats.org/officeDocument/2006/relationships/image" Target="../media/image89.png"/><Relationship Id="rId2" Type="http://schemas.openxmlformats.org/officeDocument/2006/relationships/image" Target="../media/image83.emf"/><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6.emf"/><Relationship Id="rId4" Type="http://schemas.openxmlformats.org/officeDocument/2006/relationships/image" Target="../media/image85.emf"/><Relationship Id="rId9"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92.png"/><Relationship Id="rId1" Type="http://schemas.openxmlformats.org/officeDocument/2006/relationships/slideLayout" Target="../slideLayouts/slideLayout2.xml"/><Relationship Id="rId6" Type="http://schemas.openxmlformats.org/officeDocument/2006/relationships/image" Target="../media/image88.emf"/><Relationship Id="rId5" Type="http://schemas.openxmlformats.org/officeDocument/2006/relationships/image" Target="../media/image89.png"/><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2" Type="http://schemas.openxmlformats.org/officeDocument/2006/relationships/image" Target="../media/image40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5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7.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4" Type="http://schemas.openxmlformats.org/officeDocument/2006/relationships/image" Target="../media/image20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00.png"/><Relationship Id="rId2" Type="http://schemas.openxmlformats.org/officeDocument/2006/relationships/image" Target="../media/image115.png"/><Relationship Id="rId1" Type="http://schemas.openxmlformats.org/officeDocument/2006/relationships/slideLayout" Target="../slideLayouts/slideLayout2.xml"/><Relationship Id="rId4" Type="http://schemas.openxmlformats.org/officeDocument/2006/relationships/image" Target="../media/image2910.png"/></Relationships>
</file>

<file path=ppt/slides/_rels/slide6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3060.png"/></Relationships>
</file>

<file path=ppt/slides/_rels/slide68.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4.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69.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29.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2.xml"/><Relationship Id="rId5" Type="http://schemas.openxmlformats.org/officeDocument/2006/relationships/image" Target="../media/image139.png"/><Relationship Id="rId4" Type="http://schemas.openxmlformats.org/officeDocument/2006/relationships/image" Target="../media/image138.png"/></Relationships>
</file>

<file path=ppt/slides/_rels/slide7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200.png"/><Relationship Id="rId2" Type="http://schemas.openxmlformats.org/officeDocument/2006/relationships/image" Target="../media/image1190.png"/><Relationship Id="rId1" Type="http://schemas.openxmlformats.org/officeDocument/2006/relationships/slideLayout" Target="../slideLayouts/slideLayout2.xml"/><Relationship Id="rId4" Type="http://schemas.openxmlformats.org/officeDocument/2006/relationships/image" Target="../media/image1210.png"/></Relationships>
</file>

<file path=ppt/slides/_rels/slide78.xml.rels><?xml version="1.0" encoding="UTF-8" standalone="yes"?>
<Relationships xmlns="http://schemas.openxmlformats.org/package/2006/relationships"><Relationship Id="rId3" Type="http://schemas.openxmlformats.org/officeDocument/2006/relationships/image" Target="../media/image3110.png"/><Relationship Id="rId7" Type="http://schemas.openxmlformats.org/officeDocument/2006/relationships/image" Target="../media/image1250.png"/><Relationship Id="rId1" Type="http://schemas.openxmlformats.org/officeDocument/2006/relationships/slideLayout" Target="../slideLayouts/slideLayout2.xml"/><Relationship Id="rId6" Type="http://schemas.openxmlformats.org/officeDocument/2006/relationships/image" Target="../media/image1240.png"/><Relationship Id="rId5" Type="http://schemas.openxmlformats.org/officeDocument/2006/relationships/image" Target="../media/image145.png"/><Relationship Id="rId4" Type="http://schemas.openxmlformats.org/officeDocument/2006/relationships/image" Target="../media/image144.png"/></Relationships>
</file>

<file path=ppt/slides/_rels/slide79.xml.rels><?xml version="1.0" encoding="UTF-8" standalone="yes"?>
<Relationships xmlns="http://schemas.openxmlformats.org/package/2006/relationships"><Relationship Id="rId2" Type="http://schemas.openxmlformats.org/officeDocument/2006/relationships/image" Target="../media/image126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50.png"/><Relationship Id="rId1" Type="http://schemas.openxmlformats.org/officeDocument/2006/relationships/slideLayout" Target="../slideLayouts/slideLayout2.xml"/><Relationship Id="rId4" Type="http://schemas.openxmlformats.org/officeDocument/2006/relationships/image" Target="../media/image1270.png"/></Relationships>
</file>

<file path=ppt/slides/_rels/slide82.xml.rels><?xml version="1.0" encoding="UTF-8" standalone="yes"?>
<Relationships xmlns="http://schemas.openxmlformats.org/package/2006/relationships"><Relationship Id="rId3" Type="http://schemas.openxmlformats.org/officeDocument/2006/relationships/image" Target="../media/image1290.png"/><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90.png"/><Relationship Id="rId1" Type="http://schemas.openxmlformats.org/officeDocument/2006/relationships/slideLayout" Target="../slideLayouts/slideLayout2.xml"/><Relationship Id="rId4" Type="http://schemas.openxmlformats.org/officeDocument/2006/relationships/image" Target="../media/image1300.png"/></Relationships>
</file>

<file path=ppt/slides/_rels/slide84.xml.rels><?xml version="1.0" encoding="UTF-8" standalone="yes"?>
<Relationships xmlns="http://schemas.openxmlformats.org/package/2006/relationships"><Relationship Id="rId8" Type="http://schemas.openxmlformats.org/officeDocument/2006/relationships/image" Target="../media/image3220.png"/><Relationship Id="rId3" Type="http://schemas.openxmlformats.org/officeDocument/2006/relationships/image" Target="../media/image460.png"/><Relationship Id="rId1" Type="http://schemas.openxmlformats.org/officeDocument/2006/relationships/slideLayout" Target="../slideLayouts/slideLayout2.xml"/><Relationship Id="rId10" Type="http://schemas.openxmlformats.org/officeDocument/2006/relationships/image" Target="../media/image1320.png"/><Relationship Id="rId9" Type="http://schemas.openxmlformats.org/officeDocument/2006/relationships/image" Target="../media/image1310.png"/></Relationships>
</file>

<file path=ppt/slides/_rels/slide85.xml.rels><?xml version="1.0" encoding="UTF-8" standalone="yes"?>
<Relationships xmlns="http://schemas.openxmlformats.org/package/2006/relationships"><Relationship Id="rId13" Type="http://schemas.openxmlformats.org/officeDocument/2006/relationships/image" Target="../media/image1350.png"/><Relationship Id="rId3" Type="http://schemas.openxmlformats.org/officeDocument/2006/relationships/image" Target="../media/image3260.png"/><Relationship Id="rId12" Type="http://schemas.openxmlformats.org/officeDocument/2006/relationships/image" Target="../media/image1340.png"/><Relationship Id="rId1" Type="http://schemas.openxmlformats.org/officeDocument/2006/relationships/slideLayout" Target="../slideLayouts/slideLayout2.xml"/><Relationship Id="rId11" Type="http://schemas.openxmlformats.org/officeDocument/2006/relationships/image" Target="../media/image1330.png"/><Relationship Id="rId10" Type="http://schemas.openxmlformats.org/officeDocument/2006/relationships/image" Target="../media/image3270.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8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3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ook cover with text&#10;&#10;AI-generated content may be incorrect.">
            <a:extLst>
              <a:ext uri="{FF2B5EF4-FFF2-40B4-BE49-F238E27FC236}">
                <a16:creationId xmlns:a16="http://schemas.microsoft.com/office/drawing/2014/main" id="{FA83E85F-B5E3-47FA-84CB-A11EF206515B}"/>
              </a:ext>
            </a:extLst>
          </p:cNvPr>
          <p:cNvPicPr>
            <a:picLocks noChangeAspect="1"/>
          </p:cNvPicPr>
          <p:nvPr/>
        </p:nvPicPr>
        <p:blipFill>
          <a:blip r:embed="rId2">
            <a:extLst>
              <a:ext uri="{28A0092B-C50C-407E-A947-70E740481C1C}">
                <a14:useLocalDpi xmlns:a14="http://schemas.microsoft.com/office/drawing/2010/main" val="0"/>
              </a:ext>
            </a:extLst>
          </a:blip>
          <a:srcRect l="2151" r="3833" b="2"/>
          <a:stretch>
            <a:fillRect/>
          </a:stretch>
        </p:blipFill>
        <p:spPr>
          <a:xfrm>
            <a:off x="20" y="1282"/>
            <a:ext cx="9143980" cy="6856718"/>
          </a:xfrm>
          <a:prstGeom prst="rect">
            <a:avLst/>
          </a:prstGeom>
        </p:spPr>
      </p:pic>
    </p:spTree>
    <p:extLst>
      <p:ext uri="{BB962C8B-B14F-4D97-AF65-F5344CB8AC3E}">
        <p14:creationId xmlns:p14="http://schemas.microsoft.com/office/powerpoint/2010/main" val="902597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A76B-7FDA-340B-0E60-7F2FAB5243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84C68C-0082-F8FD-8A71-C6E6EE57CC9B}"/>
              </a:ext>
            </a:extLst>
          </p:cNvPr>
          <p:cNvSpPr>
            <a:spLocks noGrp="1"/>
          </p:cNvSpPr>
          <p:nvPr>
            <p:ph type="ctrTitle"/>
          </p:nvPr>
        </p:nvSpPr>
        <p:spPr>
          <a:xfrm>
            <a:off x="685800" y="1219201"/>
            <a:ext cx="7772400" cy="2381250"/>
          </a:xfrm>
        </p:spPr>
        <p:txBody>
          <a:bodyPr>
            <a:normAutofit/>
          </a:bodyPr>
          <a:lstStyle/>
          <a:p>
            <a:r>
              <a:rPr lang="en-US" dirty="0"/>
              <a:t>8.2</a:t>
            </a:r>
            <a:br>
              <a:rPr lang="en-US" dirty="0"/>
            </a:br>
            <a:br>
              <a:rPr lang="en-US" dirty="0"/>
            </a:br>
            <a:r>
              <a:rPr lang="en-US" dirty="0"/>
              <a:t>Feedforward Neural Network Model</a:t>
            </a:r>
          </a:p>
        </p:txBody>
      </p:sp>
      <p:sp>
        <p:nvSpPr>
          <p:cNvPr id="2" name="Subtitle 1">
            <a:extLst>
              <a:ext uri="{FF2B5EF4-FFF2-40B4-BE49-F238E27FC236}">
                <a16:creationId xmlns:a16="http://schemas.microsoft.com/office/drawing/2014/main" id="{9CFC86A3-B973-933C-1F5C-86FA98322D6B}"/>
              </a:ext>
            </a:extLst>
          </p:cNvPr>
          <p:cNvSpPr>
            <a:spLocks noGrp="1"/>
          </p:cNvSpPr>
          <p:nvPr>
            <p:ph type="subTitle" idx="1"/>
          </p:nvPr>
        </p:nvSpPr>
        <p:spPr/>
        <p:txBody>
          <a:bodyPr/>
          <a:lstStyle/>
          <a:p>
            <a:r>
              <a:rPr lang="en-US" dirty="0"/>
              <a:t>information only moves in forward direction from input layer, through hidden layer and to output layer</a:t>
            </a:r>
          </a:p>
        </p:txBody>
      </p:sp>
    </p:spTree>
    <p:extLst>
      <p:ext uri="{BB962C8B-B14F-4D97-AF65-F5344CB8AC3E}">
        <p14:creationId xmlns:p14="http://schemas.microsoft.com/office/powerpoint/2010/main" val="1914732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3552C4-EC1B-47F7-AEB4-C99E355F12BD}"/>
              </a:ext>
            </a:extLst>
          </p:cNvPr>
          <p:cNvSpPr>
            <a:spLocks noGrp="1"/>
          </p:cNvSpPr>
          <p:nvPr>
            <p:ph type="body" sz="quarter" idx="10"/>
          </p:nvPr>
        </p:nvSpPr>
        <p:spPr>
          <a:xfrm>
            <a:off x="304800" y="774200"/>
            <a:ext cx="8633460" cy="5626600"/>
          </a:xfrm>
        </p:spPr>
        <p:txBody>
          <a:bodyPr/>
          <a:lstStyle/>
          <a:p>
            <a:r>
              <a:rPr lang="en-US" dirty="0"/>
              <a:t>Neurons or nodes: basic processing units in NN</a:t>
            </a:r>
          </a:p>
          <a:p>
            <a:pPr lvl="1"/>
            <a:r>
              <a:rPr lang="en-US" dirty="0"/>
              <a:t>they can be grouped into different layers such as input layer, output layer and hidden layer</a:t>
            </a:r>
          </a:p>
          <a:p>
            <a:r>
              <a:rPr lang="en-US" dirty="0"/>
              <a:t>Input layer: receiving input data from outside</a:t>
            </a:r>
          </a:p>
          <a:p>
            <a:r>
              <a:rPr lang="en-US" dirty="0"/>
              <a:t>Output layer: send processed data out of the NN (prediction)</a:t>
            </a:r>
          </a:p>
          <a:p>
            <a:r>
              <a:rPr lang="en-US" dirty="0"/>
              <a:t>Hidden layer: between input and output layers, no interaction with outside (not shown to users)</a:t>
            </a:r>
          </a:p>
          <a:p>
            <a:r>
              <a:rPr lang="en-US" dirty="0"/>
              <a:t>Feedforward NN</a:t>
            </a:r>
          </a:p>
          <a:p>
            <a:pPr lvl="1"/>
            <a:r>
              <a:rPr lang="en-US" dirty="0"/>
              <a:t>information only moves in forward direction from input layer, through hidden layer and to output layer</a:t>
            </a:r>
          </a:p>
          <a:p>
            <a:pPr lvl="1"/>
            <a:r>
              <a:rPr lang="en-US" dirty="0"/>
              <a:t>no feedback or flow within layers</a:t>
            </a:r>
          </a:p>
        </p:txBody>
      </p:sp>
      <p:sp>
        <p:nvSpPr>
          <p:cNvPr id="3" name="Title 2">
            <a:extLst>
              <a:ext uri="{FF2B5EF4-FFF2-40B4-BE49-F238E27FC236}">
                <a16:creationId xmlns:a16="http://schemas.microsoft.com/office/drawing/2014/main" id="{294B30C1-907B-420C-BCFC-AACD4FA53975}"/>
              </a:ext>
            </a:extLst>
          </p:cNvPr>
          <p:cNvSpPr>
            <a:spLocks noGrp="1"/>
          </p:cNvSpPr>
          <p:nvPr>
            <p:ph type="title"/>
          </p:nvPr>
        </p:nvSpPr>
        <p:spPr/>
        <p:txBody>
          <a:bodyPr>
            <a:normAutofit fontScale="90000"/>
          </a:bodyPr>
          <a:lstStyle/>
          <a:p>
            <a:r>
              <a:rPr lang="en-US" dirty="0"/>
              <a:t>Feedforward NN Model</a:t>
            </a:r>
          </a:p>
        </p:txBody>
      </p:sp>
    </p:spTree>
    <p:extLst>
      <p:ext uri="{BB962C8B-B14F-4D97-AF65-F5344CB8AC3E}">
        <p14:creationId xmlns:p14="http://schemas.microsoft.com/office/powerpoint/2010/main" val="423929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909368-FB38-408C-A0C9-A352345D9721}"/>
              </a:ext>
            </a:extLst>
          </p:cNvPr>
          <p:cNvSpPr>
            <a:spLocks noGrp="1"/>
          </p:cNvSpPr>
          <p:nvPr>
            <p:ph type="title"/>
          </p:nvPr>
        </p:nvSpPr>
        <p:spPr/>
        <p:txBody>
          <a:bodyPr>
            <a:normAutofit fontScale="90000"/>
          </a:bodyPr>
          <a:lstStyle/>
          <a:p>
            <a:r>
              <a:rPr lang="en-US" dirty="0"/>
              <a:t>Illustration of Feedforward NN Model</a:t>
            </a:r>
          </a:p>
        </p:txBody>
      </p:sp>
      <p:pic>
        <p:nvPicPr>
          <p:cNvPr id="4" name="Picture 3">
            <a:extLst>
              <a:ext uri="{FF2B5EF4-FFF2-40B4-BE49-F238E27FC236}">
                <a16:creationId xmlns:a16="http://schemas.microsoft.com/office/drawing/2014/main" id="{91F002C8-94D5-473A-86DC-FF9DFD5F16F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71221" y="712702"/>
            <a:ext cx="7950629" cy="5736477"/>
          </a:xfrm>
          <a:prstGeom prst="rect">
            <a:avLst/>
          </a:prstGeom>
        </p:spPr>
      </p:pic>
      <p:sp>
        <p:nvSpPr>
          <p:cNvPr id="5" name="Oval 4">
            <a:extLst>
              <a:ext uri="{FF2B5EF4-FFF2-40B4-BE49-F238E27FC236}">
                <a16:creationId xmlns:a16="http://schemas.microsoft.com/office/drawing/2014/main" id="{E8AF46B1-1F98-4F93-991D-5833056B0ADB}"/>
              </a:ext>
            </a:extLst>
          </p:cNvPr>
          <p:cNvSpPr/>
          <p:nvPr/>
        </p:nvSpPr>
        <p:spPr>
          <a:xfrm>
            <a:off x="7185530" y="1623060"/>
            <a:ext cx="281940" cy="281940"/>
          </a:xfrm>
          <a:prstGeom prst="ellipse">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AE76911-58BE-44F1-A82A-C42FB66CC6DC}"/>
                  </a:ext>
                </a:extLst>
              </p:cNvPr>
              <p:cNvSpPr txBox="1"/>
              <p:nvPr/>
            </p:nvSpPr>
            <p:spPr>
              <a:xfrm>
                <a:off x="7129972" y="1542990"/>
                <a:ext cx="393056"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b="1" i="1" smtClean="0">
                              <a:latin typeface="Cambria Math" panose="02040503050406030204" pitchFamily="18" charset="0"/>
                            </a:rPr>
                          </m:ctrlPr>
                        </m:accPr>
                        <m:e>
                          <m:r>
                            <a:rPr lang="en-US" sz="2000" b="1" i="0" smtClean="0">
                              <a:latin typeface="Cambria Math" panose="02040503050406030204" pitchFamily="18" charset="0"/>
                            </a:rPr>
                            <m:t>𝐲</m:t>
                          </m:r>
                        </m:e>
                      </m:acc>
                    </m:oMath>
                  </m:oMathPara>
                </a14:m>
                <a:endParaRPr lang="en-US" sz="2000" b="1" dirty="0"/>
              </a:p>
            </p:txBody>
          </p:sp>
        </mc:Choice>
        <mc:Fallback xmlns="">
          <p:sp>
            <p:nvSpPr>
              <p:cNvPr id="2" name="TextBox 1">
                <a:extLst>
                  <a:ext uri="{FF2B5EF4-FFF2-40B4-BE49-F238E27FC236}">
                    <a16:creationId xmlns:a16="http://schemas.microsoft.com/office/drawing/2014/main" id="{5AE76911-58BE-44F1-A82A-C42FB66CC6DC}"/>
                  </a:ext>
                </a:extLst>
              </p:cNvPr>
              <p:cNvSpPr txBox="1">
                <a:spLocks noRot="1" noChangeAspect="1" noMove="1" noResize="1" noEditPoints="1" noAdjustHandles="1" noChangeArrowheads="1" noChangeShapeType="1" noTextEdit="1"/>
              </p:cNvSpPr>
              <p:nvPr/>
            </p:nvSpPr>
            <p:spPr>
              <a:xfrm>
                <a:off x="7129972" y="1542990"/>
                <a:ext cx="393056" cy="400110"/>
              </a:xfrm>
              <a:prstGeom prst="rect">
                <a:avLst/>
              </a:prstGeom>
              <a:blipFill>
                <a:blip r:embed="rId3"/>
                <a:stretch>
                  <a:fillRect t="-4545" r="-18750" b="-10606"/>
                </a:stretch>
              </a:blipFill>
            </p:spPr>
            <p:txBody>
              <a:bodyPr/>
              <a:lstStyle/>
              <a:p>
                <a:r>
                  <a:rPr lang="en-US">
                    <a:noFill/>
                  </a:rPr>
                  <a:t> </a:t>
                </a:r>
              </a:p>
            </p:txBody>
          </p:sp>
        </mc:Fallback>
      </mc:AlternateContent>
    </p:spTree>
    <p:extLst>
      <p:ext uri="{BB962C8B-B14F-4D97-AF65-F5344CB8AC3E}">
        <p14:creationId xmlns:p14="http://schemas.microsoft.com/office/powerpoint/2010/main" val="343124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5E0F46B-C291-47AC-A277-7855F38D5788}"/>
                  </a:ext>
                </a:extLst>
              </p:cNvPr>
              <p:cNvSpPr>
                <a:spLocks noGrp="1"/>
              </p:cNvSpPr>
              <p:nvPr>
                <p:ph type="body" sz="quarter" idx="10"/>
              </p:nvPr>
            </p:nvSpPr>
            <p:spPr/>
            <p:txBody>
              <a:bodyPr/>
              <a:lstStyle/>
              <a:p>
                <a:r>
                  <a:rPr lang="en-US" dirty="0"/>
                  <a:t>Feedforward: information flows from input layer to hidden layer to output layer</a:t>
                </a:r>
              </a:p>
              <a:p>
                <a:r>
                  <a:rPr lang="en-US" dirty="0"/>
                  <a:t>Model Form of NN</a:t>
                </a:r>
              </a:p>
              <a:p>
                <a:pPr lvl="1"/>
                <a:r>
                  <a:rPr lang="en-US" dirty="0"/>
                  <a:t>the number of hidden layers and hidden nodes and the types of activation functions</a:t>
                </a:r>
              </a:p>
              <a:p>
                <a:r>
                  <a:rPr lang="en-US" dirty="0"/>
                  <a:t>Parameters</a:t>
                </a:r>
              </a:p>
              <a:p>
                <a:pPr lvl="1"/>
                <a:r>
                  <a:rPr lang="en-US" dirty="0">
                    <a:solidFill>
                      <a:srgbClr val="FF0000"/>
                    </a:solidFill>
                  </a:rPr>
                  <a:t>Weight</a:t>
                </a:r>
                <a:r>
                  <a:rPr lang="en-US" dirty="0"/>
                  <a:t>: interconnection parameter between different nodes,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a14:m>
                <a:endParaRPr lang="en-US" dirty="0"/>
              </a:p>
              <a:p>
                <a:pPr lvl="1"/>
                <a:r>
                  <a:rPr lang="en-US" dirty="0">
                    <a:solidFill>
                      <a:srgbClr val="FF0000"/>
                    </a:solidFill>
                  </a:rPr>
                  <a:t>Bias</a:t>
                </a:r>
                <a:r>
                  <a:rPr lang="en-US" dirty="0"/>
                  <a:t>: threshold value added after weighted sum of inputs from previous layer,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h</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𝑧</m:t>
                        </m:r>
                      </m:sub>
                    </m:sSub>
                  </m:oMath>
                </a14:m>
                <a:endParaRPr lang="en-US" dirty="0"/>
              </a:p>
              <a:p>
                <a:r>
                  <a:rPr lang="en-US" dirty="0"/>
                  <a:t>Transfer (activation) function</a:t>
                </a:r>
              </a:p>
              <a:p>
                <a:pPr lvl="1"/>
                <a:r>
                  <a:rPr lang="en-US" dirty="0"/>
                  <a:t>Integrate the linear combination of information from the previous layers using weights and bias</a:t>
                </a:r>
              </a:p>
            </p:txBody>
          </p:sp>
        </mc:Choice>
        <mc:Fallback xmlns="">
          <p:sp>
            <p:nvSpPr>
              <p:cNvPr id="2" name="Text Placeholder 1">
                <a:extLst>
                  <a:ext uri="{FF2B5EF4-FFF2-40B4-BE49-F238E27FC236}">
                    <a16:creationId xmlns:a16="http://schemas.microsoft.com/office/drawing/2014/main" id="{F5E0F46B-C291-47AC-A277-7855F38D578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2258F93-6ACA-473A-B8B8-ACC316F9E7D3}"/>
              </a:ext>
            </a:extLst>
          </p:cNvPr>
          <p:cNvSpPr>
            <a:spLocks noGrp="1"/>
          </p:cNvSpPr>
          <p:nvPr>
            <p:ph type="title"/>
          </p:nvPr>
        </p:nvSpPr>
        <p:spPr/>
        <p:txBody>
          <a:bodyPr>
            <a:normAutofit fontScale="90000"/>
          </a:bodyPr>
          <a:lstStyle/>
          <a:p>
            <a:r>
              <a:rPr lang="en-US" dirty="0"/>
              <a:t>Illustration of Feedforward NN Model </a:t>
            </a:r>
            <a:r>
              <a:rPr lang="en-US" i="1" dirty="0"/>
              <a:t>cont</a:t>
            </a:r>
            <a:r>
              <a:rPr lang="en-US" dirty="0"/>
              <a:t>.</a:t>
            </a:r>
          </a:p>
        </p:txBody>
      </p:sp>
    </p:spTree>
    <p:extLst>
      <p:ext uri="{BB962C8B-B14F-4D97-AF65-F5344CB8AC3E}">
        <p14:creationId xmlns:p14="http://schemas.microsoft.com/office/powerpoint/2010/main" val="17795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F1F8BDF-7C97-F459-E4C6-3FC5F5B75DBC}"/>
                  </a:ext>
                </a:extLst>
              </p:cNvPr>
              <p:cNvSpPr>
                <a:spLocks noGrp="1"/>
              </p:cNvSpPr>
              <p:nvPr>
                <p:ph type="body" sz="quarter" idx="10"/>
              </p:nvPr>
            </p:nvSpPr>
            <p:spPr/>
            <p:txBody>
              <a:bodyPr/>
              <a:lstStyle/>
              <a:p>
                <a:r>
                  <a:rPr lang="en-US" dirty="0"/>
                  <a:t>NN training</a:t>
                </a:r>
              </a:p>
              <a:p>
                <a:pPr lvl="1"/>
                <a:r>
                  <a:rPr lang="en-US" dirty="0"/>
                  <a:t>finding the optimal parameters such that the network model accurately represents the relationship between inputs and outputs</a:t>
                </a:r>
              </a:p>
              <a:p>
                <a:r>
                  <a:rPr lang="en-US" dirty="0"/>
                  <a:t>Backpropagation (Training)</a:t>
                </a:r>
              </a:p>
              <a:p>
                <a:pPr lvl="1"/>
                <a:r>
                  <a:rPr lang="en-US" dirty="0"/>
                  <a:t>propagates the error between training data and NN outputs backward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𝑧</m:t>
                        </m:r>
                      </m:sub>
                    </m:sSub>
                  </m:oMath>
                </a14:m>
                <a:r>
                  <a:rPr lang="en-US" dirty="0"/>
                  <a:t> (output layer) are updated first, and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𝑥</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h</m:t>
                        </m:r>
                      </m:sub>
                    </m:sSub>
                  </m:oMath>
                </a14:m>
                <a:r>
                  <a:rPr lang="en-US" dirty="0"/>
                  <a:t> (hidden layer) are updated next based on the updated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oMath>
                </a14:m>
                <a:r>
                  <a:rPr lang="en-US" dirty="0"/>
                  <a:t> </a:t>
                </a:r>
              </a:p>
              <a:p>
                <a:pPr lvl="1"/>
                <a:r>
                  <a:rPr lang="en-US" dirty="0"/>
                  <a:t>Minimizing mean-squared-error using gradient (local optimum)</a:t>
                </a:r>
              </a:p>
              <a:p>
                <a:r>
                  <a:rPr lang="en-US" dirty="0"/>
                  <a:t>Simulation (Prediction)</a:t>
                </a:r>
              </a:p>
              <a:p>
                <a:pPr lvl="1"/>
                <a:r>
                  <a:rPr lang="en-US" dirty="0"/>
                  <a:t>Once all parameters are determined, they can be used for predicting output at unsampled locations </a:t>
                </a:r>
              </a:p>
            </p:txBody>
          </p:sp>
        </mc:Choice>
        <mc:Fallback xmlns="">
          <p:sp>
            <p:nvSpPr>
              <p:cNvPr id="2" name="Text Placeholder 1">
                <a:extLst>
                  <a:ext uri="{FF2B5EF4-FFF2-40B4-BE49-F238E27FC236}">
                    <a16:creationId xmlns:a16="http://schemas.microsoft.com/office/drawing/2014/main" id="{3F1F8BDF-7C97-F459-E4C6-3FC5F5B75DBC}"/>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1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5F48AB0-DCF7-CB9F-4801-EF36322FDB76}"/>
              </a:ext>
            </a:extLst>
          </p:cNvPr>
          <p:cNvSpPr>
            <a:spLocks noGrp="1"/>
          </p:cNvSpPr>
          <p:nvPr>
            <p:ph type="title"/>
          </p:nvPr>
        </p:nvSpPr>
        <p:spPr/>
        <p:txBody>
          <a:bodyPr>
            <a:normAutofit fontScale="90000"/>
          </a:bodyPr>
          <a:lstStyle/>
          <a:p>
            <a:r>
              <a:rPr lang="en-US" dirty="0"/>
              <a:t>Backpropagation</a:t>
            </a:r>
          </a:p>
        </p:txBody>
      </p:sp>
    </p:spTree>
    <p:extLst>
      <p:ext uri="{BB962C8B-B14F-4D97-AF65-F5344CB8AC3E}">
        <p14:creationId xmlns:p14="http://schemas.microsoft.com/office/powerpoint/2010/main" val="10414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360EA8-98BF-385B-F3C0-F1353F61A420}"/>
              </a:ext>
            </a:extLst>
          </p:cNvPr>
          <p:cNvSpPr>
            <a:spLocks noGrp="1"/>
          </p:cNvSpPr>
          <p:nvPr>
            <p:ph type="body" sz="quarter" idx="10"/>
          </p:nvPr>
        </p:nvSpPr>
        <p:spPr>
          <a:xfrm>
            <a:off x="304800" y="774200"/>
            <a:ext cx="8617974" cy="5443856"/>
          </a:xfrm>
        </p:spPr>
        <p:txBody>
          <a:bodyPr>
            <a:normAutofit/>
          </a:bodyPr>
          <a:lstStyle/>
          <a:p>
            <a:r>
              <a:rPr lang="en-US" dirty="0"/>
              <a:t>The model of ANN neuron combines three principles:</a:t>
            </a:r>
          </a:p>
          <a:p>
            <a:pPr lvl="1"/>
            <a:r>
              <a:rPr lang="en-US" dirty="0"/>
              <a:t>Output of a neuron is a function of input from the connected neurons</a:t>
            </a:r>
          </a:p>
          <a:p>
            <a:pPr lvl="1"/>
            <a:r>
              <a:rPr lang="en-US" dirty="0"/>
              <a:t>Neuron favors input from some connections over others</a:t>
            </a:r>
          </a:p>
          <a:p>
            <a:pPr lvl="1"/>
            <a:r>
              <a:rPr lang="en-US" dirty="0"/>
              <a:t>Neuron saturates if it gets too much input</a:t>
            </a:r>
          </a:p>
          <a:p>
            <a:r>
              <a:rPr lang="en-US" dirty="0"/>
              <a:t>Neuron generates linear combination of all connected inputs</a:t>
            </a:r>
          </a:p>
          <a:p>
            <a:endParaRPr lang="en-US" dirty="0"/>
          </a:p>
          <a:p>
            <a:r>
              <a:rPr lang="en-US" dirty="0"/>
              <a:t>Activation function models </a:t>
            </a:r>
            <a:br>
              <a:rPr lang="en-US" dirty="0"/>
            </a:br>
            <a:r>
              <a:rPr lang="en-US" dirty="0"/>
              <a:t>saturation</a:t>
            </a:r>
          </a:p>
          <a:p>
            <a:pPr lvl="1"/>
            <a:endParaRPr lang="en-US" dirty="0"/>
          </a:p>
          <a:p>
            <a:pPr lvl="1"/>
            <a:r>
              <a:rPr lang="en-US" dirty="0"/>
              <a:t>describes nonlinear behaviors</a:t>
            </a:r>
          </a:p>
          <a:p>
            <a:endParaRPr lang="en-US" dirty="0"/>
          </a:p>
        </p:txBody>
      </p:sp>
      <p:sp>
        <p:nvSpPr>
          <p:cNvPr id="3" name="Title 2">
            <a:extLst>
              <a:ext uri="{FF2B5EF4-FFF2-40B4-BE49-F238E27FC236}">
                <a16:creationId xmlns:a16="http://schemas.microsoft.com/office/drawing/2014/main" id="{24BB2148-BC0E-9D05-BBCB-BD4EBCDDE0AE}"/>
              </a:ext>
            </a:extLst>
          </p:cNvPr>
          <p:cNvSpPr>
            <a:spLocks noGrp="1"/>
          </p:cNvSpPr>
          <p:nvPr>
            <p:ph type="title"/>
          </p:nvPr>
        </p:nvSpPr>
        <p:spPr/>
        <p:txBody>
          <a:bodyPr>
            <a:normAutofit fontScale="90000"/>
          </a:bodyPr>
          <a:lstStyle/>
          <a:p>
            <a:r>
              <a:rPr lang="en-US" dirty="0"/>
              <a:t>Model a Single Neuron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E5B44F-22C3-1681-E3B6-7D191BFF2B06}"/>
                  </a:ext>
                </a:extLst>
              </p:cNvPr>
              <p:cNvSpPr txBox="1"/>
              <p:nvPr/>
            </p:nvSpPr>
            <p:spPr>
              <a:xfrm>
                <a:off x="608370" y="3401648"/>
                <a:ext cx="4164025" cy="369332"/>
              </a:xfrm>
              <a:prstGeom prst="rect">
                <a:avLst/>
              </a:prstGeom>
              <a:solidFill>
                <a:srgbClr val="FFFF00"/>
              </a:solidFill>
              <a:ln w="19050">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𝑢</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𝑤</m:t>
                          </m:r>
                        </m:e>
                        <m:sub>
                          <m:r>
                            <a:rPr lang="en-US" sz="2400" b="0" i="1" smtClean="0">
                              <a:latin typeface="Cambria Math" panose="02040503050406030204" pitchFamily="18" charset="0"/>
                              <a:ea typeface="Cambria Math" panose="02040503050406030204" pitchFamily="18" charset="0"/>
                            </a:rPr>
                            <m:t>𝑛</m:t>
                          </m:r>
                        </m:sub>
                      </m:sSub>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𝑛</m:t>
                          </m:r>
                        </m:sub>
                      </m:sSub>
                    </m:oMath>
                  </m:oMathPara>
                </a14:m>
                <a:endParaRPr lang="en-US" sz="2400" dirty="0"/>
              </a:p>
            </p:txBody>
          </p:sp>
        </mc:Choice>
        <mc:Fallback xmlns="">
          <p:sp>
            <p:nvSpPr>
              <p:cNvPr id="4" name="TextBox 3">
                <a:extLst>
                  <a:ext uri="{FF2B5EF4-FFF2-40B4-BE49-F238E27FC236}">
                    <a16:creationId xmlns:a16="http://schemas.microsoft.com/office/drawing/2014/main" id="{0CE5B44F-22C3-1681-E3B6-7D191BFF2B06}"/>
                  </a:ext>
                </a:extLst>
              </p:cNvPr>
              <p:cNvSpPr txBox="1">
                <a:spLocks noRot="1" noChangeAspect="1" noMove="1" noResize="1" noEditPoints="1" noAdjustHandles="1" noChangeArrowheads="1" noChangeShapeType="1" noTextEdit="1"/>
              </p:cNvSpPr>
              <p:nvPr/>
            </p:nvSpPr>
            <p:spPr>
              <a:xfrm>
                <a:off x="608370" y="3401648"/>
                <a:ext cx="4164025" cy="369332"/>
              </a:xfrm>
              <a:prstGeom prst="rect">
                <a:avLst/>
              </a:prstGeom>
              <a:blipFill>
                <a:blip r:embed="rId2"/>
                <a:stretch>
                  <a:fillRect b="-7813"/>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5078CCA-FB5D-7261-668C-2DBEB31848F7}"/>
                  </a:ext>
                </a:extLst>
              </p:cNvPr>
              <p:cNvSpPr txBox="1"/>
              <p:nvPr/>
            </p:nvSpPr>
            <p:spPr>
              <a:xfrm>
                <a:off x="756393" y="4882007"/>
                <a:ext cx="1343573" cy="369332"/>
              </a:xfrm>
              <a:prstGeom prst="rect">
                <a:avLst/>
              </a:prstGeom>
              <a:solidFill>
                <a:srgbClr val="FFFF00"/>
              </a:solidFill>
              <a:ln w="19050">
                <a:solidFill>
                  <a:srgbClr val="0000FF"/>
                </a:solidFill>
              </a:ln>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Φ</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oMath>
                  </m:oMathPara>
                </a14:m>
                <a:endParaRPr lang="en-US" sz="2400" dirty="0"/>
              </a:p>
            </p:txBody>
          </p:sp>
        </mc:Choice>
        <mc:Fallback xmlns="">
          <p:sp>
            <p:nvSpPr>
              <p:cNvPr id="8" name="TextBox 7">
                <a:extLst>
                  <a:ext uri="{FF2B5EF4-FFF2-40B4-BE49-F238E27FC236}">
                    <a16:creationId xmlns:a16="http://schemas.microsoft.com/office/drawing/2014/main" id="{05078CCA-FB5D-7261-668C-2DBEB31848F7}"/>
                  </a:ext>
                </a:extLst>
              </p:cNvPr>
              <p:cNvSpPr txBox="1">
                <a:spLocks noRot="1" noChangeAspect="1" noMove="1" noResize="1" noEditPoints="1" noAdjustHandles="1" noChangeArrowheads="1" noChangeShapeType="1" noTextEdit="1"/>
              </p:cNvSpPr>
              <p:nvPr/>
            </p:nvSpPr>
            <p:spPr>
              <a:xfrm>
                <a:off x="756393" y="4882007"/>
                <a:ext cx="1343573" cy="369332"/>
              </a:xfrm>
              <a:prstGeom prst="rect">
                <a:avLst/>
              </a:prstGeom>
              <a:blipFill>
                <a:blip r:embed="rId3"/>
                <a:stretch>
                  <a:fillRect l="-4036" b="-20635"/>
                </a:stretch>
              </a:blipFill>
              <a:ln w="19050">
                <a:solidFill>
                  <a:srgbClr val="0000FF"/>
                </a:solidFill>
              </a:ln>
            </p:spPr>
            <p:txBody>
              <a:bodyPr/>
              <a:lstStyle/>
              <a:p>
                <a:r>
                  <a:rPr lang="en-US">
                    <a:noFill/>
                  </a:rPr>
                  <a:t> </a:t>
                </a:r>
              </a:p>
            </p:txBody>
          </p:sp>
        </mc:Fallback>
      </mc:AlternateContent>
      <p:grpSp>
        <p:nvGrpSpPr>
          <p:cNvPr id="6" name="Group 5">
            <a:extLst>
              <a:ext uri="{FF2B5EF4-FFF2-40B4-BE49-F238E27FC236}">
                <a16:creationId xmlns:a16="http://schemas.microsoft.com/office/drawing/2014/main" id="{8FB5C427-481A-C409-934D-773A63AECC8F}"/>
              </a:ext>
            </a:extLst>
          </p:cNvPr>
          <p:cNvGrpSpPr/>
          <p:nvPr/>
        </p:nvGrpSpPr>
        <p:grpSpPr>
          <a:xfrm>
            <a:off x="5097010" y="4460489"/>
            <a:ext cx="3959580" cy="1971798"/>
            <a:chOff x="2227095" y="674708"/>
            <a:chExt cx="3067481" cy="1527549"/>
          </a:xfrm>
        </p:grpSpPr>
        <p:grpSp>
          <p:nvGrpSpPr>
            <p:cNvPr id="7" name="Group 6">
              <a:extLst>
                <a:ext uri="{FF2B5EF4-FFF2-40B4-BE49-F238E27FC236}">
                  <a16:creationId xmlns:a16="http://schemas.microsoft.com/office/drawing/2014/main" id="{158593CC-12A6-F1E5-09D5-5F5ACC4358BC}"/>
                </a:ext>
              </a:extLst>
            </p:cNvPr>
            <p:cNvGrpSpPr/>
            <p:nvPr/>
          </p:nvGrpSpPr>
          <p:grpSpPr>
            <a:xfrm>
              <a:off x="2227095" y="738259"/>
              <a:ext cx="274320" cy="1463998"/>
              <a:chOff x="2227095" y="738259"/>
              <a:chExt cx="274320" cy="1463998"/>
            </a:xfrm>
          </p:grpSpPr>
          <mc:AlternateContent xmlns:mc="http://schemas.openxmlformats.org/markup-compatibility/2006" xmlns:a14="http://schemas.microsoft.com/office/drawing/2010/main">
            <mc:Choice Requires="a14">
              <p:sp>
                <p:nvSpPr>
                  <p:cNvPr id="25" name="Oval 24">
                    <a:extLst>
                      <a:ext uri="{FF2B5EF4-FFF2-40B4-BE49-F238E27FC236}">
                        <a16:creationId xmlns:a16="http://schemas.microsoft.com/office/drawing/2014/main" id="{427BC02D-588A-54F2-80A1-2FD4A19CE9F5}"/>
                      </a:ext>
                    </a:extLst>
                  </p:cNvPr>
                  <p:cNvSpPr>
                    <a:spLocks noChangeAspect="1"/>
                  </p:cNvSpPr>
                  <p:nvPr/>
                </p:nvSpPr>
                <p:spPr>
                  <a:xfrm>
                    <a:off x="2227095" y="738259"/>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right"/>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r>
                                <a:rPr lang="en-US" sz="1400" b="0" i="1" smtClean="0">
                                  <a:solidFill>
                                    <a:schemeClr val="tx1"/>
                                  </a:solidFill>
                                  <a:latin typeface="Cambria Math" panose="02040503050406030204" pitchFamily="18" charset="0"/>
                                </a:rPr>
                                <m:t>1</m:t>
                              </m:r>
                            </m:sub>
                          </m:sSub>
                        </m:oMath>
                      </m:oMathPara>
                    </a14:m>
                    <a:endParaRPr lang="en-US" sz="1400" dirty="0">
                      <a:solidFill>
                        <a:schemeClr val="tx1"/>
                      </a:solidFill>
                    </a:endParaRPr>
                  </a:p>
                </p:txBody>
              </p:sp>
            </mc:Choice>
            <mc:Fallback xmlns="">
              <p:sp>
                <p:nvSpPr>
                  <p:cNvPr id="11" name="Oval 10">
                    <a:extLst>
                      <a:ext uri="{FF2B5EF4-FFF2-40B4-BE49-F238E27FC236}">
                        <a16:creationId xmlns:a16="http://schemas.microsoft.com/office/drawing/2014/main" id="{C172B5EE-8F38-A421-7BFD-80E7A7D679AE}"/>
                      </a:ext>
                    </a:extLst>
                  </p:cNvPr>
                  <p:cNvSpPr>
                    <a:spLocks noRot="1" noChangeAspect="1" noMove="1" noResize="1" noEditPoints="1" noAdjustHandles="1" noChangeArrowheads="1" noChangeShapeType="1" noTextEdit="1"/>
                  </p:cNvSpPr>
                  <p:nvPr/>
                </p:nvSpPr>
                <p:spPr>
                  <a:xfrm>
                    <a:off x="2227095" y="738259"/>
                    <a:ext cx="274320" cy="274320"/>
                  </a:xfrm>
                  <a:prstGeom prst="ellipse">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3DDA2027-56CF-4E47-8224-6889DC83710F}"/>
                      </a:ext>
                    </a:extLst>
                  </p:cNvPr>
                  <p:cNvSpPr>
                    <a:spLocks noChangeAspect="1"/>
                  </p:cNvSpPr>
                  <p:nvPr/>
                </p:nvSpPr>
                <p:spPr>
                  <a:xfrm>
                    <a:off x="2227095" y="1153695"/>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right"/>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r>
                                <a:rPr lang="en-US" sz="1400" b="0" i="1" smtClean="0">
                                  <a:solidFill>
                                    <a:schemeClr val="tx1"/>
                                  </a:solidFill>
                                  <a:latin typeface="Cambria Math" panose="02040503050406030204" pitchFamily="18" charset="0"/>
                                </a:rPr>
                                <m:t>2</m:t>
                              </m:r>
                            </m:sub>
                          </m:sSub>
                        </m:oMath>
                      </m:oMathPara>
                    </a14:m>
                    <a:endParaRPr lang="en-US" sz="1400" dirty="0">
                      <a:solidFill>
                        <a:schemeClr val="tx1"/>
                      </a:solidFill>
                    </a:endParaRPr>
                  </a:p>
                </p:txBody>
              </p:sp>
            </mc:Choice>
            <mc:Fallback xmlns="">
              <p:sp>
                <p:nvSpPr>
                  <p:cNvPr id="12" name="Oval 11">
                    <a:extLst>
                      <a:ext uri="{FF2B5EF4-FFF2-40B4-BE49-F238E27FC236}">
                        <a16:creationId xmlns:a16="http://schemas.microsoft.com/office/drawing/2014/main" id="{536A776D-00BF-294E-0B28-DBA24C755789}"/>
                      </a:ext>
                    </a:extLst>
                  </p:cNvPr>
                  <p:cNvSpPr>
                    <a:spLocks noRot="1" noChangeAspect="1" noMove="1" noResize="1" noEditPoints="1" noAdjustHandles="1" noChangeArrowheads="1" noChangeShapeType="1" noTextEdit="1"/>
                  </p:cNvSpPr>
                  <p:nvPr/>
                </p:nvSpPr>
                <p:spPr>
                  <a:xfrm>
                    <a:off x="2227095" y="1153695"/>
                    <a:ext cx="274320" cy="274320"/>
                  </a:xfrm>
                  <a:prstGeom prst="ellipse">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44251ABB-F587-C64F-A511-44FC2E0C301C}"/>
                      </a:ext>
                    </a:extLst>
                  </p:cNvPr>
                  <p:cNvSpPr>
                    <a:spLocks noChangeAspect="1"/>
                  </p:cNvSpPr>
                  <p:nvPr/>
                </p:nvSpPr>
                <p:spPr>
                  <a:xfrm>
                    <a:off x="2227095" y="1927937"/>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right"/>
                        </m:oMathParaPr>
                        <m:oMath xmlns:m="http://schemas.openxmlformats.org/officeDocument/2006/math">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𝑥</m:t>
                              </m:r>
                            </m:e>
                            <m:sub>
                              <m:sSub>
                                <m:sSubPr>
                                  <m:ctrlPr>
                                    <a:rPr lang="en-US" sz="1400" b="0" i="1" smtClean="0">
                                      <a:solidFill>
                                        <a:schemeClr val="tx1"/>
                                      </a:solidFill>
                                      <a:latin typeface="Cambria Math" panose="02040503050406030204" pitchFamily="18" charset="0"/>
                                    </a:rPr>
                                  </m:ctrlPr>
                                </m:sSubPr>
                                <m:e>
                                  <m:r>
                                    <a:rPr lang="en-US" sz="1400" b="0" i="1" smtClean="0">
                                      <a:solidFill>
                                        <a:schemeClr val="tx1"/>
                                      </a:solidFill>
                                      <a:latin typeface="Cambria Math" panose="02040503050406030204" pitchFamily="18" charset="0"/>
                                    </a:rPr>
                                    <m:t>𝑛</m:t>
                                  </m:r>
                                </m:e>
                                <m:sub>
                                  <m:r>
                                    <a:rPr lang="en-US" sz="1400" b="0" i="1" smtClean="0">
                                      <a:solidFill>
                                        <a:schemeClr val="tx1"/>
                                      </a:solidFill>
                                      <a:latin typeface="Cambria Math" panose="02040503050406030204" pitchFamily="18" charset="0"/>
                                    </a:rPr>
                                    <m:t>𝑥</m:t>
                                  </m:r>
                                </m:sub>
                              </m:sSub>
                            </m:sub>
                          </m:sSub>
                        </m:oMath>
                      </m:oMathPara>
                    </a14:m>
                    <a:endParaRPr lang="en-US" sz="1400" dirty="0">
                      <a:solidFill>
                        <a:schemeClr val="tx1"/>
                      </a:solidFill>
                    </a:endParaRPr>
                  </a:p>
                </p:txBody>
              </p:sp>
            </mc:Choice>
            <mc:Fallback xmlns="">
              <p:sp>
                <p:nvSpPr>
                  <p:cNvPr id="14" name="Oval 13">
                    <a:extLst>
                      <a:ext uri="{FF2B5EF4-FFF2-40B4-BE49-F238E27FC236}">
                        <a16:creationId xmlns:a16="http://schemas.microsoft.com/office/drawing/2014/main" id="{7C3D1C45-2128-D3A7-2457-E23C8B31D0E0}"/>
                      </a:ext>
                    </a:extLst>
                  </p:cNvPr>
                  <p:cNvSpPr>
                    <a:spLocks noRot="1" noChangeAspect="1" noMove="1" noResize="1" noEditPoints="1" noAdjustHandles="1" noChangeArrowheads="1" noChangeShapeType="1" noTextEdit="1"/>
                  </p:cNvSpPr>
                  <p:nvPr/>
                </p:nvSpPr>
                <p:spPr>
                  <a:xfrm>
                    <a:off x="2227095" y="1927937"/>
                    <a:ext cx="274320" cy="274320"/>
                  </a:xfrm>
                  <a:prstGeom prst="ellipse">
                    <a:avLst/>
                  </a:prstGeom>
                  <a:blipFill>
                    <a:blip r:embed="rId6"/>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214B4EE-F38D-86A3-0441-2B16177F2F4E}"/>
                      </a:ext>
                    </a:extLst>
                  </p:cNvPr>
                  <p:cNvSpPr txBox="1"/>
                  <p:nvPr/>
                </p:nvSpPr>
                <p:spPr>
                  <a:xfrm>
                    <a:off x="2301738" y="1547361"/>
                    <a:ext cx="103074" cy="2384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28" name="TextBox 27">
                    <a:extLst>
                      <a:ext uri="{FF2B5EF4-FFF2-40B4-BE49-F238E27FC236}">
                        <a16:creationId xmlns:a16="http://schemas.microsoft.com/office/drawing/2014/main" id="{1214B4EE-F38D-86A3-0441-2B16177F2F4E}"/>
                      </a:ext>
                    </a:extLst>
                  </p:cNvPr>
                  <p:cNvSpPr txBox="1">
                    <a:spLocks noRot="1" noChangeAspect="1" noMove="1" noResize="1" noEditPoints="1" noAdjustHandles="1" noChangeArrowheads="1" noChangeShapeType="1" noTextEdit="1"/>
                  </p:cNvSpPr>
                  <p:nvPr/>
                </p:nvSpPr>
                <p:spPr>
                  <a:xfrm>
                    <a:off x="2301738" y="1547361"/>
                    <a:ext cx="103074" cy="238434"/>
                  </a:xfrm>
                  <a:prstGeom prst="rect">
                    <a:avLst/>
                  </a:prstGeom>
                  <a:blipFill>
                    <a:blip r:embed="rId7"/>
                    <a:stretch>
                      <a:fillRect l="-45455" r="-40909" b="-39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 name="Oval 8">
                  <a:extLst>
                    <a:ext uri="{FF2B5EF4-FFF2-40B4-BE49-F238E27FC236}">
                      <a16:creationId xmlns:a16="http://schemas.microsoft.com/office/drawing/2014/main" id="{23528BDB-2708-557D-C13B-7999B29AB634}"/>
                    </a:ext>
                  </a:extLst>
                </p:cNvPr>
                <p:cNvSpPr>
                  <a:spLocks noChangeAspect="1"/>
                </p:cNvSpPr>
                <p:nvPr/>
              </p:nvSpPr>
              <p:spPr>
                <a:xfrm>
                  <a:off x="3264913" y="1287378"/>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US" sz="2000" b="0" i="0" smtClean="0">
                            <a:solidFill>
                              <a:schemeClr val="tx1"/>
                            </a:solidFill>
                            <a:latin typeface="Cambria Math" panose="02040503050406030204" pitchFamily="18" charset="0"/>
                          </a:rPr>
                          <m:t> </m:t>
                        </m:r>
                        <m:r>
                          <m:rPr>
                            <m:sty m:val="p"/>
                          </m:rPr>
                          <a:rPr lang="en-US" sz="2000" b="0" i="0" smtClean="0">
                            <a:solidFill>
                              <a:schemeClr val="tx1"/>
                            </a:solidFill>
                            <a:latin typeface="Cambria Math" panose="02040503050406030204" pitchFamily="18" charset="0"/>
                          </a:rPr>
                          <m:t>Σ</m:t>
                        </m:r>
                      </m:oMath>
                    </m:oMathPara>
                  </a14:m>
                  <a:endParaRPr lang="en-US" sz="2000" dirty="0">
                    <a:solidFill>
                      <a:schemeClr val="tx1"/>
                    </a:solidFill>
                  </a:endParaRPr>
                </a:p>
              </p:txBody>
            </p:sp>
          </mc:Choice>
          <mc:Fallback xmlns="">
            <p:sp>
              <p:nvSpPr>
                <p:cNvPr id="29" name="Oval 28">
                  <a:extLst>
                    <a:ext uri="{FF2B5EF4-FFF2-40B4-BE49-F238E27FC236}">
                      <a16:creationId xmlns:a16="http://schemas.microsoft.com/office/drawing/2014/main" id="{5345CFD7-6CF7-CAF9-3A6E-28E00CFBA18A}"/>
                    </a:ext>
                  </a:extLst>
                </p:cNvPr>
                <p:cNvSpPr>
                  <a:spLocks noRot="1" noChangeAspect="1" noMove="1" noResize="1" noEditPoints="1" noAdjustHandles="1" noChangeArrowheads="1" noChangeShapeType="1" noTextEdit="1"/>
                </p:cNvSpPr>
                <p:nvPr/>
              </p:nvSpPr>
              <p:spPr>
                <a:xfrm>
                  <a:off x="3264913" y="1287378"/>
                  <a:ext cx="365760" cy="365760"/>
                </a:xfrm>
                <a:prstGeom prst="ellipse">
                  <a:avLst/>
                </a:prstGeom>
                <a:blipFill>
                  <a:blip r:embed="rId8"/>
                  <a:stretch>
                    <a:fillRect/>
                  </a:stretch>
                </a:blipFill>
                <a:ln w="19050">
                  <a:solidFill>
                    <a:schemeClr val="tx1"/>
                  </a:solidFill>
                </a:ln>
              </p:spPr>
              <p:txBody>
                <a:bodyPr/>
                <a:lstStyle/>
                <a:p>
                  <a:r>
                    <a:rPr lang="en-US">
                      <a:noFill/>
                    </a:rPr>
                    <a:t> </a:t>
                  </a:r>
                </a:p>
              </p:txBody>
            </p:sp>
          </mc:Fallback>
        </mc:AlternateContent>
        <p:sp>
          <p:nvSpPr>
            <p:cNvPr id="10" name="Freeform: Shape 9">
              <a:extLst>
                <a:ext uri="{FF2B5EF4-FFF2-40B4-BE49-F238E27FC236}">
                  <a16:creationId xmlns:a16="http://schemas.microsoft.com/office/drawing/2014/main" id="{5126C846-B614-C8F9-20DA-1973F26CD68B}"/>
                </a:ext>
              </a:extLst>
            </p:cNvPr>
            <p:cNvSpPr/>
            <p:nvPr/>
          </p:nvSpPr>
          <p:spPr>
            <a:xfrm>
              <a:off x="2501978" y="886351"/>
              <a:ext cx="824643" cy="437566"/>
            </a:xfrm>
            <a:custGeom>
              <a:avLst/>
              <a:gdLst>
                <a:gd name="connsiteX0" fmla="*/ 0 w 824643"/>
                <a:gd name="connsiteY0" fmla="*/ 0 h 437566"/>
                <a:gd name="connsiteX1" fmla="*/ 493664 w 824643"/>
                <a:gd name="connsiteY1" fmla="*/ 0 h 437566"/>
                <a:gd name="connsiteX2" fmla="*/ 824643 w 824643"/>
                <a:gd name="connsiteY2" fmla="*/ 437566 h 437566"/>
              </a:gdLst>
              <a:ahLst/>
              <a:cxnLst>
                <a:cxn ang="0">
                  <a:pos x="connsiteX0" y="connsiteY0"/>
                </a:cxn>
                <a:cxn ang="0">
                  <a:pos x="connsiteX1" y="connsiteY1"/>
                </a:cxn>
                <a:cxn ang="0">
                  <a:pos x="connsiteX2" y="connsiteY2"/>
                </a:cxn>
              </a:cxnLst>
              <a:rect l="l" t="t" r="r" b="b"/>
              <a:pathLst>
                <a:path w="824643" h="437566">
                  <a:moveTo>
                    <a:pt x="0" y="0"/>
                  </a:moveTo>
                  <a:lnTo>
                    <a:pt x="493664" y="0"/>
                  </a:lnTo>
                  <a:lnTo>
                    <a:pt x="824643" y="437566"/>
                  </a:ln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Freeform: Shape 10">
              <a:extLst>
                <a:ext uri="{FF2B5EF4-FFF2-40B4-BE49-F238E27FC236}">
                  <a16:creationId xmlns:a16="http://schemas.microsoft.com/office/drawing/2014/main" id="{E8B33821-A4A1-B10D-D346-D9197DCAD3E0}"/>
                </a:ext>
              </a:extLst>
            </p:cNvPr>
            <p:cNvSpPr/>
            <p:nvPr/>
          </p:nvSpPr>
          <p:spPr>
            <a:xfrm flipV="1">
              <a:off x="2508164" y="1627531"/>
              <a:ext cx="824643" cy="437566"/>
            </a:xfrm>
            <a:custGeom>
              <a:avLst/>
              <a:gdLst>
                <a:gd name="connsiteX0" fmla="*/ 0 w 824643"/>
                <a:gd name="connsiteY0" fmla="*/ 0 h 437566"/>
                <a:gd name="connsiteX1" fmla="*/ 493664 w 824643"/>
                <a:gd name="connsiteY1" fmla="*/ 0 h 437566"/>
                <a:gd name="connsiteX2" fmla="*/ 824643 w 824643"/>
                <a:gd name="connsiteY2" fmla="*/ 437566 h 437566"/>
              </a:gdLst>
              <a:ahLst/>
              <a:cxnLst>
                <a:cxn ang="0">
                  <a:pos x="connsiteX0" y="connsiteY0"/>
                </a:cxn>
                <a:cxn ang="0">
                  <a:pos x="connsiteX1" y="connsiteY1"/>
                </a:cxn>
                <a:cxn ang="0">
                  <a:pos x="connsiteX2" y="connsiteY2"/>
                </a:cxn>
              </a:cxnLst>
              <a:rect l="l" t="t" r="r" b="b"/>
              <a:pathLst>
                <a:path w="824643" h="437566">
                  <a:moveTo>
                    <a:pt x="0" y="0"/>
                  </a:moveTo>
                  <a:lnTo>
                    <a:pt x="493664" y="0"/>
                  </a:lnTo>
                  <a:lnTo>
                    <a:pt x="824643" y="437566"/>
                  </a:ln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Freeform: Shape 11">
              <a:extLst>
                <a:ext uri="{FF2B5EF4-FFF2-40B4-BE49-F238E27FC236}">
                  <a16:creationId xmlns:a16="http://schemas.microsoft.com/office/drawing/2014/main" id="{F8A07704-B2C2-148F-B1D2-E09CDFB16AF4}"/>
                </a:ext>
              </a:extLst>
            </p:cNvPr>
            <p:cNvSpPr/>
            <p:nvPr/>
          </p:nvSpPr>
          <p:spPr>
            <a:xfrm>
              <a:off x="2501978" y="1301477"/>
              <a:ext cx="762935" cy="140246"/>
            </a:xfrm>
            <a:custGeom>
              <a:avLst/>
              <a:gdLst>
                <a:gd name="connsiteX0" fmla="*/ 0 w 762935"/>
                <a:gd name="connsiteY0" fmla="*/ 0 h 140246"/>
                <a:gd name="connsiteX1" fmla="*/ 499274 w 762935"/>
                <a:gd name="connsiteY1" fmla="*/ 0 h 140246"/>
                <a:gd name="connsiteX2" fmla="*/ 762935 w 762935"/>
                <a:gd name="connsiteY2" fmla="*/ 140246 h 140246"/>
              </a:gdLst>
              <a:ahLst/>
              <a:cxnLst>
                <a:cxn ang="0">
                  <a:pos x="connsiteX0" y="connsiteY0"/>
                </a:cxn>
                <a:cxn ang="0">
                  <a:pos x="connsiteX1" y="connsiteY1"/>
                </a:cxn>
                <a:cxn ang="0">
                  <a:pos x="connsiteX2" y="connsiteY2"/>
                </a:cxn>
              </a:cxnLst>
              <a:rect l="l" t="t" r="r" b="b"/>
              <a:pathLst>
                <a:path w="762935" h="140246">
                  <a:moveTo>
                    <a:pt x="0" y="0"/>
                  </a:moveTo>
                  <a:lnTo>
                    <a:pt x="499274" y="0"/>
                  </a:lnTo>
                  <a:lnTo>
                    <a:pt x="762935" y="140246"/>
                  </a:ln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7F820E0-A4D7-EA31-7B05-71DFD783DAF1}"/>
                    </a:ext>
                  </a:extLst>
                </p:cNvPr>
                <p:cNvSpPr txBox="1"/>
                <p:nvPr/>
              </p:nvSpPr>
              <p:spPr>
                <a:xfrm>
                  <a:off x="2661744" y="674708"/>
                  <a:ext cx="187916" cy="166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𝑤</m:t>
                            </m:r>
                          </m:e>
                          <m:sub>
                            <m:r>
                              <a:rPr lang="en-US" sz="1400" b="0" i="1" smtClean="0">
                                <a:latin typeface="Cambria Math" panose="02040503050406030204" pitchFamily="18" charset="0"/>
                              </a:rPr>
                              <m:t>1</m:t>
                            </m:r>
                          </m:sub>
                        </m:sSub>
                      </m:oMath>
                    </m:oMathPara>
                  </a14:m>
                  <a:endParaRPr lang="en-US" sz="1400" dirty="0"/>
                </a:p>
              </p:txBody>
            </p:sp>
          </mc:Choice>
          <mc:Fallback xmlns="">
            <p:sp>
              <p:nvSpPr>
                <p:cNvPr id="13" name="TextBox 12">
                  <a:extLst>
                    <a:ext uri="{FF2B5EF4-FFF2-40B4-BE49-F238E27FC236}">
                      <a16:creationId xmlns:a16="http://schemas.microsoft.com/office/drawing/2014/main" id="{47F820E0-A4D7-EA31-7B05-71DFD783DAF1}"/>
                    </a:ext>
                  </a:extLst>
                </p:cNvPr>
                <p:cNvSpPr txBox="1">
                  <a:spLocks noRot="1" noChangeAspect="1" noMove="1" noResize="1" noEditPoints="1" noAdjustHandles="1" noChangeArrowheads="1" noChangeShapeType="1" noTextEdit="1"/>
                </p:cNvSpPr>
                <p:nvPr/>
              </p:nvSpPr>
              <p:spPr>
                <a:xfrm>
                  <a:off x="2661744" y="674708"/>
                  <a:ext cx="187916" cy="166904"/>
                </a:xfrm>
                <a:prstGeom prst="rect">
                  <a:avLst/>
                </a:prstGeom>
                <a:blipFill>
                  <a:blip r:embed="rId9"/>
                  <a:stretch>
                    <a:fillRect l="-10000" r="-250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700698A-EDAF-D09C-21DE-90918F7ECFB9}"/>
                    </a:ext>
                  </a:extLst>
                </p:cNvPr>
                <p:cNvSpPr txBox="1"/>
                <p:nvPr/>
              </p:nvSpPr>
              <p:spPr>
                <a:xfrm>
                  <a:off x="2643629" y="1126763"/>
                  <a:ext cx="191144" cy="166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𝑤</m:t>
                            </m:r>
                          </m:e>
                          <m:sub>
                            <m:r>
                              <a:rPr lang="en-US" sz="1400" b="0" i="1" smtClean="0">
                                <a:latin typeface="Cambria Math" panose="02040503050406030204" pitchFamily="18" charset="0"/>
                              </a:rPr>
                              <m:t>2</m:t>
                            </m:r>
                          </m:sub>
                        </m:sSub>
                      </m:oMath>
                    </m:oMathPara>
                  </a14:m>
                  <a:endParaRPr lang="en-US" sz="1400" dirty="0"/>
                </a:p>
              </p:txBody>
            </p:sp>
          </mc:Choice>
          <mc:Fallback xmlns="">
            <p:sp>
              <p:nvSpPr>
                <p:cNvPr id="14" name="TextBox 13">
                  <a:extLst>
                    <a:ext uri="{FF2B5EF4-FFF2-40B4-BE49-F238E27FC236}">
                      <a16:creationId xmlns:a16="http://schemas.microsoft.com/office/drawing/2014/main" id="{1700698A-EDAF-D09C-21DE-90918F7ECFB9}"/>
                    </a:ext>
                  </a:extLst>
                </p:cNvPr>
                <p:cNvSpPr txBox="1">
                  <a:spLocks noRot="1" noChangeAspect="1" noMove="1" noResize="1" noEditPoints="1" noAdjustHandles="1" noChangeArrowheads="1" noChangeShapeType="1" noTextEdit="1"/>
                </p:cNvSpPr>
                <p:nvPr/>
              </p:nvSpPr>
              <p:spPr>
                <a:xfrm>
                  <a:off x="2643629" y="1126763"/>
                  <a:ext cx="191144" cy="166904"/>
                </a:xfrm>
                <a:prstGeom prst="rect">
                  <a:avLst/>
                </a:prstGeom>
                <a:blipFill>
                  <a:blip r:embed="rId10"/>
                  <a:stretch>
                    <a:fillRect l="-9756" r="-2439"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A322EAA-6C07-F9CA-203C-912558D66AB4}"/>
                    </a:ext>
                  </a:extLst>
                </p:cNvPr>
                <p:cNvSpPr txBox="1"/>
                <p:nvPr/>
              </p:nvSpPr>
              <p:spPr>
                <a:xfrm>
                  <a:off x="2643629" y="1854238"/>
                  <a:ext cx="251996" cy="1820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𝑤</m:t>
                            </m:r>
                          </m:e>
                          <m: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𝑥</m:t>
                                </m:r>
                              </m:sub>
                            </m:sSub>
                          </m:sub>
                        </m:sSub>
                      </m:oMath>
                    </m:oMathPara>
                  </a14:m>
                  <a:endParaRPr lang="en-US" sz="1400" dirty="0"/>
                </a:p>
              </p:txBody>
            </p:sp>
          </mc:Choice>
          <mc:Fallback xmlns="">
            <p:sp>
              <p:nvSpPr>
                <p:cNvPr id="15" name="TextBox 14">
                  <a:extLst>
                    <a:ext uri="{FF2B5EF4-FFF2-40B4-BE49-F238E27FC236}">
                      <a16:creationId xmlns:a16="http://schemas.microsoft.com/office/drawing/2014/main" id="{6A322EAA-6C07-F9CA-203C-912558D66AB4}"/>
                    </a:ext>
                  </a:extLst>
                </p:cNvPr>
                <p:cNvSpPr txBox="1">
                  <a:spLocks noRot="1" noChangeAspect="1" noMove="1" noResize="1" noEditPoints="1" noAdjustHandles="1" noChangeArrowheads="1" noChangeShapeType="1" noTextEdit="1"/>
                </p:cNvSpPr>
                <p:nvPr/>
              </p:nvSpPr>
              <p:spPr>
                <a:xfrm>
                  <a:off x="2643629" y="1854238"/>
                  <a:ext cx="251996" cy="182055"/>
                </a:xfrm>
                <a:prstGeom prst="rect">
                  <a:avLst/>
                </a:prstGeom>
                <a:blipFill>
                  <a:blip r:embed="rId11"/>
                  <a:stretch>
                    <a:fillRect l="-7407"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BDCAFED7-BA5E-E53B-1010-7472D86498F7}"/>
                    </a:ext>
                  </a:extLst>
                </p:cNvPr>
                <p:cNvSpPr/>
                <p:nvPr/>
              </p:nvSpPr>
              <p:spPr>
                <a:xfrm>
                  <a:off x="3278937" y="716218"/>
                  <a:ext cx="334906" cy="2448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right"/>
                      </m:oMathParaPr>
                      <m:oMath xmlns:m="http://schemas.openxmlformats.org/officeDocument/2006/math">
                        <m:r>
                          <a:rPr lang="en-US" sz="1400" b="0" i="1" smtClean="0">
                            <a:solidFill>
                              <a:schemeClr val="tx1"/>
                            </a:solidFill>
                            <a:latin typeface="Cambria Math" panose="02040503050406030204" pitchFamily="18" charset="0"/>
                          </a:rPr>
                          <m:t>𝑏</m:t>
                        </m:r>
                      </m:oMath>
                    </m:oMathPara>
                  </a14:m>
                  <a:endParaRPr lang="en-US" sz="1400" dirty="0">
                    <a:solidFill>
                      <a:schemeClr val="tx1"/>
                    </a:solidFill>
                  </a:endParaRPr>
                </a:p>
              </p:txBody>
            </p:sp>
          </mc:Choice>
          <mc:Fallback xmlns="">
            <p:sp>
              <p:nvSpPr>
                <p:cNvPr id="38" name="Oval 37">
                  <a:extLst>
                    <a:ext uri="{FF2B5EF4-FFF2-40B4-BE49-F238E27FC236}">
                      <a16:creationId xmlns:a16="http://schemas.microsoft.com/office/drawing/2014/main" id="{8CB65636-C69E-47B7-A641-07D0854FD5E0}"/>
                    </a:ext>
                  </a:extLst>
                </p:cNvPr>
                <p:cNvSpPr>
                  <a:spLocks noRot="1" noChangeAspect="1" noMove="1" noResize="1" noEditPoints="1" noAdjustHandles="1" noChangeArrowheads="1" noChangeShapeType="1" noTextEdit="1"/>
                </p:cNvSpPr>
                <p:nvPr/>
              </p:nvSpPr>
              <p:spPr>
                <a:xfrm>
                  <a:off x="3278937" y="716218"/>
                  <a:ext cx="334906" cy="244833"/>
                </a:xfrm>
                <a:prstGeom prst="ellipse">
                  <a:avLst/>
                </a:prstGeom>
                <a:blipFill>
                  <a:blip r:embed="rId12"/>
                  <a:stretch>
                    <a:fillRect/>
                  </a:stretch>
                </a:blipFill>
                <a:ln w="19050">
                  <a:solidFill>
                    <a:schemeClr val="tx1"/>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2C40454B-8215-757F-9F24-074544B02F78}"/>
                </a:ext>
              </a:extLst>
            </p:cNvPr>
            <p:cNvCxnSpPr>
              <a:stCxn id="16" idx="4"/>
              <a:endCxn id="9" idx="0"/>
            </p:cNvCxnSpPr>
            <p:nvPr/>
          </p:nvCxnSpPr>
          <p:spPr>
            <a:xfrm>
              <a:off x="3446390" y="961051"/>
              <a:ext cx="1403" cy="32632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D86A4A2-8A86-039A-F257-361EB560A4CE}"/>
                </a:ext>
              </a:extLst>
            </p:cNvPr>
            <p:cNvCxnSpPr>
              <a:cxnSpLocks/>
            </p:cNvCxnSpPr>
            <p:nvPr/>
          </p:nvCxnSpPr>
          <p:spPr>
            <a:xfrm>
              <a:off x="3630308" y="1472989"/>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18AF8EC-E348-8061-79F1-7E33BACBC641}"/>
                    </a:ext>
                  </a:extLst>
                </p:cNvPr>
                <p:cNvSpPr txBox="1"/>
                <p:nvPr/>
              </p:nvSpPr>
              <p:spPr>
                <a:xfrm>
                  <a:off x="3689856" y="1287378"/>
                  <a:ext cx="111567" cy="1669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𝑢</m:t>
                        </m:r>
                      </m:oMath>
                    </m:oMathPara>
                  </a14:m>
                  <a:endParaRPr lang="en-US" sz="1400" dirty="0"/>
                </a:p>
              </p:txBody>
            </p:sp>
          </mc:Choice>
          <mc:Fallback xmlns="">
            <p:sp>
              <p:nvSpPr>
                <p:cNvPr id="19" name="TextBox 18">
                  <a:extLst>
                    <a:ext uri="{FF2B5EF4-FFF2-40B4-BE49-F238E27FC236}">
                      <a16:creationId xmlns:a16="http://schemas.microsoft.com/office/drawing/2014/main" id="{418AF8EC-E348-8061-79F1-7E33BACBC641}"/>
                    </a:ext>
                  </a:extLst>
                </p:cNvPr>
                <p:cNvSpPr txBox="1">
                  <a:spLocks noRot="1" noChangeAspect="1" noMove="1" noResize="1" noEditPoints="1" noAdjustHandles="1" noChangeArrowheads="1" noChangeShapeType="1" noTextEdit="1"/>
                </p:cNvSpPr>
                <p:nvPr/>
              </p:nvSpPr>
              <p:spPr>
                <a:xfrm>
                  <a:off x="3689856" y="1287378"/>
                  <a:ext cx="111567" cy="166904"/>
                </a:xfrm>
                <a:prstGeom prst="rect">
                  <a:avLst/>
                </a:prstGeom>
                <a:blipFill>
                  <a:blip r:embed="rId13"/>
                  <a:stretch>
                    <a:fillRect l="-21739" r="-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BF3C476F-19F9-6BC9-AE30-06BDECE31613}"/>
                    </a:ext>
                  </a:extLst>
                </p:cNvPr>
                <p:cNvSpPr/>
                <p:nvPr/>
              </p:nvSpPr>
              <p:spPr>
                <a:xfrm>
                  <a:off x="3940655" y="1262981"/>
                  <a:ext cx="436993" cy="43699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pPr algn="ctr"/>
                  <a14:m>
                    <m:oMathPara xmlns:m="http://schemas.openxmlformats.org/officeDocument/2006/math">
                      <m:oMathParaPr>
                        <m:jc m:val="center"/>
                      </m:oMathParaPr>
                      <m:oMath xmlns:m="http://schemas.openxmlformats.org/officeDocument/2006/math">
                        <m:r>
                          <m:rPr>
                            <m:sty m:val="p"/>
                          </m:rPr>
                          <a:rPr lang="en-US" sz="1400" b="0" i="0" smtClean="0">
                            <a:solidFill>
                              <a:schemeClr val="tx1"/>
                            </a:solidFill>
                            <a:latin typeface="Cambria Math" panose="02040503050406030204" pitchFamily="18" charset="0"/>
                          </a:rPr>
                          <m:t>Φ</m:t>
                        </m:r>
                        <m:r>
                          <a:rPr lang="en-US" sz="1400" b="0" i="1" smtClean="0">
                            <a:solidFill>
                              <a:schemeClr val="tx1"/>
                            </a:solidFill>
                            <a:latin typeface="Cambria Math" panose="02040503050406030204" pitchFamily="18" charset="0"/>
                          </a:rPr>
                          <m:t>(</m:t>
                        </m:r>
                        <m:r>
                          <a:rPr lang="en-US" sz="1400" b="0" i="1" smtClean="0">
                            <a:solidFill>
                              <a:schemeClr val="tx1"/>
                            </a:solidFill>
                            <a:latin typeface="Cambria Math" panose="02040503050406030204" pitchFamily="18" charset="0"/>
                          </a:rPr>
                          <m:t>𝑢</m:t>
                        </m:r>
                        <m:r>
                          <a:rPr lang="en-US" sz="1400" b="0" i="1" smtClean="0">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45" name="Rectangle 44">
                  <a:extLst>
                    <a:ext uri="{FF2B5EF4-FFF2-40B4-BE49-F238E27FC236}">
                      <a16:creationId xmlns:a16="http://schemas.microsoft.com/office/drawing/2014/main" id="{BC284097-4192-9679-1737-440758465336}"/>
                    </a:ext>
                  </a:extLst>
                </p:cNvPr>
                <p:cNvSpPr>
                  <a:spLocks noRot="1" noChangeAspect="1" noMove="1" noResize="1" noEditPoints="1" noAdjustHandles="1" noChangeArrowheads="1" noChangeShapeType="1" noTextEdit="1"/>
                </p:cNvSpPr>
                <p:nvPr/>
              </p:nvSpPr>
              <p:spPr>
                <a:xfrm>
                  <a:off x="3940655" y="1262981"/>
                  <a:ext cx="436993" cy="436993"/>
                </a:xfrm>
                <a:prstGeom prst="rect">
                  <a:avLst/>
                </a:prstGeom>
                <a:blipFill>
                  <a:blip r:embed="rId14"/>
                  <a:stretch>
                    <a:fillRect r="-4000"/>
                  </a:stretch>
                </a:blipFill>
                <a:ln w="19050">
                  <a:solidFill>
                    <a:schemeClr val="tx1"/>
                  </a:solidFill>
                </a:ln>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AF3C83E9-F9B0-8F94-AF39-2B1905D0DB81}"/>
                </a:ext>
              </a:extLst>
            </p:cNvPr>
            <p:cNvCxnSpPr>
              <a:cxnSpLocks/>
            </p:cNvCxnSpPr>
            <p:nvPr/>
          </p:nvCxnSpPr>
          <p:spPr>
            <a:xfrm>
              <a:off x="4377648" y="1485629"/>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9D2FC2B-BD27-C0F5-ABF7-D46F7C49C7C6}"/>
                </a:ext>
              </a:extLst>
            </p:cNvPr>
            <p:cNvSpPr txBox="1"/>
            <p:nvPr/>
          </p:nvSpPr>
          <p:spPr>
            <a:xfrm>
              <a:off x="3771048" y="825240"/>
              <a:ext cx="819033" cy="405338"/>
            </a:xfrm>
            <a:prstGeom prst="rect">
              <a:avLst/>
            </a:prstGeom>
            <a:noFill/>
          </p:spPr>
          <p:txBody>
            <a:bodyPr wrap="square" rtlCol="0">
              <a:spAutoFit/>
            </a:bodyPr>
            <a:lstStyle/>
            <a:p>
              <a:pPr algn="ctr"/>
              <a:r>
                <a:rPr lang="en-US" sz="1400" dirty="0"/>
                <a:t>Activation function</a:t>
              </a:r>
            </a:p>
          </p:txBody>
        </p:sp>
        <p:sp>
          <p:nvSpPr>
            <p:cNvPr id="23" name="TextBox 22">
              <a:extLst>
                <a:ext uri="{FF2B5EF4-FFF2-40B4-BE49-F238E27FC236}">
                  <a16:creationId xmlns:a16="http://schemas.microsoft.com/office/drawing/2014/main" id="{FBA152DF-E335-8F86-110E-3FA9493E604B}"/>
                </a:ext>
              </a:extLst>
            </p:cNvPr>
            <p:cNvSpPr txBox="1"/>
            <p:nvPr/>
          </p:nvSpPr>
          <p:spPr>
            <a:xfrm>
              <a:off x="3149718" y="1695528"/>
              <a:ext cx="985859" cy="405338"/>
            </a:xfrm>
            <a:prstGeom prst="rect">
              <a:avLst/>
            </a:prstGeom>
            <a:noFill/>
          </p:spPr>
          <p:txBody>
            <a:bodyPr wrap="square" rtlCol="0">
              <a:spAutoFit/>
            </a:bodyPr>
            <a:lstStyle/>
            <a:p>
              <a:pPr algn="ctr"/>
              <a:r>
                <a:rPr lang="en-US" sz="1400" dirty="0"/>
                <a:t>Summation operator</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2DD3C64-55AF-6497-BEF5-67CC897FFE76}"/>
                    </a:ext>
                  </a:extLst>
                </p:cNvPr>
                <p:cNvSpPr txBox="1"/>
                <p:nvPr/>
              </p:nvSpPr>
              <p:spPr>
                <a:xfrm>
                  <a:off x="4593958" y="1250644"/>
                  <a:ext cx="700618" cy="238434"/>
                </a:xfrm>
                <a:prstGeom prst="rect">
                  <a:avLst/>
                </a:prstGeom>
                <a:noFill/>
              </p:spPr>
              <p:txBody>
                <a:bodyPr wrap="square" rtlCol="0">
                  <a:spAutoFit/>
                </a:bodyPr>
                <a:lstStyle/>
                <a:p>
                  <a:pPr algn="ctr"/>
                  <a:r>
                    <a:rPr lang="en-US" sz="1400" dirty="0"/>
                    <a:t>Output </a:t>
                  </a:r>
                  <a14:m>
                    <m:oMath xmlns:m="http://schemas.openxmlformats.org/officeDocument/2006/math">
                      <m:r>
                        <a:rPr lang="en-US" sz="1400" b="0" i="1" smtClean="0">
                          <a:latin typeface="Cambria Math" panose="02040503050406030204" pitchFamily="18" charset="0"/>
                        </a:rPr>
                        <m:t>𝑧</m:t>
                      </m:r>
                    </m:oMath>
                  </a14:m>
                  <a:endParaRPr lang="en-US" sz="1400" dirty="0"/>
                </a:p>
              </p:txBody>
            </p:sp>
          </mc:Choice>
          <mc:Fallback xmlns="">
            <p:sp>
              <p:nvSpPr>
                <p:cNvPr id="24" name="TextBox 23">
                  <a:extLst>
                    <a:ext uri="{FF2B5EF4-FFF2-40B4-BE49-F238E27FC236}">
                      <a16:creationId xmlns:a16="http://schemas.microsoft.com/office/drawing/2014/main" id="{E2DD3C64-55AF-6497-BEF5-67CC897FFE76}"/>
                    </a:ext>
                  </a:extLst>
                </p:cNvPr>
                <p:cNvSpPr txBox="1">
                  <a:spLocks noRot="1" noChangeAspect="1" noMove="1" noResize="1" noEditPoints="1" noAdjustHandles="1" noChangeArrowheads="1" noChangeShapeType="1" noTextEdit="1"/>
                </p:cNvSpPr>
                <p:nvPr/>
              </p:nvSpPr>
              <p:spPr>
                <a:xfrm>
                  <a:off x="4593958" y="1250644"/>
                  <a:ext cx="700618" cy="238434"/>
                </a:xfrm>
                <a:prstGeom prst="rect">
                  <a:avLst/>
                </a:prstGeom>
                <a:blipFill>
                  <a:blip r:embed="rId15"/>
                  <a:stretch>
                    <a:fillRect t="-4000" b="-20000"/>
                  </a:stretch>
                </a:blipFill>
              </p:spPr>
              <p:txBody>
                <a:bodyPr/>
                <a:lstStyle/>
                <a:p>
                  <a:r>
                    <a:rPr lang="en-US">
                      <a:noFill/>
                    </a:rPr>
                    <a:t> </a:t>
                  </a:r>
                </a:p>
              </p:txBody>
            </p:sp>
          </mc:Fallback>
        </mc:AlternateContent>
      </p:grpSp>
    </p:spTree>
    <p:extLst>
      <p:ext uri="{BB962C8B-B14F-4D97-AF65-F5344CB8AC3E}">
        <p14:creationId xmlns:p14="http://schemas.microsoft.com/office/powerpoint/2010/main" val="386092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418333-48A4-8C15-6200-B1633C732105}"/>
              </a:ext>
            </a:extLst>
          </p:cNvPr>
          <p:cNvSpPr>
            <a:spLocks noGrp="1"/>
          </p:cNvSpPr>
          <p:nvPr>
            <p:ph type="body" sz="quarter" idx="10"/>
          </p:nvPr>
        </p:nvSpPr>
        <p:spPr/>
        <p:txBody>
          <a:bodyPr/>
          <a:lstStyle/>
          <a:p>
            <a:r>
              <a:rPr lang="en-US" dirty="0"/>
              <a:t>The output cannot exceed a lower and upper limit (non-smooth)</a:t>
            </a:r>
          </a:p>
          <a:p>
            <a:endParaRPr lang="en-US" dirty="0"/>
          </a:p>
          <a:p>
            <a:endParaRPr lang="en-US" dirty="0"/>
          </a:p>
          <a:p>
            <a:r>
              <a:rPr lang="en-US" dirty="0"/>
              <a:t>Sigmoid (logistic) function is often used (monotonic, differentiable)</a:t>
            </a:r>
          </a:p>
          <a:p>
            <a:pPr>
              <a:lnSpc>
                <a:spcPct val="150000"/>
              </a:lnSpc>
            </a:pPr>
            <a:endParaRPr lang="en-US" dirty="0"/>
          </a:p>
          <a:p>
            <a:pPr lvl="1"/>
            <a:r>
              <a:rPr lang="en-US" dirty="0"/>
              <a:t>Hyperbolic tangent function</a:t>
            </a:r>
          </a:p>
          <a:p>
            <a:pPr lvl="1"/>
            <a:r>
              <a:rPr lang="en-US" dirty="0"/>
              <a:t>Arctangent function</a:t>
            </a:r>
          </a:p>
          <a:p>
            <a:pPr lvl="1"/>
            <a:r>
              <a:rPr lang="en-US" dirty="0"/>
              <a:t>Error function, etc.</a:t>
            </a:r>
          </a:p>
        </p:txBody>
      </p:sp>
      <p:sp>
        <p:nvSpPr>
          <p:cNvPr id="3" name="Title 2">
            <a:extLst>
              <a:ext uri="{FF2B5EF4-FFF2-40B4-BE49-F238E27FC236}">
                <a16:creationId xmlns:a16="http://schemas.microsoft.com/office/drawing/2014/main" id="{8ABD69D6-CA92-89A5-3B17-9221FA65EC51}"/>
              </a:ext>
            </a:extLst>
          </p:cNvPr>
          <p:cNvSpPr>
            <a:spLocks noGrp="1"/>
          </p:cNvSpPr>
          <p:nvPr>
            <p:ph type="title"/>
          </p:nvPr>
        </p:nvSpPr>
        <p:spPr/>
        <p:txBody>
          <a:bodyPr>
            <a:normAutofit fontScale="90000"/>
          </a:bodyPr>
          <a:lstStyle/>
          <a:p>
            <a:r>
              <a:rPr lang="en-US" dirty="0"/>
              <a:t>Saturation Effect of Activation Function</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D896214-3AF9-117C-2065-37F20953B4C6}"/>
                  </a:ext>
                </a:extLst>
              </p:cNvPr>
              <p:cNvSpPr txBox="1"/>
              <p:nvPr/>
            </p:nvSpPr>
            <p:spPr>
              <a:xfrm>
                <a:off x="685416" y="3588195"/>
                <a:ext cx="3464923" cy="717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Φ</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r>
                                <a:rPr lang="en-US" sz="2400" b="0" i="1" smtClean="0">
                                  <a:latin typeface="Cambria Math" panose="02040503050406030204" pitchFamily="18" charset="0"/>
                                </a:rPr>
                                <m:t>−</m:t>
                              </m:r>
                              <m:r>
                                <a:rPr lang="en-US" sz="2400" b="0" i="1" smtClean="0">
                                  <a:latin typeface="Cambria Math" panose="02040503050406030204" pitchFamily="18" charset="0"/>
                                </a:rPr>
                                <m:t>𝑢</m:t>
                              </m:r>
                            </m:sup>
                          </m:sSup>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𝑢</m:t>
                              </m:r>
                            </m:sup>
                          </m:sSup>
                        </m:num>
                        <m:den>
                          <m:r>
                            <a:rPr lang="en-US" sz="2400" i="1">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𝑢</m:t>
                              </m:r>
                            </m:sup>
                          </m:sSup>
                        </m:den>
                      </m:f>
                    </m:oMath>
                  </m:oMathPara>
                </a14:m>
                <a:endParaRPr lang="en-US" sz="2400" dirty="0"/>
              </a:p>
            </p:txBody>
          </p:sp>
        </mc:Choice>
        <mc:Fallback xmlns="">
          <p:sp>
            <p:nvSpPr>
              <p:cNvPr id="8" name="TextBox 7">
                <a:extLst>
                  <a:ext uri="{FF2B5EF4-FFF2-40B4-BE49-F238E27FC236}">
                    <a16:creationId xmlns:a16="http://schemas.microsoft.com/office/drawing/2014/main" id="{DD896214-3AF9-117C-2065-37F20953B4C6}"/>
                  </a:ext>
                </a:extLst>
              </p:cNvPr>
              <p:cNvSpPr txBox="1">
                <a:spLocks noRot="1" noChangeAspect="1" noMove="1" noResize="1" noEditPoints="1" noAdjustHandles="1" noChangeArrowheads="1" noChangeShapeType="1" noTextEdit="1"/>
              </p:cNvSpPr>
              <p:nvPr/>
            </p:nvSpPr>
            <p:spPr>
              <a:xfrm>
                <a:off x="685416" y="3588195"/>
                <a:ext cx="3464923" cy="71724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15E8E4-134C-B816-7AD6-DCDA91FB9A97}"/>
                  </a:ext>
                </a:extLst>
              </p:cNvPr>
              <p:cNvSpPr txBox="1"/>
              <p:nvPr/>
            </p:nvSpPr>
            <p:spPr>
              <a:xfrm>
                <a:off x="966296" y="1646466"/>
                <a:ext cx="3751989" cy="8238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i="1">
                                  <a:latin typeface="Cambria Math" panose="02040503050406030204" pitchFamily="18" charset="0"/>
                                </a:rPr>
                              </m:ctrlPr>
                            </m:eqArrPr>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Φ</m:t>
                                  </m:r>
                                </m:e>
                                <m:sub>
                                  <m:r>
                                    <m:rPr>
                                      <m:sty m:val="p"/>
                                    </m:rPr>
                                    <a:rPr lang="en-US" sz="2400">
                                      <a:latin typeface="Cambria Math" panose="02040503050406030204" pitchFamily="18" charset="0"/>
                                    </a:rPr>
                                    <m:t>max</m:t>
                                  </m:r>
                                </m:sub>
                              </m:sSub>
                              <m:r>
                                <a:rPr lang="en-US" sz="2400" i="1">
                                  <a:latin typeface="Cambria Math" panose="02040503050406030204" pitchFamily="18" charset="0"/>
                                </a:rPr>
                                <m:t>,  </m:t>
                              </m:r>
                              <m:r>
                                <m:rPr>
                                  <m:sty m:val="p"/>
                                </m:rPr>
                                <a:rPr lang="en-US" sz="2400">
                                  <a:latin typeface="Cambria Math" panose="02040503050406030204" pitchFamily="18" charset="0"/>
                                </a:rPr>
                                <m:t>if</m:t>
                              </m:r>
                              <m:r>
                                <a:rPr lang="en-US" sz="2400" i="1">
                                  <a:latin typeface="Cambria Math" panose="02040503050406030204" pitchFamily="18" charset="0"/>
                                </a:rPr>
                                <m:t> </m:t>
                              </m:r>
                              <m:r>
                                <a:rPr lang="en-US" sz="2400" i="1">
                                  <a:latin typeface="Cambria Math" panose="02040503050406030204" pitchFamily="18" charset="0"/>
                                </a:rPr>
                                <m:t>𝑢</m:t>
                              </m:r>
                              <m:r>
                                <a:rPr lang="en-US" sz="2400" i="1">
                                  <a:latin typeface="Cambria Math" panose="02040503050406030204" pitchFamily="18" charset="0"/>
                                  <a:ea typeface="Cambria Math" panose="02040503050406030204" pitchFamily="18" charset="0"/>
                                </a:rPr>
                                <m:t>&gt;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Φ</m:t>
                                  </m:r>
                                </m:e>
                                <m:sub>
                                  <m:r>
                                    <m:rPr>
                                      <m:sty m:val="p"/>
                                    </m:rPr>
                                    <a:rPr lang="en-US" sz="2400">
                                      <a:latin typeface="Cambria Math" panose="02040503050406030204" pitchFamily="18" charset="0"/>
                                    </a:rPr>
                                    <m:t>max</m:t>
                                  </m:r>
                                </m:sub>
                              </m:sSub>
                            </m:e>
                            <m:e>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Φ</m:t>
                                  </m:r>
                                </m:e>
                                <m:sub>
                                  <m:r>
                                    <m:rPr>
                                      <m:sty m:val="p"/>
                                    </m:rPr>
                                    <a:rPr lang="en-US" sz="2400" b="0" i="0" smtClean="0">
                                      <a:latin typeface="Cambria Math" panose="02040503050406030204" pitchFamily="18" charset="0"/>
                                    </a:rPr>
                                    <m:t>min</m:t>
                                  </m:r>
                                </m:sub>
                              </m:sSub>
                              <m:r>
                                <a:rPr lang="en-US" sz="2400" i="1">
                                  <a:latin typeface="Cambria Math" panose="02040503050406030204" pitchFamily="18" charset="0"/>
                                </a:rPr>
                                <m:t>,  </m:t>
                              </m:r>
                              <m:r>
                                <m:rPr>
                                  <m:sty m:val="p"/>
                                </m:rPr>
                                <a:rPr lang="en-US" sz="2400">
                                  <a:latin typeface="Cambria Math" panose="02040503050406030204" pitchFamily="18" charset="0"/>
                                </a:rPr>
                                <m:t>if</m:t>
                              </m:r>
                              <m:r>
                                <a:rPr lang="en-US" sz="2400" i="1">
                                  <a:latin typeface="Cambria Math" panose="02040503050406030204" pitchFamily="18" charset="0"/>
                                </a:rPr>
                                <m:t> </m:t>
                              </m:r>
                              <m:r>
                                <a:rPr lang="en-US" sz="2400" i="1">
                                  <a:latin typeface="Cambria Math" panose="02040503050406030204" pitchFamily="18" charset="0"/>
                                </a:rPr>
                                <m:t>𝑢</m:t>
                              </m:r>
                              <m:r>
                                <a:rPr lang="en-US" sz="2400" i="1" smtClean="0">
                                  <a:latin typeface="Cambria Math" panose="02040503050406030204" pitchFamily="18" charset="0"/>
                                  <a:ea typeface="Cambria Math" panose="02040503050406030204" pitchFamily="18" charset="0"/>
                                </a:rPr>
                                <m:t>&lt;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Φ</m:t>
                                  </m:r>
                                </m:e>
                                <m:sub>
                                  <m:r>
                                    <m:rPr>
                                      <m:sty m:val="p"/>
                                    </m:rPr>
                                    <a:rPr lang="en-US" sz="2400" b="0" i="0" smtClean="0">
                                      <a:latin typeface="Cambria Math" panose="02040503050406030204" pitchFamily="18" charset="0"/>
                                    </a:rPr>
                                    <m:t>min</m:t>
                                  </m:r>
                                </m:sub>
                              </m:sSub>
                            </m:e>
                          </m:eqArr>
                        </m:e>
                      </m:d>
                    </m:oMath>
                  </m:oMathPara>
                </a14:m>
                <a:endParaRPr lang="en-US" sz="2400" dirty="0"/>
              </a:p>
            </p:txBody>
          </p:sp>
        </mc:Choice>
        <mc:Fallback xmlns="">
          <p:sp>
            <p:nvSpPr>
              <p:cNvPr id="9" name="TextBox 8">
                <a:extLst>
                  <a:ext uri="{FF2B5EF4-FFF2-40B4-BE49-F238E27FC236}">
                    <a16:creationId xmlns:a16="http://schemas.microsoft.com/office/drawing/2014/main" id="{8815E8E4-134C-B816-7AD6-DCDA91FB9A97}"/>
                  </a:ext>
                </a:extLst>
              </p:cNvPr>
              <p:cNvSpPr txBox="1">
                <a:spLocks noRot="1" noChangeAspect="1" noMove="1" noResize="1" noEditPoints="1" noAdjustHandles="1" noChangeArrowheads="1" noChangeShapeType="1" noTextEdit="1"/>
              </p:cNvSpPr>
              <p:nvPr/>
            </p:nvSpPr>
            <p:spPr>
              <a:xfrm>
                <a:off x="966296" y="1646466"/>
                <a:ext cx="3751989" cy="823815"/>
              </a:xfrm>
              <a:prstGeom prst="rect">
                <a:avLst/>
              </a:prstGeom>
              <a:blipFill>
                <a:blip r:embed="rId3"/>
                <a:stretch>
                  <a:fillRect/>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10DEF632-2FA0-4C32-97EB-FBCFE18049AA}"/>
              </a:ext>
            </a:extLst>
          </p:cNvPr>
          <p:cNvGrpSpPr/>
          <p:nvPr/>
        </p:nvGrpSpPr>
        <p:grpSpPr>
          <a:xfrm>
            <a:off x="4993663" y="3587500"/>
            <a:ext cx="3668284" cy="2537340"/>
            <a:chOff x="2351516" y="1190625"/>
            <a:chExt cx="3668284" cy="2537340"/>
          </a:xfrm>
        </p:grpSpPr>
        <p:sp>
          <p:nvSpPr>
            <p:cNvPr id="6" name="Line 6">
              <a:extLst>
                <a:ext uri="{FF2B5EF4-FFF2-40B4-BE49-F238E27FC236}">
                  <a16:creationId xmlns:a16="http://schemas.microsoft.com/office/drawing/2014/main" id="{5CAD50B0-5B01-FB2F-F9FF-00EB0C52B831}"/>
                </a:ext>
              </a:extLst>
            </p:cNvPr>
            <p:cNvSpPr>
              <a:spLocks noChangeShapeType="1"/>
            </p:cNvSpPr>
            <p:nvPr/>
          </p:nvSpPr>
          <p:spPr bwMode="auto">
            <a:xfrm>
              <a:off x="2978150" y="3333750"/>
              <a:ext cx="2981325"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7" name="Line 7">
              <a:extLst>
                <a:ext uri="{FF2B5EF4-FFF2-40B4-BE49-F238E27FC236}">
                  <a16:creationId xmlns:a16="http://schemas.microsoft.com/office/drawing/2014/main" id="{6CAFFFE4-A493-7DA6-C863-4F91B2A27B21}"/>
                </a:ext>
              </a:extLst>
            </p:cNvPr>
            <p:cNvSpPr>
              <a:spLocks noChangeShapeType="1"/>
            </p:cNvSpPr>
            <p:nvPr/>
          </p:nvSpPr>
          <p:spPr bwMode="auto">
            <a:xfrm>
              <a:off x="2978150" y="1233488"/>
              <a:ext cx="2981325"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0" name="Line 8">
              <a:extLst>
                <a:ext uri="{FF2B5EF4-FFF2-40B4-BE49-F238E27FC236}">
                  <a16:creationId xmlns:a16="http://schemas.microsoft.com/office/drawing/2014/main" id="{9C7C6369-C127-F2DD-E9A1-67299EC6A492}"/>
                </a:ext>
              </a:extLst>
            </p:cNvPr>
            <p:cNvSpPr>
              <a:spLocks noChangeShapeType="1"/>
            </p:cNvSpPr>
            <p:nvPr/>
          </p:nvSpPr>
          <p:spPr bwMode="auto">
            <a:xfrm flipV="1">
              <a:off x="2978150" y="330517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1" name="Line 14">
              <a:extLst>
                <a:ext uri="{FF2B5EF4-FFF2-40B4-BE49-F238E27FC236}">
                  <a16:creationId xmlns:a16="http://schemas.microsoft.com/office/drawing/2014/main" id="{C536DEA5-D164-6C38-A817-0BC071F5BBC0}"/>
                </a:ext>
              </a:extLst>
            </p:cNvPr>
            <p:cNvSpPr>
              <a:spLocks noChangeShapeType="1"/>
            </p:cNvSpPr>
            <p:nvPr/>
          </p:nvSpPr>
          <p:spPr bwMode="auto">
            <a:xfrm flipV="1">
              <a:off x="5959475" y="330517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2" name="Line 15">
              <a:extLst>
                <a:ext uri="{FF2B5EF4-FFF2-40B4-BE49-F238E27FC236}">
                  <a16:creationId xmlns:a16="http://schemas.microsoft.com/office/drawing/2014/main" id="{DEFA477A-4D53-43E4-A67E-C78CEBBE7669}"/>
                </a:ext>
              </a:extLst>
            </p:cNvPr>
            <p:cNvSpPr>
              <a:spLocks noChangeShapeType="1"/>
            </p:cNvSpPr>
            <p:nvPr/>
          </p:nvSpPr>
          <p:spPr bwMode="auto">
            <a:xfrm>
              <a:off x="2978150" y="1233488"/>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3" name="Line 21">
              <a:extLst>
                <a:ext uri="{FF2B5EF4-FFF2-40B4-BE49-F238E27FC236}">
                  <a16:creationId xmlns:a16="http://schemas.microsoft.com/office/drawing/2014/main" id="{956BFB99-CF33-43D7-F58A-B3AC23B44DA6}"/>
                </a:ext>
              </a:extLst>
            </p:cNvPr>
            <p:cNvSpPr>
              <a:spLocks noChangeShapeType="1"/>
            </p:cNvSpPr>
            <p:nvPr/>
          </p:nvSpPr>
          <p:spPr bwMode="auto">
            <a:xfrm>
              <a:off x="5959475" y="1233488"/>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14" name="Rectangle 22">
              <a:extLst>
                <a:ext uri="{FF2B5EF4-FFF2-40B4-BE49-F238E27FC236}">
                  <a16:creationId xmlns:a16="http://schemas.microsoft.com/office/drawing/2014/main" id="{DB05E07D-F207-5639-1AA2-06E7374218E5}"/>
                </a:ext>
              </a:extLst>
            </p:cNvPr>
            <p:cNvSpPr>
              <a:spLocks noChangeArrowheads="1"/>
            </p:cNvSpPr>
            <p:nvPr/>
          </p:nvSpPr>
          <p:spPr bwMode="auto">
            <a:xfrm>
              <a:off x="2941638" y="3378200"/>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5" name="Rectangle 23">
              <a:extLst>
                <a:ext uri="{FF2B5EF4-FFF2-40B4-BE49-F238E27FC236}">
                  <a16:creationId xmlns:a16="http://schemas.microsoft.com/office/drawing/2014/main" id="{3F714707-0EB6-C05D-19B2-4CE6F5E68DA3}"/>
                </a:ext>
              </a:extLst>
            </p:cNvPr>
            <p:cNvSpPr>
              <a:spLocks noChangeArrowheads="1"/>
            </p:cNvSpPr>
            <p:nvPr/>
          </p:nvSpPr>
          <p:spPr bwMode="auto">
            <a:xfrm>
              <a:off x="3436938" y="3378200"/>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6" name="Rectangle 24">
              <a:extLst>
                <a:ext uri="{FF2B5EF4-FFF2-40B4-BE49-F238E27FC236}">
                  <a16:creationId xmlns:a16="http://schemas.microsoft.com/office/drawing/2014/main" id="{DD3B6FD6-8A39-C93F-DC53-9CC270707508}"/>
                </a:ext>
              </a:extLst>
            </p:cNvPr>
            <p:cNvSpPr>
              <a:spLocks noChangeArrowheads="1"/>
            </p:cNvSpPr>
            <p:nvPr/>
          </p:nvSpPr>
          <p:spPr bwMode="auto">
            <a:xfrm>
              <a:off x="3933825" y="3378200"/>
              <a:ext cx="136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7" name="Rectangle 25">
              <a:extLst>
                <a:ext uri="{FF2B5EF4-FFF2-40B4-BE49-F238E27FC236}">
                  <a16:creationId xmlns:a16="http://schemas.microsoft.com/office/drawing/2014/main" id="{984DD9C9-42EA-8099-F9AB-9F9AF54486DA}"/>
                </a:ext>
              </a:extLst>
            </p:cNvPr>
            <p:cNvSpPr>
              <a:spLocks noChangeArrowheads="1"/>
            </p:cNvSpPr>
            <p:nvPr/>
          </p:nvSpPr>
          <p:spPr bwMode="auto">
            <a:xfrm>
              <a:off x="4446588" y="337820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0</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8" name="Rectangle 26">
              <a:extLst>
                <a:ext uri="{FF2B5EF4-FFF2-40B4-BE49-F238E27FC236}">
                  <a16:creationId xmlns:a16="http://schemas.microsoft.com/office/drawing/2014/main" id="{42337C9E-1DEF-990D-1B04-4F8327EC4DB4}"/>
                </a:ext>
              </a:extLst>
            </p:cNvPr>
            <p:cNvSpPr>
              <a:spLocks noChangeArrowheads="1"/>
            </p:cNvSpPr>
            <p:nvPr/>
          </p:nvSpPr>
          <p:spPr bwMode="auto">
            <a:xfrm>
              <a:off x="4943475" y="337820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2</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19" name="Rectangle 27">
              <a:extLst>
                <a:ext uri="{FF2B5EF4-FFF2-40B4-BE49-F238E27FC236}">
                  <a16:creationId xmlns:a16="http://schemas.microsoft.com/office/drawing/2014/main" id="{DC38E365-5B9A-3B87-FAC7-92EB774FE3DF}"/>
                </a:ext>
              </a:extLst>
            </p:cNvPr>
            <p:cNvSpPr>
              <a:spLocks noChangeArrowheads="1"/>
            </p:cNvSpPr>
            <p:nvPr/>
          </p:nvSpPr>
          <p:spPr bwMode="auto">
            <a:xfrm>
              <a:off x="5438775" y="337820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4</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0" name="Rectangle 28">
              <a:extLst>
                <a:ext uri="{FF2B5EF4-FFF2-40B4-BE49-F238E27FC236}">
                  <a16:creationId xmlns:a16="http://schemas.microsoft.com/office/drawing/2014/main" id="{8CD13B2B-0F81-4F4C-5318-239A8B230912}"/>
                </a:ext>
              </a:extLst>
            </p:cNvPr>
            <p:cNvSpPr>
              <a:spLocks noChangeArrowheads="1"/>
            </p:cNvSpPr>
            <p:nvPr/>
          </p:nvSpPr>
          <p:spPr bwMode="auto">
            <a:xfrm>
              <a:off x="5934075" y="3378200"/>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62626"/>
                  </a:solidFill>
                  <a:effectLst/>
                  <a:latin typeface="Arial" panose="020B0604020202020204" pitchFamily="34" charset="0"/>
                </a:rPr>
                <a:t>6</a:t>
              </a:r>
              <a:endParaRPr kumimoji="0" lang="en-US" altLang="en-US" sz="1200" b="0" i="0" u="none" strike="noStrike" cap="none" normalizeH="0" baseline="0">
                <a:ln>
                  <a:noFill/>
                </a:ln>
                <a:solidFill>
                  <a:schemeClr val="tx1"/>
                </a:solidFill>
                <a:effectLst/>
                <a:latin typeface="Arial" panose="020B0604020202020204" pitchFamily="34" charset="0"/>
              </a:endParaRPr>
            </a:p>
          </p:txBody>
        </p:sp>
        <p:sp>
          <p:nvSpPr>
            <p:cNvPr id="21" name="Line 29">
              <a:extLst>
                <a:ext uri="{FF2B5EF4-FFF2-40B4-BE49-F238E27FC236}">
                  <a16:creationId xmlns:a16="http://schemas.microsoft.com/office/drawing/2014/main" id="{01C2B163-8270-07BC-0BFB-7FCB6D43173E}"/>
                </a:ext>
              </a:extLst>
            </p:cNvPr>
            <p:cNvSpPr>
              <a:spLocks noChangeShapeType="1"/>
            </p:cNvSpPr>
            <p:nvPr/>
          </p:nvSpPr>
          <p:spPr bwMode="auto">
            <a:xfrm flipV="1">
              <a:off x="2978150" y="1233488"/>
              <a:ext cx="0" cy="2100262"/>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2" name="Line 30">
              <a:extLst>
                <a:ext uri="{FF2B5EF4-FFF2-40B4-BE49-F238E27FC236}">
                  <a16:creationId xmlns:a16="http://schemas.microsoft.com/office/drawing/2014/main" id="{2CEB9D05-4C68-2E39-8B3E-8CF7E52481A4}"/>
                </a:ext>
              </a:extLst>
            </p:cNvPr>
            <p:cNvSpPr>
              <a:spLocks noChangeShapeType="1"/>
            </p:cNvSpPr>
            <p:nvPr/>
          </p:nvSpPr>
          <p:spPr bwMode="auto">
            <a:xfrm flipV="1">
              <a:off x="5959475" y="1233488"/>
              <a:ext cx="0" cy="2100262"/>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3" name="Line 31">
              <a:extLst>
                <a:ext uri="{FF2B5EF4-FFF2-40B4-BE49-F238E27FC236}">
                  <a16:creationId xmlns:a16="http://schemas.microsoft.com/office/drawing/2014/main" id="{BC49F0ED-F830-18D5-99FA-DFF699E25FF0}"/>
                </a:ext>
              </a:extLst>
            </p:cNvPr>
            <p:cNvSpPr>
              <a:spLocks noChangeShapeType="1"/>
            </p:cNvSpPr>
            <p:nvPr/>
          </p:nvSpPr>
          <p:spPr bwMode="auto">
            <a:xfrm>
              <a:off x="2978150" y="3333750"/>
              <a:ext cx="301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4" name="Line 41">
              <a:extLst>
                <a:ext uri="{FF2B5EF4-FFF2-40B4-BE49-F238E27FC236}">
                  <a16:creationId xmlns:a16="http://schemas.microsoft.com/office/drawing/2014/main" id="{B9838898-5F80-16D2-4AB9-DF4B625413AC}"/>
                </a:ext>
              </a:extLst>
            </p:cNvPr>
            <p:cNvSpPr>
              <a:spLocks noChangeShapeType="1"/>
            </p:cNvSpPr>
            <p:nvPr/>
          </p:nvSpPr>
          <p:spPr bwMode="auto">
            <a:xfrm>
              <a:off x="2978150" y="1233488"/>
              <a:ext cx="301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5" name="Line 42">
              <a:extLst>
                <a:ext uri="{FF2B5EF4-FFF2-40B4-BE49-F238E27FC236}">
                  <a16:creationId xmlns:a16="http://schemas.microsoft.com/office/drawing/2014/main" id="{F8EB949C-28AE-63BB-FA73-408C6DCC2F26}"/>
                </a:ext>
              </a:extLst>
            </p:cNvPr>
            <p:cNvSpPr>
              <a:spLocks noChangeShapeType="1"/>
            </p:cNvSpPr>
            <p:nvPr/>
          </p:nvSpPr>
          <p:spPr bwMode="auto">
            <a:xfrm flipH="1">
              <a:off x="5929313" y="3333750"/>
              <a:ext cx="301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6" name="Line 52">
              <a:extLst>
                <a:ext uri="{FF2B5EF4-FFF2-40B4-BE49-F238E27FC236}">
                  <a16:creationId xmlns:a16="http://schemas.microsoft.com/office/drawing/2014/main" id="{77FDEE75-DA4A-415C-8304-EFCF38055CC2}"/>
                </a:ext>
              </a:extLst>
            </p:cNvPr>
            <p:cNvSpPr>
              <a:spLocks noChangeShapeType="1"/>
            </p:cNvSpPr>
            <p:nvPr/>
          </p:nvSpPr>
          <p:spPr bwMode="auto">
            <a:xfrm flipH="1">
              <a:off x="5929313" y="1233488"/>
              <a:ext cx="30163"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200"/>
            </a:p>
          </p:txBody>
        </p:sp>
        <p:sp>
          <p:nvSpPr>
            <p:cNvPr id="27" name="Rectangle 53">
              <a:extLst>
                <a:ext uri="{FF2B5EF4-FFF2-40B4-BE49-F238E27FC236}">
                  <a16:creationId xmlns:a16="http://schemas.microsoft.com/office/drawing/2014/main" id="{9965B78D-793D-8C25-0F65-15EB950B6C52}"/>
                </a:ext>
              </a:extLst>
            </p:cNvPr>
            <p:cNvSpPr>
              <a:spLocks noChangeArrowheads="1"/>
            </p:cNvSpPr>
            <p:nvPr/>
          </p:nvSpPr>
          <p:spPr bwMode="auto">
            <a:xfrm>
              <a:off x="2801938" y="324008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8" name="Rectangle 58">
              <a:extLst>
                <a:ext uri="{FF2B5EF4-FFF2-40B4-BE49-F238E27FC236}">
                  <a16:creationId xmlns:a16="http://schemas.microsoft.com/office/drawing/2014/main" id="{4AEBC7E5-BEEA-1102-78CB-9331E1315ABC}"/>
                </a:ext>
              </a:extLst>
            </p:cNvPr>
            <p:cNvSpPr>
              <a:spLocks noChangeArrowheads="1"/>
            </p:cNvSpPr>
            <p:nvPr/>
          </p:nvSpPr>
          <p:spPr bwMode="auto">
            <a:xfrm>
              <a:off x="2738438" y="21907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0.5</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29" name="Rectangle 63">
              <a:extLst>
                <a:ext uri="{FF2B5EF4-FFF2-40B4-BE49-F238E27FC236}">
                  <a16:creationId xmlns:a16="http://schemas.microsoft.com/office/drawing/2014/main" id="{B39241D2-9289-917E-9949-563E6C8D0BC6}"/>
                </a:ext>
              </a:extLst>
            </p:cNvPr>
            <p:cNvSpPr>
              <a:spLocks noChangeArrowheads="1"/>
            </p:cNvSpPr>
            <p:nvPr/>
          </p:nvSpPr>
          <p:spPr bwMode="auto">
            <a:xfrm>
              <a:off x="2801938" y="1190625"/>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62626"/>
                  </a:solidFill>
                  <a:effectLst/>
                  <a:latin typeface="Arial" panose="020B0604020202020204" pitchFamily="34" charset="0"/>
                </a:rPr>
                <a:t>1</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30" name="Freeform 64">
              <a:extLst>
                <a:ext uri="{FF2B5EF4-FFF2-40B4-BE49-F238E27FC236}">
                  <a16:creationId xmlns:a16="http://schemas.microsoft.com/office/drawing/2014/main" id="{236FB986-EA9A-1425-084D-94740FF04976}"/>
                </a:ext>
              </a:extLst>
            </p:cNvPr>
            <p:cNvSpPr>
              <a:spLocks/>
            </p:cNvSpPr>
            <p:nvPr/>
          </p:nvSpPr>
          <p:spPr bwMode="auto">
            <a:xfrm>
              <a:off x="2978150" y="1238250"/>
              <a:ext cx="2981325" cy="2090737"/>
            </a:xfrm>
            <a:custGeom>
              <a:avLst/>
              <a:gdLst>
                <a:gd name="T0" fmla="*/ 16 w 1878"/>
                <a:gd name="T1" fmla="*/ 1317 h 1317"/>
                <a:gd name="T2" fmla="*/ 47 w 1878"/>
                <a:gd name="T3" fmla="*/ 1316 h 1317"/>
                <a:gd name="T4" fmla="*/ 78 w 1878"/>
                <a:gd name="T5" fmla="*/ 1315 h 1317"/>
                <a:gd name="T6" fmla="*/ 110 w 1878"/>
                <a:gd name="T7" fmla="*/ 1314 h 1317"/>
                <a:gd name="T8" fmla="*/ 141 w 1878"/>
                <a:gd name="T9" fmla="*/ 1312 h 1317"/>
                <a:gd name="T10" fmla="*/ 172 w 1878"/>
                <a:gd name="T11" fmla="*/ 1311 h 1317"/>
                <a:gd name="T12" fmla="*/ 204 w 1878"/>
                <a:gd name="T13" fmla="*/ 1308 h 1317"/>
                <a:gd name="T14" fmla="*/ 235 w 1878"/>
                <a:gd name="T15" fmla="*/ 1306 h 1317"/>
                <a:gd name="T16" fmla="*/ 266 w 1878"/>
                <a:gd name="T17" fmla="*/ 1303 h 1317"/>
                <a:gd name="T18" fmla="*/ 297 w 1878"/>
                <a:gd name="T19" fmla="*/ 1299 h 1317"/>
                <a:gd name="T20" fmla="*/ 329 w 1878"/>
                <a:gd name="T21" fmla="*/ 1294 h 1317"/>
                <a:gd name="T22" fmla="*/ 360 w 1878"/>
                <a:gd name="T23" fmla="*/ 1288 h 1317"/>
                <a:gd name="T24" fmla="*/ 391 w 1878"/>
                <a:gd name="T25" fmla="*/ 1282 h 1317"/>
                <a:gd name="T26" fmla="*/ 423 w 1878"/>
                <a:gd name="T27" fmla="*/ 1273 h 1317"/>
                <a:gd name="T28" fmla="*/ 454 w 1878"/>
                <a:gd name="T29" fmla="*/ 1263 h 1317"/>
                <a:gd name="T30" fmla="*/ 485 w 1878"/>
                <a:gd name="T31" fmla="*/ 1251 h 1317"/>
                <a:gd name="T32" fmla="*/ 516 w 1878"/>
                <a:gd name="T33" fmla="*/ 1237 h 1317"/>
                <a:gd name="T34" fmla="*/ 548 w 1878"/>
                <a:gd name="T35" fmla="*/ 1220 h 1317"/>
                <a:gd name="T36" fmla="*/ 579 w 1878"/>
                <a:gd name="T37" fmla="*/ 1200 h 1317"/>
                <a:gd name="T38" fmla="*/ 610 w 1878"/>
                <a:gd name="T39" fmla="*/ 1176 h 1317"/>
                <a:gd name="T40" fmla="*/ 642 w 1878"/>
                <a:gd name="T41" fmla="*/ 1148 h 1317"/>
                <a:gd name="T42" fmla="*/ 673 w 1878"/>
                <a:gd name="T43" fmla="*/ 1116 h 1317"/>
                <a:gd name="T44" fmla="*/ 704 w 1878"/>
                <a:gd name="T45" fmla="*/ 1079 h 1317"/>
                <a:gd name="T46" fmla="*/ 735 w 1878"/>
                <a:gd name="T47" fmla="*/ 1037 h 1317"/>
                <a:gd name="T48" fmla="*/ 767 w 1878"/>
                <a:gd name="T49" fmla="*/ 990 h 1317"/>
                <a:gd name="T50" fmla="*/ 798 w 1878"/>
                <a:gd name="T51" fmla="*/ 938 h 1317"/>
                <a:gd name="T52" fmla="*/ 829 w 1878"/>
                <a:gd name="T53" fmla="*/ 881 h 1317"/>
                <a:gd name="T54" fmla="*/ 861 w 1878"/>
                <a:gd name="T55" fmla="*/ 821 h 1317"/>
                <a:gd name="T56" fmla="*/ 892 w 1878"/>
                <a:gd name="T57" fmla="*/ 757 h 1317"/>
                <a:gd name="T58" fmla="*/ 923 w 1878"/>
                <a:gd name="T59" fmla="*/ 692 h 1317"/>
                <a:gd name="T60" fmla="*/ 954 w 1878"/>
                <a:gd name="T61" fmla="*/ 625 h 1317"/>
                <a:gd name="T62" fmla="*/ 986 w 1878"/>
                <a:gd name="T63" fmla="*/ 560 h 1317"/>
                <a:gd name="T64" fmla="*/ 1017 w 1878"/>
                <a:gd name="T65" fmla="*/ 496 h 1317"/>
                <a:gd name="T66" fmla="*/ 1048 w 1878"/>
                <a:gd name="T67" fmla="*/ 436 h 1317"/>
                <a:gd name="T68" fmla="*/ 1080 w 1878"/>
                <a:gd name="T69" fmla="*/ 379 h 1317"/>
                <a:gd name="T70" fmla="*/ 1111 w 1878"/>
                <a:gd name="T71" fmla="*/ 327 h 1317"/>
                <a:gd name="T72" fmla="*/ 1142 w 1878"/>
                <a:gd name="T73" fmla="*/ 280 h 1317"/>
                <a:gd name="T74" fmla="*/ 1174 w 1878"/>
                <a:gd name="T75" fmla="*/ 238 h 1317"/>
                <a:gd name="T76" fmla="*/ 1205 w 1878"/>
                <a:gd name="T77" fmla="*/ 201 h 1317"/>
                <a:gd name="T78" fmla="*/ 1236 w 1878"/>
                <a:gd name="T79" fmla="*/ 169 h 1317"/>
                <a:gd name="T80" fmla="*/ 1267 w 1878"/>
                <a:gd name="T81" fmla="*/ 141 h 1317"/>
                <a:gd name="T82" fmla="*/ 1299 w 1878"/>
                <a:gd name="T83" fmla="*/ 117 h 1317"/>
                <a:gd name="T84" fmla="*/ 1330 w 1878"/>
                <a:gd name="T85" fmla="*/ 97 h 1317"/>
                <a:gd name="T86" fmla="*/ 1361 w 1878"/>
                <a:gd name="T87" fmla="*/ 80 h 1317"/>
                <a:gd name="T88" fmla="*/ 1393 w 1878"/>
                <a:gd name="T89" fmla="*/ 66 h 1317"/>
                <a:gd name="T90" fmla="*/ 1424 w 1878"/>
                <a:gd name="T91" fmla="*/ 54 h 1317"/>
                <a:gd name="T92" fmla="*/ 1455 w 1878"/>
                <a:gd name="T93" fmla="*/ 44 h 1317"/>
                <a:gd name="T94" fmla="*/ 1486 w 1878"/>
                <a:gd name="T95" fmla="*/ 35 h 1317"/>
                <a:gd name="T96" fmla="*/ 1518 w 1878"/>
                <a:gd name="T97" fmla="*/ 29 h 1317"/>
                <a:gd name="T98" fmla="*/ 1549 w 1878"/>
                <a:gd name="T99" fmla="*/ 23 h 1317"/>
                <a:gd name="T100" fmla="*/ 1580 w 1878"/>
                <a:gd name="T101" fmla="*/ 18 h 1317"/>
                <a:gd name="T102" fmla="*/ 1612 w 1878"/>
                <a:gd name="T103" fmla="*/ 15 h 1317"/>
                <a:gd name="T104" fmla="*/ 1643 w 1878"/>
                <a:gd name="T105" fmla="*/ 11 h 1317"/>
                <a:gd name="T106" fmla="*/ 1674 w 1878"/>
                <a:gd name="T107" fmla="*/ 9 h 1317"/>
                <a:gd name="T108" fmla="*/ 1705 w 1878"/>
                <a:gd name="T109" fmla="*/ 7 h 1317"/>
                <a:gd name="T110" fmla="*/ 1737 w 1878"/>
                <a:gd name="T111" fmla="*/ 5 h 1317"/>
                <a:gd name="T112" fmla="*/ 1768 w 1878"/>
                <a:gd name="T113" fmla="*/ 3 h 1317"/>
                <a:gd name="T114" fmla="*/ 1799 w 1878"/>
                <a:gd name="T115" fmla="*/ 2 h 1317"/>
                <a:gd name="T116" fmla="*/ 1831 w 1878"/>
                <a:gd name="T117" fmla="*/ 1 h 1317"/>
                <a:gd name="T118" fmla="*/ 1862 w 1878"/>
                <a:gd name="T119"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78" h="1317">
                  <a:moveTo>
                    <a:pt x="0" y="1317"/>
                  </a:moveTo>
                  <a:lnTo>
                    <a:pt x="16" y="1317"/>
                  </a:lnTo>
                  <a:lnTo>
                    <a:pt x="31" y="1316"/>
                  </a:lnTo>
                  <a:lnTo>
                    <a:pt x="47" y="1316"/>
                  </a:lnTo>
                  <a:lnTo>
                    <a:pt x="63" y="1315"/>
                  </a:lnTo>
                  <a:lnTo>
                    <a:pt x="78" y="1315"/>
                  </a:lnTo>
                  <a:lnTo>
                    <a:pt x="94" y="1315"/>
                  </a:lnTo>
                  <a:lnTo>
                    <a:pt x="110" y="1314"/>
                  </a:lnTo>
                  <a:lnTo>
                    <a:pt x="125" y="1313"/>
                  </a:lnTo>
                  <a:lnTo>
                    <a:pt x="141" y="1312"/>
                  </a:lnTo>
                  <a:lnTo>
                    <a:pt x="157" y="1312"/>
                  </a:lnTo>
                  <a:lnTo>
                    <a:pt x="172" y="1311"/>
                  </a:lnTo>
                  <a:lnTo>
                    <a:pt x="188" y="1310"/>
                  </a:lnTo>
                  <a:lnTo>
                    <a:pt x="204" y="1308"/>
                  </a:lnTo>
                  <a:lnTo>
                    <a:pt x="219" y="1307"/>
                  </a:lnTo>
                  <a:lnTo>
                    <a:pt x="235" y="1306"/>
                  </a:lnTo>
                  <a:lnTo>
                    <a:pt x="250" y="1304"/>
                  </a:lnTo>
                  <a:lnTo>
                    <a:pt x="266" y="1303"/>
                  </a:lnTo>
                  <a:lnTo>
                    <a:pt x="282" y="1301"/>
                  </a:lnTo>
                  <a:lnTo>
                    <a:pt x="297" y="1299"/>
                  </a:lnTo>
                  <a:lnTo>
                    <a:pt x="313" y="1297"/>
                  </a:lnTo>
                  <a:lnTo>
                    <a:pt x="329" y="1294"/>
                  </a:lnTo>
                  <a:lnTo>
                    <a:pt x="344" y="1291"/>
                  </a:lnTo>
                  <a:lnTo>
                    <a:pt x="360" y="1288"/>
                  </a:lnTo>
                  <a:lnTo>
                    <a:pt x="376" y="1285"/>
                  </a:lnTo>
                  <a:lnTo>
                    <a:pt x="391" y="1282"/>
                  </a:lnTo>
                  <a:lnTo>
                    <a:pt x="407" y="1278"/>
                  </a:lnTo>
                  <a:lnTo>
                    <a:pt x="423" y="1273"/>
                  </a:lnTo>
                  <a:lnTo>
                    <a:pt x="438" y="1269"/>
                  </a:lnTo>
                  <a:lnTo>
                    <a:pt x="454" y="1263"/>
                  </a:lnTo>
                  <a:lnTo>
                    <a:pt x="469" y="1258"/>
                  </a:lnTo>
                  <a:lnTo>
                    <a:pt x="485" y="1251"/>
                  </a:lnTo>
                  <a:lnTo>
                    <a:pt x="501" y="1245"/>
                  </a:lnTo>
                  <a:lnTo>
                    <a:pt x="516" y="1237"/>
                  </a:lnTo>
                  <a:lnTo>
                    <a:pt x="532" y="1229"/>
                  </a:lnTo>
                  <a:lnTo>
                    <a:pt x="548" y="1220"/>
                  </a:lnTo>
                  <a:lnTo>
                    <a:pt x="563" y="1210"/>
                  </a:lnTo>
                  <a:lnTo>
                    <a:pt x="579" y="1200"/>
                  </a:lnTo>
                  <a:lnTo>
                    <a:pt x="595" y="1188"/>
                  </a:lnTo>
                  <a:lnTo>
                    <a:pt x="610" y="1176"/>
                  </a:lnTo>
                  <a:lnTo>
                    <a:pt x="626" y="1163"/>
                  </a:lnTo>
                  <a:lnTo>
                    <a:pt x="642" y="1148"/>
                  </a:lnTo>
                  <a:lnTo>
                    <a:pt x="657" y="1133"/>
                  </a:lnTo>
                  <a:lnTo>
                    <a:pt x="673" y="1116"/>
                  </a:lnTo>
                  <a:lnTo>
                    <a:pt x="689" y="1098"/>
                  </a:lnTo>
                  <a:lnTo>
                    <a:pt x="704" y="1079"/>
                  </a:lnTo>
                  <a:lnTo>
                    <a:pt x="720" y="1059"/>
                  </a:lnTo>
                  <a:lnTo>
                    <a:pt x="735" y="1037"/>
                  </a:lnTo>
                  <a:lnTo>
                    <a:pt x="751" y="1014"/>
                  </a:lnTo>
                  <a:lnTo>
                    <a:pt x="767" y="990"/>
                  </a:lnTo>
                  <a:lnTo>
                    <a:pt x="782" y="965"/>
                  </a:lnTo>
                  <a:lnTo>
                    <a:pt x="798" y="938"/>
                  </a:lnTo>
                  <a:lnTo>
                    <a:pt x="814" y="910"/>
                  </a:lnTo>
                  <a:lnTo>
                    <a:pt x="829" y="881"/>
                  </a:lnTo>
                  <a:lnTo>
                    <a:pt x="845" y="851"/>
                  </a:lnTo>
                  <a:lnTo>
                    <a:pt x="861" y="821"/>
                  </a:lnTo>
                  <a:lnTo>
                    <a:pt x="876" y="789"/>
                  </a:lnTo>
                  <a:lnTo>
                    <a:pt x="892" y="757"/>
                  </a:lnTo>
                  <a:lnTo>
                    <a:pt x="908" y="725"/>
                  </a:lnTo>
                  <a:lnTo>
                    <a:pt x="923" y="692"/>
                  </a:lnTo>
                  <a:lnTo>
                    <a:pt x="939" y="658"/>
                  </a:lnTo>
                  <a:lnTo>
                    <a:pt x="954" y="625"/>
                  </a:lnTo>
                  <a:lnTo>
                    <a:pt x="970" y="593"/>
                  </a:lnTo>
                  <a:lnTo>
                    <a:pt x="986" y="560"/>
                  </a:lnTo>
                  <a:lnTo>
                    <a:pt x="1001" y="528"/>
                  </a:lnTo>
                  <a:lnTo>
                    <a:pt x="1017" y="496"/>
                  </a:lnTo>
                  <a:lnTo>
                    <a:pt x="1033" y="466"/>
                  </a:lnTo>
                  <a:lnTo>
                    <a:pt x="1048" y="436"/>
                  </a:lnTo>
                  <a:lnTo>
                    <a:pt x="1064" y="407"/>
                  </a:lnTo>
                  <a:lnTo>
                    <a:pt x="1080" y="379"/>
                  </a:lnTo>
                  <a:lnTo>
                    <a:pt x="1095" y="353"/>
                  </a:lnTo>
                  <a:lnTo>
                    <a:pt x="1111" y="327"/>
                  </a:lnTo>
                  <a:lnTo>
                    <a:pt x="1127" y="303"/>
                  </a:lnTo>
                  <a:lnTo>
                    <a:pt x="1142" y="280"/>
                  </a:lnTo>
                  <a:lnTo>
                    <a:pt x="1158" y="259"/>
                  </a:lnTo>
                  <a:lnTo>
                    <a:pt x="1174" y="238"/>
                  </a:lnTo>
                  <a:lnTo>
                    <a:pt x="1189" y="219"/>
                  </a:lnTo>
                  <a:lnTo>
                    <a:pt x="1205" y="201"/>
                  </a:lnTo>
                  <a:lnTo>
                    <a:pt x="1220" y="185"/>
                  </a:lnTo>
                  <a:lnTo>
                    <a:pt x="1236" y="169"/>
                  </a:lnTo>
                  <a:lnTo>
                    <a:pt x="1252" y="155"/>
                  </a:lnTo>
                  <a:lnTo>
                    <a:pt x="1267" y="141"/>
                  </a:lnTo>
                  <a:lnTo>
                    <a:pt x="1283" y="129"/>
                  </a:lnTo>
                  <a:lnTo>
                    <a:pt x="1299" y="117"/>
                  </a:lnTo>
                  <a:lnTo>
                    <a:pt x="1314" y="107"/>
                  </a:lnTo>
                  <a:lnTo>
                    <a:pt x="1330" y="97"/>
                  </a:lnTo>
                  <a:lnTo>
                    <a:pt x="1346" y="88"/>
                  </a:lnTo>
                  <a:lnTo>
                    <a:pt x="1361" y="80"/>
                  </a:lnTo>
                  <a:lnTo>
                    <a:pt x="1377" y="73"/>
                  </a:lnTo>
                  <a:lnTo>
                    <a:pt x="1393" y="66"/>
                  </a:lnTo>
                  <a:lnTo>
                    <a:pt x="1408" y="60"/>
                  </a:lnTo>
                  <a:lnTo>
                    <a:pt x="1424" y="54"/>
                  </a:lnTo>
                  <a:lnTo>
                    <a:pt x="1440" y="49"/>
                  </a:lnTo>
                  <a:lnTo>
                    <a:pt x="1455" y="44"/>
                  </a:lnTo>
                  <a:lnTo>
                    <a:pt x="1471" y="40"/>
                  </a:lnTo>
                  <a:lnTo>
                    <a:pt x="1486" y="35"/>
                  </a:lnTo>
                  <a:lnTo>
                    <a:pt x="1502" y="32"/>
                  </a:lnTo>
                  <a:lnTo>
                    <a:pt x="1518" y="29"/>
                  </a:lnTo>
                  <a:lnTo>
                    <a:pt x="1533" y="26"/>
                  </a:lnTo>
                  <a:lnTo>
                    <a:pt x="1549" y="23"/>
                  </a:lnTo>
                  <a:lnTo>
                    <a:pt x="1565" y="21"/>
                  </a:lnTo>
                  <a:lnTo>
                    <a:pt x="1580" y="18"/>
                  </a:lnTo>
                  <a:lnTo>
                    <a:pt x="1596" y="16"/>
                  </a:lnTo>
                  <a:lnTo>
                    <a:pt x="1612" y="15"/>
                  </a:lnTo>
                  <a:lnTo>
                    <a:pt x="1627" y="13"/>
                  </a:lnTo>
                  <a:lnTo>
                    <a:pt x="1643" y="11"/>
                  </a:lnTo>
                  <a:lnTo>
                    <a:pt x="1659" y="10"/>
                  </a:lnTo>
                  <a:lnTo>
                    <a:pt x="1674" y="9"/>
                  </a:lnTo>
                  <a:lnTo>
                    <a:pt x="1690" y="8"/>
                  </a:lnTo>
                  <a:lnTo>
                    <a:pt x="1705" y="7"/>
                  </a:lnTo>
                  <a:lnTo>
                    <a:pt x="1721" y="6"/>
                  </a:lnTo>
                  <a:lnTo>
                    <a:pt x="1737" y="5"/>
                  </a:lnTo>
                  <a:lnTo>
                    <a:pt x="1752" y="4"/>
                  </a:lnTo>
                  <a:lnTo>
                    <a:pt x="1768" y="3"/>
                  </a:lnTo>
                  <a:lnTo>
                    <a:pt x="1784" y="3"/>
                  </a:lnTo>
                  <a:lnTo>
                    <a:pt x="1799" y="2"/>
                  </a:lnTo>
                  <a:lnTo>
                    <a:pt x="1815" y="2"/>
                  </a:lnTo>
                  <a:lnTo>
                    <a:pt x="1831" y="1"/>
                  </a:lnTo>
                  <a:lnTo>
                    <a:pt x="1846" y="1"/>
                  </a:lnTo>
                  <a:lnTo>
                    <a:pt x="1862" y="0"/>
                  </a:lnTo>
                  <a:lnTo>
                    <a:pt x="1878" y="0"/>
                  </a:lnTo>
                </a:path>
              </a:pathLst>
            </a:custGeom>
            <a:noFill/>
            <a:ln w="19050" cap="flat">
              <a:solidFill>
                <a:srgbClr val="0072B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200"/>
            </a:p>
          </p:txBody>
        </p:sp>
        <p:cxnSp>
          <p:nvCxnSpPr>
            <p:cNvPr id="31" name="Straight Connector 30">
              <a:extLst>
                <a:ext uri="{FF2B5EF4-FFF2-40B4-BE49-F238E27FC236}">
                  <a16:creationId xmlns:a16="http://schemas.microsoft.com/office/drawing/2014/main" id="{0377804B-DC63-EE80-2029-88F9A32390D8}"/>
                </a:ext>
              </a:extLst>
            </p:cNvPr>
            <p:cNvCxnSpPr>
              <a:cxnSpLocks/>
            </p:cNvCxnSpPr>
            <p:nvPr/>
          </p:nvCxnSpPr>
          <p:spPr>
            <a:xfrm>
              <a:off x="2978150" y="2282825"/>
              <a:ext cx="2951163"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C409E80-B52C-7A3C-ADCB-621AE6B64F09}"/>
                </a:ext>
              </a:extLst>
            </p:cNvPr>
            <p:cNvCxnSpPr>
              <a:cxnSpLocks/>
            </p:cNvCxnSpPr>
            <p:nvPr/>
          </p:nvCxnSpPr>
          <p:spPr>
            <a:xfrm flipV="1">
              <a:off x="4006850" y="1468985"/>
              <a:ext cx="869951" cy="172490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77F0DA4-3A05-B001-36C4-09870A8603ED}"/>
                </a:ext>
              </a:extLst>
            </p:cNvPr>
            <p:cNvSpPr txBox="1"/>
            <p:nvPr/>
          </p:nvSpPr>
          <p:spPr>
            <a:xfrm>
              <a:off x="3453585" y="1542662"/>
              <a:ext cx="1000146" cy="276999"/>
            </a:xfrm>
            <a:prstGeom prst="rect">
              <a:avLst/>
            </a:prstGeom>
            <a:noFill/>
          </p:spPr>
          <p:txBody>
            <a:bodyPr wrap="none" rtlCol="0">
              <a:spAutoFit/>
            </a:bodyPr>
            <a:lstStyle/>
            <a:p>
              <a:r>
                <a:rPr lang="en-US" sz="1200" dirty="0"/>
                <a:t>Linear region</a:t>
              </a:r>
            </a:p>
          </p:txBody>
        </p:sp>
        <p:cxnSp>
          <p:nvCxnSpPr>
            <p:cNvPr id="34" name="Straight Arrow Connector 33">
              <a:extLst>
                <a:ext uri="{FF2B5EF4-FFF2-40B4-BE49-F238E27FC236}">
                  <a16:creationId xmlns:a16="http://schemas.microsoft.com/office/drawing/2014/main" id="{B7BCEF5E-630A-17C3-871F-FF4B725B9C17}"/>
                </a:ext>
              </a:extLst>
            </p:cNvPr>
            <p:cNvCxnSpPr>
              <a:endCxn id="30" idx="33"/>
            </p:cNvCxnSpPr>
            <p:nvPr/>
          </p:nvCxnSpPr>
          <p:spPr>
            <a:xfrm>
              <a:off x="4324350" y="1776413"/>
              <a:ext cx="317500" cy="153987"/>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F4D5CF5-4858-67CC-4182-2E3E82DC7F2A}"/>
                </a:ext>
              </a:extLst>
            </p:cNvPr>
            <p:cNvSpPr txBox="1"/>
            <p:nvPr/>
          </p:nvSpPr>
          <p:spPr>
            <a:xfrm>
              <a:off x="5042384" y="2832396"/>
              <a:ext cx="864789" cy="461665"/>
            </a:xfrm>
            <a:prstGeom prst="rect">
              <a:avLst/>
            </a:prstGeom>
            <a:noFill/>
          </p:spPr>
          <p:txBody>
            <a:bodyPr wrap="none" rtlCol="0">
              <a:spAutoFit/>
            </a:bodyPr>
            <a:lstStyle/>
            <a:p>
              <a:r>
                <a:rPr lang="en-US" sz="1200" dirty="0"/>
                <a:t>Saturation </a:t>
              </a:r>
              <a:br>
                <a:rPr lang="en-US" sz="1200" dirty="0"/>
              </a:br>
              <a:r>
                <a:rPr lang="en-US" sz="1200" dirty="0"/>
                <a:t>region</a:t>
              </a:r>
            </a:p>
          </p:txBody>
        </p:sp>
        <p:cxnSp>
          <p:nvCxnSpPr>
            <p:cNvPr id="36" name="Straight Arrow Connector 35">
              <a:extLst>
                <a:ext uri="{FF2B5EF4-FFF2-40B4-BE49-F238E27FC236}">
                  <a16:creationId xmlns:a16="http://schemas.microsoft.com/office/drawing/2014/main" id="{E044B359-4EA0-ED55-943D-7B520FA54AE4}"/>
                </a:ext>
              </a:extLst>
            </p:cNvPr>
            <p:cNvCxnSpPr>
              <a:cxnSpLocks/>
              <a:stCxn id="35" idx="1"/>
            </p:cNvCxnSpPr>
            <p:nvPr/>
          </p:nvCxnSpPr>
          <p:spPr>
            <a:xfrm flipV="1">
              <a:off x="5042384" y="1288597"/>
              <a:ext cx="440046" cy="1774632"/>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75EAB90-490B-42BB-E758-2AB6B6E96B8C}"/>
                </a:ext>
              </a:extLst>
            </p:cNvPr>
            <p:cNvCxnSpPr>
              <a:cxnSpLocks/>
              <a:stCxn id="35" idx="1"/>
            </p:cNvCxnSpPr>
            <p:nvPr/>
          </p:nvCxnSpPr>
          <p:spPr>
            <a:xfrm flipH="1">
              <a:off x="3646488" y="3063229"/>
              <a:ext cx="1395896" cy="220470"/>
            </a:xfrm>
            <a:prstGeom prst="straightConnector1">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8AEC937-6587-DAD2-B642-0ACCFA59EF30}"/>
                    </a:ext>
                  </a:extLst>
                </p:cNvPr>
                <p:cNvSpPr txBox="1"/>
                <p:nvPr/>
              </p:nvSpPr>
              <p:spPr>
                <a:xfrm>
                  <a:off x="4392274" y="3543299"/>
                  <a:ext cx="1273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𝑢</m:t>
                        </m:r>
                      </m:oMath>
                    </m:oMathPara>
                  </a14:m>
                  <a:endParaRPr lang="en-US" sz="1200" dirty="0"/>
                </a:p>
              </p:txBody>
            </p:sp>
          </mc:Choice>
          <mc:Fallback xmlns="">
            <p:sp>
              <p:nvSpPr>
                <p:cNvPr id="84" name="TextBox 83">
                  <a:extLst>
                    <a:ext uri="{FF2B5EF4-FFF2-40B4-BE49-F238E27FC236}">
                      <a16:creationId xmlns:a16="http://schemas.microsoft.com/office/drawing/2014/main" id="{8DBDA18A-F785-F2B0-914D-C708FED1D890}"/>
                    </a:ext>
                  </a:extLst>
                </p:cNvPr>
                <p:cNvSpPr txBox="1">
                  <a:spLocks noRot="1" noChangeAspect="1" noMove="1" noResize="1" noEditPoints="1" noAdjustHandles="1" noChangeArrowheads="1" noChangeShapeType="1" noTextEdit="1"/>
                </p:cNvSpPr>
                <p:nvPr/>
              </p:nvSpPr>
              <p:spPr>
                <a:xfrm>
                  <a:off x="4392274" y="3543299"/>
                  <a:ext cx="127343" cy="184666"/>
                </a:xfrm>
                <a:prstGeom prst="rect">
                  <a:avLst/>
                </a:prstGeom>
                <a:blipFill>
                  <a:blip r:embed="rId4"/>
                  <a:stretch>
                    <a:fillRect l="-20000" r="-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FC6DFD8-21DD-9037-5F19-8083346DD07A}"/>
                    </a:ext>
                  </a:extLst>
                </p:cNvPr>
                <p:cNvSpPr txBox="1"/>
                <p:nvPr/>
              </p:nvSpPr>
              <p:spPr>
                <a:xfrm>
                  <a:off x="2351516" y="2175913"/>
                  <a:ext cx="375809"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200" b="0" i="0" smtClean="0">
                            <a:latin typeface="Cambria Math" panose="02040503050406030204" pitchFamily="18" charset="0"/>
                          </a:rPr>
                          <m:t>Φ</m:t>
                        </m:r>
                        <m:r>
                          <a:rPr lang="en-US" sz="1200" b="0" i="1" smtClean="0">
                            <a:latin typeface="Cambria Math" panose="02040503050406030204" pitchFamily="18" charset="0"/>
                          </a:rPr>
                          <m:t>(</m:t>
                        </m:r>
                        <m:r>
                          <a:rPr lang="en-US" sz="1200" b="0" i="1" smtClean="0">
                            <a:latin typeface="Cambria Math" panose="02040503050406030204" pitchFamily="18" charset="0"/>
                          </a:rPr>
                          <m:t>𝑢</m:t>
                        </m:r>
                        <m:r>
                          <a:rPr lang="en-US" sz="1200" b="0" i="1" smtClean="0">
                            <a:latin typeface="Cambria Math" panose="02040503050406030204" pitchFamily="18" charset="0"/>
                          </a:rPr>
                          <m:t>)</m:t>
                        </m:r>
                      </m:oMath>
                    </m:oMathPara>
                  </a14:m>
                  <a:endParaRPr lang="en-US" sz="1200" dirty="0"/>
                </a:p>
              </p:txBody>
            </p:sp>
          </mc:Choice>
          <mc:Fallback xmlns="">
            <p:sp>
              <p:nvSpPr>
                <p:cNvPr id="85" name="TextBox 84">
                  <a:extLst>
                    <a:ext uri="{FF2B5EF4-FFF2-40B4-BE49-F238E27FC236}">
                      <a16:creationId xmlns:a16="http://schemas.microsoft.com/office/drawing/2014/main" id="{5E89828E-26B5-B6D4-7721-CA1308366D13}"/>
                    </a:ext>
                  </a:extLst>
                </p:cNvPr>
                <p:cNvSpPr txBox="1">
                  <a:spLocks noRot="1" noChangeAspect="1" noMove="1" noResize="1" noEditPoints="1" noAdjustHandles="1" noChangeArrowheads="1" noChangeShapeType="1" noTextEdit="1"/>
                </p:cNvSpPr>
                <p:nvPr/>
              </p:nvSpPr>
              <p:spPr>
                <a:xfrm>
                  <a:off x="2351516" y="2175913"/>
                  <a:ext cx="375809" cy="184666"/>
                </a:xfrm>
                <a:prstGeom prst="rect">
                  <a:avLst/>
                </a:prstGeom>
                <a:blipFill>
                  <a:blip r:embed="rId5"/>
                  <a:stretch>
                    <a:fillRect l="-9836" t="-6667" r="-14754" b="-3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260482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E2B7B9A-EC3D-0B60-F211-53F86D3B9AA5}"/>
                  </a:ext>
                </a:extLst>
              </p:cNvPr>
              <p:cNvSpPr>
                <a:spLocks noGrp="1"/>
              </p:cNvSpPr>
              <p:nvPr>
                <p:ph type="body" sz="quarter" idx="10"/>
              </p:nvPr>
            </p:nvSpPr>
            <p:spPr>
              <a:xfrm>
                <a:off x="304800" y="774200"/>
                <a:ext cx="8534400" cy="2765413"/>
              </a:xfrm>
            </p:spPr>
            <p:txBody>
              <a:bodyPr/>
              <a:lstStyle/>
              <a:p>
                <a:r>
                  <a:rPr lang="en-US" dirty="0"/>
                  <a:t>1D function </a:t>
                </a:r>
                <a14:m>
                  <m:oMath xmlns:m="http://schemas.openxmlformats.org/officeDocument/2006/math">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with 94 data pairs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=1,⋯,94</m:t>
                    </m:r>
                  </m:oMath>
                </a14:m>
                <a:endParaRPr lang="en-US" dirty="0"/>
              </a:p>
              <a:p>
                <a:r>
                  <a:rPr lang="en-US" dirty="0"/>
                  <a:t>10 hidden nodes: convert a single input </a:t>
                </a:r>
                <a14:m>
                  <m:oMath xmlns:m="http://schemas.openxmlformats.org/officeDocument/2006/math">
                    <m:r>
                      <a:rPr lang="en-US" b="0" i="1" smtClean="0">
                        <a:latin typeface="Cambria Math" panose="02040503050406030204" pitchFamily="18" charset="0"/>
                      </a:rPr>
                      <m:t>𝑥</m:t>
                    </m:r>
                  </m:oMath>
                </a14:m>
                <a:r>
                  <a:rPr lang="en-US" dirty="0"/>
                  <a:t> to 10 </a:t>
                </a:r>
                <a14:m>
                  <m:oMath xmlns:m="http://schemas.openxmlformats.org/officeDocument/2006/math">
                    <m:r>
                      <a:rPr lang="en-US" b="0" i="1" smtClean="0">
                        <a:latin typeface="Cambria Math" panose="02040503050406030204" pitchFamily="18" charset="0"/>
                      </a:rPr>
                      <m:t>h</m:t>
                    </m:r>
                  </m:oMath>
                </a14:m>
                <a:r>
                  <a:rPr lang="en-US" dirty="0"/>
                  <a:t>’s</a:t>
                </a:r>
              </a:p>
              <a:p>
                <a:pPr lvl="1"/>
                <a:r>
                  <a:rPr lang="en-US" dirty="0"/>
                  <a:t>We can imagine each </a:t>
                </a:r>
                <a14:m>
                  <m:oMath xmlns:m="http://schemas.openxmlformats.org/officeDocument/2006/math">
                    <m:r>
                      <a:rPr lang="en-US" b="0" i="1" smtClean="0">
                        <a:latin typeface="Cambria Math" panose="02040503050406030204" pitchFamily="18" charset="0"/>
                      </a:rPr>
                      <m:t>h</m:t>
                    </m:r>
                  </m:oMath>
                </a14:m>
                <a:r>
                  <a:rPr lang="en-US" dirty="0"/>
                  <a:t> interpolates </a:t>
                </a:r>
                <a14:m>
                  <m:oMath xmlns:m="http://schemas.openxmlformats.org/officeDocument/2006/math">
                    <m:r>
                      <a:rPr lang="en-US" b="0" i="1" smtClean="0">
                        <a:latin typeface="Cambria Math" panose="02040503050406030204" pitchFamily="18" charset="0"/>
                      </a:rPr>
                      <m:t>𝑥</m:t>
                    </m:r>
                  </m:oMath>
                </a14:m>
                <a:r>
                  <a:rPr lang="en-US" dirty="0"/>
                  <a:t> based on a different subset of the training data</a:t>
                </a:r>
              </a:p>
              <a:p>
                <a:r>
                  <a:rPr lang="en-US" dirty="0"/>
                  <a:t>Sigmoid in the hidden layer prevent unreasonable values</a:t>
                </a:r>
              </a:p>
              <a:p>
                <a:pPr lvl="1"/>
                <a:endParaRPr lang="en-US" dirty="0"/>
              </a:p>
            </p:txBody>
          </p:sp>
        </mc:Choice>
        <mc:Fallback xmlns="">
          <p:sp>
            <p:nvSpPr>
              <p:cNvPr id="2" name="Text Placeholder 1">
                <a:extLst>
                  <a:ext uri="{FF2B5EF4-FFF2-40B4-BE49-F238E27FC236}">
                    <a16:creationId xmlns:a16="http://schemas.microsoft.com/office/drawing/2014/main" id="{1E2B7B9A-EC3D-0B60-F211-53F86D3B9AA5}"/>
                  </a:ext>
                </a:extLst>
              </p:cNvPr>
              <p:cNvSpPr>
                <a:spLocks noGrp="1" noRot="1" noChangeAspect="1" noMove="1" noResize="1" noEditPoints="1" noAdjustHandles="1" noChangeArrowheads="1" noChangeShapeType="1" noTextEdit="1"/>
              </p:cNvSpPr>
              <p:nvPr>
                <p:ph type="body" sz="quarter" idx="10"/>
              </p:nvPr>
            </p:nvSpPr>
            <p:spPr>
              <a:xfrm>
                <a:off x="304800" y="774200"/>
                <a:ext cx="8534400" cy="2765413"/>
              </a:xfrm>
              <a:blipFill>
                <a:blip r:embed="rId2"/>
                <a:stretch>
                  <a:fillRect l="-929" t="-154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1F6EBDE-E848-1E1E-603A-0C9648B9EE14}"/>
              </a:ext>
            </a:extLst>
          </p:cNvPr>
          <p:cNvSpPr>
            <a:spLocks noGrp="1"/>
          </p:cNvSpPr>
          <p:nvPr>
            <p:ph type="title"/>
          </p:nvPr>
        </p:nvSpPr>
        <p:spPr/>
        <p:txBody>
          <a:bodyPr>
            <a:normAutofit fontScale="90000"/>
          </a:bodyPr>
          <a:lstStyle/>
          <a:p>
            <a:r>
              <a:rPr lang="en-US" dirty="0"/>
              <a:t>Example from Matlab</a:t>
            </a:r>
          </a:p>
        </p:txBody>
      </p:sp>
      <p:pic>
        <p:nvPicPr>
          <p:cNvPr id="4" name="Picture 3">
            <a:extLst>
              <a:ext uri="{FF2B5EF4-FFF2-40B4-BE49-F238E27FC236}">
                <a16:creationId xmlns:a16="http://schemas.microsoft.com/office/drawing/2014/main" id="{11BF99A7-3667-D4F7-9E59-1FE0FC733575}"/>
              </a:ext>
            </a:extLst>
          </p:cNvPr>
          <p:cNvPicPr>
            <a:picLocks noChangeAspect="1"/>
          </p:cNvPicPr>
          <p:nvPr/>
        </p:nvPicPr>
        <p:blipFill>
          <a:blip r:embed="rId3"/>
          <a:stretch>
            <a:fillRect/>
          </a:stretch>
        </p:blipFill>
        <p:spPr>
          <a:xfrm>
            <a:off x="1187310" y="3548043"/>
            <a:ext cx="7224515" cy="2535757"/>
          </a:xfrm>
          <a:prstGeom prst="rect">
            <a:avLst/>
          </a:prstGeom>
        </p:spPr>
      </p:pic>
    </p:spTree>
    <p:extLst>
      <p:ext uri="{BB962C8B-B14F-4D97-AF65-F5344CB8AC3E}">
        <p14:creationId xmlns:p14="http://schemas.microsoft.com/office/powerpoint/2010/main" val="2085978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4B42B8-975B-C649-7F7B-855A0D49E39F}"/>
              </a:ext>
            </a:extLst>
          </p:cNvPr>
          <p:cNvPicPr>
            <a:picLocks noChangeAspect="1"/>
          </p:cNvPicPr>
          <p:nvPr/>
        </p:nvPicPr>
        <p:blipFill rotWithShape="1">
          <a:blip r:embed="rId2"/>
          <a:srcRect t="18989"/>
          <a:stretch/>
        </p:blipFill>
        <p:spPr>
          <a:xfrm>
            <a:off x="3362406" y="4852216"/>
            <a:ext cx="5753100" cy="1635857"/>
          </a:xfrm>
          <a:prstGeom prst="rect">
            <a:avLst/>
          </a:prstGeom>
        </p:spPr>
      </p:pic>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7DA5440-9BCA-AEC8-22BE-338FBF009D49}"/>
                  </a:ext>
                </a:extLst>
              </p:cNvPr>
              <p:cNvSpPr>
                <a:spLocks noGrp="1"/>
              </p:cNvSpPr>
              <p:nvPr>
                <p:ph type="body" sz="quarter" idx="10"/>
              </p:nvPr>
            </p:nvSpPr>
            <p:spPr>
              <a:xfrm>
                <a:off x="221226" y="774200"/>
                <a:ext cx="8617974" cy="5626600"/>
              </a:xfrm>
            </p:spPr>
            <p:txBody>
              <a:bodyPr/>
              <a:lstStyle/>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oMath>
                </a14:m>
                <a:r>
                  <a:rPr lang="en-US" dirty="0"/>
                  <a:t> is interpolation based on two data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endParaRPr lang="en-US" dirty="0"/>
              </a:p>
              <a:p>
                <a:endParaRPr lang="en-US" dirty="0"/>
              </a:p>
              <a:p>
                <a:endParaRPr lang="en-US" dirty="0"/>
              </a:p>
              <a:p>
                <a:r>
                  <a:rPr lang="en-US" dirty="0"/>
                  <a:t>Other hidden nodes can be written similarly</a:t>
                </a:r>
              </a:p>
              <a:p>
                <a:pPr lvl="1"/>
                <a:endParaRPr lang="en-US" dirty="0"/>
              </a:p>
              <a:p>
                <a:r>
                  <a:rPr lang="en-US" dirty="0"/>
                  <a:t>Lower- and upper-saturation limits</a:t>
                </a:r>
              </a:p>
              <a:p>
                <a:endParaRPr lang="en-US" dirty="0"/>
              </a:p>
              <a:p>
                <a:r>
                  <a:rPr lang="en-US" dirty="0"/>
                  <a:t>Output prediction</a:t>
                </a:r>
              </a:p>
            </p:txBody>
          </p:sp>
        </mc:Choice>
        <mc:Fallback xmlns="">
          <p:sp>
            <p:nvSpPr>
              <p:cNvPr id="2" name="Text Placeholder 1">
                <a:extLst>
                  <a:ext uri="{FF2B5EF4-FFF2-40B4-BE49-F238E27FC236}">
                    <a16:creationId xmlns:a16="http://schemas.microsoft.com/office/drawing/2014/main" id="{87DA5440-9BCA-AEC8-22BE-338FBF009D49}"/>
                  </a:ext>
                </a:extLst>
              </p:cNvPr>
              <p:cNvSpPr>
                <a:spLocks noGrp="1" noRot="1" noChangeAspect="1" noMove="1" noResize="1" noEditPoints="1" noAdjustHandles="1" noChangeArrowheads="1" noChangeShapeType="1" noTextEdit="1"/>
              </p:cNvSpPr>
              <p:nvPr>
                <p:ph type="body" sz="quarter" idx="10"/>
              </p:nvPr>
            </p:nvSpPr>
            <p:spPr>
              <a:xfrm>
                <a:off x="221226" y="774200"/>
                <a:ext cx="8617974" cy="5626600"/>
              </a:xfrm>
              <a:blipFill>
                <a:blip r:embed="rId3"/>
                <a:stretch>
                  <a:fillRect l="-919" t="-758" r="-42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3D486B0-6FC3-7B6C-056C-BE50762C838F}"/>
              </a:ext>
            </a:extLst>
          </p:cNvPr>
          <p:cNvSpPr>
            <a:spLocks noGrp="1"/>
          </p:cNvSpPr>
          <p:nvPr>
            <p:ph type="title"/>
          </p:nvPr>
        </p:nvSpPr>
        <p:spPr/>
        <p:txBody>
          <a:bodyPr>
            <a:normAutofit fontScale="90000"/>
          </a:bodyPr>
          <a:lstStyle/>
          <a:p>
            <a:r>
              <a:rPr lang="en-US" dirty="0"/>
              <a:t>Example from Matlab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0394DD5-A5FB-071E-2096-A2DD7E8DE6F0}"/>
                  </a:ext>
                </a:extLst>
              </p:cNvPr>
              <p:cNvSpPr txBox="1"/>
              <p:nvPr/>
            </p:nvSpPr>
            <p:spPr>
              <a:xfrm>
                <a:off x="623120" y="1248910"/>
                <a:ext cx="8062720" cy="6365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r>
                            <a:rPr lang="en-US" sz="2000" b="0" i="1" smtClean="0">
                              <a:latin typeface="Cambria Math" panose="02040503050406030204" pitchFamily="18" charset="0"/>
                            </a:rPr>
                            <m:t>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0" i="1" smtClean="0">
                              <a:latin typeface="Cambria Math" panose="02040503050406030204" pitchFamily="18" charset="0"/>
                            </a:rPr>
                            <m:t>𝑥</m:t>
                          </m:r>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1</m:t>
                              </m:r>
                            </m:sub>
                          </m:sSub>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den>
                      </m:f>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r>
                            <a:rPr lang="en-US" sz="2000" i="1">
                              <a:latin typeface="Cambria Math" panose="02040503050406030204" pitchFamily="18" charset="0"/>
                            </a:rPr>
                            <m:t>−</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𝑥</m:t>
                              </m:r>
                            </m:e>
                            <m:sub>
                              <m:r>
                                <a:rPr lang="en-US" sz="2000" b="0" i="1" smtClean="0">
                                  <a:latin typeface="Cambria Math" panose="02040503050406030204" pitchFamily="18" charset="0"/>
                                </a:rPr>
                                <m:t>1</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den>
                      </m:f>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(1)</m:t>
                          </m:r>
                        </m:sup>
                      </m:sSup>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oMath>
                  </m:oMathPara>
                </a14:m>
                <a:endParaRPr lang="en-US" sz="2000" dirty="0"/>
              </a:p>
            </p:txBody>
          </p:sp>
        </mc:Choice>
        <mc:Fallback xmlns="">
          <p:sp>
            <p:nvSpPr>
              <p:cNvPr id="4" name="TextBox 3">
                <a:extLst>
                  <a:ext uri="{FF2B5EF4-FFF2-40B4-BE49-F238E27FC236}">
                    <a16:creationId xmlns:a16="http://schemas.microsoft.com/office/drawing/2014/main" id="{80394DD5-A5FB-071E-2096-A2DD7E8DE6F0}"/>
                  </a:ext>
                </a:extLst>
              </p:cNvPr>
              <p:cNvSpPr txBox="1">
                <a:spLocks noRot="1" noChangeAspect="1" noMove="1" noResize="1" noEditPoints="1" noAdjustHandles="1" noChangeArrowheads="1" noChangeShapeType="1" noTextEdit="1"/>
              </p:cNvSpPr>
              <p:nvPr/>
            </p:nvSpPr>
            <p:spPr>
              <a:xfrm>
                <a:off x="623120" y="1248910"/>
                <a:ext cx="8062720" cy="63652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9889482-E1FD-A6A8-EAA8-FA0F352D53E3}"/>
                  </a:ext>
                </a:extLst>
              </p:cNvPr>
              <p:cNvSpPr txBox="1"/>
              <p:nvPr/>
            </p:nvSpPr>
            <p:spPr>
              <a:xfrm>
                <a:off x="777977" y="2023436"/>
                <a:ext cx="1452577" cy="331437"/>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m:rPr>
                          <m:sty m:val="p"/>
                        </m:rPr>
                        <a:rPr lang="en-US" sz="2000" b="0" i="0" smtClean="0">
                          <a:latin typeface="Cambria Math" panose="02040503050406030204" pitchFamily="18" charset="0"/>
                        </a:rPr>
                        <m:t>Φ</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1</m:t>
                          </m:r>
                          <m:r>
                            <a:rPr lang="en-US" sz="2000" b="0" i="1" smtClean="0">
                              <a:latin typeface="Cambria Math" panose="02040503050406030204" pitchFamily="18" charset="0"/>
                            </a:rPr>
                            <m:t>𝑝</m:t>
                          </m:r>
                        </m:sub>
                      </m:sSub>
                      <m:r>
                        <a:rPr lang="en-US" sz="2000" b="0" i="1" smtClean="0">
                          <a:latin typeface="Cambria Math" panose="02040503050406030204" pitchFamily="18" charset="0"/>
                        </a:rPr>
                        <m:t>)</m:t>
                      </m:r>
                    </m:oMath>
                  </m:oMathPara>
                </a14:m>
                <a:endParaRPr lang="en-US" sz="2000" dirty="0"/>
              </a:p>
            </p:txBody>
          </p:sp>
        </mc:Choice>
        <mc:Fallback xmlns="">
          <p:sp>
            <p:nvSpPr>
              <p:cNvPr id="5" name="TextBox 4">
                <a:extLst>
                  <a:ext uri="{FF2B5EF4-FFF2-40B4-BE49-F238E27FC236}">
                    <a16:creationId xmlns:a16="http://schemas.microsoft.com/office/drawing/2014/main" id="{39889482-E1FD-A6A8-EAA8-FA0F352D53E3}"/>
                  </a:ext>
                </a:extLst>
              </p:cNvPr>
              <p:cNvSpPr txBox="1">
                <a:spLocks noRot="1" noChangeAspect="1" noMove="1" noResize="1" noEditPoints="1" noAdjustHandles="1" noChangeArrowheads="1" noChangeShapeType="1" noTextEdit="1"/>
              </p:cNvSpPr>
              <p:nvPr/>
            </p:nvSpPr>
            <p:spPr>
              <a:xfrm>
                <a:off x="777977" y="2023436"/>
                <a:ext cx="1452577" cy="331437"/>
              </a:xfrm>
              <a:prstGeom prst="rect">
                <a:avLst/>
              </a:prstGeom>
              <a:blipFill>
                <a:blip r:embed="rId5"/>
                <a:stretch>
                  <a:fillRect l="-3361" r="-5462" b="-2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8EE629C-426A-340D-622A-15C4A7C2AFDE}"/>
                  </a:ext>
                </a:extLst>
              </p:cNvPr>
              <p:cNvSpPr txBox="1"/>
              <p:nvPr/>
            </p:nvSpPr>
            <p:spPr>
              <a:xfrm>
                <a:off x="844346" y="2932727"/>
                <a:ext cx="5150321" cy="3535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𝑖𝑝</m:t>
                          </m:r>
                        </m:sub>
                      </m:sSub>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𝑤</m:t>
                          </m:r>
                        </m:e>
                        <m:sup>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sup>
                      </m:sSup>
                      <m:r>
                        <a:rPr lang="en-US" sz="2000" b="0" i="1" smtClean="0">
                          <a:latin typeface="Cambria Math" panose="02040503050406030204" pitchFamily="18" charset="0"/>
                        </a:rPr>
                        <m:t>𝑥</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m:rPr>
                          <m:sty m:val="p"/>
                        </m:rPr>
                        <a:rPr lang="en-US" sz="2000" b="0" i="0" smtClean="0">
                          <a:latin typeface="Cambria Math" panose="02040503050406030204" pitchFamily="18" charset="0"/>
                        </a:rPr>
                        <m:t>Φ</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𝑖𝑝</m:t>
                              </m:r>
                            </m:sub>
                          </m:sSub>
                        </m:e>
                      </m:d>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=1,⋯,10</m:t>
                      </m:r>
                    </m:oMath>
                  </m:oMathPara>
                </a14:m>
                <a:endParaRPr lang="en-US" sz="2000" dirty="0"/>
              </a:p>
            </p:txBody>
          </p:sp>
        </mc:Choice>
        <mc:Fallback xmlns="">
          <p:sp>
            <p:nvSpPr>
              <p:cNvPr id="6" name="TextBox 5">
                <a:extLst>
                  <a:ext uri="{FF2B5EF4-FFF2-40B4-BE49-F238E27FC236}">
                    <a16:creationId xmlns:a16="http://schemas.microsoft.com/office/drawing/2014/main" id="{38EE629C-426A-340D-622A-15C4A7C2AFDE}"/>
                  </a:ext>
                </a:extLst>
              </p:cNvPr>
              <p:cNvSpPr txBox="1">
                <a:spLocks noRot="1" noChangeAspect="1" noMove="1" noResize="1" noEditPoints="1" noAdjustHandles="1" noChangeArrowheads="1" noChangeShapeType="1" noTextEdit="1"/>
              </p:cNvSpPr>
              <p:nvPr/>
            </p:nvSpPr>
            <p:spPr>
              <a:xfrm>
                <a:off x="844346" y="2932727"/>
                <a:ext cx="5150321" cy="353558"/>
              </a:xfrm>
              <a:prstGeom prst="rect">
                <a:avLst/>
              </a:prstGeom>
              <a:blipFill>
                <a:blip r:embed="rId6"/>
                <a:stretch>
                  <a:fillRect l="-592" r="-592"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1D84C20-A05D-6C06-8179-C84954B1D055}"/>
                  </a:ext>
                </a:extLst>
              </p:cNvPr>
              <p:cNvSpPr txBox="1"/>
              <p:nvPr/>
            </p:nvSpPr>
            <p:spPr>
              <a:xfrm>
                <a:off x="910590" y="3963494"/>
                <a:ext cx="3669146"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Φ</m:t>
                          </m:r>
                        </m:e>
                        <m:sub>
                          <m:r>
                            <m:rPr>
                              <m:sty m:val="p"/>
                            </m:rPr>
                            <a:rPr lang="en-US" sz="2000" b="0" i="0" smtClean="0">
                              <a:latin typeface="Cambria Math" panose="02040503050406030204" pitchFamily="18" charset="0"/>
                            </a:rPr>
                            <m:t>min</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m:rPr>
                              <m:sty m:val="p"/>
                            </m:rPr>
                            <a:rPr lang="en-US" sz="2000" b="0" i="0" smtClean="0">
                              <a:latin typeface="Cambria Math" panose="02040503050406030204" pitchFamily="18" charset="0"/>
                            </a:rPr>
                            <m:t>min</m:t>
                          </m:r>
                        </m:sub>
                      </m:sSub>
                      <m:r>
                        <a:rPr lang="en-US" sz="2000" b="0" i="1" smtClean="0">
                          <a:latin typeface="Cambria Math" panose="02040503050406030204" pitchFamily="18" charset="0"/>
                        </a:rPr>
                        <m:t>−0.1</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m:rPr>
                                  <m:sty m:val="p"/>
                                </m:rPr>
                                <a:rPr lang="en-US" sz="2000">
                                  <a:latin typeface="Cambria Math" panose="02040503050406030204" pitchFamily="18" charset="0"/>
                                </a:rPr>
                                <m:t>m</m:t>
                              </m:r>
                              <m:r>
                                <m:rPr>
                                  <m:sty m:val="p"/>
                                </m:rPr>
                                <a:rPr lang="en-US" sz="2000" b="0" i="0" smtClean="0">
                                  <a:latin typeface="Cambria Math" panose="02040503050406030204" pitchFamily="18" charset="0"/>
                                </a:rPr>
                                <m:t>ax</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m:rPr>
                                  <m:sty m:val="p"/>
                                </m:rPr>
                                <a:rPr lang="en-US" sz="2000">
                                  <a:latin typeface="Cambria Math" panose="02040503050406030204" pitchFamily="18" charset="0"/>
                                </a:rPr>
                                <m:t>min</m:t>
                              </m:r>
                            </m:sub>
                          </m:sSub>
                        </m:e>
                      </m:d>
                    </m:oMath>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Φ</m:t>
                          </m:r>
                        </m:e>
                        <m:sub>
                          <m:r>
                            <m:rPr>
                              <m:sty m:val="p"/>
                            </m:rPr>
                            <a:rPr lang="en-US" sz="2000">
                              <a:latin typeface="Cambria Math" panose="02040503050406030204" pitchFamily="18" charset="0"/>
                            </a:rPr>
                            <m:t>m</m:t>
                          </m:r>
                          <m:r>
                            <m:rPr>
                              <m:sty m:val="p"/>
                            </m:rPr>
                            <a:rPr lang="en-US" sz="2000" b="0" i="0" smtClean="0">
                              <a:latin typeface="Cambria Math" panose="02040503050406030204" pitchFamily="18" charset="0"/>
                            </a:rPr>
                            <m:t>ax</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m</m:t>
                          </m:r>
                          <m:r>
                            <m:rPr>
                              <m:sty m:val="p"/>
                            </m:rPr>
                            <a:rPr lang="en-US" sz="2000" b="0" i="0" smtClean="0">
                              <a:latin typeface="Cambria Math" panose="02040503050406030204" pitchFamily="18" charset="0"/>
                            </a:rPr>
                            <m:t>ax</m:t>
                          </m:r>
                        </m:sub>
                      </m:sSub>
                      <m:r>
                        <a:rPr lang="en-US" sz="2000" b="0" i="1" smtClean="0">
                          <a:latin typeface="Cambria Math" panose="02040503050406030204" pitchFamily="18" charset="0"/>
                        </a:rPr>
                        <m:t>+</m:t>
                      </m:r>
                      <m:r>
                        <a:rPr lang="en-US" sz="2000" i="1">
                          <a:latin typeface="Cambria Math" panose="02040503050406030204" pitchFamily="18" charset="0"/>
                        </a:rPr>
                        <m:t>0.1(</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max</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m:rPr>
                              <m:sty m:val="p"/>
                            </m:rPr>
                            <a:rPr lang="en-US" sz="2000">
                              <a:latin typeface="Cambria Math" panose="02040503050406030204" pitchFamily="18" charset="0"/>
                            </a:rPr>
                            <m:t>min</m:t>
                          </m:r>
                        </m:sub>
                      </m:sSub>
                      <m:r>
                        <a:rPr lang="en-US" sz="2000" i="1">
                          <a:latin typeface="Cambria Math" panose="02040503050406030204" pitchFamily="18" charset="0"/>
                        </a:rPr>
                        <m:t>)</m:t>
                      </m:r>
                    </m:oMath>
                  </m:oMathPara>
                </a14:m>
                <a:endParaRPr lang="en-US" sz="2000" dirty="0"/>
              </a:p>
            </p:txBody>
          </p:sp>
        </mc:Choice>
        <mc:Fallback xmlns="">
          <p:sp>
            <p:nvSpPr>
              <p:cNvPr id="7" name="TextBox 6">
                <a:extLst>
                  <a:ext uri="{FF2B5EF4-FFF2-40B4-BE49-F238E27FC236}">
                    <a16:creationId xmlns:a16="http://schemas.microsoft.com/office/drawing/2014/main" id="{11D84C20-A05D-6C06-8179-C84954B1D055}"/>
                  </a:ext>
                </a:extLst>
              </p:cNvPr>
              <p:cNvSpPr txBox="1">
                <a:spLocks noRot="1" noChangeAspect="1" noMove="1" noResize="1" noEditPoints="1" noAdjustHandles="1" noChangeArrowheads="1" noChangeShapeType="1" noTextEdit="1"/>
              </p:cNvSpPr>
              <p:nvPr/>
            </p:nvSpPr>
            <p:spPr>
              <a:xfrm>
                <a:off x="910590" y="3963494"/>
                <a:ext cx="3669146" cy="615553"/>
              </a:xfrm>
              <a:prstGeom prst="rect">
                <a:avLst/>
              </a:prstGeom>
              <a:blipFill>
                <a:blip r:embed="rId7"/>
                <a:stretch>
                  <a:fillRect l="-1163" r="-2159" b="-168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008FDF2-E60E-000A-41EE-F0DCBD5DA1EF}"/>
                  </a:ext>
                </a:extLst>
              </p:cNvPr>
              <p:cNvSpPr txBox="1"/>
              <p:nvPr/>
            </p:nvSpPr>
            <p:spPr>
              <a:xfrm>
                <a:off x="910590" y="5397310"/>
                <a:ext cx="1987082" cy="865301"/>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𝑦</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𝑜</m:t>
                          </m:r>
                        </m:sub>
                      </m:sSub>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10</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e>
                      </m:nary>
                    </m:oMath>
                  </m:oMathPara>
                </a14:m>
                <a:endParaRPr lang="en-US" sz="2000" dirty="0"/>
              </a:p>
            </p:txBody>
          </p:sp>
        </mc:Choice>
        <mc:Fallback xmlns="">
          <p:sp>
            <p:nvSpPr>
              <p:cNvPr id="8" name="TextBox 7">
                <a:extLst>
                  <a:ext uri="{FF2B5EF4-FFF2-40B4-BE49-F238E27FC236}">
                    <a16:creationId xmlns:a16="http://schemas.microsoft.com/office/drawing/2014/main" id="{7008FDF2-E60E-000A-41EE-F0DCBD5DA1EF}"/>
                  </a:ext>
                </a:extLst>
              </p:cNvPr>
              <p:cNvSpPr txBox="1">
                <a:spLocks noRot="1" noChangeAspect="1" noMove="1" noResize="1" noEditPoints="1" noAdjustHandles="1" noChangeArrowheads="1" noChangeShapeType="1" noTextEdit="1"/>
              </p:cNvSpPr>
              <p:nvPr/>
            </p:nvSpPr>
            <p:spPr>
              <a:xfrm>
                <a:off x="910590" y="5397310"/>
                <a:ext cx="1987082" cy="865301"/>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8419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9B86895-D356-43CC-93DE-13A24C5E8BB2}"/>
                  </a:ext>
                </a:extLst>
              </p:cNvPr>
              <p:cNvSpPr>
                <a:spLocks noGrp="1"/>
              </p:cNvSpPr>
              <p:nvPr>
                <p:ph type="body" sz="quarter" idx="10"/>
              </p:nvPr>
            </p:nvSpPr>
            <p:spPr>
              <a:xfrm>
                <a:off x="304800" y="634718"/>
                <a:ext cx="8534400" cy="5626600"/>
              </a:xfrm>
            </p:spPr>
            <p:txBody>
              <a:bodyPr/>
              <a:lstStyle/>
              <a:p>
                <a:r>
                  <a:rPr lang="en-US" dirty="0"/>
                  <a:t>Relationship between input nodes </a:t>
                </a:r>
                <a14:m>
                  <m:oMath xmlns:m="http://schemas.openxmlformats.org/officeDocument/2006/math">
                    <m:r>
                      <a:rPr lang="en-US" b="1" i="0" smtClean="0">
                        <a:latin typeface="Cambria Math" panose="02040503050406030204" pitchFamily="18" charset="0"/>
                      </a:rPr>
                      <m:t>𝐱</m:t>
                    </m:r>
                  </m:oMath>
                </a14:m>
                <a:r>
                  <a:rPr lang="en-US" dirty="0"/>
                  <a:t> and hidden nodes </a:t>
                </a:r>
                <a14:m>
                  <m:oMath xmlns:m="http://schemas.openxmlformats.org/officeDocument/2006/math">
                    <m:r>
                      <a:rPr lang="en-US" b="1" i="0" smtClean="0">
                        <a:latin typeface="Cambria Math" panose="02040503050406030204" pitchFamily="18" charset="0"/>
                      </a:rPr>
                      <m:t>𝐡</m:t>
                    </m:r>
                  </m:oMath>
                </a14:m>
                <a:r>
                  <a:rPr lang="en-US" dirty="0"/>
                  <a:t>:</a:t>
                </a:r>
              </a:p>
              <a:p>
                <a:pPr lvl="1"/>
                <a:endParaRPr lang="en-US" dirty="0"/>
              </a:p>
              <a:p>
                <a:pPr lvl="1">
                  <a:spcBef>
                    <a:spcPts val="3600"/>
                  </a:spcBef>
                </a:pP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oMath>
                </a14:m>
                <a:r>
                  <a:rPr lang="en-US" dirty="0"/>
                  <a:t> input weight matrix </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×1)</m:t>
                    </m:r>
                  </m:oMath>
                </a14:m>
                <a:r>
                  <a:rPr lang="en-US" dirty="0"/>
                  <a:t> hidden bias vector</a:t>
                </a:r>
              </a:p>
              <a:p>
                <a:pPr lvl="1"/>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h</m:t>
                        </m:r>
                      </m:sub>
                    </m:sSub>
                    <m:r>
                      <a:rPr lang="en-US" b="0" i="1" smtClean="0">
                        <a:latin typeface="Cambria Math" panose="02040503050406030204" pitchFamily="18" charset="0"/>
                      </a:rPr>
                      <m:t>( ):</m:t>
                    </m:r>
                  </m:oMath>
                </a14:m>
                <a:r>
                  <a:rPr lang="en-US" dirty="0"/>
                  <a:t> transfer function in the hidden layer</a:t>
                </a:r>
              </a:p>
              <a:p>
                <a:r>
                  <a:rPr lang="en-US" dirty="0"/>
                  <a:t>Relationship between hidden nodes </a:t>
                </a:r>
                <a14:m>
                  <m:oMath xmlns:m="http://schemas.openxmlformats.org/officeDocument/2006/math">
                    <m:r>
                      <a:rPr lang="en-US" b="1" i="0" smtClean="0">
                        <a:latin typeface="Cambria Math" panose="02040503050406030204" pitchFamily="18" charset="0"/>
                      </a:rPr>
                      <m:t>𝐡</m:t>
                    </m:r>
                  </m:oMath>
                </a14:m>
                <a:r>
                  <a:rPr lang="en-US" dirty="0"/>
                  <a:t> and output nodes </a:t>
                </a:r>
                <a14:m>
                  <m:oMath xmlns:m="http://schemas.openxmlformats.org/officeDocument/2006/math">
                    <m:r>
                      <a:rPr lang="en-US" i="1">
                        <a:latin typeface="Cambria Math" panose="02040503050406030204" pitchFamily="18" charset="0"/>
                      </a:rPr>
                      <m:t>𝑧</m:t>
                    </m:r>
                  </m:oMath>
                </a14:m>
                <a:r>
                  <a:rPr lang="en-US" dirty="0"/>
                  <a:t>:</a:t>
                </a:r>
              </a:p>
              <a:p>
                <a:pPr lvl="1"/>
                <a:endParaRPr lang="en-US" dirty="0"/>
              </a:p>
              <a:p>
                <a:pPr lvl="1">
                  <a:spcBef>
                    <a:spcPts val="3600"/>
                  </a:spcBef>
                </a:pPr>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𝐖</m:t>
                        </m:r>
                      </m:e>
                      <m:sub>
                        <m:r>
                          <a:rPr lang="en-US" b="0" i="1" smtClean="0">
                            <a:latin typeface="Cambria Math" panose="02040503050406030204" pitchFamily="18" charset="0"/>
                          </a:rPr>
                          <m:t>h</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𝑧</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h</m:t>
                        </m:r>
                      </m:sub>
                    </m:sSub>
                    <m:r>
                      <a:rPr lang="en-US" i="1">
                        <a:latin typeface="Cambria Math" panose="02040503050406030204" pitchFamily="18" charset="0"/>
                        <a:ea typeface="Cambria Math" panose="02040503050406030204" pitchFamily="18" charset="0"/>
                      </a:rPr>
                      <m:t>)</m:t>
                    </m:r>
                  </m:oMath>
                </a14:m>
                <a:r>
                  <a:rPr lang="en-US" dirty="0"/>
                  <a:t> hidden weight matrix </a:t>
                </a:r>
              </a:p>
              <a:p>
                <a:pPr lvl="1"/>
                <a14:m>
                  <m:oMath xmlns:m="http://schemas.openxmlformats.org/officeDocument/2006/math">
                    <m:sSub>
                      <m:sSubPr>
                        <m:ctrlPr>
                          <a:rPr lang="en-US" i="1">
                            <a:latin typeface="Cambria Math" panose="02040503050406030204" pitchFamily="18" charset="0"/>
                          </a:rPr>
                        </m:ctrlPr>
                      </m:sSubPr>
                      <m:e>
                        <m:r>
                          <a:rPr lang="en-US" b="1">
                            <a:latin typeface="Cambria Math" panose="02040503050406030204" pitchFamily="18" charset="0"/>
                          </a:rPr>
                          <m:t>𝐛</m:t>
                        </m:r>
                      </m:e>
                      <m:sub>
                        <m:r>
                          <a:rPr lang="en-US" b="0" i="1" smtClean="0">
                            <a:latin typeface="Cambria Math" panose="02040503050406030204" pitchFamily="18" charset="0"/>
                          </a:rPr>
                          <m:t>𝑧</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𝑧</m:t>
                        </m:r>
                      </m:sub>
                    </m:sSub>
                    <m:r>
                      <a:rPr lang="en-US" i="1">
                        <a:latin typeface="Cambria Math" panose="02040503050406030204" pitchFamily="18" charset="0"/>
                        <a:ea typeface="Cambria Math" panose="02040503050406030204" pitchFamily="18" charset="0"/>
                      </a:rPr>
                      <m:t>×1)</m:t>
                    </m:r>
                  </m:oMath>
                </a14:m>
                <a:r>
                  <a:rPr lang="en-US" dirty="0"/>
                  <a:t> output bias vector</a:t>
                </a:r>
              </a:p>
              <a:p>
                <a:pPr lvl="1"/>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𝑧</m:t>
                        </m:r>
                      </m:sub>
                    </m:sSub>
                    <m:r>
                      <a:rPr lang="en-US" i="1">
                        <a:latin typeface="Cambria Math" panose="02040503050406030204" pitchFamily="18" charset="0"/>
                      </a:rPr>
                      <m:t>( ):</m:t>
                    </m:r>
                  </m:oMath>
                </a14:m>
                <a:r>
                  <a:rPr lang="en-US" dirty="0"/>
                  <a:t> transfer function in the output layer</a:t>
                </a:r>
              </a:p>
              <a:p>
                <a:endParaRPr lang="en-US" dirty="0"/>
              </a:p>
            </p:txBody>
          </p:sp>
        </mc:Choice>
        <mc:Fallback xmlns="">
          <p:sp>
            <p:nvSpPr>
              <p:cNvPr id="2" name="Text Placeholder 1">
                <a:extLst>
                  <a:ext uri="{FF2B5EF4-FFF2-40B4-BE49-F238E27FC236}">
                    <a16:creationId xmlns:a16="http://schemas.microsoft.com/office/drawing/2014/main" id="{D9B86895-D356-43CC-93DE-13A24C5E8BB2}"/>
                  </a:ext>
                </a:extLst>
              </p:cNvPr>
              <p:cNvSpPr>
                <a:spLocks noGrp="1" noRot="1" noChangeAspect="1" noMove="1" noResize="1" noEditPoints="1" noAdjustHandles="1" noChangeArrowheads="1" noChangeShapeType="1" noTextEdit="1"/>
              </p:cNvSpPr>
              <p:nvPr>
                <p:ph type="body" sz="quarter" idx="10"/>
              </p:nvPr>
            </p:nvSpPr>
            <p:spPr>
              <a:xfrm>
                <a:off x="304800" y="634718"/>
                <a:ext cx="8534400" cy="5626600"/>
              </a:xfrm>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B4078AC-E383-4717-929F-6CAE8FFF03C4}"/>
              </a:ext>
            </a:extLst>
          </p:cNvPr>
          <p:cNvSpPr>
            <a:spLocks noGrp="1"/>
          </p:cNvSpPr>
          <p:nvPr>
            <p:ph type="title"/>
          </p:nvPr>
        </p:nvSpPr>
        <p:spPr/>
        <p:txBody>
          <a:bodyPr>
            <a:normAutofit fontScale="90000"/>
          </a:bodyPr>
          <a:lstStyle/>
          <a:p>
            <a:r>
              <a:rPr lang="en-US" dirty="0"/>
              <a:t>Feedforward Mechanism</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738BC10-5C70-46DA-835B-6A03DCD88C68}"/>
                  </a:ext>
                </a:extLst>
              </p:cNvPr>
              <p:cNvSpPr txBox="1"/>
              <p:nvPr/>
            </p:nvSpPr>
            <p:spPr>
              <a:xfrm>
                <a:off x="6160576" y="4774562"/>
                <a:ext cx="2077941" cy="707886"/>
              </a:xfrm>
              <a:prstGeom prst="rect">
                <a:avLst/>
              </a:prstGeom>
              <a:noFill/>
            </p:spPr>
            <p:txBody>
              <a:bodyPr wrap="none" rtlCol="0">
                <a:spAutoFit/>
              </a:bodyPr>
              <a:lstStyle/>
              <a:p>
                <a:r>
                  <a:rPr lang="en-US" sz="2000" dirty="0">
                    <a:solidFill>
                      <a:srgbClr val="0000CC"/>
                    </a:solidFill>
                  </a:rPr>
                  <a:t>We will consider</a:t>
                </a:r>
                <a:br>
                  <a:rPr lang="en-US" sz="2000" dirty="0">
                    <a:solidFill>
                      <a:srgbClr val="0000CC"/>
                    </a:solidFill>
                  </a:rPr>
                </a:br>
                <a14:m>
                  <m:oMath xmlns:m="http://schemas.openxmlformats.org/officeDocument/2006/math">
                    <m:sSub>
                      <m:sSubPr>
                        <m:ctrlPr>
                          <a:rPr lang="en-US" sz="2000" b="0" i="1" smtClean="0">
                            <a:solidFill>
                              <a:srgbClr val="0000CC"/>
                            </a:solidFill>
                            <a:latin typeface="Cambria Math" panose="02040503050406030204" pitchFamily="18" charset="0"/>
                          </a:rPr>
                        </m:ctrlPr>
                      </m:sSubPr>
                      <m:e>
                        <m:r>
                          <a:rPr lang="en-US" sz="2000" b="0" i="1" smtClean="0">
                            <a:solidFill>
                              <a:srgbClr val="0000CC"/>
                            </a:solidFill>
                            <a:latin typeface="Cambria Math" panose="02040503050406030204" pitchFamily="18" charset="0"/>
                          </a:rPr>
                          <m:t>𝑛</m:t>
                        </m:r>
                      </m:e>
                      <m:sub>
                        <m:r>
                          <a:rPr lang="en-US" sz="2000" b="0" i="1" smtClean="0">
                            <a:solidFill>
                              <a:srgbClr val="0000CC"/>
                            </a:solidFill>
                            <a:latin typeface="Cambria Math" panose="02040503050406030204" pitchFamily="18" charset="0"/>
                          </a:rPr>
                          <m:t>𝑧</m:t>
                        </m:r>
                      </m:sub>
                    </m:sSub>
                    <m:r>
                      <a:rPr lang="en-US" sz="2000" b="0" i="1" smtClean="0">
                        <a:solidFill>
                          <a:srgbClr val="0000CC"/>
                        </a:solidFill>
                        <a:latin typeface="Cambria Math" panose="02040503050406030204" pitchFamily="18" charset="0"/>
                      </a:rPr>
                      <m:t>=1</m:t>
                    </m:r>
                  </m:oMath>
                </a14:m>
                <a:r>
                  <a:rPr lang="en-US" sz="2000" dirty="0">
                    <a:solidFill>
                      <a:srgbClr val="0000CC"/>
                    </a:solidFill>
                  </a:rPr>
                  <a:t> case only</a:t>
                </a:r>
              </a:p>
            </p:txBody>
          </p:sp>
        </mc:Choice>
        <mc:Fallback xmlns="">
          <p:sp>
            <p:nvSpPr>
              <p:cNvPr id="9" name="TextBox 8">
                <a:extLst>
                  <a:ext uri="{FF2B5EF4-FFF2-40B4-BE49-F238E27FC236}">
                    <a16:creationId xmlns:a16="http://schemas.microsoft.com/office/drawing/2014/main" id="{9738BC10-5C70-46DA-835B-6A03DCD88C68}"/>
                  </a:ext>
                </a:extLst>
              </p:cNvPr>
              <p:cNvSpPr txBox="1">
                <a:spLocks noRot="1" noChangeAspect="1" noMove="1" noResize="1" noEditPoints="1" noAdjustHandles="1" noChangeArrowheads="1" noChangeShapeType="1" noTextEdit="1"/>
              </p:cNvSpPr>
              <p:nvPr/>
            </p:nvSpPr>
            <p:spPr>
              <a:xfrm>
                <a:off x="6160576" y="4774562"/>
                <a:ext cx="2077941" cy="707886"/>
              </a:xfrm>
              <a:prstGeom prst="rect">
                <a:avLst/>
              </a:prstGeom>
              <a:blipFill>
                <a:blip r:embed="rId8"/>
                <a:stretch>
                  <a:fillRect l="-3235" t="-3448" r="-2353" b="-15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A144BF-CB5D-35C0-99BF-27EE8BE9DB04}"/>
                  </a:ext>
                </a:extLst>
              </p:cNvPr>
              <p:cNvSpPr txBox="1"/>
              <p:nvPr/>
            </p:nvSpPr>
            <p:spPr>
              <a:xfrm>
                <a:off x="2579649" y="1261947"/>
                <a:ext cx="2742097"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a:latin typeface="Cambria Math" panose="02040503050406030204" pitchFamily="18" charset="0"/>
                        </a:rPr>
                        <m:t>𝐡</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h</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𝐖</m:t>
                              </m:r>
                            </m:e>
                            <m:sub>
                              <m:r>
                                <a:rPr lang="en-US" sz="2400" i="1">
                                  <a:latin typeface="Cambria Math" panose="02040503050406030204" pitchFamily="18" charset="0"/>
                                </a:rPr>
                                <m:t>𝑥</m:t>
                              </m:r>
                            </m:sub>
                          </m:sSub>
                          <m:r>
                            <a:rPr lang="en-US" sz="2400" b="1" i="1">
                              <a:latin typeface="Cambria Math" panose="02040503050406030204" pitchFamily="18" charset="0"/>
                            </a:rPr>
                            <m:t>𝐱</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𝐛</m:t>
                              </m:r>
                            </m:e>
                            <m:sub>
                              <m:r>
                                <a:rPr lang="en-US" sz="2400" i="1">
                                  <a:latin typeface="Cambria Math" panose="02040503050406030204" pitchFamily="18" charset="0"/>
                                </a:rPr>
                                <m:t>h</m:t>
                              </m:r>
                            </m:sub>
                          </m:sSub>
                        </m:e>
                      </m:d>
                    </m:oMath>
                  </m:oMathPara>
                </a14:m>
                <a:endParaRPr lang="en-US" sz="2400" dirty="0"/>
              </a:p>
            </p:txBody>
          </p:sp>
        </mc:Choice>
        <mc:Fallback xmlns="">
          <p:sp>
            <p:nvSpPr>
              <p:cNvPr id="4" name="TextBox 3">
                <a:extLst>
                  <a:ext uri="{FF2B5EF4-FFF2-40B4-BE49-F238E27FC236}">
                    <a16:creationId xmlns:a16="http://schemas.microsoft.com/office/drawing/2014/main" id="{9DA144BF-CB5D-35C0-99BF-27EE8BE9DB04}"/>
                  </a:ext>
                </a:extLst>
              </p:cNvPr>
              <p:cNvSpPr txBox="1">
                <a:spLocks noRot="1" noChangeAspect="1" noMove="1" noResize="1" noEditPoints="1" noAdjustHandles="1" noChangeArrowheads="1" noChangeShapeType="1" noTextEdit="1"/>
              </p:cNvSpPr>
              <p:nvPr/>
            </p:nvSpPr>
            <p:spPr>
              <a:xfrm>
                <a:off x="2579649" y="1261947"/>
                <a:ext cx="2742097" cy="461665"/>
              </a:xfrm>
              <a:prstGeom prst="rect">
                <a:avLst/>
              </a:prstGeom>
              <a:blipFill>
                <a:blip r:embed="rId9"/>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8A28FA8-7E01-BA7D-54C9-08C5978F730C}"/>
                  </a:ext>
                </a:extLst>
              </p:cNvPr>
              <p:cNvSpPr txBox="1"/>
              <p:nvPr/>
            </p:nvSpPr>
            <p:spPr>
              <a:xfrm>
                <a:off x="2680125" y="4007005"/>
                <a:ext cx="2641621"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𝑧</m:t>
                      </m:r>
                      <m:r>
                        <a:rPr lang="en-US" sz="2400" i="1">
                          <a:latin typeface="Cambria Math" panose="02040503050406030204" pitchFamily="18" charset="0"/>
                        </a:rPr>
                        <m:t>=</m:t>
                      </m:r>
                      <m:sSub>
                        <m:sSubPr>
                          <m:ctrlPr>
                            <a:rPr lang="en-US" sz="2400" i="1">
                              <a:latin typeface="Cambria Math" panose="02040503050406030204" pitchFamily="18" charset="0"/>
                            </a:rPr>
                          </m:ctrlPr>
                        </m:sSubPr>
                        <m:e>
                          <m:r>
                            <m:rPr>
                              <m:sty m:val="p"/>
                            </m:rPr>
                            <a:rPr lang="en-US" sz="2400">
                              <a:latin typeface="Cambria Math" panose="02040503050406030204" pitchFamily="18" charset="0"/>
                            </a:rPr>
                            <m:t>Φ</m:t>
                          </m:r>
                        </m:e>
                        <m:sub>
                          <m:r>
                            <a:rPr lang="en-US" sz="2400" i="1">
                              <a:latin typeface="Cambria Math" panose="02040503050406030204" pitchFamily="18" charset="0"/>
                            </a:rPr>
                            <m:t>𝑧</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𝐰</m:t>
                          </m:r>
                        </m:e>
                        <m:sub>
                          <m:r>
                            <a:rPr lang="en-US" sz="2400" i="1">
                              <a:latin typeface="Cambria Math" panose="02040503050406030204" pitchFamily="18" charset="0"/>
                            </a:rPr>
                            <m:t>h</m:t>
                          </m:r>
                        </m:sub>
                      </m:sSub>
                      <m:r>
                        <a:rPr lang="en-US" sz="2400" b="1" i="1">
                          <a:latin typeface="Cambria Math" panose="02040503050406030204" pitchFamily="18" charset="0"/>
                        </a:rPr>
                        <m:t>𝐡</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𝑧</m:t>
                          </m:r>
                        </m:sub>
                      </m:sSub>
                      <m:r>
                        <a:rPr lang="en-US" sz="2400" i="1">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68A28FA8-7E01-BA7D-54C9-08C5978F730C}"/>
                  </a:ext>
                </a:extLst>
              </p:cNvPr>
              <p:cNvSpPr txBox="1">
                <a:spLocks noRot="1" noChangeAspect="1" noMove="1" noResize="1" noEditPoints="1" noAdjustHandles="1" noChangeArrowheads="1" noChangeShapeType="1" noTextEdit="1"/>
              </p:cNvSpPr>
              <p:nvPr/>
            </p:nvSpPr>
            <p:spPr>
              <a:xfrm>
                <a:off x="2680125" y="4007005"/>
                <a:ext cx="2641621" cy="461665"/>
              </a:xfrm>
              <a:prstGeom prst="rect">
                <a:avLst/>
              </a:prstGeom>
              <a:blipFill>
                <a:blip r:embed="rId10"/>
                <a:stretch>
                  <a:fillRect b="-12658"/>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304988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Chap 8</a:t>
            </a:r>
            <a:br>
              <a:rPr lang="en-US" dirty="0"/>
            </a:br>
            <a:r>
              <a:rPr lang="en-US" dirty="0"/>
              <a:t>Neural Network Model</a:t>
            </a:r>
          </a:p>
        </p:txBody>
      </p:sp>
      <p:sp>
        <p:nvSpPr>
          <p:cNvPr id="5" name="Subtitle 4">
            <a:extLst>
              <a:ext uri="{FF2B5EF4-FFF2-40B4-BE49-F238E27FC236}">
                <a16:creationId xmlns:a16="http://schemas.microsoft.com/office/drawing/2014/main" id="{71ED7478-2F7B-45A2-99D0-DA71AAB2ADF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9912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5499D7B-68BD-4DFC-AF50-788D1A0A73BE}"/>
                  </a:ext>
                </a:extLst>
              </p:cNvPr>
              <p:cNvSpPr>
                <a:spLocks noGrp="1"/>
              </p:cNvSpPr>
              <p:nvPr>
                <p:ph type="body" sz="quarter" idx="10"/>
              </p:nvPr>
            </p:nvSpPr>
            <p:spPr/>
            <p:txBody>
              <a:bodyPr/>
              <a:lstStyle/>
              <a:p>
                <a:r>
                  <a:rPr lang="en-US" dirty="0"/>
                  <a:t>Two input nodes, one hidden node, linear transfer function </a:t>
                </a:r>
                <a14:m>
                  <m:oMath xmlns:m="http://schemas.openxmlformats.org/officeDocument/2006/math">
                    <m:sSub>
                      <m:sSubPr>
                        <m:ctrlPr>
                          <a:rPr lang="en-US" b="0" i="1" smtClean="0">
                            <a:latin typeface="Cambria Math" panose="02040503050406030204" pitchFamily="18" charset="0"/>
                          </a:rPr>
                        </m:ctrlPr>
                      </m:sSubPr>
                      <m:e>
                        <m:r>
                          <m:rPr>
                            <m:sty m:val="p"/>
                          </m:rPr>
                          <a:rPr lang="en-US">
                            <a:latin typeface="Cambria Math" panose="02040503050406030204" pitchFamily="18" charset="0"/>
                          </a:rPr>
                          <m:t>Φ</m:t>
                        </m:r>
                      </m:e>
                      <m:sub>
                        <m:r>
                          <a:rPr lang="en-US" b="0" i="1" smtClean="0">
                            <a:latin typeface="Cambria Math" panose="02040503050406030204" pitchFamily="18" charset="0"/>
                          </a:rPr>
                          <m:t>h</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b="0" i="1" smtClean="0">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𝑥</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𝑥</m:t>
                        </m:r>
                      </m:sub>
                    </m:sSub>
                    <m:r>
                      <a:rPr lang="en-US" b="0" i="1" smtClean="0">
                        <a:latin typeface="Cambria Math" panose="02040503050406030204" pitchFamily="18" charset="0"/>
                      </a:rPr>
                      <m:t>=2,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rPr>
                      <m:t>=1,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𝑧</m:t>
                        </m:r>
                      </m:sub>
                    </m:sSub>
                    <m:r>
                      <a:rPr lang="en-US" b="0" i="1" smtClean="0">
                        <a:latin typeface="Cambria Math" panose="02040503050406030204" pitchFamily="18" charset="0"/>
                      </a:rPr>
                      <m:t>=1</m:t>
                    </m:r>
                  </m:oMath>
                </a14:m>
                <a:r>
                  <a:rPr lang="en-US" dirty="0"/>
                  <a:t>)</a:t>
                </a:r>
              </a:p>
              <a:p>
                <a:pPr lvl="1"/>
                <a:endParaRPr lang="en-US" dirty="0"/>
              </a:p>
              <a:p>
                <a:pPr lvl="1"/>
                <a:endParaRPr lang="en-US" dirty="0"/>
              </a:p>
              <a:p>
                <a:pPr lvl="1"/>
                <a:endParaRPr lang="en-US" dirty="0"/>
              </a:p>
              <a:p>
                <a:pPr lvl="1">
                  <a:spcBef>
                    <a:spcPts val="4800"/>
                  </a:spcBef>
                </a:pPr>
                <a:r>
                  <a:rPr lang="en-US" dirty="0"/>
                  <a:t>Hidden layer: </a:t>
                </a: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𝑢</m:t>
                    </m:r>
                    <m:r>
                      <a:rPr lang="en-US" b="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𝐖</m:t>
                        </m:r>
                      </m:e>
                      <m:sub>
                        <m:r>
                          <a:rPr lang="en-US" i="1">
                            <a:latin typeface="Cambria Math" panose="02040503050406030204" pitchFamily="18" charset="0"/>
                          </a:rPr>
                          <m:t>𝑥</m:t>
                        </m:r>
                      </m:sub>
                    </m:sSub>
                    <m:r>
                      <a:rPr lang="en-US" b="1" i="1">
                        <a:latin typeface="Cambria Math" panose="02040503050406030204" pitchFamily="18" charset="0"/>
                      </a:rPr>
                      <m:t>𝐱</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𝑥</m:t>
                        </m:r>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𝑥</m:t>
                        </m:r>
                        <m:r>
                          <a:rPr lang="en-US" i="1">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m:t>
                        </m:r>
                      </m:sub>
                    </m:sSub>
                  </m:oMath>
                </a14:m>
                <a:endParaRPr lang="en-US" dirty="0"/>
              </a:p>
              <a:p>
                <a:pPr lvl="1"/>
                <a:r>
                  <a:rPr lang="en-US" dirty="0"/>
                  <a:t>Output layer</a:t>
                </a:r>
              </a:p>
              <a:p>
                <a:pPr lvl="1"/>
                <a:endParaRPr lang="en-US" dirty="0"/>
              </a:p>
              <a:p>
                <a:pPr lvl="1">
                  <a:spcBef>
                    <a:spcPts val="3600"/>
                  </a:spcBef>
                </a:pPr>
                <a:r>
                  <a:rPr lang="en-US" dirty="0"/>
                  <a:t>Equivalent one-layer network model</a:t>
                </a:r>
              </a:p>
              <a:p>
                <a:pPr lvl="1"/>
                <a:endParaRPr lang="en-US" dirty="0"/>
              </a:p>
            </p:txBody>
          </p:sp>
        </mc:Choice>
        <mc:Fallback xmlns="">
          <p:sp>
            <p:nvSpPr>
              <p:cNvPr id="2" name="Text Placeholder 1">
                <a:extLst>
                  <a:ext uri="{FF2B5EF4-FFF2-40B4-BE49-F238E27FC236}">
                    <a16:creationId xmlns:a16="http://schemas.microsoft.com/office/drawing/2014/main" id="{E5499D7B-68BD-4DFC-AF50-788D1A0A73B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2325AF9-5F5F-4A58-A0FA-9AC866B27E15}"/>
              </a:ext>
            </a:extLst>
          </p:cNvPr>
          <p:cNvSpPr>
            <a:spLocks noGrp="1"/>
          </p:cNvSpPr>
          <p:nvPr>
            <p:ph type="title"/>
          </p:nvPr>
        </p:nvSpPr>
        <p:spPr/>
        <p:txBody>
          <a:bodyPr>
            <a:normAutofit fontScale="90000"/>
          </a:bodyPr>
          <a:lstStyle/>
          <a:p>
            <a:r>
              <a:rPr lang="en-US" dirty="0"/>
              <a:t>Ex8.1) FFNN with Linear Transfer Function</a:t>
            </a:r>
          </a:p>
        </p:txBody>
      </p:sp>
      <p:grpSp>
        <p:nvGrpSpPr>
          <p:cNvPr id="41" name="Group 40">
            <a:extLst>
              <a:ext uri="{FF2B5EF4-FFF2-40B4-BE49-F238E27FC236}">
                <a16:creationId xmlns:a16="http://schemas.microsoft.com/office/drawing/2014/main" id="{BA4457DE-2763-5C43-A2FE-E3D20D30CD09}"/>
              </a:ext>
            </a:extLst>
          </p:cNvPr>
          <p:cNvGrpSpPr/>
          <p:nvPr/>
        </p:nvGrpSpPr>
        <p:grpSpPr>
          <a:xfrm>
            <a:off x="1621130" y="1592781"/>
            <a:ext cx="5608556" cy="1274508"/>
            <a:chOff x="2303525" y="1966458"/>
            <a:chExt cx="5136239" cy="1167177"/>
          </a:xfrm>
        </p:grpSpPr>
        <p:sp>
          <p:nvSpPr>
            <p:cNvPr id="7" name="직사각형 8">
              <a:extLst>
                <a:ext uri="{FF2B5EF4-FFF2-40B4-BE49-F238E27FC236}">
                  <a16:creationId xmlns:a16="http://schemas.microsoft.com/office/drawing/2014/main" id="{A759C066-029C-6955-121C-A54F3F6E6E68}"/>
                </a:ext>
              </a:extLst>
            </p:cNvPr>
            <p:cNvSpPr/>
            <p:nvPr/>
          </p:nvSpPr>
          <p:spPr>
            <a:xfrm>
              <a:off x="3789321" y="2465817"/>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9" name="직선 연결선 9">
              <a:extLst>
                <a:ext uri="{FF2B5EF4-FFF2-40B4-BE49-F238E27FC236}">
                  <a16:creationId xmlns:a16="http://schemas.microsoft.com/office/drawing/2014/main" id="{DFF1471D-27B3-A588-4337-EF2416F6BBE6}"/>
                </a:ext>
              </a:extLst>
            </p:cNvPr>
            <p:cNvCxnSpPr>
              <a:stCxn id="7" idx="1"/>
              <a:endCxn id="7" idx="3"/>
            </p:cNvCxnSpPr>
            <p:nvPr/>
          </p:nvCxnSpPr>
          <p:spPr>
            <a:xfrm>
              <a:off x="3789321" y="2735817"/>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11" name="직선 화살표 연결선 10">
              <a:extLst>
                <a:ext uri="{FF2B5EF4-FFF2-40B4-BE49-F238E27FC236}">
                  <a16:creationId xmlns:a16="http://schemas.microsoft.com/office/drawing/2014/main" id="{34CBE0A6-776F-FB35-D874-C20E5F413276}"/>
                </a:ext>
              </a:extLst>
            </p:cNvPr>
            <p:cNvCxnSpPr>
              <a:stCxn id="7" idx="2"/>
              <a:endCxn id="7" idx="0"/>
            </p:cNvCxnSpPr>
            <p:nvPr/>
          </p:nvCxnSpPr>
          <p:spPr>
            <a:xfrm flipV="1">
              <a:off x="4059321" y="2465817"/>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직선 연결선 26">
              <a:extLst>
                <a:ext uri="{FF2B5EF4-FFF2-40B4-BE49-F238E27FC236}">
                  <a16:creationId xmlns:a16="http://schemas.microsoft.com/office/drawing/2014/main" id="{EE749832-A8D8-9C86-62A2-6E6628B200F3}"/>
                </a:ext>
              </a:extLst>
            </p:cNvPr>
            <p:cNvCxnSpPr>
              <a:cxnSpLocks/>
            </p:cNvCxnSpPr>
            <p:nvPr/>
          </p:nvCxnSpPr>
          <p:spPr>
            <a:xfrm flipV="1">
              <a:off x="3778108" y="2472641"/>
              <a:ext cx="540839" cy="52557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FE23F62F-7E88-302D-D3E0-0844AD71F687}"/>
                    </a:ext>
                  </a:extLst>
                </p:cNvPr>
                <p:cNvSpPr>
                  <a:spLocks noChangeAspect="1"/>
                </p:cNvSpPr>
                <p:nvPr/>
              </p:nvSpPr>
              <p:spPr>
                <a:xfrm>
                  <a:off x="2303525" y="2300575"/>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right"/>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𝑥</m:t>
                            </m:r>
                          </m:e>
                          <m:sub>
                            <m:r>
                              <a:rPr lang="en-US" sz="1200" b="0" i="1" smtClean="0">
                                <a:solidFill>
                                  <a:schemeClr val="tx1"/>
                                </a:solidFill>
                                <a:latin typeface="Cambria Math" panose="02040503050406030204" pitchFamily="18" charset="0"/>
                              </a:rPr>
                              <m:t>1</m:t>
                            </m:r>
                          </m:sub>
                        </m:sSub>
                      </m:oMath>
                    </m:oMathPara>
                  </a14:m>
                  <a:endParaRPr lang="en-US" sz="1200" dirty="0">
                    <a:solidFill>
                      <a:schemeClr val="tx1"/>
                    </a:solidFill>
                  </a:endParaRPr>
                </a:p>
              </p:txBody>
            </p:sp>
          </mc:Choice>
          <mc:Fallback xmlns="">
            <p:sp>
              <p:nvSpPr>
                <p:cNvPr id="14" name="Oval 13">
                  <a:extLst>
                    <a:ext uri="{FF2B5EF4-FFF2-40B4-BE49-F238E27FC236}">
                      <a16:creationId xmlns:a16="http://schemas.microsoft.com/office/drawing/2014/main" id="{FE23F62F-7E88-302D-D3E0-0844AD71F687}"/>
                    </a:ext>
                  </a:extLst>
                </p:cNvPr>
                <p:cNvSpPr>
                  <a:spLocks noRot="1" noChangeAspect="1" noMove="1" noResize="1" noEditPoints="1" noAdjustHandles="1" noChangeArrowheads="1" noChangeShapeType="1" noTextEdit="1"/>
                </p:cNvSpPr>
                <p:nvPr/>
              </p:nvSpPr>
              <p:spPr>
                <a:xfrm>
                  <a:off x="2303525" y="2300575"/>
                  <a:ext cx="274320" cy="274320"/>
                </a:xfrm>
                <a:prstGeom prst="ellipse">
                  <a:avLst/>
                </a:prstGeom>
                <a:blipFill>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8F348C51-6AB0-508F-975C-D22F939EC4DC}"/>
                    </a:ext>
                  </a:extLst>
                </p:cNvPr>
                <p:cNvSpPr>
                  <a:spLocks noChangeAspect="1"/>
                </p:cNvSpPr>
                <p:nvPr/>
              </p:nvSpPr>
              <p:spPr>
                <a:xfrm>
                  <a:off x="2303525" y="2859315"/>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right"/>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𝑥</m:t>
                            </m:r>
                          </m:e>
                          <m:sub>
                            <m:r>
                              <a:rPr lang="en-US" sz="1200" b="0" i="1" smtClean="0">
                                <a:solidFill>
                                  <a:schemeClr val="tx1"/>
                                </a:solidFill>
                                <a:latin typeface="Cambria Math" panose="02040503050406030204" pitchFamily="18" charset="0"/>
                              </a:rPr>
                              <m:t>2</m:t>
                            </m:r>
                          </m:sub>
                        </m:sSub>
                      </m:oMath>
                    </m:oMathPara>
                  </a14:m>
                  <a:endParaRPr lang="en-US" sz="1200" dirty="0">
                    <a:solidFill>
                      <a:schemeClr val="tx1"/>
                    </a:solidFill>
                  </a:endParaRPr>
                </a:p>
              </p:txBody>
            </p:sp>
          </mc:Choice>
          <mc:Fallback xmlns="">
            <p:sp>
              <p:nvSpPr>
                <p:cNvPr id="15" name="Oval 14">
                  <a:extLst>
                    <a:ext uri="{FF2B5EF4-FFF2-40B4-BE49-F238E27FC236}">
                      <a16:creationId xmlns:a16="http://schemas.microsoft.com/office/drawing/2014/main" id="{8F348C51-6AB0-508F-975C-D22F939EC4DC}"/>
                    </a:ext>
                  </a:extLst>
                </p:cNvPr>
                <p:cNvSpPr>
                  <a:spLocks noRot="1" noChangeAspect="1" noMove="1" noResize="1" noEditPoints="1" noAdjustHandles="1" noChangeArrowheads="1" noChangeShapeType="1" noTextEdit="1"/>
                </p:cNvSpPr>
                <p:nvPr/>
              </p:nvSpPr>
              <p:spPr>
                <a:xfrm>
                  <a:off x="2303525" y="2859315"/>
                  <a:ext cx="274320" cy="274320"/>
                </a:xfrm>
                <a:prstGeom prst="ellipse">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0BF00E0F-D63B-9960-42FD-A0D1DDCDEA86}"/>
                    </a:ext>
                  </a:extLst>
                </p:cNvPr>
                <p:cNvSpPr>
                  <a:spLocks noChangeAspect="1"/>
                </p:cNvSpPr>
                <p:nvPr/>
              </p:nvSpPr>
              <p:spPr>
                <a:xfrm>
                  <a:off x="3018301" y="2537618"/>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Σ</m:t>
                        </m:r>
                      </m:oMath>
                    </m:oMathPara>
                  </a14:m>
                  <a:endParaRPr lang="en-US" dirty="0">
                    <a:solidFill>
                      <a:schemeClr val="tx1"/>
                    </a:solidFill>
                  </a:endParaRPr>
                </a:p>
              </p:txBody>
            </p:sp>
          </mc:Choice>
          <mc:Fallback xmlns="">
            <p:sp>
              <p:nvSpPr>
                <p:cNvPr id="16" name="Oval 15">
                  <a:extLst>
                    <a:ext uri="{FF2B5EF4-FFF2-40B4-BE49-F238E27FC236}">
                      <a16:creationId xmlns:a16="http://schemas.microsoft.com/office/drawing/2014/main" id="{0BF00E0F-D63B-9960-42FD-A0D1DDCDEA86}"/>
                    </a:ext>
                  </a:extLst>
                </p:cNvPr>
                <p:cNvSpPr>
                  <a:spLocks noRot="1" noChangeAspect="1" noMove="1" noResize="1" noEditPoints="1" noAdjustHandles="1" noChangeArrowheads="1" noChangeShapeType="1" noTextEdit="1"/>
                </p:cNvSpPr>
                <p:nvPr/>
              </p:nvSpPr>
              <p:spPr>
                <a:xfrm>
                  <a:off x="3018301" y="2537618"/>
                  <a:ext cx="365760" cy="365760"/>
                </a:xfrm>
                <a:prstGeom prst="ellipse">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3A3845D-B1BD-2FFB-EE12-1E9FD5F76CB9}"/>
                    </a:ext>
                  </a:extLst>
                </p:cNvPr>
                <p:cNvSpPr txBox="1"/>
                <p:nvPr/>
              </p:nvSpPr>
              <p:spPr>
                <a:xfrm>
                  <a:off x="2701743" y="2311437"/>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𝑥</m:t>
                            </m:r>
                            <m:r>
                              <a:rPr lang="en-US" sz="1200" b="0" i="1" smtClean="0">
                                <a:latin typeface="Cambria Math" panose="02040503050406030204" pitchFamily="18" charset="0"/>
                              </a:rPr>
                              <m:t>1</m:t>
                            </m:r>
                          </m:sub>
                        </m:sSub>
                      </m:oMath>
                    </m:oMathPara>
                  </a14:m>
                  <a:endParaRPr lang="en-US" sz="1200" dirty="0"/>
                </a:p>
              </p:txBody>
            </p:sp>
          </mc:Choice>
          <mc:Fallback xmlns="">
            <p:sp>
              <p:nvSpPr>
                <p:cNvPr id="17" name="TextBox 16">
                  <a:extLst>
                    <a:ext uri="{FF2B5EF4-FFF2-40B4-BE49-F238E27FC236}">
                      <a16:creationId xmlns:a16="http://schemas.microsoft.com/office/drawing/2014/main" id="{73A3845D-B1BD-2FFB-EE12-1E9FD5F76CB9}"/>
                    </a:ext>
                  </a:extLst>
                </p:cNvPr>
                <p:cNvSpPr txBox="1">
                  <a:spLocks noRot="1" noChangeAspect="1" noMove="1" noResize="1" noEditPoints="1" noAdjustHandles="1" noChangeArrowheads="1" noChangeShapeType="1" noTextEdit="1"/>
                </p:cNvSpPr>
                <p:nvPr/>
              </p:nvSpPr>
              <p:spPr>
                <a:xfrm>
                  <a:off x="2701743" y="2311437"/>
                  <a:ext cx="281808" cy="184666"/>
                </a:xfrm>
                <a:prstGeom prst="rect">
                  <a:avLst/>
                </a:prstGeom>
                <a:blipFill>
                  <a:blip r:embed="rId6"/>
                  <a:stretch>
                    <a:fillRect l="-1961"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8A8E9F4-7AFD-41E9-4EA4-BB612BC6EAD0}"/>
                    </a:ext>
                  </a:extLst>
                </p:cNvPr>
                <p:cNvSpPr txBox="1"/>
                <p:nvPr/>
              </p:nvSpPr>
              <p:spPr>
                <a:xfrm>
                  <a:off x="2737762" y="2932555"/>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𝑥</m:t>
                            </m:r>
                            <m:r>
                              <a:rPr lang="en-US" sz="1200" b="0" i="1" smtClean="0">
                                <a:latin typeface="Cambria Math" panose="02040503050406030204" pitchFamily="18" charset="0"/>
                              </a:rPr>
                              <m:t>2</m:t>
                            </m:r>
                          </m:sub>
                        </m:sSub>
                      </m:oMath>
                    </m:oMathPara>
                  </a14:m>
                  <a:endParaRPr lang="en-US" sz="1200" dirty="0"/>
                </a:p>
              </p:txBody>
            </p:sp>
          </mc:Choice>
          <mc:Fallback xmlns="">
            <p:sp>
              <p:nvSpPr>
                <p:cNvPr id="18" name="TextBox 17">
                  <a:extLst>
                    <a:ext uri="{FF2B5EF4-FFF2-40B4-BE49-F238E27FC236}">
                      <a16:creationId xmlns:a16="http://schemas.microsoft.com/office/drawing/2014/main" id="{C8A8E9F4-7AFD-41E9-4EA4-BB612BC6EAD0}"/>
                    </a:ext>
                  </a:extLst>
                </p:cNvPr>
                <p:cNvSpPr txBox="1">
                  <a:spLocks noRot="1" noChangeAspect="1" noMove="1" noResize="1" noEditPoints="1" noAdjustHandles="1" noChangeArrowheads="1" noChangeShapeType="1" noTextEdit="1"/>
                </p:cNvSpPr>
                <p:nvPr/>
              </p:nvSpPr>
              <p:spPr>
                <a:xfrm>
                  <a:off x="2737762" y="2932555"/>
                  <a:ext cx="281808" cy="184666"/>
                </a:xfrm>
                <a:prstGeom prst="rect">
                  <a:avLst/>
                </a:prstGeom>
                <a:blipFill>
                  <a:blip r:embed="rId7"/>
                  <a:stretch>
                    <a:fillRect l="-4000"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E2095A49-790C-8B92-0A78-E56EBC1796E2}"/>
                    </a:ext>
                  </a:extLst>
                </p:cNvPr>
                <p:cNvSpPr/>
                <p:nvPr/>
              </p:nvSpPr>
              <p:spPr>
                <a:xfrm>
                  <a:off x="3032325" y="1966458"/>
                  <a:ext cx="334906" cy="2448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𝑏</m:t>
                            </m:r>
                          </m:e>
                          <m:sub>
                            <m:r>
                              <a:rPr lang="en-US" sz="1200" b="0" i="1" smtClean="0">
                                <a:solidFill>
                                  <a:schemeClr val="tx1"/>
                                </a:solidFill>
                                <a:latin typeface="Cambria Math" panose="02040503050406030204" pitchFamily="18" charset="0"/>
                              </a:rPr>
                              <m:t>h</m:t>
                            </m:r>
                          </m:sub>
                        </m:sSub>
                      </m:oMath>
                    </m:oMathPara>
                  </a14:m>
                  <a:endParaRPr lang="en-US" sz="1200" dirty="0">
                    <a:solidFill>
                      <a:schemeClr val="tx1"/>
                    </a:solidFill>
                  </a:endParaRPr>
                </a:p>
              </p:txBody>
            </p:sp>
          </mc:Choice>
          <mc:Fallback xmlns="">
            <p:sp>
              <p:nvSpPr>
                <p:cNvPr id="19" name="Oval 18">
                  <a:extLst>
                    <a:ext uri="{FF2B5EF4-FFF2-40B4-BE49-F238E27FC236}">
                      <a16:creationId xmlns:a16="http://schemas.microsoft.com/office/drawing/2014/main" id="{E2095A49-790C-8B92-0A78-E56EBC1796E2}"/>
                    </a:ext>
                  </a:extLst>
                </p:cNvPr>
                <p:cNvSpPr>
                  <a:spLocks noRot="1" noChangeAspect="1" noMove="1" noResize="1" noEditPoints="1" noAdjustHandles="1" noChangeArrowheads="1" noChangeShapeType="1" noTextEdit="1"/>
                </p:cNvSpPr>
                <p:nvPr/>
              </p:nvSpPr>
              <p:spPr>
                <a:xfrm>
                  <a:off x="3032325" y="1966458"/>
                  <a:ext cx="334906" cy="244833"/>
                </a:xfrm>
                <a:prstGeom prst="ellipse">
                  <a:avLst/>
                </a:prstGeom>
                <a:blipFill>
                  <a:blip r:embed="rId8"/>
                  <a:stretch>
                    <a:fillRect/>
                  </a:stretch>
                </a:blipFill>
                <a:ln w="19050">
                  <a:solidFill>
                    <a:schemeClr val="tx1"/>
                  </a:solid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844A4140-5B53-0E32-8C7C-92AE5E310994}"/>
                </a:ext>
              </a:extLst>
            </p:cNvPr>
            <p:cNvCxnSpPr>
              <a:stCxn id="19" idx="4"/>
              <a:endCxn id="16" idx="0"/>
            </p:cNvCxnSpPr>
            <p:nvPr/>
          </p:nvCxnSpPr>
          <p:spPr>
            <a:xfrm>
              <a:off x="3199778" y="2211291"/>
              <a:ext cx="1403" cy="32632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2963063-90B0-9BCE-33A7-1EAD988954BA}"/>
                </a:ext>
              </a:extLst>
            </p:cNvPr>
            <p:cNvCxnSpPr>
              <a:cxnSpLocks/>
              <a:stCxn id="16" idx="6"/>
            </p:cNvCxnSpPr>
            <p:nvPr/>
          </p:nvCxnSpPr>
          <p:spPr>
            <a:xfrm>
              <a:off x="3384061" y="2720498"/>
              <a:ext cx="398826" cy="785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82D3AE7-0859-83EF-A8E4-98DF7642323B}"/>
                </a:ext>
              </a:extLst>
            </p:cNvPr>
            <p:cNvCxnSpPr>
              <a:cxnSpLocks/>
            </p:cNvCxnSpPr>
            <p:nvPr/>
          </p:nvCxnSpPr>
          <p:spPr>
            <a:xfrm>
              <a:off x="4318947" y="2733366"/>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D67F7F2-4434-DB3D-22E1-198E4BDEAD10}"/>
                </a:ext>
              </a:extLst>
            </p:cNvPr>
            <p:cNvSpPr txBox="1"/>
            <p:nvPr/>
          </p:nvSpPr>
          <p:spPr>
            <a:xfrm>
              <a:off x="3671494" y="2040583"/>
              <a:ext cx="819033" cy="461665"/>
            </a:xfrm>
            <a:prstGeom prst="rect">
              <a:avLst/>
            </a:prstGeom>
            <a:noFill/>
          </p:spPr>
          <p:txBody>
            <a:bodyPr wrap="square" rtlCol="0">
              <a:spAutoFit/>
            </a:bodyPr>
            <a:lstStyle/>
            <a:p>
              <a:pPr algn="ctr"/>
              <a:r>
                <a:rPr lang="en-US" sz="1200" dirty="0"/>
                <a:t>Activation function</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7E6FBA7-DBDF-F971-543B-2180CDC0FF08}"/>
                    </a:ext>
                  </a:extLst>
                </p:cNvPr>
                <p:cNvSpPr txBox="1"/>
                <p:nvPr/>
              </p:nvSpPr>
              <p:spPr>
                <a:xfrm>
                  <a:off x="6739146" y="2511418"/>
                  <a:ext cx="700618" cy="461665"/>
                </a:xfrm>
                <a:prstGeom prst="rect">
                  <a:avLst/>
                </a:prstGeom>
                <a:noFill/>
              </p:spPr>
              <p:txBody>
                <a:bodyPr wrap="square" rtlCol="0">
                  <a:spAutoFit/>
                </a:bodyPr>
                <a:lstStyle/>
                <a:p>
                  <a:pPr algn="ctr"/>
                  <a:r>
                    <a:rPr lang="en-US" sz="1200" dirty="0"/>
                    <a:t>Output </a:t>
                  </a:r>
                  <a14:m>
                    <m:oMath xmlns:m="http://schemas.openxmlformats.org/officeDocument/2006/math">
                      <m:r>
                        <a:rPr lang="en-US" sz="1200" b="0" i="1" smtClean="0">
                          <a:latin typeface="Cambria Math" panose="02040503050406030204" pitchFamily="18" charset="0"/>
                        </a:rPr>
                        <m:t>𝑧</m:t>
                      </m:r>
                    </m:oMath>
                  </a14:m>
                  <a:endParaRPr lang="en-US" sz="1200" dirty="0"/>
                </a:p>
              </p:txBody>
            </p:sp>
          </mc:Choice>
          <mc:Fallback xmlns="">
            <p:sp>
              <p:nvSpPr>
                <p:cNvPr id="24" name="TextBox 23">
                  <a:extLst>
                    <a:ext uri="{FF2B5EF4-FFF2-40B4-BE49-F238E27FC236}">
                      <a16:creationId xmlns:a16="http://schemas.microsoft.com/office/drawing/2014/main" id="{67E6FBA7-DBDF-F971-543B-2180CDC0FF08}"/>
                    </a:ext>
                  </a:extLst>
                </p:cNvPr>
                <p:cNvSpPr txBox="1">
                  <a:spLocks noRot="1" noChangeAspect="1" noMove="1" noResize="1" noEditPoints="1" noAdjustHandles="1" noChangeArrowheads="1" noChangeShapeType="1" noTextEdit="1"/>
                </p:cNvSpPr>
                <p:nvPr/>
              </p:nvSpPr>
              <p:spPr>
                <a:xfrm>
                  <a:off x="6739146" y="2511418"/>
                  <a:ext cx="700618" cy="461665"/>
                </a:xfrm>
                <a:prstGeom prst="rect">
                  <a:avLst/>
                </a:prstGeom>
                <a:blipFill>
                  <a:blip r:embed="rId9"/>
                  <a:stretch>
                    <a:fillRect t="-1205"/>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6B778373-C9B1-2748-DBD7-C76E37817D58}"/>
                </a:ext>
              </a:extLst>
            </p:cNvPr>
            <p:cNvCxnSpPr>
              <a:cxnSpLocks/>
              <a:endCxn id="16" idx="1"/>
            </p:cNvCxnSpPr>
            <p:nvPr/>
          </p:nvCxnSpPr>
          <p:spPr>
            <a:xfrm>
              <a:off x="2579123" y="2471912"/>
              <a:ext cx="492742" cy="11927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19D22D-C33B-8DC7-64C0-2EA85721055F}"/>
                </a:ext>
              </a:extLst>
            </p:cNvPr>
            <p:cNvCxnSpPr>
              <a:cxnSpLocks/>
              <a:endCxn id="16" idx="3"/>
            </p:cNvCxnSpPr>
            <p:nvPr/>
          </p:nvCxnSpPr>
          <p:spPr>
            <a:xfrm flipV="1">
              <a:off x="2577845" y="2849814"/>
              <a:ext cx="494020" cy="146661"/>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Oval 26">
                  <a:extLst>
                    <a:ext uri="{FF2B5EF4-FFF2-40B4-BE49-F238E27FC236}">
                      <a16:creationId xmlns:a16="http://schemas.microsoft.com/office/drawing/2014/main" id="{F25BA196-D28D-B31C-F13A-406BB0A02CF2}"/>
                    </a:ext>
                  </a:extLst>
                </p:cNvPr>
                <p:cNvSpPr>
                  <a:spLocks noChangeAspect="1"/>
                </p:cNvSpPr>
                <p:nvPr/>
              </p:nvSpPr>
              <p:spPr>
                <a:xfrm>
                  <a:off x="4637683" y="2598267"/>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h</m:t>
                        </m:r>
                      </m:oMath>
                    </m:oMathPara>
                  </a14:m>
                  <a:endParaRPr lang="en-US" sz="1200" dirty="0">
                    <a:solidFill>
                      <a:schemeClr val="tx1"/>
                    </a:solidFill>
                  </a:endParaRPr>
                </a:p>
              </p:txBody>
            </p:sp>
          </mc:Choice>
          <mc:Fallback xmlns="">
            <p:sp>
              <p:nvSpPr>
                <p:cNvPr id="27" name="Oval 26">
                  <a:extLst>
                    <a:ext uri="{FF2B5EF4-FFF2-40B4-BE49-F238E27FC236}">
                      <a16:creationId xmlns:a16="http://schemas.microsoft.com/office/drawing/2014/main" id="{F25BA196-D28D-B31C-F13A-406BB0A02CF2}"/>
                    </a:ext>
                  </a:extLst>
                </p:cNvPr>
                <p:cNvSpPr>
                  <a:spLocks noRot="1" noChangeAspect="1" noMove="1" noResize="1" noEditPoints="1" noAdjustHandles="1" noChangeArrowheads="1" noChangeShapeType="1" noTextEdit="1"/>
                </p:cNvSpPr>
                <p:nvPr/>
              </p:nvSpPr>
              <p:spPr>
                <a:xfrm>
                  <a:off x="4637683" y="2598267"/>
                  <a:ext cx="274320" cy="274320"/>
                </a:xfrm>
                <a:prstGeom prst="ellipse">
                  <a:avLst/>
                </a:prstGeom>
                <a:blipFill>
                  <a:blip r:embed="rId10"/>
                  <a:stretch>
                    <a:fillRect/>
                  </a:stretch>
                </a:blipFill>
                <a:ln w="19050">
                  <a:solidFill>
                    <a:schemeClr val="tx1"/>
                  </a:solidFill>
                </a:ln>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5E3E4C6E-3AAB-DAE2-7C57-D9B2D7797FB1}"/>
                </a:ext>
              </a:extLst>
            </p:cNvPr>
            <p:cNvCxnSpPr>
              <a:cxnSpLocks/>
              <a:endCxn id="29" idx="1"/>
            </p:cNvCxnSpPr>
            <p:nvPr/>
          </p:nvCxnSpPr>
          <p:spPr>
            <a:xfrm>
              <a:off x="5577918" y="2736753"/>
              <a:ext cx="393348" cy="58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직사각형 8">
              <a:extLst>
                <a:ext uri="{FF2B5EF4-FFF2-40B4-BE49-F238E27FC236}">
                  <a16:creationId xmlns:a16="http://schemas.microsoft.com/office/drawing/2014/main" id="{14A78CF6-BCB0-CC50-91B1-F73A8074A2AF}"/>
                </a:ext>
              </a:extLst>
            </p:cNvPr>
            <p:cNvSpPr/>
            <p:nvPr/>
          </p:nvSpPr>
          <p:spPr>
            <a:xfrm>
              <a:off x="5971266" y="2472641"/>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30" name="직선 연결선 9">
              <a:extLst>
                <a:ext uri="{FF2B5EF4-FFF2-40B4-BE49-F238E27FC236}">
                  <a16:creationId xmlns:a16="http://schemas.microsoft.com/office/drawing/2014/main" id="{C822C2E0-5F6A-8BF3-93A7-DE12478EB2D8}"/>
                </a:ext>
              </a:extLst>
            </p:cNvPr>
            <p:cNvCxnSpPr>
              <a:stCxn id="29" idx="1"/>
              <a:endCxn id="29" idx="3"/>
            </p:cNvCxnSpPr>
            <p:nvPr/>
          </p:nvCxnSpPr>
          <p:spPr>
            <a:xfrm>
              <a:off x="5971266" y="2742641"/>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31" name="직선 화살표 연결선 10">
              <a:extLst>
                <a:ext uri="{FF2B5EF4-FFF2-40B4-BE49-F238E27FC236}">
                  <a16:creationId xmlns:a16="http://schemas.microsoft.com/office/drawing/2014/main" id="{84AEDE63-B6A1-F8C6-3875-6D2CF9BC00B3}"/>
                </a:ext>
              </a:extLst>
            </p:cNvPr>
            <p:cNvCxnSpPr>
              <a:stCxn id="29" idx="2"/>
              <a:endCxn id="29" idx="0"/>
            </p:cNvCxnSpPr>
            <p:nvPr/>
          </p:nvCxnSpPr>
          <p:spPr>
            <a:xfrm flipV="1">
              <a:off x="6241266" y="2472641"/>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2" name="직선 연결선 26">
              <a:extLst>
                <a:ext uri="{FF2B5EF4-FFF2-40B4-BE49-F238E27FC236}">
                  <a16:creationId xmlns:a16="http://schemas.microsoft.com/office/drawing/2014/main" id="{3B1BC2ED-F665-82AA-1A0A-4EF389D13573}"/>
                </a:ext>
              </a:extLst>
            </p:cNvPr>
            <p:cNvCxnSpPr>
              <a:cxnSpLocks/>
            </p:cNvCxnSpPr>
            <p:nvPr/>
          </p:nvCxnSpPr>
          <p:spPr>
            <a:xfrm flipV="1">
              <a:off x="5960053" y="2479465"/>
              <a:ext cx="540839" cy="52557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1F02E528-6DDC-697C-5E3E-2A3D6A601459}"/>
                    </a:ext>
                  </a:extLst>
                </p:cNvPr>
                <p:cNvSpPr/>
                <p:nvPr/>
              </p:nvSpPr>
              <p:spPr>
                <a:xfrm>
                  <a:off x="5232384" y="1977546"/>
                  <a:ext cx="334906" cy="2448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𝑏</m:t>
                            </m:r>
                          </m:e>
                          <m:sub>
                            <m:r>
                              <a:rPr lang="en-US" sz="1200" b="0" i="1" smtClean="0">
                                <a:solidFill>
                                  <a:schemeClr val="tx1"/>
                                </a:solidFill>
                                <a:latin typeface="Cambria Math" panose="02040503050406030204" pitchFamily="18" charset="0"/>
                              </a:rPr>
                              <m:t>𝑧</m:t>
                            </m:r>
                          </m:sub>
                        </m:sSub>
                      </m:oMath>
                    </m:oMathPara>
                  </a14:m>
                  <a:endParaRPr lang="en-US" sz="1200" dirty="0">
                    <a:solidFill>
                      <a:schemeClr val="tx1"/>
                    </a:solidFill>
                  </a:endParaRPr>
                </a:p>
              </p:txBody>
            </p:sp>
          </mc:Choice>
          <mc:Fallback xmlns="">
            <p:sp>
              <p:nvSpPr>
                <p:cNvPr id="33" name="Oval 32">
                  <a:extLst>
                    <a:ext uri="{FF2B5EF4-FFF2-40B4-BE49-F238E27FC236}">
                      <a16:creationId xmlns:a16="http://schemas.microsoft.com/office/drawing/2014/main" id="{1F02E528-6DDC-697C-5E3E-2A3D6A601459}"/>
                    </a:ext>
                  </a:extLst>
                </p:cNvPr>
                <p:cNvSpPr>
                  <a:spLocks noRot="1" noChangeAspect="1" noMove="1" noResize="1" noEditPoints="1" noAdjustHandles="1" noChangeArrowheads="1" noChangeShapeType="1" noTextEdit="1"/>
                </p:cNvSpPr>
                <p:nvPr/>
              </p:nvSpPr>
              <p:spPr>
                <a:xfrm>
                  <a:off x="5232384" y="1977546"/>
                  <a:ext cx="334906" cy="244833"/>
                </a:xfrm>
                <a:prstGeom prst="ellipse">
                  <a:avLst/>
                </a:prstGeom>
                <a:blipFill>
                  <a:blip r:embed="rId11"/>
                  <a:stretch>
                    <a:fillRect/>
                  </a:stretch>
                </a:blipFill>
                <a:ln w="19050">
                  <a:solidFill>
                    <a:schemeClr val="tx1"/>
                  </a:solidFill>
                </a:ln>
              </p:spPr>
              <p:txBody>
                <a:bodyPr/>
                <a:lstStyle/>
                <a:p>
                  <a:r>
                    <a:rPr lang="en-US">
                      <a:noFill/>
                    </a:rPr>
                    <a:t> </a:t>
                  </a:r>
                </a:p>
              </p:txBody>
            </p:sp>
          </mc:Fallback>
        </mc:AlternateContent>
        <p:cxnSp>
          <p:nvCxnSpPr>
            <p:cNvPr id="34" name="Straight Arrow Connector 33">
              <a:extLst>
                <a:ext uri="{FF2B5EF4-FFF2-40B4-BE49-F238E27FC236}">
                  <a16:creationId xmlns:a16="http://schemas.microsoft.com/office/drawing/2014/main" id="{91FF4C6A-AF60-0BA1-7632-1BEB3715E03D}"/>
                </a:ext>
              </a:extLst>
            </p:cNvPr>
            <p:cNvCxnSpPr>
              <a:stCxn id="33" idx="4"/>
            </p:cNvCxnSpPr>
            <p:nvPr/>
          </p:nvCxnSpPr>
          <p:spPr>
            <a:xfrm>
              <a:off x="5399837" y="2222379"/>
              <a:ext cx="1403" cy="32632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6E435A4-0891-0DE4-CDEC-F5C5F6816727}"/>
                </a:ext>
              </a:extLst>
            </p:cNvPr>
            <p:cNvCxnSpPr>
              <a:cxnSpLocks/>
            </p:cNvCxnSpPr>
            <p:nvPr/>
          </p:nvCxnSpPr>
          <p:spPr>
            <a:xfrm>
              <a:off x="6511266" y="2742641"/>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078BD45-2BA7-5ECE-CBA9-DFCE5FFE883C}"/>
                </a:ext>
              </a:extLst>
            </p:cNvPr>
            <p:cNvCxnSpPr>
              <a:cxnSpLocks/>
            </p:cNvCxnSpPr>
            <p:nvPr/>
          </p:nvCxnSpPr>
          <p:spPr>
            <a:xfrm>
              <a:off x="4912003" y="2735817"/>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Oval 36">
                  <a:extLst>
                    <a:ext uri="{FF2B5EF4-FFF2-40B4-BE49-F238E27FC236}">
                      <a16:creationId xmlns:a16="http://schemas.microsoft.com/office/drawing/2014/main" id="{916A6C65-4177-D653-7322-248CEC2EFD45}"/>
                    </a:ext>
                  </a:extLst>
                </p:cNvPr>
                <p:cNvSpPr>
                  <a:spLocks noChangeAspect="1"/>
                </p:cNvSpPr>
                <p:nvPr/>
              </p:nvSpPr>
              <p:spPr>
                <a:xfrm>
                  <a:off x="5214639" y="2544529"/>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Σ</m:t>
                        </m:r>
                      </m:oMath>
                    </m:oMathPara>
                  </a14:m>
                  <a:endParaRPr lang="en-US" dirty="0">
                    <a:solidFill>
                      <a:schemeClr val="tx1"/>
                    </a:solidFill>
                  </a:endParaRPr>
                </a:p>
              </p:txBody>
            </p:sp>
          </mc:Choice>
          <mc:Fallback xmlns="">
            <p:sp>
              <p:nvSpPr>
                <p:cNvPr id="37" name="Oval 36">
                  <a:extLst>
                    <a:ext uri="{FF2B5EF4-FFF2-40B4-BE49-F238E27FC236}">
                      <a16:creationId xmlns:a16="http://schemas.microsoft.com/office/drawing/2014/main" id="{916A6C65-4177-D653-7322-248CEC2EFD45}"/>
                    </a:ext>
                  </a:extLst>
                </p:cNvPr>
                <p:cNvSpPr>
                  <a:spLocks noRot="1" noChangeAspect="1" noMove="1" noResize="1" noEditPoints="1" noAdjustHandles="1" noChangeArrowheads="1" noChangeShapeType="1" noTextEdit="1"/>
                </p:cNvSpPr>
                <p:nvPr/>
              </p:nvSpPr>
              <p:spPr>
                <a:xfrm>
                  <a:off x="5214639" y="2544529"/>
                  <a:ext cx="365760" cy="365760"/>
                </a:xfrm>
                <a:prstGeom prst="ellipse">
                  <a:avLst/>
                </a:prstGeom>
                <a:blipFill>
                  <a:blip r:embed="rId12"/>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1F73447-6D62-2BFF-A089-B56CEF3FE6A0}"/>
                    </a:ext>
                  </a:extLst>
                </p:cNvPr>
                <p:cNvSpPr txBox="1"/>
                <p:nvPr/>
              </p:nvSpPr>
              <p:spPr>
                <a:xfrm>
                  <a:off x="4912003" y="2526531"/>
                  <a:ext cx="22371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h</m:t>
                            </m:r>
                          </m:sub>
                        </m:sSub>
                      </m:oMath>
                    </m:oMathPara>
                  </a14:m>
                  <a:endParaRPr lang="en-US" sz="1200" dirty="0"/>
                </a:p>
              </p:txBody>
            </p:sp>
          </mc:Choice>
          <mc:Fallback xmlns="">
            <p:sp>
              <p:nvSpPr>
                <p:cNvPr id="38" name="TextBox 37">
                  <a:extLst>
                    <a:ext uri="{FF2B5EF4-FFF2-40B4-BE49-F238E27FC236}">
                      <a16:creationId xmlns:a16="http://schemas.microsoft.com/office/drawing/2014/main" id="{21F73447-6D62-2BFF-A089-B56CEF3FE6A0}"/>
                    </a:ext>
                  </a:extLst>
                </p:cNvPr>
                <p:cNvSpPr txBox="1">
                  <a:spLocks noRot="1" noChangeAspect="1" noMove="1" noResize="1" noEditPoints="1" noAdjustHandles="1" noChangeArrowheads="1" noChangeShapeType="1" noTextEdit="1"/>
                </p:cNvSpPr>
                <p:nvPr/>
              </p:nvSpPr>
              <p:spPr>
                <a:xfrm>
                  <a:off x="4912003" y="2526531"/>
                  <a:ext cx="223715" cy="184666"/>
                </a:xfrm>
                <a:prstGeom prst="rect">
                  <a:avLst/>
                </a:prstGeom>
                <a:blipFill>
                  <a:blip r:embed="rId13"/>
                  <a:stretch>
                    <a:fillRect l="-2500"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79BECBD-CA94-5CAB-01AC-79CEC925D746}"/>
                    </a:ext>
                  </a:extLst>
                </p:cNvPr>
                <p:cNvSpPr txBox="1"/>
                <p:nvPr/>
              </p:nvSpPr>
              <p:spPr>
                <a:xfrm>
                  <a:off x="3483364" y="2541452"/>
                  <a:ext cx="1273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𝑢</m:t>
                        </m:r>
                      </m:oMath>
                    </m:oMathPara>
                  </a14:m>
                  <a:endParaRPr lang="en-US" sz="1200" dirty="0"/>
                </a:p>
              </p:txBody>
            </p:sp>
          </mc:Choice>
          <mc:Fallback xmlns="">
            <p:sp>
              <p:nvSpPr>
                <p:cNvPr id="39" name="TextBox 38">
                  <a:extLst>
                    <a:ext uri="{FF2B5EF4-FFF2-40B4-BE49-F238E27FC236}">
                      <a16:creationId xmlns:a16="http://schemas.microsoft.com/office/drawing/2014/main" id="{179BECBD-CA94-5CAB-01AC-79CEC925D746}"/>
                    </a:ext>
                  </a:extLst>
                </p:cNvPr>
                <p:cNvSpPr txBox="1">
                  <a:spLocks noRot="1" noChangeAspect="1" noMove="1" noResize="1" noEditPoints="1" noAdjustHandles="1" noChangeArrowheads="1" noChangeShapeType="1" noTextEdit="1"/>
                </p:cNvSpPr>
                <p:nvPr/>
              </p:nvSpPr>
              <p:spPr>
                <a:xfrm>
                  <a:off x="3483364" y="2541452"/>
                  <a:ext cx="127343" cy="184666"/>
                </a:xfrm>
                <a:prstGeom prst="rect">
                  <a:avLst/>
                </a:prstGeom>
                <a:blipFill>
                  <a:blip r:embed="rId14"/>
                  <a:stretch>
                    <a:fillRect l="-8696" r="-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06D7039-901B-6C50-5690-5BB5A4DAFFBF}"/>
                    </a:ext>
                  </a:extLst>
                </p:cNvPr>
                <p:cNvSpPr txBox="1"/>
                <p:nvPr/>
              </p:nvSpPr>
              <p:spPr>
                <a:xfrm>
                  <a:off x="5705744" y="2557584"/>
                  <a:ext cx="12734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𝑣</m:t>
                        </m:r>
                      </m:oMath>
                    </m:oMathPara>
                  </a14:m>
                  <a:endParaRPr lang="en-US" sz="1200" dirty="0"/>
                </a:p>
              </p:txBody>
            </p:sp>
          </mc:Choice>
          <mc:Fallback xmlns="">
            <p:sp>
              <p:nvSpPr>
                <p:cNvPr id="40" name="TextBox 39">
                  <a:extLst>
                    <a:ext uri="{FF2B5EF4-FFF2-40B4-BE49-F238E27FC236}">
                      <a16:creationId xmlns:a16="http://schemas.microsoft.com/office/drawing/2014/main" id="{706D7039-901B-6C50-5690-5BB5A4DAFFBF}"/>
                    </a:ext>
                  </a:extLst>
                </p:cNvPr>
                <p:cNvSpPr txBox="1">
                  <a:spLocks noRot="1" noChangeAspect="1" noMove="1" noResize="1" noEditPoints="1" noAdjustHandles="1" noChangeArrowheads="1" noChangeShapeType="1" noTextEdit="1"/>
                </p:cNvSpPr>
                <p:nvPr/>
              </p:nvSpPr>
              <p:spPr>
                <a:xfrm>
                  <a:off x="5705744" y="2557584"/>
                  <a:ext cx="127343" cy="184666"/>
                </a:xfrm>
                <a:prstGeom prst="rect">
                  <a:avLst/>
                </a:prstGeom>
                <a:blipFill>
                  <a:blip r:embed="rId15"/>
                  <a:stretch>
                    <a:fillRect l="-8696" r="-869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925B42C-0400-722A-DF9D-69909971ADAD}"/>
                  </a:ext>
                </a:extLst>
              </p:cNvPr>
              <p:cNvSpPr txBox="1"/>
              <p:nvPr/>
            </p:nvSpPr>
            <p:spPr>
              <a:xfrm>
                <a:off x="1438237" y="2927790"/>
                <a:ext cx="4946547" cy="6047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𝐱</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mr>
                          </m:m>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b="1" i="1">
                              <a:latin typeface="Cambria Math" panose="02040503050406030204" pitchFamily="18" charset="0"/>
                            </a:rPr>
                            <m:t>𝐖</m:t>
                          </m:r>
                        </m:e>
                        <m:sub>
                          <m:r>
                            <a:rPr lang="en-US" sz="2000" i="1">
                              <a:latin typeface="Cambria Math" panose="02040503050406030204" pitchFamily="18" charset="0"/>
                            </a:rPr>
                            <m:t>𝑥</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2</m:t>
                              </m:r>
                            </m:sub>
                          </m:sSub>
                        </m:e>
                      </m:d>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h</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h</m:t>
                          </m:r>
                        </m:sub>
                      </m:sSub>
                    </m:oMath>
                  </m:oMathPara>
                </a14:m>
                <a:endParaRPr lang="en-US" sz="2000" dirty="0"/>
              </a:p>
            </p:txBody>
          </p:sp>
        </mc:Choice>
        <mc:Fallback xmlns="">
          <p:sp>
            <p:nvSpPr>
              <p:cNvPr id="42" name="TextBox 41">
                <a:extLst>
                  <a:ext uri="{FF2B5EF4-FFF2-40B4-BE49-F238E27FC236}">
                    <a16:creationId xmlns:a16="http://schemas.microsoft.com/office/drawing/2014/main" id="{C925B42C-0400-722A-DF9D-69909971ADAD}"/>
                  </a:ext>
                </a:extLst>
              </p:cNvPr>
              <p:cNvSpPr txBox="1">
                <a:spLocks noRot="1" noChangeAspect="1" noMove="1" noResize="1" noEditPoints="1" noAdjustHandles="1" noChangeArrowheads="1" noChangeShapeType="1" noTextEdit="1"/>
              </p:cNvSpPr>
              <p:nvPr/>
            </p:nvSpPr>
            <p:spPr>
              <a:xfrm>
                <a:off x="1438237" y="2927790"/>
                <a:ext cx="4946547" cy="60471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D587BAC-A600-AFF5-83B9-A64F8CEC3CC3}"/>
                  </a:ext>
                </a:extLst>
              </p:cNvPr>
              <p:cNvSpPr txBox="1"/>
              <p:nvPr/>
            </p:nvSpPr>
            <p:spPr>
              <a:xfrm>
                <a:off x="2259286" y="4010504"/>
                <a:ext cx="4970400"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𝑧</m:t>
                      </m:r>
                      <m:r>
                        <a:rPr lang="en-US" sz="2000" b="1">
                          <a:latin typeface="Cambria Math" panose="02040503050406030204" pitchFamily="18" charset="0"/>
                        </a:rPr>
                        <m:t>=</m:t>
                      </m:r>
                      <m:r>
                        <a:rPr lang="en-US" sz="2000" i="1">
                          <a:latin typeface="Cambria Math" panose="02040503050406030204" pitchFamily="18" charset="0"/>
                        </a:rPr>
                        <m:t>𝑣</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r>
                        <a:rPr lang="en-US" sz="2000" i="1">
                          <a:latin typeface="Cambria Math" panose="02040503050406030204" pitchFamily="18" charset="0"/>
                        </a:rPr>
                        <m:t>h</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oMath>
                    <m:oMath xmlns:m="http://schemas.openxmlformats.org/officeDocument/2006/math">
                      <m:r>
                        <a:rPr lang="en-US" sz="2000" b="0" i="1" smtClean="0">
                          <a:latin typeface="Cambria Math" panose="02040503050406030204" pitchFamily="18" charset="0"/>
                        </a:rPr>
                        <m:t>            </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h</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oMath>
                    <m:oMath xmlns:m="http://schemas.openxmlformats.org/officeDocument/2006/math">
                      <m:r>
                        <a:rPr lang="en-US" sz="2000" i="1">
                          <a:latin typeface="Cambria Math" panose="02040503050406030204" pitchFamily="18" charset="0"/>
                        </a:rPr>
                        <m:t>            =</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h</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oMath>
                  </m:oMathPara>
                </a14:m>
                <a:endParaRPr lang="en-US" sz="2000" dirty="0"/>
              </a:p>
            </p:txBody>
          </p:sp>
        </mc:Choice>
        <mc:Fallback xmlns="">
          <p:sp>
            <p:nvSpPr>
              <p:cNvPr id="45" name="TextBox 44">
                <a:extLst>
                  <a:ext uri="{FF2B5EF4-FFF2-40B4-BE49-F238E27FC236}">
                    <a16:creationId xmlns:a16="http://schemas.microsoft.com/office/drawing/2014/main" id="{4D587BAC-A600-AFF5-83B9-A64F8CEC3CC3}"/>
                  </a:ext>
                </a:extLst>
              </p:cNvPr>
              <p:cNvSpPr txBox="1">
                <a:spLocks noRot="1" noChangeAspect="1" noMove="1" noResize="1" noEditPoints="1" noAdjustHandles="1" noChangeArrowheads="1" noChangeShapeType="1" noTextEdit="1"/>
              </p:cNvSpPr>
              <p:nvPr/>
            </p:nvSpPr>
            <p:spPr>
              <a:xfrm>
                <a:off x="2259286" y="4010504"/>
                <a:ext cx="4970400" cy="101566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3422032-C4B8-6AA7-FC4E-11A23C0B43C5}"/>
                  </a:ext>
                </a:extLst>
              </p:cNvPr>
              <p:cNvSpPr txBox="1"/>
              <p:nvPr/>
            </p:nvSpPr>
            <p:spPr>
              <a:xfrm>
                <a:off x="1270372" y="5800636"/>
                <a:ext cx="28462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𝑧</m:t>
                      </m:r>
                      <m:r>
                        <a:rPr lang="en-US" sz="2000" b="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1</m:t>
                          </m:r>
                        </m:sub>
                        <m:sup>
                          <m:r>
                            <a:rPr lang="en-US" sz="2000" i="1">
                              <a:latin typeface="Cambria Math" panose="02040503050406030204" pitchFamily="18" charset="0"/>
                            </a:rPr>
                            <m:t>∗</m:t>
                          </m:r>
                        </m:sup>
                      </m:sSubSup>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2</m:t>
                          </m:r>
                        </m:sub>
                        <m:sup>
                          <m:r>
                            <a:rPr lang="en-US" sz="2000" i="1">
                              <a:latin typeface="Cambria Math" panose="02040503050406030204" pitchFamily="18" charset="0"/>
                            </a:rPr>
                            <m:t>∗</m:t>
                          </m:r>
                        </m:sup>
                      </m:sSubSup>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𝑏</m:t>
                          </m:r>
                        </m:e>
                        <m:sub>
                          <m:r>
                            <a:rPr lang="en-US" sz="2000" i="1">
                              <a:latin typeface="Cambria Math" panose="02040503050406030204" pitchFamily="18" charset="0"/>
                            </a:rPr>
                            <m:t>𝑧</m:t>
                          </m:r>
                        </m:sub>
                        <m:sup>
                          <m:r>
                            <a:rPr lang="en-US" sz="2000" i="1">
                              <a:latin typeface="Cambria Math" panose="02040503050406030204" pitchFamily="18" charset="0"/>
                            </a:rPr>
                            <m:t>∗</m:t>
                          </m:r>
                        </m:sup>
                      </m:sSubSup>
                    </m:oMath>
                  </m:oMathPara>
                </a14:m>
                <a:endParaRPr lang="en-US" sz="2000" dirty="0"/>
              </a:p>
            </p:txBody>
          </p:sp>
        </mc:Choice>
        <mc:Fallback xmlns="">
          <p:sp>
            <p:nvSpPr>
              <p:cNvPr id="48" name="TextBox 47">
                <a:extLst>
                  <a:ext uri="{FF2B5EF4-FFF2-40B4-BE49-F238E27FC236}">
                    <a16:creationId xmlns:a16="http://schemas.microsoft.com/office/drawing/2014/main" id="{73422032-C4B8-6AA7-FC4E-11A23C0B43C5}"/>
                  </a:ext>
                </a:extLst>
              </p:cNvPr>
              <p:cNvSpPr txBox="1">
                <a:spLocks noRot="1" noChangeAspect="1" noMove="1" noResize="1" noEditPoints="1" noAdjustHandles="1" noChangeArrowheads="1" noChangeShapeType="1" noTextEdit="1"/>
              </p:cNvSpPr>
              <p:nvPr/>
            </p:nvSpPr>
            <p:spPr>
              <a:xfrm>
                <a:off x="1270372" y="5800636"/>
                <a:ext cx="2846228" cy="400110"/>
              </a:xfrm>
              <a:prstGeom prst="rect">
                <a:avLst/>
              </a:prstGeom>
              <a:blipFill>
                <a:blip r:embed="rId18"/>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7C5F1908-0FC6-EFF4-8AAB-35A2976C09D7}"/>
                  </a:ext>
                </a:extLst>
              </p:cNvPr>
              <p:cNvSpPr txBox="1"/>
              <p:nvPr/>
            </p:nvSpPr>
            <p:spPr>
              <a:xfrm>
                <a:off x="5909190" y="5441191"/>
                <a:ext cx="1904945" cy="10156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1</m:t>
                          </m:r>
                        </m:sub>
                        <m:sup>
                          <m:r>
                            <a:rPr lang="en-US" sz="2000" i="1">
                              <a:latin typeface="Cambria Math" panose="02040503050406030204" pitchFamily="18" charset="0"/>
                            </a:rPr>
                            <m:t>∗</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oMath>
                  </m:oMathPara>
                </a14:m>
                <a:endParaRPr lang="en-US" sz="2000" dirty="0"/>
              </a:p>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2</m:t>
                          </m:r>
                        </m:sub>
                        <m:sup>
                          <m:r>
                            <a:rPr lang="en-US" sz="2000" i="1">
                              <a:latin typeface="Cambria Math" panose="02040503050406030204" pitchFamily="18" charset="0"/>
                            </a:rPr>
                            <m:t>∗</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𝑥</m:t>
                          </m:r>
                          <m:r>
                            <a:rPr lang="en-US" sz="2000" i="1">
                              <a:latin typeface="Cambria Math" panose="02040503050406030204" pitchFamily="18" charset="0"/>
                            </a:rPr>
                            <m:t>2</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oMath>
                  </m:oMathPara>
                </a14:m>
                <a:endParaRPr lang="en-US" sz="2000" dirty="0"/>
              </a:p>
              <a:p>
                <a:pPr/>
                <a14:m>
                  <m:oMathPara xmlns:m="http://schemas.openxmlformats.org/officeDocument/2006/math">
                    <m:oMathParaPr>
                      <m:jc m:val="centerGroup"/>
                    </m:oMathParaPr>
                    <m:oMath xmlns:m="http://schemas.openxmlformats.org/officeDocument/2006/math">
                      <m:sSubSup>
                        <m:sSubSupPr>
                          <m:ctrlPr>
                            <a:rPr lang="en-US" sz="2000" i="1">
                              <a:latin typeface="Cambria Math" panose="02040503050406030204" pitchFamily="18" charset="0"/>
                            </a:rPr>
                          </m:ctrlPr>
                        </m:sSubSupPr>
                        <m:e>
                          <m:r>
                            <a:rPr lang="en-US" sz="2000" i="1">
                              <a:latin typeface="Cambria Math" panose="02040503050406030204" pitchFamily="18" charset="0"/>
                            </a:rPr>
                            <m:t>𝑏</m:t>
                          </m:r>
                        </m:e>
                        <m:sub>
                          <m:r>
                            <a:rPr lang="en-US" sz="2000" i="1">
                              <a:latin typeface="Cambria Math" panose="02040503050406030204" pitchFamily="18" charset="0"/>
                            </a:rPr>
                            <m:t>𝑧</m:t>
                          </m:r>
                        </m:sub>
                        <m:sup>
                          <m:r>
                            <a:rPr lang="en-US" sz="2000" i="1">
                              <a:latin typeface="Cambria Math" panose="02040503050406030204" pitchFamily="18" charset="0"/>
                            </a:rPr>
                            <m:t>∗</m:t>
                          </m:r>
                        </m:sup>
                      </m:sSub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h</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oMath>
                  </m:oMathPara>
                </a14:m>
                <a:endParaRPr lang="en-US" sz="2000" dirty="0"/>
              </a:p>
            </p:txBody>
          </p:sp>
        </mc:Choice>
        <mc:Fallback xmlns="">
          <p:sp>
            <p:nvSpPr>
              <p:cNvPr id="50" name="TextBox 49">
                <a:extLst>
                  <a:ext uri="{FF2B5EF4-FFF2-40B4-BE49-F238E27FC236}">
                    <a16:creationId xmlns:a16="http://schemas.microsoft.com/office/drawing/2014/main" id="{7C5F1908-0FC6-EFF4-8AAB-35A2976C09D7}"/>
                  </a:ext>
                </a:extLst>
              </p:cNvPr>
              <p:cNvSpPr txBox="1">
                <a:spLocks noRot="1" noChangeAspect="1" noMove="1" noResize="1" noEditPoints="1" noAdjustHandles="1" noChangeArrowheads="1" noChangeShapeType="1" noTextEdit="1"/>
              </p:cNvSpPr>
              <p:nvPr/>
            </p:nvSpPr>
            <p:spPr>
              <a:xfrm>
                <a:off x="5909190" y="5441191"/>
                <a:ext cx="1904945" cy="1015663"/>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625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4D0E9BE-FB4F-4631-933D-7367E95985CB}"/>
                  </a:ext>
                </a:extLst>
              </p:cNvPr>
              <p:cNvSpPr>
                <a:spLocks noGrp="1"/>
              </p:cNvSpPr>
              <p:nvPr>
                <p:ph type="body" sz="quarter" idx="10"/>
              </p:nvPr>
            </p:nvSpPr>
            <p:spPr/>
            <p:txBody>
              <a:bodyPr/>
              <a:lstStyle/>
              <a:p>
                <a:r>
                  <a:rPr lang="en-US" dirty="0"/>
                  <a:t>When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h</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𝑥</m:t>
                    </m:r>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i="1">
                        <a:latin typeface="Cambria Math" panose="02040503050406030204" pitchFamily="18" charset="0"/>
                      </a:rPr>
                      <m:t>𝑥</m:t>
                    </m:r>
                  </m:oMath>
                </a14:m>
                <a:r>
                  <a:rPr lang="en-US" dirty="0"/>
                  <a:t> </a:t>
                </a:r>
              </a:p>
              <a:p>
                <a:pPr lvl="1"/>
                <a:endParaRPr lang="en-US" dirty="0"/>
              </a:p>
              <a:p>
                <a:pPr lvl="1"/>
                <a:r>
                  <a:rPr lang="en-US" dirty="0"/>
                  <a:t>One-layer NN model with </a:t>
                </a:r>
                <a14:m>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h</m:t>
                                </m:r>
                              </m:sub>
                            </m:sSub>
                            <m:sSub>
                              <m:sSubPr>
                                <m:ctrlPr>
                                  <a:rPr lang="en-US" b="0" i="1" smtClean="0">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e>
                        </m:d>
                      </m:e>
                      <m: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𝑥</m:t>
                            </m:r>
                          </m:sub>
                        </m:sSub>
                      </m:sub>
                    </m:sSub>
                  </m:oMath>
                </a14:m>
                <a:r>
                  <a:rPr lang="en-US" dirty="0"/>
                  <a:t> being input weights and </a:t>
                </a:r>
                <a14:m>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0" smtClean="0">
                                    <a:latin typeface="Cambria Math" panose="02040503050406030204" pitchFamily="18" charset="0"/>
                                  </a:rPr>
                                  <m:t>𝐰</m:t>
                                </m:r>
                              </m:e>
                              <m:sub>
                                <m:r>
                                  <a:rPr lang="en-US" b="1" i="0" smtClean="0">
                                    <a:latin typeface="Cambria Math" panose="02040503050406030204" pitchFamily="18" charset="0"/>
                                  </a:rPr>
                                  <m:t>𝐡</m:t>
                                </m:r>
                              </m:sub>
                            </m:sSub>
                            <m:sSub>
                              <m:sSubPr>
                                <m:ctrlPr>
                                  <a:rPr lang="en-US" b="0" i="1" smtClean="0">
                                    <a:latin typeface="Cambria Math" panose="02040503050406030204" pitchFamily="18" charset="0"/>
                                  </a:rPr>
                                </m:ctrlPr>
                              </m:sSubPr>
                              <m:e>
                                <m:r>
                                  <a:rPr lang="en-US" b="1" i="0" smtClean="0">
                                    <a:latin typeface="Cambria Math" panose="02040503050406030204" pitchFamily="18" charset="0"/>
                                  </a:rPr>
                                  <m:t>𝐁</m:t>
                                </m:r>
                              </m:e>
                              <m:sub>
                                <m:r>
                                  <a:rPr lang="en-US" b="0" i="1" smtClean="0">
                                    <a:latin typeface="Cambria Math" panose="02040503050406030204" pitchFamily="18" charset="0"/>
                                  </a:rPr>
                                  <m:t>h</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𝑧</m:t>
                                </m:r>
                              </m:sub>
                            </m:sSub>
                          </m:e>
                        </m:d>
                      </m:e>
                      <m:sub>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sub>
                    </m:sSub>
                  </m:oMath>
                </a14:m>
                <a:r>
                  <a:rPr lang="en-US" dirty="0"/>
                  <a:t> being the output bias</a:t>
                </a:r>
              </a:p>
              <a:p>
                <a:pPr lvl="1"/>
                <a:r>
                  <a:rPr lang="en-US" dirty="0"/>
                  <a:t>Multi-layer NN model with pure linear transfer function can be converted into a single-layer NN model</a:t>
                </a:r>
              </a:p>
            </p:txBody>
          </p:sp>
        </mc:Choice>
        <mc:Fallback xmlns="">
          <p:sp>
            <p:nvSpPr>
              <p:cNvPr id="2" name="Text Placeholder 1">
                <a:extLst>
                  <a:ext uri="{FF2B5EF4-FFF2-40B4-BE49-F238E27FC236}">
                    <a16:creationId xmlns:a16="http://schemas.microsoft.com/office/drawing/2014/main" id="{44D0E9BE-FB4F-4631-933D-7367E95985C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BFEF51D-DC2B-40A2-BEFD-4787274BE2FB}"/>
              </a:ext>
            </a:extLst>
          </p:cNvPr>
          <p:cNvSpPr>
            <a:spLocks noGrp="1"/>
          </p:cNvSpPr>
          <p:nvPr>
            <p:ph type="title"/>
          </p:nvPr>
        </p:nvSpPr>
        <p:spPr/>
        <p:txBody>
          <a:bodyPr>
            <a:normAutofit fontScale="90000"/>
          </a:bodyPr>
          <a:lstStyle/>
          <a:p>
            <a:r>
              <a:rPr lang="en-US" dirty="0"/>
              <a:t>Ex) FFNN with Linear Transfer Function </a:t>
            </a:r>
            <a:r>
              <a:rPr lang="en-US" i="1" dirty="0"/>
              <a:t>cont</a:t>
            </a:r>
            <a:r>
              <a:rPr lang="en-US" dirty="0"/>
              <a:t>.</a:t>
            </a:r>
          </a:p>
        </p:txBody>
      </p:sp>
      <p:sp>
        <p:nvSpPr>
          <p:cNvPr id="4" name="Rectangle 2">
            <a:extLst>
              <a:ext uri="{FF2B5EF4-FFF2-40B4-BE49-F238E27FC236}">
                <a16:creationId xmlns:a16="http://schemas.microsoft.com/office/drawing/2014/main" id="{76BAED5A-57EC-4273-A00B-37F58AEC0B1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3AAADF6-2551-D18E-76B7-C03D29D41724}"/>
                  </a:ext>
                </a:extLst>
              </p:cNvPr>
              <p:cNvSpPr txBox="1"/>
              <p:nvPr/>
            </p:nvSpPr>
            <p:spPr>
              <a:xfrm>
                <a:off x="1045029" y="1260182"/>
                <a:ext cx="699774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𝑧</m:t>
                      </m:r>
                      <m:r>
                        <a:rPr lang="en-US" sz="2400" b="0" i="1" smtClean="0">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𝐰</m:t>
                          </m:r>
                        </m:e>
                        <m:sub>
                          <m:r>
                            <a:rPr lang="en-US" sz="2400" b="0" i="1">
                              <a:latin typeface="Cambria Math" panose="02040503050406030204" pitchFamily="18" charset="0"/>
                            </a:rPr>
                            <m:t>h</m:t>
                          </m:r>
                        </m:sub>
                      </m:sSub>
                      <m:d>
                        <m:dPr>
                          <m:ctrlPr>
                            <a:rPr lang="en-US" sz="2400" b="1" i="1">
                              <a:latin typeface="Cambria Math" panose="02040503050406030204" pitchFamily="18" charset="0"/>
                            </a:rPr>
                          </m:ctrlPr>
                        </m:dPr>
                        <m:e>
                          <m:sSub>
                            <m:sSubPr>
                              <m:ctrlPr>
                                <a:rPr lang="en-US" sz="2400" b="1" i="1">
                                  <a:latin typeface="Cambria Math" panose="02040503050406030204" pitchFamily="18" charset="0"/>
                                </a:rPr>
                              </m:ctrlPr>
                            </m:sSubPr>
                            <m:e>
                              <m:r>
                                <a:rPr lang="en-US" sz="2400" b="1" i="1">
                                  <a:latin typeface="Cambria Math" panose="02040503050406030204" pitchFamily="18" charset="0"/>
                                </a:rPr>
                                <m:t>𝐖</m:t>
                              </m:r>
                            </m:e>
                            <m:sub>
                              <m:r>
                                <a:rPr lang="en-US" sz="2400" b="0" i="1">
                                  <a:latin typeface="Cambria Math" panose="02040503050406030204" pitchFamily="18" charset="0"/>
                                </a:rPr>
                                <m:t>𝑥</m:t>
                              </m:r>
                            </m:sub>
                          </m:sSub>
                          <m:r>
                            <a:rPr lang="en-US" sz="2400" b="1" i="0" smtClean="0">
                              <a:latin typeface="Cambria Math" panose="02040503050406030204" pitchFamily="18" charset="0"/>
                            </a:rPr>
                            <m:t>𝐱</m:t>
                          </m:r>
                          <m:r>
                            <a:rPr lang="en-US" sz="2400" b="0" i="1">
                              <a:latin typeface="Cambria Math" panose="02040503050406030204" pitchFamily="18" charset="0"/>
                            </a:rPr>
                            <m:t>+</m:t>
                          </m:r>
                          <m:sSub>
                            <m:sSubPr>
                              <m:ctrlPr>
                                <a:rPr lang="en-US" sz="2400" b="0" i="1">
                                  <a:latin typeface="Cambria Math" panose="02040503050406030204" pitchFamily="18" charset="0"/>
                                </a:rPr>
                              </m:ctrlPr>
                            </m:sSubPr>
                            <m:e>
                              <m:r>
                                <a:rPr lang="en-US" sz="2400" b="1" i="0" smtClean="0">
                                  <a:latin typeface="Cambria Math" panose="02040503050406030204" pitchFamily="18" charset="0"/>
                                </a:rPr>
                                <m:t>𝐛</m:t>
                              </m:r>
                            </m:e>
                            <m:sub>
                              <m:r>
                                <a:rPr lang="en-US" sz="2400" b="0" i="1">
                                  <a:latin typeface="Cambria Math" panose="02040503050406030204" pitchFamily="18" charset="0"/>
                                </a:rPr>
                                <m:t>h</m:t>
                              </m:r>
                            </m:sub>
                          </m:sSub>
                        </m:e>
                      </m:d>
                      <m:r>
                        <a:rPr lang="en-US" sz="2400" b="0" i="1">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𝑧</m:t>
                          </m:r>
                        </m:sub>
                      </m:sSub>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𝐰</m:t>
                          </m:r>
                        </m:e>
                        <m:sub>
                          <m:r>
                            <a:rPr lang="en-US" sz="2400" i="1">
                              <a:latin typeface="Cambria Math" panose="02040503050406030204" pitchFamily="18" charset="0"/>
                            </a:rPr>
                            <m:t>h</m:t>
                          </m:r>
                        </m:sub>
                      </m:sSub>
                      <m:sSub>
                        <m:sSubPr>
                          <m:ctrlPr>
                            <a:rPr lang="en-US" sz="2400" i="1">
                              <a:latin typeface="Cambria Math" panose="02040503050406030204" pitchFamily="18" charset="0"/>
                            </a:rPr>
                          </m:ctrlPr>
                        </m:sSubPr>
                        <m:e>
                          <m:r>
                            <a:rPr lang="en-US" sz="2400" b="1" i="1">
                              <a:latin typeface="Cambria Math" panose="02040503050406030204" pitchFamily="18" charset="0"/>
                            </a:rPr>
                            <m:t>𝐖</m:t>
                          </m:r>
                        </m:e>
                        <m:sub>
                          <m:r>
                            <a:rPr lang="en-US" sz="2400" i="1">
                              <a:latin typeface="Cambria Math" panose="02040503050406030204" pitchFamily="18" charset="0"/>
                            </a:rPr>
                            <m:t>𝑥</m:t>
                          </m:r>
                        </m:sub>
                      </m:sSub>
                      <m:r>
                        <a:rPr lang="en-US" sz="2400" b="0" i="1" smtClean="0">
                          <a:latin typeface="Cambria Math" panose="02040503050406030204" pitchFamily="18" charset="0"/>
                        </a:rPr>
                        <m:t>)</m:t>
                      </m:r>
                      <m:r>
                        <a:rPr lang="en-US" sz="2400" b="1" i="1">
                          <a:latin typeface="Cambria Math" panose="02040503050406030204" pitchFamily="18" charset="0"/>
                        </a:rPr>
                        <m:t>𝐱</m:t>
                      </m:r>
                      <m:r>
                        <a:rPr lang="en-US" sz="2400" i="1">
                          <a:latin typeface="Cambria Math" panose="02040503050406030204" pitchFamily="18" charset="0"/>
                        </a:rPr>
                        <m:t>+</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𝐰</m:t>
                          </m:r>
                        </m:e>
                        <m:sub>
                          <m:r>
                            <a:rPr lang="en-US" sz="2400" i="1">
                              <a:latin typeface="Cambria Math" panose="02040503050406030204" pitchFamily="18" charset="0"/>
                            </a:rPr>
                            <m:t>h</m:t>
                          </m:r>
                        </m:sub>
                      </m:sSub>
                      <m:sSub>
                        <m:sSubPr>
                          <m:ctrlPr>
                            <a:rPr lang="en-US" sz="2400" i="1">
                              <a:latin typeface="Cambria Math" panose="02040503050406030204" pitchFamily="18" charset="0"/>
                            </a:rPr>
                          </m:ctrlPr>
                        </m:sSubPr>
                        <m:e>
                          <m:r>
                            <a:rPr lang="en-US" sz="2400" b="1" i="1">
                              <a:latin typeface="Cambria Math" panose="02040503050406030204" pitchFamily="18" charset="0"/>
                            </a:rPr>
                            <m:t>𝐛</m:t>
                          </m:r>
                        </m:e>
                        <m:sub>
                          <m:r>
                            <a:rPr lang="en-US" sz="2400" i="1">
                              <a:latin typeface="Cambria Math" panose="02040503050406030204" pitchFamily="18" charset="0"/>
                            </a:rPr>
                            <m:t>h</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𝑏</m:t>
                          </m:r>
                        </m:e>
                        <m:sub>
                          <m:r>
                            <a:rPr lang="en-US" sz="2400" i="1">
                              <a:latin typeface="Cambria Math" panose="02040503050406030204" pitchFamily="18" charset="0"/>
                            </a:rPr>
                            <m:t>𝑧</m:t>
                          </m:r>
                        </m:sub>
                      </m:sSub>
                      <m:r>
                        <a:rPr lang="en-US" sz="2400" b="0" i="1" smtClean="0">
                          <a:latin typeface="Cambria Math" panose="02040503050406030204" pitchFamily="18" charset="0"/>
                        </a:rPr>
                        <m:t>)</m:t>
                      </m:r>
                    </m:oMath>
                  </m:oMathPara>
                </a14:m>
                <a:endParaRPr lang="en-US" sz="2400" dirty="0"/>
              </a:p>
            </p:txBody>
          </p:sp>
        </mc:Choice>
        <mc:Fallback xmlns="">
          <p:sp>
            <p:nvSpPr>
              <p:cNvPr id="6" name="TextBox 5">
                <a:extLst>
                  <a:ext uri="{FF2B5EF4-FFF2-40B4-BE49-F238E27FC236}">
                    <a16:creationId xmlns:a16="http://schemas.microsoft.com/office/drawing/2014/main" id="{F3AAADF6-2551-D18E-76B7-C03D29D41724}"/>
                  </a:ext>
                </a:extLst>
              </p:cNvPr>
              <p:cNvSpPr txBox="1">
                <a:spLocks noRot="1" noChangeAspect="1" noMove="1" noResize="1" noEditPoints="1" noAdjustHandles="1" noChangeArrowheads="1" noChangeShapeType="1" noTextEdit="1"/>
              </p:cNvSpPr>
              <p:nvPr/>
            </p:nvSpPr>
            <p:spPr>
              <a:xfrm>
                <a:off x="1045029" y="1260182"/>
                <a:ext cx="6997749" cy="461665"/>
              </a:xfrm>
              <a:prstGeom prst="rect">
                <a:avLst/>
              </a:prstGeom>
              <a:blipFill>
                <a:blip r:embed="rId3"/>
                <a:stretch>
                  <a:fillRect b="-17333"/>
                </a:stretch>
              </a:blipFill>
            </p:spPr>
            <p:txBody>
              <a:bodyPr/>
              <a:lstStyle/>
              <a:p>
                <a:r>
                  <a:rPr lang="en-US">
                    <a:noFill/>
                  </a:rPr>
                  <a:t> </a:t>
                </a:r>
              </a:p>
            </p:txBody>
          </p:sp>
        </mc:Fallback>
      </mc:AlternateContent>
    </p:spTree>
    <p:extLst>
      <p:ext uri="{BB962C8B-B14F-4D97-AF65-F5344CB8AC3E}">
        <p14:creationId xmlns:p14="http://schemas.microsoft.com/office/powerpoint/2010/main" val="403637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F70D6-681F-3B0A-BDC9-B1A9F23AF44A}"/>
              </a:ext>
            </a:extLst>
          </p:cNvPr>
          <p:cNvSpPr>
            <a:spLocks noGrp="1"/>
          </p:cNvSpPr>
          <p:nvPr>
            <p:ph type="body" sz="quarter" idx="10"/>
          </p:nvPr>
        </p:nvSpPr>
        <p:spPr/>
        <p:txBody>
          <a:bodyPr/>
          <a:lstStyle/>
          <a:p>
            <a:r>
              <a:rPr lang="en-US" dirty="0"/>
              <a:t>Significant role in predicting nonlinear behavior</a:t>
            </a:r>
          </a:p>
          <a:p>
            <a:r>
              <a:rPr lang="en-US" dirty="0"/>
              <a:t>should be differentiable: the gradient of MSE is needed in backpropagation training process</a:t>
            </a:r>
          </a:p>
          <a:p>
            <a:r>
              <a:rPr lang="en-US" dirty="0"/>
              <a:t>Examples: Sigmoid, logistics, hyperbolic tangent, rectified linear unit (ReLU), inverse and linear functions</a:t>
            </a:r>
          </a:p>
          <a:p>
            <a:pPr lvl="1"/>
            <a:r>
              <a:rPr lang="en-US" dirty="0"/>
              <a:t>choice depends on the complexity and performance of NN models</a:t>
            </a:r>
          </a:p>
          <a:p>
            <a:r>
              <a:rPr lang="en-US" dirty="0"/>
              <a:t>Each activation function has its own unique properties and is suitable for certain use cases</a:t>
            </a:r>
          </a:p>
          <a:p>
            <a:pPr lvl="1"/>
            <a:r>
              <a:rPr lang="en-US" dirty="0"/>
              <a:t>Sigmoid: ideal for binary classification problems</a:t>
            </a:r>
          </a:p>
          <a:p>
            <a:pPr lvl="1"/>
            <a:r>
              <a:rPr lang="en-US" dirty="0"/>
              <a:t>ReLU: helps overcome the vanishing gradient problem</a:t>
            </a:r>
          </a:p>
        </p:txBody>
      </p:sp>
      <p:sp>
        <p:nvSpPr>
          <p:cNvPr id="3" name="Title 2">
            <a:extLst>
              <a:ext uri="{FF2B5EF4-FFF2-40B4-BE49-F238E27FC236}">
                <a16:creationId xmlns:a16="http://schemas.microsoft.com/office/drawing/2014/main" id="{694476CD-6CE9-AB99-DFE0-D4639C99BA10}"/>
              </a:ext>
            </a:extLst>
          </p:cNvPr>
          <p:cNvSpPr>
            <a:spLocks noGrp="1"/>
          </p:cNvSpPr>
          <p:nvPr>
            <p:ph type="title"/>
          </p:nvPr>
        </p:nvSpPr>
        <p:spPr/>
        <p:txBody>
          <a:bodyPr>
            <a:normAutofit fontScale="90000"/>
          </a:bodyPr>
          <a:lstStyle/>
          <a:p>
            <a:r>
              <a:rPr lang="en-US" dirty="0"/>
              <a:t>Activation (Transfer) Functions</a:t>
            </a:r>
          </a:p>
        </p:txBody>
      </p:sp>
    </p:spTree>
    <p:extLst>
      <p:ext uri="{BB962C8B-B14F-4D97-AF65-F5344CB8AC3E}">
        <p14:creationId xmlns:p14="http://schemas.microsoft.com/office/powerpoint/2010/main" val="795006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468BAC-3DF0-1710-E7BD-64EA3B3DC8BD}"/>
              </a:ext>
            </a:extLst>
          </p:cNvPr>
          <p:cNvSpPr>
            <a:spLocks noGrp="1"/>
          </p:cNvSpPr>
          <p:nvPr>
            <p:ph type="title"/>
          </p:nvPr>
        </p:nvSpPr>
        <p:spPr/>
        <p:txBody>
          <a:bodyPr>
            <a:normAutofit fontScale="90000"/>
          </a:bodyPr>
          <a:lstStyle/>
          <a:p>
            <a:r>
              <a:rPr lang="en-US" dirty="0"/>
              <a:t>Activation (Transfer) Functions </a:t>
            </a:r>
            <a:r>
              <a:rPr lang="en-US" i="1" dirty="0"/>
              <a:t>cont</a:t>
            </a:r>
            <a:r>
              <a:rPr lang="en-US" dirty="0"/>
              <a:t>.</a:t>
            </a:r>
          </a:p>
        </p:txBody>
      </p:sp>
      <p:grpSp>
        <p:nvGrpSpPr>
          <p:cNvPr id="4" name="Group 3">
            <a:extLst>
              <a:ext uri="{FF2B5EF4-FFF2-40B4-BE49-F238E27FC236}">
                <a16:creationId xmlns:a16="http://schemas.microsoft.com/office/drawing/2014/main" id="{E17E8C8B-9DF1-B63A-7CF9-55AB2E43B287}"/>
              </a:ext>
            </a:extLst>
          </p:cNvPr>
          <p:cNvGrpSpPr/>
          <p:nvPr/>
        </p:nvGrpSpPr>
        <p:grpSpPr>
          <a:xfrm>
            <a:off x="885422" y="928819"/>
            <a:ext cx="7032188" cy="5334231"/>
            <a:chOff x="936628" y="541113"/>
            <a:chExt cx="7032188" cy="5334231"/>
          </a:xfrm>
        </p:grpSpPr>
        <p:sp>
          <p:nvSpPr>
            <p:cNvPr id="5" name="TextBox 4">
              <a:extLst>
                <a:ext uri="{FF2B5EF4-FFF2-40B4-BE49-F238E27FC236}">
                  <a16:creationId xmlns:a16="http://schemas.microsoft.com/office/drawing/2014/main" id="{7D74D1DD-620D-17A0-1384-482964A863C8}"/>
                </a:ext>
              </a:extLst>
            </p:cNvPr>
            <p:cNvSpPr txBox="1"/>
            <p:nvPr/>
          </p:nvSpPr>
          <p:spPr>
            <a:xfrm>
              <a:off x="3892818" y="2613600"/>
              <a:ext cx="380232" cy="307777"/>
            </a:xfrm>
            <a:prstGeom prst="rect">
              <a:avLst/>
            </a:prstGeom>
            <a:noFill/>
          </p:spPr>
          <p:txBody>
            <a:bodyPr wrap="none" rtlCol="0">
              <a:spAutoFit/>
            </a:bodyPr>
            <a:lstStyle/>
            <a:p>
              <a:r>
                <a:rPr lang="en-US" sz="1400" dirty="0"/>
                <a:t>(a)</a:t>
              </a:r>
            </a:p>
          </p:txBody>
        </p:sp>
        <p:sp>
          <p:nvSpPr>
            <p:cNvPr id="6" name="TextBox 5">
              <a:extLst>
                <a:ext uri="{FF2B5EF4-FFF2-40B4-BE49-F238E27FC236}">
                  <a16:creationId xmlns:a16="http://schemas.microsoft.com/office/drawing/2014/main" id="{C9B01F60-BBA2-46D9-386C-3F07DBB705A7}"/>
                </a:ext>
              </a:extLst>
            </p:cNvPr>
            <p:cNvSpPr txBox="1"/>
            <p:nvPr/>
          </p:nvSpPr>
          <p:spPr>
            <a:xfrm>
              <a:off x="7580568" y="2613600"/>
              <a:ext cx="388248" cy="307777"/>
            </a:xfrm>
            <a:prstGeom prst="rect">
              <a:avLst/>
            </a:prstGeom>
            <a:noFill/>
          </p:spPr>
          <p:txBody>
            <a:bodyPr wrap="none" rtlCol="0">
              <a:spAutoFit/>
            </a:bodyPr>
            <a:lstStyle/>
            <a:p>
              <a:r>
                <a:rPr lang="en-US" sz="1400" dirty="0"/>
                <a:t>(b)</a:t>
              </a:r>
            </a:p>
          </p:txBody>
        </p:sp>
        <p:sp>
          <p:nvSpPr>
            <p:cNvPr id="7" name="TextBox 6">
              <a:extLst>
                <a:ext uri="{FF2B5EF4-FFF2-40B4-BE49-F238E27FC236}">
                  <a16:creationId xmlns:a16="http://schemas.microsoft.com/office/drawing/2014/main" id="{1C370109-D271-C67B-EA7A-9F18986DC904}"/>
                </a:ext>
              </a:extLst>
            </p:cNvPr>
            <p:cNvSpPr txBox="1"/>
            <p:nvPr/>
          </p:nvSpPr>
          <p:spPr>
            <a:xfrm>
              <a:off x="3892818" y="5356800"/>
              <a:ext cx="380232" cy="307777"/>
            </a:xfrm>
            <a:prstGeom prst="rect">
              <a:avLst/>
            </a:prstGeom>
            <a:noFill/>
          </p:spPr>
          <p:txBody>
            <a:bodyPr wrap="none" rtlCol="0">
              <a:spAutoFit/>
            </a:bodyPr>
            <a:lstStyle/>
            <a:p>
              <a:r>
                <a:rPr lang="en-US" sz="1400" dirty="0"/>
                <a:t>(c)</a:t>
              </a:r>
            </a:p>
          </p:txBody>
        </p:sp>
        <p:sp>
          <p:nvSpPr>
            <p:cNvPr id="8" name="TextBox 7">
              <a:extLst>
                <a:ext uri="{FF2B5EF4-FFF2-40B4-BE49-F238E27FC236}">
                  <a16:creationId xmlns:a16="http://schemas.microsoft.com/office/drawing/2014/main" id="{CF98F7DC-E45B-C8AB-A45D-0DE390D612F7}"/>
                </a:ext>
              </a:extLst>
            </p:cNvPr>
            <p:cNvSpPr txBox="1"/>
            <p:nvPr/>
          </p:nvSpPr>
          <p:spPr>
            <a:xfrm>
              <a:off x="7580568" y="5356800"/>
              <a:ext cx="388248" cy="307777"/>
            </a:xfrm>
            <a:prstGeom prst="rect">
              <a:avLst/>
            </a:prstGeom>
            <a:noFill/>
          </p:spPr>
          <p:txBody>
            <a:bodyPr wrap="none" rtlCol="0">
              <a:spAutoFit/>
            </a:bodyPr>
            <a:lstStyle/>
            <a:p>
              <a:r>
                <a:rPr lang="en-US" sz="1400" dirty="0"/>
                <a:t>(d)</a:t>
              </a:r>
            </a:p>
          </p:txBody>
        </p:sp>
        <p:sp>
          <p:nvSpPr>
            <p:cNvPr id="9" name="Line 6">
              <a:extLst>
                <a:ext uri="{FF2B5EF4-FFF2-40B4-BE49-F238E27FC236}">
                  <a16:creationId xmlns:a16="http://schemas.microsoft.com/office/drawing/2014/main" id="{289369CA-074D-1BAC-7FAB-15D60B2E8711}"/>
                </a:ext>
              </a:extLst>
            </p:cNvPr>
            <p:cNvSpPr>
              <a:spLocks noChangeShapeType="1"/>
            </p:cNvSpPr>
            <p:nvPr/>
          </p:nvSpPr>
          <p:spPr bwMode="auto">
            <a:xfrm>
              <a:off x="1082676" y="2862264"/>
              <a:ext cx="28400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7">
              <a:extLst>
                <a:ext uri="{FF2B5EF4-FFF2-40B4-BE49-F238E27FC236}">
                  <a16:creationId xmlns:a16="http://schemas.microsoft.com/office/drawing/2014/main" id="{B45104B7-70A7-4E60-192F-F8E0F535EC38}"/>
                </a:ext>
              </a:extLst>
            </p:cNvPr>
            <p:cNvSpPr>
              <a:spLocks noChangeShapeType="1"/>
            </p:cNvSpPr>
            <p:nvPr/>
          </p:nvSpPr>
          <p:spPr bwMode="auto">
            <a:xfrm>
              <a:off x="1082676" y="617538"/>
              <a:ext cx="28400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8">
              <a:extLst>
                <a:ext uri="{FF2B5EF4-FFF2-40B4-BE49-F238E27FC236}">
                  <a16:creationId xmlns:a16="http://schemas.microsoft.com/office/drawing/2014/main" id="{4E1F0F1E-6D78-519E-E01D-BFECF7412E35}"/>
                </a:ext>
              </a:extLst>
            </p:cNvPr>
            <p:cNvSpPr>
              <a:spLocks noChangeShapeType="1"/>
            </p:cNvSpPr>
            <p:nvPr/>
          </p:nvSpPr>
          <p:spPr bwMode="auto">
            <a:xfrm flipV="1">
              <a:off x="1082676"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4">
              <a:extLst>
                <a:ext uri="{FF2B5EF4-FFF2-40B4-BE49-F238E27FC236}">
                  <a16:creationId xmlns:a16="http://schemas.microsoft.com/office/drawing/2014/main" id="{B34DE670-B693-7879-5AD9-921C4948A87F}"/>
                </a:ext>
              </a:extLst>
            </p:cNvPr>
            <p:cNvSpPr>
              <a:spLocks noChangeShapeType="1"/>
            </p:cNvSpPr>
            <p:nvPr/>
          </p:nvSpPr>
          <p:spPr bwMode="auto">
            <a:xfrm flipV="1">
              <a:off x="3922714"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5">
              <a:extLst>
                <a:ext uri="{FF2B5EF4-FFF2-40B4-BE49-F238E27FC236}">
                  <a16:creationId xmlns:a16="http://schemas.microsoft.com/office/drawing/2014/main" id="{86ED36A4-8EF1-4AA7-8E78-2EDC3457B20E}"/>
                </a:ext>
              </a:extLst>
            </p:cNvPr>
            <p:cNvSpPr>
              <a:spLocks noChangeShapeType="1"/>
            </p:cNvSpPr>
            <p:nvPr/>
          </p:nvSpPr>
          <p:spPr bwMode="auto">
            <a:xfrm>
              <a:off x="1082676" y="617538"/>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21">
              <a:extLst>
                <a:ext uri="{FF2B5EF4-FFF2-40B4-BE49-F238E27FC236}">
                  <a16:creationId xmlns:a16="http://schemas.microsoft.com/office/drawing/2014/main" id="{D7D92EF4-0ED0-BC0F-A853-89C4B47C4D75}"/>
                </a:ext>
              </a:extLst>
            </p:cNvPr>
            <p:cNvSpPr>
              <a:spLocks noChangeShapeType="1"/>
            </p:cNvSpPr>
            <p:nvPr/>
          </p:nvSpPr>
          <p:spPr bwMode="auto">
            <a:xfrm>
              <a:off x="3922714" y="617538"/>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Rectangle 22">
              <a:extLst>
                <a:ext uri="{FF2B5EF4-FFF2-40B4-BE49-F238E27FC236}">
                  <a16:creationId xmlns:a16="http://schemas.microsoft.com/office/drawing/2014/main" id="{4C9758A9-917A-BE96-1056-853F086AEEB6}"/>
                </a:ext>
              </a:extLst>
            </p:cNvPr>
            <p:cNvSpPr>
              <a:spLocks noChangeArrowheads="1"/>
            </p:cNvSpPr>
            <p:nvPr/>
          </p:nvSpPr>
          <p:spPr bwMode="auto">
            <a:xfrm>
              <a:off x="1042989" y="290830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 name="Rectangle 23">
              <a:extLst>
                <a:ext uri="{FF2B5EF4-FFF2-40B4-BE49-F238E27FC236}">
                  <a16:creationId xmlns:a16="http://schemas.microsoft.com/office/drawing/2014/main" id="{7D6E15BB-4FB8-99F5-815E-228A6E7B02F9}"/>
                </a:ext>
              </a:extLst>
            </p:cNvPr>
            <p:cNvSpPr>
              <a:spLocks noChangeArrowheads="1"/>
            </p:cNvSpPr>
            <p:nvPr/>
          </p:nvSpPr>
          <p:spPr bwMode="auto">
            <a:xfrm>
              <a:off x="1514476" y="290830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9C51DEE3-A177-967E-FFF3-915CAA04D4B0}"/>
                </a:ext>
              </a:extLst>
            </p:cNvPr>
            <p:cNvSpPr>
              <a:spLocks noChangeArrowheads="1"/>
            </p:cNvSpPr>
            <p:nvPr/>
          </p:nvSpPr>
          <p:spPr bwMode="auto">
            <a:xfrm>
              <a:off x="1992314" y="290830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 name="Rectangle 25">
              <a:extLst>
                <a:ext uri="{FF2B5EF4-FFF2-40B4-BE49-F238E27FC236}">
                  <a16:creationId xmlns:a16="http://schemas.microsoft.com/office/drawing/2014/main" id="{18BC1EF9-41D9-B73D-C92E-8536396A062E}"/>
                </a:ext>
              </a:extLst>
            </p:cNvPr>
            <p:cNvSpPr>
              <a:spLocks noChangeArrowheads="1"/>
            </p:cNvSpPr>
            <p:nvPr/>
          </p:nvSpPr>
          <p:spPr bwMode="auto">
            <a:xfrm>
              <a:off x="2476501"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 name="Rectangle 26">
              <a:extLst>
                <a:ext uri="{FF2B5EF4-FFF2-40B4-BE49-F238E27FC236}">
                  <a16:creationId xmlns:a16="http://schemas.microsoft.com/office/drawing/2014/main" id="{4CA83CBC-25DD-F082-2B79-449C206A3788}"/>
                </a:ext>
              </a:extLst>
            </p:cNvPr>
            <p:cNvSpPr>
              <a:spLocks noChangeArrowheads="1"/>
            </p:cNvSpPr>
            <p:nvPr/>
          </p:nvSpPr>
          <p:spPr bwMode="auto">
            <a:xfrm>
              <a:off x="2947989"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 name="Rectangle 27">
              <a:extLst>
                <a:ext uri="{FF2B5EF4-FFF2-40B4-BE49-F238E27FC236}">
                  <a16:creationId xmlns:a16="http://schemas.microsoft.com/office/drawing/2014/main" id="{97BE562A-8B30-2083-C42C-40BBF5CDA3D3}"/>
                </a:ext>
              </a:extLst>
            </p:cNvPr>
            <p:cNvSpPr>
              <a:spLocks noChangeArrowheads="1"/>
            </p:cNvSpPr>
            <p:nvPr/>
          </p:nvSpPr>
          <p:spPr bwMode="auto">
            <a:xfrm>
              <a:off x="3424239"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1" name="Rectangle 28">
              <a:extLst>
                <a:ext uri="{FF2B5EF4-FFF2-40B4-BE49-F238E27FC236}">
                  <a16:creationId xmlns:a16="http://schemas.microsoft.com/office/drawing/2014/main" id="{C66078C6-C2FF-E001-EE9F-4F98F13A4FD7}"/>
                </a:ext>
              </a:extLst>
            </p:cNvPr>
            <p:cNvSpPr>
              <a:spLocks noChangeArrowheads="1"/>
            </p:cNvSpPr>
            <p:nvPr/>
          </p:nvSpPr>
          <p:spPr bwMode="auto">
            <a:xfrm>
              <a:off x="3895726"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 name="Line 29">
              <a:extLst>
                <a:ext uri="{FF2B5EF4-FFF2-40B4-BE49-F238E27FC236}">
                  <a16:creationId xmlns:a16="http://schemas.microsoft.com/office/drawing/2014/main" id="{36CA5E9F-1CC4-0214-113C-D29B4B6A0B34}"/>
                </a:ext>
              </a:extLst>
            </p:cNvPr>
            <p:cNvSpPr>
              <a:spLocks noChangeShapeType="1"/>
            </p:cNvSpPr>
            <p:nvPr/>
          </p:nvSpPr>
          <p:spPr bwMode="auto">
            <a:xfrm flipV="1">
              <a:off x="1082676" y="617538"/>
              <a:ext cx="0" cy="2244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30">
              <a:extLst>
                <a:ext uri="{FF2B5EF4-FFF2-40B4-BE49-F238E27FC236}">
                  <a16:creationId xmlns:a16="http://schemas.microsoft.com/office/drawing/2014/main" id="{03F3F52B-C482-D560-277B-525EA1602FF8}"/>
                </a:ext>
              </a:extLst>
            </p:cNvPr>
            <p:cNvSpPr>
              <a:spLocks noChangeShapeType="1"/>
            </p:cNvSpPr>
            <p:nvPr/>
          </p:nvSpPr>
          <p:spPr bwMode="auto">
            <a:xfrm flipV="1">
              <a:off x="3922714" y="617538"/>
              <a:ext cx="0" cy="2244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31">
              <a:extLst>
                <a:ext uri="{FF2B5EF4-FFF2-40B4-BE49-F238E27FC236}">
                  <a16:creationId xmlns:a16="http://schemas.microsoft.com/office/drawing/2014/main" id="{F2C3656E-60D5-82EC-1718-1F4B5DD23341}"/>
                </a:ext>
              </a:extLst>
            </p:cNvPr>
            <p:cNvSpPr>
              <a:spLocks noChangeShapeType="1"/>
            </p:cNvSpPr>
            <p:nvPr/>
          </p:nvSpPr>
          <p:spPr bwMode="auto">
            <a:xfrm>
              <a:off x="1082676" y="286226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37">
              <a:extLst>
                <a:ext uri="{FF2B5EF4-FFF2-40B4-BE49-F238E27FC236}">
                  <a16:creationId xmlns:a16="http://schemas.microsoft.com/office/drawing/2014/main" id="{FFCF3EB4-3A2E-5148-2FED-A38BB1AF4BD7}"/>
                </a:ext>
              </a:extLst>
            </p:cNvPr>
            <p:cNvSpPr>
              <a:spLocks noChangeShapeType="1"/>
            </p:cNvSpPr>
            <p:nvPr/>
          </p:nvSpPr>
          <p:spPr bwMode="auto">
            <a:xfrm>
              <a:off x="1082676" y="61753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38">
              <a:extLst>
                <a:ext uri="{FF2B5EF4-FFF2-40B4-BE49-F238E27FC236}">
                  <a16:creationId xmlns:a16="http://schemas.microsoft.com/office/drawing/2014/main" id="{B008AAA0-EBA3-DF16-F5F4-2BB202FE0545}"/>
                </a:ext>
              </a:extLst>
            </p:cNvPr>
            <p:cNvSpPr>
              <a:spLocks noChangeShapeType="1"/>
            </p:cNvSpPr>
            <p:nvPr/>
          </p:nvSpPr>
          <p:spPr bwMode="auto">
            <a:xfrm flipH="1">
              <a:off x="3894139" y="286226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44">
              <a:extLst>
                <a:ext uri="{FF2B5EF4-FFF2-40B4-BE49-F238E27FC236}">
                  <a16:creationId xmlns:a16="http://schemas.microsoft.com/office/drawing/2014/main" id="{8B7385EA-2653-45EB-D897-892F01A8A1CF}"/>
                </a:ext>
              </a:extLst>
            </p:cNvPr>
            <p:cNvSpPr>
              <a:spLocks noChangeShapeType="1"/>
            </p:cNvSpPr>
            <p:nvPr/>
          </p:nvSpPr>
          <p:spPr bwMode="auto">
            <a:xfrm flipH="1">
              <a:off x="3894139" y="61753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Rectangle 45">
              <a:extLst>
                <a:ext uri="{FF2B5EF4-FFF2-40B4-BE49-F238E27FC236}">
                  <a16:creationId xmlns:a16="http://schemas.microsoft.com/office/drawing/2014/main" id="{B574454E-4815-B5BD-BF1C-49AA64611E2C}"/>
                </a:ext>
              </a:extLst>
            </p:cNvPr>
            <p:cNvSpPr>
              <a:spLocks noChangeArrowheads="1"/>
            </p:cNvSpPr>
            <p:nvPr/>
          </p:nvSpPr>
          <p:spPr bwMode="auto">
            <a:xfrm>
              <a:off x="949951" y="2794626"/>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9" name="Rectangle 46">
              <a:extLst>
                <a:ext uri="{FF2B5EF4-FFF2-40B4-BE49-F238E27FC236}">
                  <a16:creationId xmlns:a16="http://schemas.microsoft.com/office/drawing/2014/main" id="{6A6B9977-1EB8-D560-3DB2-79B816BA51F3}"/>
                </a:ext>
              </a:extLst>
            </p:cNvPr>
            <p:cNvSpPr>
              <a:spLocks noChangeArrowheads="1"/>
            </p:cNvSpPr>
            <p:nvPr/>
          </p:nvSpPr>
          <p:spPr bwMode="auto">
            <a:xfrm>
              <a:off x="949951" y="2421564"/>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0" name="Rectangle 47">
              <a:extLst>
                <a:ext uri="{FF2B5EF4-FFF2-40B4-BE49-F238E27FC236}">
                  <a16:creationId xmlns:a16="http://schemas.microsoft.com/office/drawing/2014/main" id="{E7933424-8FDC-4AAD-12C3-E409EDE68B9E}"/>
                </a:ext>
              </a:extLst>
            </p:cNvPr>
            <p:cNvSpPr>
              <a:spLocks noChangeArrowheads="1"/>
            </p:cNvSpPr>
            <p:nvPr/>
          </p:nvSpPr>
          <p:spPr bwMode="auto">
            <a:xfrm>
              <a:off x="949951" y="204850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1" name="Rectangle 48">
              <a:extLst>
                <a:ext uri="{FF2B5EF4-FFF2-40B4-BE49-F238E27FC236}">
                  <a16:creationId xmlns:a16="http://schemas.microsoft.com/office/drawing/2014/main" id="{6FB242A0-9B50-DA12-8E15-C1A488B032FE}"/>
                </a:ext>
              </a:extLst>
            </p:cNvPr>
            <p:cNvSpPr>
              <a:spLocks noChangeArrowheads="1"/>
            </p:cNvSpPr>
            <p:nvPr/>
          </p:nvSpPr>
          <p:spPr bwMode="auto">
            <a:xfrm>
              <a:off x="975351" y="167543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2" name="Rectangle 49">
              <a:extLst>
                <a:ext uri="{FF2B5EF4-FFF2-40B4-BE49-F238E27FC236}">
                  <a16:creationId xmlns:a16="http://schemas.microsoft.com/office/drawing/2014/main" id="{F525C0EA-5B5F-D444-005F-D903627D4986}"/>
                </a:ext>
              </a:extLst>
            </p:cNvPr>
            <p:cNvSpPr>
              <a:spLocks noChangeArrowheads="1"/>
            </p:cNvSpPr>
            <p:nvPr/>
          </p:nvSpPr>
          <p:spPr bwMode="auto">
            <a:xfrm>
              <a:off x="975351" y="1296026"/>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Rectangle 50">
              <a:extLst>
                <a:ext uri="{FF2B5EF4-FFF2-40B4-BE49-F238E27FC236}">
                  <a16:creationId xmlns:a16="http://schemas.microsoft.com/office/drawing/2014/main" id="{AA4D5AA4-D6CD-D0E3-E0DE-F9E791A0FCA1}"/>
                </a:ext>
              </a:extLst>
            </p:cNvPr>
            <p:cNvSpPr>
              <a:spLocks noChangeArrowheads="1"/>
            </p:cNvSpPr>
            <p:nvPr/>
          </p:nvSpPr>
          <p:spPr bwMode="auto">
            <a:xfrm>
              <a:off x="975351" y="922963"/>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4" name="Rectangle 51">
              <a:extLst>
                <a:ext uri="{FF2B5EF4-FFF2-40B4-BE49-F238E27FC236}">
                  <a16:creationId xmlns:a16="http://schemas.microsoft.com/office/drawing/2014/main" id="{03E813C6-BC1B-2C4F-B586-6700CABA1BE6}"/>
                </a:ext>
              </a:extLst>
            </p:cNvPr>
            <p:cNvSpPr>
              <a:spLocks noChangeArrowheads="1"/>
            </p:cNvSpPr>
            <p:nvPr/>
          </p:nvSpPr>
          <p:spPr bwMode="auto">
            <a:xfrm>
              <a:off x="975351" y="548313"/>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5" name="Freeform 52">
              <a:extLst>
                <a:ext uri="{FF2B5EF4-FFF2-40B4-BE49-F238E27FC236}">
                  <a16:creationId xmlns:a16="http://schemas.microsoft.com/office/drawing/2014/main" id="{BA7D947B-7087-BBC2-226E-3DCE3FD3B9D6}"/>
                </a:ext>
              </a:extLst>
            </p:cNvPr>
            <p:cNvSpPr>
              <a:spLocks/>
            </p:cNvSpPr>
            <p:nvPr/>
          </p:nvSpPr>
          <p:spPr bwMode="auto">
            <a:xfrm>
              <a:off x="1082676" y="617538"/>
              <a:ext cx="2840038" cy="2244726"/>
            </a:xfrm>
            <a:custGeom>
              <a:avLst/>
              <a:gdLst>
                <a:gd name="T0" fmla="*/ 0 w 1789"/>
                <a:gd name="T1" fmla="*/ 1414 h 1414"/>
                <a:gd name="T2" fmla="*/ 30 w 1789"/>
                <a:gd name="T3" fmla="*/ 1391 h 1414"/>
                <a:gd name="T4" fmla="*/ 60 w 1789"/>
                <a:gd name="T5" fmla="*/ 1367 h 1414"/>
                <a:gd name="T6" fmla="*/ 90 w 1789"/>
                <a:gd name="T7" fmla="*/ 1344 h 1414"/>
                <a:gd name="T8" fmla="*/ 119 w 1789"/>
                <a:gd name="T9" fmla="*/ 1320 h 1414"/>
                <a:gd name="T10" fmla="*/ 149 w 1789"/>
                <a:gd name="T11" fmla="*/ 1297 h 1414"/>
                <a:gd name="T12" fmla="*/ 179 w 1789"/>
                <a:gd name="T13" fmla="*/ 1273 h 1414"/>
                <a:gd name="T14" fmla="*/ 209 w 1789"/>
                <a:gd name="T15" fmla="*/ 1249 h 1414"/>
                <a:gd name="T16" fmla="*/ 238 w 1789"/>
                <a:gd name="T17" fmla="*/ 1226 h 1414"/>
                <a:gd name="T18" fmla="*/ 268 w 1789"/>
                <a:gd name="T19" fmla="*/ 1202 h 1414"/>
                <a:gd name="T20" fmla="*/ 298 w 1789"/>
                <a:gd name="T21" fmla="*/ 1179 h 1414"/>
                <a:gd name="T22" fmla="*/ 328 w 1789"/>
                <a:gd name="T23" fmla="*/ 1155 h 1414"/>
                <a:gd name="T24" fmla="*/ 358 w 1789"/>
                <a:gd name="T25" fmla="*/ 1132 h 1414"/>
                <a:gd name="T26" fmla="*/ 388 w 1789"/>
                <a:gd name="T27" fmla="*/ 1108 h 1414"/>
                <a:gd name="T28" fmla="*/ 417 w 1789"/>
                <a:gd name="T29" fmla="*/ 1084 h 1414"/>
                <a:gd name="T30" fmla="*/ 447 w 1789"/>
                <a:gd name="T31" fmla="*/ 1061 h 1414"/>
                <a:gd name="T32" fmla="*/ 477 w 1789"/>
                <a:gd name="T33" fmla="*/ 1037 h 1414"/>
                <a:gd name="T34" fmla="*/ 507 w 1789"/>
                <a:gd name="T35" fmla="*/ 1014 h 1414"/>
                <a:gd name="T36" fmla="*/ 537 w 1789"/>
                <a:gd name="T37" fmla="*/ 990 h 1414"/>
                <a:gd name="T38" fmla="*/ 566 w 1789"/>
                <a:gd name="T39" fmla="*/ 967 h 1414"/>
                <a:gd name="T40" fmla="*/ 596 w 1789"/>
                <a:gd name="T41" fmla="*/ 943 h 1414"/>
                <a:gd name="T42" fmla="*/ 626 w 1789"/>
                <a:gd name="T43" fmla="*/ 920 h 1414"/>
                <a:gd name="T44" fmla="*/ 656 w 1789"/>
                <a:gd name="T45" fmla="*/ 896 h 1414"/>
                <a:gd name="T46" fmla="*/ 686 w 1789"/>
                <a:gd name="T47" fmla="*/ 872 h 1414"/>
                <a:gd name="T48" fmla="*/ 716 w 1789"/>
                <a:gd name="T49" fmla="*/ 849 h 1414"/>
                <a:gd name="T50" fmla="*/ 745 w 1789"/>
                <a:gd name="T51" fmla="*/ 825 h 1414"/>
                <a:gd name="T52" fmla="*/ 775 w 1789"/>
                <a:gd name="T53" fmla="*/ 801 h 1414"/>
                <a:gd name="T54" fmla="*/ 805 w 1789"/>
                <a:gd name="T55" fmla="*/ 778 h 1414"/>
                <a:gd name="T56" fmla="*/ 835 w 1789"/>
                <a:gd name="T57" fmla="*/ 754 h 1414"/>
                <a:gd name="T58" fmla="*/ 865 w 1789"/>
                <a:gd name="T59" fmla="*/ 731 h 1414"/>
                <a:gd name="T60" fmla="*/ 894 w 1789"/>
                <a:gd name="T61" fmla="*/ 707 h 1414"/>
                <a:gd name="T62" fmla="*/ 924 w 1789"/>
                <a:gd name="T63" fmla="*/ 684 h 1414"/>
                <a:gd name="T64" fmla="*/ 954 w 1789"/>
                <a:gd name="T65" fmla="*/ 660 h 1414"/>
                <a:gd name="T66" fmla="*/ 984 w 1789"/>
                <a:gd name="T67" fmla="*/ 637 h 1414"/>
                <a:gd name="T68" fmla="*/ 1014 w 1789"/>
                <a:gd name="T69" fmla="*/ 613 h 1414"/>
                <a:gd name="T70" fmla="*/ 1043 w 1789"/>
                <a:gd name="T71" fmla="*/ 589 h 1414"/>
                <a:gd name="T72" fmla="*/ 1073 w 1789"/>
                <a:gd name="T73" fmla="*/ 566 h 1414"/>
                <a:gd name="T74" fmla="*/ 1103 w 1789"/>
                <a:gd name="T75" fmla="*/ 542 h 1414"/>
                <a:gd name="T76" fmla="*/ 1133 w 1789"/>
                <a:gd name="T77" fmla="*/ 519 h 1414"/>
                <a:gd name="T78" fmla="*/ 1163 w 1789"/>
                <a:gd name="T79" fmla="*/ 495 h 1414"/>
                <a:gd name="T80" fmla="*/ 1193 w 1789"/>
                <a:gd name="T81" fmla="*/ 472 h 1414"/>
                <a:gd name="T82" fmla="*/ 1222 w 1789"/>
                <a:gd name="T83" fmla="*/ 448 h 1414"/>
                <a:gd name="T84" fmla="*/ 1252 w 1789"/>
                <a:gd name="T85" fmla="*/ 424 h 1414"/>
                <a:gd name="T86" fmla="*/ 1282 w 1789"/>
                <a:gd name="T87" fmla="*/ 401 h 1414"/>
                <a:gd name="T88" fmla="*/ 1312 w 1789"/>
                <a:gd name="T89" fmla="*/ 377 h 1414"/>
                <a:gd name="T90" fmla="*/ 1342 w 1789"/>
                <a:gd name="T91" fmla="*/ 353 h 1414"/>
                <a:gd name="T92" fmla="*/ 1371 w 1789"/>
                <a:gd name="T93" fmla="*/ 330 h 1414"/>
                <a:gd name="T94" fmla="*/ 1401 w 1789"/>
                <a:gd name="T95" fmla="*/ 307 h 1414"/>
                <a:gd name="T96" fmla="*/ 1431 w 1789"/>
                <a:gd name="T97" fmla="*/ 283 h 1414"/>
                <a:gd name="T98" fmla="*/ 1461 w 1789"/>
                <a:gd name="T99" fmla="*/ 259 h 1414"/>
                <a:gd name="T100" fmla="*/ 1491 w 1789"/>
                <a:gd name="T101" fmla="*/ 236 h 1414"/>
                <a:gd name="T102" fmla="*/ 1521 w 1789"/>
                <a:gd name="T103" fmla="*/ 212 h 1414"/>
                <a:gd name="T104" fmla="*/ 1550 w 1789"/>
                <a:gd name="T105" fmla="*/ 189 h 1414"/>
                <a:gd name="T106" fmla="*/ 1580 w 1789"/>
                <a:gd name="T107" fmla="*/ 165 h 1414"/>
                <a:gd name="T108" fmla="*/ 1610 w 1789"/>
                <a:gd name="T109" fmla="*/ 141 h 1414"/>
                <a:gd name="T110" fmla="*/ 1640 w 1789"/>
                <a:gd name="T111" fmla="*/ 118 h 1414"/>
                <a:gd name="T112" fmla="*/ 1670 w 1789"/>
                <a:gd name="T113" fmla="*/ 94 h 1414"/>
                <a:gd name="T114" fmla="*/ 1699 w 1789"/>
                <a:gd name="T115" fmla="*/ 71 h 1414"/>
                <a:gd name="T116" fmla="*/ 1729 w 1789"/>
                <a:gd name="T117" fmla="*/ 47 h 1414"/>
                <a:gd name="T118" fmla="*/ 1759 w 1789"/>
                <a:gd name="T119" fmla="*/ 24 h 1414"/>
                <a:gd name="T120" fmla="*/ 1789 w 1789"/>
                <a:gd name="T121"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89" h="1414">
                  <a:moveTo>
                    <a:pt x="0" y="1414"/>
                  </a:moveTo>
                  <a:lnTo>
                    <a:pt x="30" y="1391"/>
                  </a:lnTo>
                  <a:lnTo>
                    <a:pt x="60" y="1367"/>
                  </a:lnTo>
                  <a:lnTo>
                    <a:pt x="90" y="1344"/>
                  </a:lnTo>
                  <a:lnTo>
                    <a:pt x="119" y="1320"/>
                  </a:lnTo>
                  <a:lnTo>
                    <a:pt x="149" y="1297"/>
                  </a:lnTo>
                  <a:lnTo>
                    <a:pt x="179" y="1273"/>
                  </a:lnTo>
                  <a:lnTo>
                    <a:pt x="209" y="1249"/>
                  </a:lnTo>
                  <a:lnTo>
                    <a:pt x="238" y="1226"/>
                  </a:lnTo>
                  <a:lnTo>
                    <a:pt x="268" y="1202"/>
                  </a:lnTo>
                  <a:lnTo>
                    <a:pt x="298" y="1179"/>
                  </a:lnTo>
                  <a:lnTo>
                    <a:pt x="328" y="1155"/>
                  </a:lnTo>
                  <a:lnTo>
                    <a:pt x="358" y="1132"/>
                  </a:lnTo>
                  <a:lnTo>
                    <a:pt x="388" y="1108"/>
                  </a:lnTo>
                  <a:lnTo>
                    <a:pt x="417" y="1084"/>
                  </a:lnTo>
                  <a:lnTo>
                    <a:pt x="447" y="1061"/>
                  </a:lnTo>
                  <a:lnTo>
                    <a:pt x="477" y="1037"/>
                  </a:lnTo>
                  <a:lnTo>
                    <a:pt x="507" y="1014"/>
                  </a:lnTo>
                  <a:lnTo>
                    <a:pt x="537" y="990"/>
                  </a:lnTo>
                  <a:lnTo>
                    <a:pt x="566" y="967"/>
                  </a:lnTo>
                  <a:lnTo>
                    <a:pt x="596" y="943"/>
                  </a:lnTo>
                  <a:lnTo>
                    <a:pt x="626" y="920"/>
                  </a:lnTo>
                  <a:lnTo>
                    <a:pt x="656" y="896"/>
                  </a:lnTo>
                  <a:lnTo>
                    <a:pt x="686" y="872"/>
                  </a:lnTo>
                  <a:lnTo>
                    <a:pt x="716" y="849"/>
                  </a:lnTo>
                  <a:lnTo>
                    <a:pt x="745" y="825"/>
                  </a:lnTo>
                  <a:lnTo>
                    <a:pt x="775" y="801"/>
                  </a:lnTo>
                  <a:lnTo>
                    <a:pt x="805" y="778"/>
                  </a:lnTo>
                  <a:lnTo>
                    <a:pt x="835" y="754"/>
                  </a:lnTo>
                  <a:lnTo>
                    <a:pt x="865" y="731"/>
                  </a:lnTo>
                  <a:lnTo>
                    <a:pt x="894" y="707"/>
                  </a:lnTo>
                  <a:lnTo>
                    <a:pt x="924" y="684"/>
                  </a:lnTo>
                  <a:lnTo>
                    <a:pt x="954" y="660"/>
                  </a:lnTo>
                  <a:lnTo>
                    <a:pt x="984" y="637"/>
                  </a:lnTo>
                  <a:lnTo>
                    <a:pt x="1014" y="613"/>
                  </a:lnTo>
                  <a:lnTo>
                    <a:pt x="1043" y="589"/>
                  </a:lnTo>
                  <a:lnTo>
                    <a:pt x="1073" y="566"/>
                  </a:lnTo>
                  <a:lnTo>
                    <a:pt x="1103" y="542"/>
                  </a:lnTo>
                  <a:lnTo>
                    <a:pt x="1133" y="519"/>
                  </a:lnTo>
                  <a:lnTo>
                    <a:pt x="1163" y="495"/>
                  </a:lnTo>
                  <a:lnTo>
                    <a:pt x="1193" y="472"/>
                  </a:lnTo>
                  <a:lnTo>
                    <a:pt x="1222" y="448"/>
                  </a:lnTo>
                  <a:lnTo>
                    <a:pt x="1252" y="424"/>
                  </a:lnTo>
                  <a:lnTo>
                    <a:pt x="1282" y="401"/>
                  </a:lnTo>
                  <a:lnTo>
                    <a:pt x="1312" y="377"/>
                  </a:lnTo>
                  <a:lnTo>
                    <a:pt x="1342" y="353"/>
                  </a:lnTo>
                  <a:lnTo>
                    <a:pt x="1371" y="330"/>
                  </a:lnTo>
                  <a:lnTo>
                    <a:pt x="1401" y="307"/>
                  </a:lnTo>
                  <a:lnTo>
                    <a:pt x="1431" y="283"/>
                  </a:lnTo>
                  <a:lnTo>
                    <a:pt x="1461" y="259"/>
                  </a:lnTo>
                  <a:lnTo>
                    <a:pt x="1491" y="236"/>
                  </a:lnTo>
                  <a:lnTo>
                    <a:pt x="1521" y="212"/>
                  </a:lnTo>
                  <a:lnTo>
                    <a:pt x="1550" y="189"/>
                  </a:lnTo>
                  <a:lnTo>
                    <a:pt x="1580" y="165"/>
                  </a:lnTo>
                  <a:lnTo>
                    <a:pt x="1610" y="141"/>
                  </a:lnTo>
                  <a:lnTo>
                    <a:pt x="1640" y="118"/>
                  </a:lnTo>
                  <a:lnTo>
                    <a:pt x="1670" y="94"/>
                  </a:lnTo>
                  <a:lnTo>
                    <a:pt x="1699" y="71"/>
                  </a:lnTo>
                  <a:lnTo>
                    <a:pt x="1729" y="47"/>
                  </a:lnTo>
                  <a:lnTo>
                    <a:pt x="1759" y="24"/>
                  </a:lnTo>
                  <a:lnTo>
                    <a:pt x="1789"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 name="Line 57">
              <a:extLst>
                <a:ext uri="{FF2B5EF4-FFF2-40B4-BE49-F238E27FC236}">
                  <a16:creationId xmlns:a16="http://schemas.microsoft.com/office/drawing/2014/main" id="{38640F58-D5AA-C0FE-C968-E7FA9C38C2EF}"/>
                </a:ext>
              </a:extLst>
            </p:cNvPr>
            <p:cNvSpPr>
              <a:spLocks noChangeShapeType="1"/>
            </p:cNvSpPr>
            <p:nvPr/>
          </p:nvSpPr>
          <p:spPr bwMode="auto">
            <a:xfrm>
              <a:off x="4760913" y="2862264"/>
              <a:ext cx="28400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 name="Line 58">
              <a:extLst>
                <a:ext uri="{FF2B5EF4-FFF2-40B4-BE49-F238E27FC236}">
                  <a16:creationId xmlns:a16="http://schemas.microsoft.com/office/drawing/2014/main" id="{7590BE95-BEE4-24D2-D5E9-83B8F72CD5F4}"/>
                </a:ext>
              </a:extLst>
            </p:cNvPr>
            <p:cNvSpPr>
              <a:spLocks noChangeShapeType="1"/>
            </p:cNvSpPr>
            <p:nvPr/>
          </p:nvSpPr>
          <p:spPr bwMode="auto">
            <a:xfrm>
              <a:off x="4760913" y="617538"/>
              <a:ext cx="28400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Line 59">
              <a:extLst>
                <a:ext uri="{FF2B5EF4-FFF2-40B4-BE49-F238E27FC236}">
                  <a16:creationId xmlns:a16="http://schemas.microsoft.com/office/drawing/2014/main" id="{5D6E97C5-E752-AF3E-94EC-3E23767D21FD}"/>
                </a:ext>
              </a:extLst>
            </p:cNvPr>
            <p:cNvSpPr>
              <a:spLocks noChangeShapeType="1"/>
            </p:cNvSpPr>
            <p:nvPr/>
          </p:nvSpPr>
          <p:spPr bwMode="auto">
            <a:xfrm flipV="1">
              <a:off x="4760913"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60">
              <a:extLst>
                <a:ext uri="{FF2B5EF4-FFF2-40B4-BE49-F238E27FC236}">
                  <a16:creationId xmlns:a16="http://schemas.microsoft.com/office/drawing/2014/main" id="{2CECBB8C-00AB-8CE2-08CD-B5E13E9141B2}"/>
                </a:ext>
              </a:extLst>
            </p:cNvPr>
            <p:cNvSpPr>
              <a:spLocks noChangeShapeType="1"/>
            </p:cNvSpPr>
            <p:nvPr/>
          </p:nvSpPr>
          <p:spPr bwMode="auto">
            <a:xfrm flipV="1">
              <a:off x="5233988"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Line 61">
              <a:extLst>
                <a:ext uri="{FF2B5EF4-FFF2-40B4-BE49-F238E27FC236}">
                  <a16:creationId xmlns:a16="http://schemas.microsoft.com/office/drawing/2014/main" id="{EEF3FC0C-7D56-565C-F99A-83B225A6E670}"/>
                </a:ext>
              </a:extLst>
            </p:cNvPr>
            <p:cNvSpPr>
              <a:spLocks noChangeShapeType="1"/>
            </p:cNvSpPr>
            <p:nvPr/>
          </p:nvSpPr>
          <p:spPr bwMode="auto">
            <a:xfrm flipV="1">
              <a:off x="5707063"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Line 62">
              <a:extLst>
                <a:ext uri="{FF2B5EF4-FFF2-40B4-BE49-F238E27FC236}">
                  <a16:creationId xmlns:a16="http://schemas.microsoft.com/office/drawing/2014/main" id="{0273C20D-4D26-1FFF-B1F2-1E024AE216F8}"/>
                </a:ext>
              </a:extLst>
            </p:cNvPr>
            <p:cNvSpPr>
              <a:spLocks noChangeShapeType="1"/>
            </p:cNvSpPr>
            <p:nvPr/>
          </p:nvSpPr>
          <p:spPr bwMode="auto">
            <a:xfrm flipV="1">
              <a:off x="6180138"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Line 63">
              <a:extLst>
                <a:ext uri="{FF2B5EF4-FFF2-40B4-BE49-F238E27FC236}">
                  <a16:creationId xmlns:a16="http://schemas.microsoft.com/office/drawing/2014/main" id="{F7B77E85-D0B7-E61D-1A76-AEF1F5E80A37}"/>
                </a:ext>
              </a:extLst>
            </p:cNvPr>
            <p:cNvSpPr>
              <a:spLocks noChangeShapeType="1"/>
            </p:cNvSpPr>
            <p:nvPr/>
          </p:nvSpPr>
          <p:spPr bwMode="auto">
            <a:xfrm flipV="1">
              <a:off x="6654800"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Line 64">
              <a:extLst>
                <a:ext uri="{FF2B5EF4-FFF2-40B4-BE49-F238E27FC236}">
                  <a16:creationId xmlns:a16="http://schemas.microsoft.com/office/drawing/2014/main" id="{6FFB00DB-E80B-A057-912F-C2FE9781AF64}"/>
                </a:ext>
              </a:extLst>
            </p:cNvPr>
            <p:cNvSpPr>
              <a:spLocks noChangeShapeType="1"/>
            </p:cNvSpPr>
            <p:nvPr/>
          </p:nvSpPr>
          <p:spPr bwMode="auto">
            <a:xfrm flipV="1">
              <a:off x="7127875"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Line 65">
              <a:extLst>
                <a:ext uri="{FF2B5EF4-FFF2-40B4-BE49-F238E27FC236}">
                  <a16:creationId xmlns:a16="http://schemas.microsoft.com/office/drawing/2014/main" id="{2354634C-2F6C-41CC-2341-7CB03CC48B2D}"/>
                </a:ext>
              </a:extLst>
            </p:cNvPr>
            <p:cNvSpPr>
              <a:spLocks noChangeShapeType="1"/>
            </p:cNvSpPr>
            <p:nvPr/>
          </p:nvSpPr>
          <p:spPr bwMode="auto">
            <a:xfrm flipV="1">
              <a:off x="7600950" y="283527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Line 66">
              <a:extLst>
                <a:ext uri="{FF2B5EF4-FFF2-40B4-BE49-F238E27FC236}">
                  <a16:creationId xmlns:a16="http://schemas.microsoft.com/office/drawing/2014/main" id="{492AFA19-C273-CD88-B703-84F56F945A36}"/>
                </a:ext>
              </a:extLst>
            </p:cNvPr>
            <p:cNvSpPr>
              <a:spLocks noChangeShapeType="1"/>
            </p:cNvSpPr>
            <p:nvPr/>
          </p:nvSpPr>
          <p:spPr bwMode="auto">
            <a:xfrm>
              <a:off x="4760913" y="617538"/>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6" name="Line 72">
              <a:extLst>
                <a:ext uri="{FF2B5EF4-FFF2-40B4-BE49-F238E27FC236}">
                  <a16:creationId xmlns:a16="http://schemas.microsoft.com/office/drawing/2014/main" id="{EAC73E42-23D8-5C9B-423B-24BC9A803DAD}"/>
                </a:ext>
              </a:extLst>
            </p:cNvPr>
            <p:cNvSpPr>
              <a:spLocks noChangeShapeType="1"/>
            </p:cNvSpPr>
            <p:nvPr/>
          </p:nvSpPr>
          <p:spPr bwMode="auto">
            <a:xfrm>
              <a:off x="7600950" y="617538"/>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7" name="Rectangle 73">
              <a:extLst>
                <a:ext uri="{FF2B5EF4-FFF2-40B4-BE49-F238E27FC236}">
                  <a16:creationId xmlns:a16="http://schemas.microsoft.com/office/drawing/2014/main" id="{868FE4CF-7787-4F12-7970-7B8870B53E7C}"/>
                </a:ext>
              </a:extLst>
            </p:cNvPr>
            <p:cNvSpPr>
              <a:spLocks noChangeArrowheads="1"/>
            </p:cNvSpPr>
            <p:nvPr/>
          </p:nvSpPr>
          <p:spPr bwMode="auto">
            <a:xfrm>
              <a:off x="4721225" y="290830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8" name="Rectangle 74">
              <a:extLst>
                <a:ext uri="{FF2B5EF4-FFF2-40B4-BE49-F238E27FC236}">
                  <a16:creationId xmlns:a16="http://schemas.microsoft.com/office/drawing/2014/main" id="{A22F32DD-7D25-5FF1-0957-FECAE84909B3}"/>
                </a:ext>
              </a:extLst>
            </p:cNvPr>
            <p:cNvSpPr>
              <a:spLocks noChangeArrowheads="1"/>
            </p:cNvSpPr>
            <p:nvPr/>
          </p:nvSpPr>
          <p:spPr bwMode="auto">
            <a:xfrm>
              <a:off x="5192713" y="290830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9" name="Rectangle 75">
              <a:extLst>
                <a:ext uri="{FF2B5EF4-FFF2-40B4-BE49-F238E27FC236}">
                  <a16:creationId xmlns:a16="http://schemas.microsoft.com/office/drawing/2014/main" id="{47D591DA-D934-D1EF-4866-1FCC4C0D9D6F}"/>
                </a:ext>
              </a:extLst>
            </p:cNvPr>
            <p:cNvSpPr>
              <a:spLocks noChangeArrowheads="1"/>
            </p:cNvSpPr>
            <p:nvPr/>
          </p:nvSpPr>
          <p:spPr bwMode="auto">
            <a:xfrm>
              <a:off x="5670550" y="290830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0" name="Rectangle 76">
              <a:extLst>
                <a:ext uri="{FF2B5EF4-FFF2-40B4-BE49-F238E27FC236}">
                  <a16:creationId xmlns:a16="http://schemas.microsoft.com/office/drawing/2014/main" id="{9CF8A157-40F8-8268-DD49-1E8C271BC031}"/>
                </a:ext>
              </a:extLst>
            </p:cNvPr>
            <p:cNvSpPr>
              <a:spLocks noChangeArrowheads="1"/>
            </p:cNvSpPr>
            <p:nvPr/>
          </p:nvSpPr>
          <p:spPr bwMode="auto">
            <a:xfrm>
              <a:off x="6154738"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1" name="Rectangle 77">
              <a:extLst>
                <a:ext uri="{FF2B5EF4-FFF2-40B4-BE49-F238E27FC236}">
                  <a16:creationId xmlns:a16="http://schemas.microsoft.com/office/drawing/2014/main" id="{053A9E06-A5B5-3D60-068A-59024139DA06}"/>
                </a:ext>
              </a:extLst>
            </p:cNvPr>
            <p:cNvSpPr>
              <a:spLocks noChangeArrowheads="1"/>
            </p:cNvSpPr>
            <p:nvPr/>
          </p:nvSpPr>
          <p:spPr bwMode="auto">
            <a:xfrm>
              <a:off x="6626225"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2" name="Rectangle 78">
              <a:extLst>
                <a:ext uri="{FF2B5EF4-FFF2-40B4-BE49-F238E27FC236}">
                  <a16:creationId xmlns:a16="http://schemas.microsoft.com/office/drawing/2014/main" id="{7EAD4929-4A6D-69CF-A863-CC479C1B2FAB}"/>
                </a:ext>
              </a:extLst>
            </p:cNvPr>
            <p:cNvSpPr>
              <a:spLocks noChangeArrowheads="1"/>
            </p:cNvSpPr>
            <p:nvPr/>
          </p:nvSpPr>
          <p:spPr bwMode="auto">
            <a:xfrm>
              <a:off x="7102475"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3" name="Rectangle 79">
              <a:extLst>
                <a:ext uri="{FF2B5EF4-FFF2-40B4-BE49-F238E27FC236}">
                  <a16:creationId xmlns:a16="http://schemas.microsoft.com/office/drawing/2014/main" id="{0D015BCC-458E-A926-F2B0-9FA2234C87B7}"/>
                </a:ext>
              </a:extLst>
            </p:cNvPr>
            <p:cNvSpPr>
              <a:spLocks noChangeArrowheads="1"/>
            </p:cNvSpPr>
            <p:nvPr/>
          </p:nvSpPr>
          <p:spPr bwMode="auto">
            <a:xfrm>
              <a:off x="7573963" y="290830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4" name="Line 80">
              <a:extLst>
                <a:ext uri="{FF2B5EF4-FFF2-40B4-BE49-F238E27FC236}">
                  <a16:creationId xmlns:a16="http://schemas.microsoft.com/office/drawing/2014/main" id="{E25CB7BE-6224-F984-928E-4CF092BDED66}"/>
                </a:ext>
              </a:extLst>
            </p:cNvPr>
            <p:cNvSpPr>
              <a:spLocks noChangeShapeType="1"/>
            </p:cNvSpPr>
            <p:nvPr/>
          </p:nvSpPr>
          <p:spPr bwMode="auto">
            <a:xfrm flipV="1">
              <a:off x="4760913" y="617538"/>
              <a:ext cx="0" cy="2244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Line 81">
              <a:extLst>
                <a:ext uri="{FF2B5EF4-FFF2-40B4-BE49-F238E27FC236}">
                  <a16:creationId xmlns:a16="http://schemas.microsoft.com/office/drawing/2014/main" id="{EFDAF1BB-C2C4-E17F-A7DD-DEEC553ABA71}"/>
                </a:ext>
              </a:extLst>
            </p:cNvPr>
            <p:cNvSpPr>
              <a:spLocks noChangeShapeType="1"/>
            </p:cNvSpPr>
            <p:nvPr/>
          </p:nvSpPr>
          <p:spPr bwMode="auto">
            <a:xfrm flipV="1">
              <a:off x="7600950" y="617538"/>
              <a:ext cx="0" cy="2244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Line 82">
              <a:extLst>
                <a:ext uri="{FF2B5EF4-FFF2-40B4-BE49-F238E27FC236}">
                  <a16:creationId xmlns:a16="http://schemas.microsoft.com/office/drawing/2014/main" id="{4A648DA6-9AE4-8E8F-7545-88BA14E1EA66}"/>
                </a:ext>
              </a:extLst>
            </p:cNvPr>
            <p:cNvSpPr>
              <a:spLocks noChangeShapeType="1"/>
            </p:cNvSpPr>
            <p:nvPr/>
          </p:nvSpPr>
          <p:spPr bwMode="auto">
            <a:xfrm>
              <a:off x="4760913" y="286226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Line 92">
              <a:extLst>
                <a:ext uri="{FF2B5EF4-FFF2-40B4-BE49-F238E27FC236}">
                  <a16:creationId xmlns:a16="http://schemas.microsoft.com/office/drawing/2014/main" id="{AE5E2177-322F-DA7F-ED87-C6461D166329}"/>
                </a:ext>
              </a:extLst>
            </p:cNvPr>
            <p:cNvSpPr>
              <a:spLocks noChangeShapeType="1"/>
            </p:cNvSpPr>
            <p:nvPr/>
          </p:nvSpPr>
          <p:spPr bwMode="auto">
            <a:xfrm>
              <a:off x="4760913" y="61753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8" name="Line 93">
              <a:extLst>
                <a:ext uri="{FF2B5EF4-FFF2-40B4-BE49-F238E27FC236}">
                  <a16:creationId xmlns:a16="http://schemas.microsoft.com/office/drawing/2014/main" id="{D3D1CDFA-9F1B-115A-5701-AE442A8AC735}"/>
                </a:ext>
              </a:extLst>
            </p:cNvPr>
            <p:cNvSpPr>
              <a:spLocks noChangeShapeType="1"/>
            </p:cNvSpPr>
            <p:nvPr/>
          </p:nvSpPr>
          <p:spPr bwMode="auto">
            <a:xfrm flipH="1">
              <a:off x="7572375" y="286226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9" name="Line 103">
              <a:extLst>
                <a:ext uri="{FF2B5EF4-FFF2-40B4-BE49-F238E27FC236}">
                  <a16:creationId xmlns:a16="http://schemas.microsoft.com/office/drawing/2014/main" id="{0BC0575D-D47E-FB28-A8A9-05B699EE047A}"/>
                </a:ext>
              </a:extLst>
            </p:cNvPr>
            <p:cNvSpPr>
              <a:spLocks noChangeShapeType="1"/>
            </p:cNvSpPr>
            <p:nvPr/>
          </p:nvSpPr>
          <p:spPr bwMode="auto">
            <a:xfrm flipH="1">
              <a:off x="7572375" y="61753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0" name="Rectangle 104">
              <a:extLst>
                <a:ext uri="{FF2B5EF4-FFF2-40B4-BE49-F238E27FC236}">
                  <a16:creationId xmlns:a16="http://schemas.microsoft.com/office/drawing/2014/main" id="{AB7A60B9-6611-07F2-A16B-97964B252E01}"/>
                </a:ext>
              </a:extLst>
            </p:cNvPr>
            <p:cNvSpPr>
              <a:spLocks noChangeArrowheads="1"/>
            </p:cNvSpPr>
            <p:nvPr/>
          </p:nvSpPr>
          <p:spPr bwMode="auto">
            <a:xfrm>
              <a:off x="4624788" y="2787426"/>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61" name="Rectangle 109">
              <a:extLst>
                <a:ext uri="{FF2B5EF4-FFF2-40B4-BE49-F238E27FC236}">
                  <a16:creationId xmlns:a16="http://schemas.microsoft.com/office/drawing/2014/main" id="{882B5B56-8F08-A58B-1E82-0C33E2C74C5A}"/>
                </a:ext>
              </a:extLst>
            </p:cNvPr>
            <p:cNvSpPr>
              <a:spLocks noChangeArrowheads="1"/>
            </p:cNvSpPr>
            <p:nvPr/>
          </p:nvSpPr>
          <p:spPr bwMode="auto">
            <a:xfrm>
              <a:off x="4553350" y="1668238"/>
              <a:ext cx="1952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2" name="Rectangle 114">
              <a:extLst>
                <a:ext uri="{FF2B5EF4-FFF2-40B4-BE49-F238E27FC236}">
                  <a16:creationId xmlns:a16="http://schemas.microsoft.com/office/drawing/2014/main" id="{EE434DA6-3703-F127-BB8F-B65F21F2967E}"/>
                </a:ext>
              </a:extLst>
            </p:cNvPr>
            <p:cNvSpPr>
              <a:spLocks noChangeArrowheads="1"/>
            </p:cNvSpPr>
            <p:nvPr/>
          </p:nvSpPr>
          <p:spPr bwMode="auto">
            <a:xfrm>
              <a:off x="4624788" y="541113"/>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3" name="Freeform 115">
              <a:extLst>
                <a:ext uri="{FF2B5EF4-FFF2-40B4-BE49-F238E27FC236}">
                  <a16:creationId xmlns:a16="http://schemas.microsoft.com/office/drawing/2014/main" id="{211548D3-5A23-F796-1E63-634E6264D687}"/>
                </a:ext>
              </a:extLst>
            </p:cNvPr>
            <p:cNvSpPr>
              <a:spLocks/>
            </p:cNvSpPr>
            <p:nvPr/>
          </p:nvSpPr>
          <p:spPr bwMode="auto">
            <a:xfrm>
              <a:off x="4760913" y="723901"/>
              <a:ext cx="2840038" cy="2032001"/>
            </a:xfrm>
            <a:custGeom>
              <a:avLst/>
              <a:gdLst>
                <a:gd name="T0" fmla="*/ 0 w 1789"/>
                <a:gd name="T1" fmla="*/ 1280 h 1280"/>
                <a:gd name="T2" fmla="*/ 30 w 1789"/>
                <a:gd name="T3" fmla="*/ 1274 h 1280"/>
                <a:gd name="T4" fmla="*/ 60 w 1789"/>
                <a:gd name="T5" fmla="*/ 1266 h 1280"/>
                <a:gd name="T6" fmla="*/ 90 w 1789"/>
                <a:gd name="T7" fmla="*/ 1258 h 1280"/>
                <a:gd name="T8" fmla="*/ 119 w 1789"/>
                <a:gd name="T9" fmla="*/ 1250 h 1280"/>
                <a:gd name="T10" fmla="*/ 149 w 1789"/>
                <a:gd name="T11" fmla="*/ 1240 h 1280"/>
                <a:gd name="T12" fmla="*/ 179 w 1789"/>
                <a:gd name="T13" fmla="*/ 1230 h 1280"/>
                <a:gd name="T14" fmla="*/ 209 w 1789"/>
                <a:gd name="T15" fmla="*/ 1219 h 1280"/>
                <a:gd name="T16" fmla="*/ 238 w 1789"/>
                <a:gd name="T17" fmla="*/ 1206 h 1280"/>
                <a:gd name="T18" fmla="*/ 268 w 1789"/>
                <a:gd name="T19" fmla="*/ 1193 h 1280"/>
                <a:gd name="T20" fmla="*/ 298 w 1789"/>
                <a:gd name="T21" fmla="*/ 1179 h 1280"/>
                <a:gd name="T22" fmla="*/ 328 w 1789"/>
                <a:gd name="T23" fmla="*/ 1163 h 1280"/>
                <a:gd name="T24" fmla="*/ 358 w 1789"/>
                <a:gd name="T25" fmla="*/ 1147 h 1280"/>
                <a:gd name="T26" fmla="*/ 388 w 1789"/>
                <a:gd name="T27" fmla="*/ 1129 h 1280"/>
                <a:gd name="T28" fmla="*/ 417 w 1789"/>
                <a:gd name="T29" fmla="*/ 1110 h 1280"/>
                <a:gd name="T30" fmla="*/ 447 w 1789"/>
                <a:gd name="T31" fmla="*/ 1089 h 1280"/>
                <a:gd name="T32" fmla="*/ 477 w 1789"/>
                <a:gd name="T33" fmla="*/ 1068 h 1280"/>
                <a:gd name="T34" fmla="*/ 507 w 1789"/>
                <a:gd name="T35" fmla="*/ 1045 h 1280"/>
                <a:gd name="T36" fmla="*/ 537 w 1789"/>
                <a:gd name="T37" fmla="*/ 1020 h 1280"/>
                <a:gd name="T38" fmla="*/ 566 w 1789"/>
                <a:gd name="T39" fmla="*/ 994 h 1280"/>
                <a:gd name="T40" fmla="*/ 596 w 1789"/>
                <a:gd name="T41" fmla="*/ 967 h 1280"/>
                <a:gd name="T42" fmla="*/ 626 w 1789"/>
                <a:gd name="T43" fmla="*/ 939 h 1280"/>
                <a:gd name="T44" fmla="*/ 656 w 1789"/>
                <a:gd name="T45" fmla="*/ 909 h 1280"/>
                <a:gd name="T46" fmla="*/ 686 w 1789"/>
                <a:gd name="T47" fmla="*/ 878 h 1280"/>
                <a:gd name="T48" fmla="*/ 716 w 1789"/>
                <a:gd name="T49" fmla="*/ 846 h 1280"/>
                <a:gd name="T50" fmla="*/ 745 w 1789"/>
                <a:gd name="T51" fmla="*/ 814 h 1280"/>
                <a:gd name="T52" fmla="*/ 775 w 1789"/>
                <a:gd name="T53" fmla="*/ 780 h 1280"/>
                <a:gd name="T54" fmla="*/ 805 w 1789"/>
                <a:gd name="T55" fmla="*/ 746 h 1280"/>
                <a:gd name="T56" fmla="*/ 835 w 1789"/>
                <a:gd name="T57" fmla="*/ 711 h 1280"/>
                <a:gd name="T58" fmla="*/ 865 w 1789"/>
                <a:gd name="T59" fmla="*/ 676 h 1280"/>
                <a:gd name="T60" fmla="*/ 894 w 1789"/>
                <a:gd name="T61" fmla="*/ 640 h 1280"/>
                <a:gd name="T62" fmla="*/ 924 w 1789"/>
                <a:gd name="T63" fmla="*/ 605 h 1280"/>
                <a:gd name="T64" fmla="*/ 954 w 1789"/>
                <a:gd name="T65" fmla="*/ 570 h 1280"/>
                <a:gd name="T66" fmla="*/ 984 w 1789"/>
                <a:gd name="T67" fmla="*/ 535 h 1280"/>
                <a:gd name="T68" fmla="*/ 1014 w 1789"/>
                <a:gd name="T69" fmla="*/ 501 h 1280"/>
                <a:gd name="T70" fmla="*/ 1043 w 1789"/>
                <a:gd name="T71" fmla="*/ 467 h 1280"/>
                <a:gd name="T72" fmla="*/ 1073 w 1789"/>
                <a:gd name="T73" fmla="*/ 434 h 1280"/>
                <a:gd name="T74" fmla="*/ 1103 w 1789"/>
                <a:gd name="T75" fmla="*/ 402 h 1280"/>
                <a:gd name="T76" fmla="*/ 1133 w 1789"/>
                <a:gd name="T77" fmla="*/ 372 h 1280"/>
                <a:gd name="T78" fmla="*/ 1163 w 1789"/>
                <a:gd name="T79" fmla="*/ 342 h 1280"/>
                <a:gd name="T80" fmla="*/ 1193 w 1789"/>
                <a:gd name="T81" fmla="*/ 313 h 1280"/>
                <a:gd name="T82" fmla="*/ 1222 w 1789"/>
                <a:gd name="T83" fmla="*/ 286 h 1280"/>
                <a:gd name="T84" fmla="*/ 1252 w 1789"/>
                <a:gd name="T85" fmla="*/ 260 h 1280"/>
                <a:gd name="T86" fmla="*/ 1282 w 1789"/>
                <a:gd name="T87" fmla="*/ 236 h 1280"/>
                <a:gd name="T88" fmla="*/ 1312 w 1789"/>
                <a:gd name="T89" fmla="*/ 213 h 1280"/>
                <a:gd name="T90" fmla="*/ 1342 w 1789"/>
                <a:gd name="T91" fmla="*/ 191 h 1280"/>
                <a:gd name="T92" fmla="*/ 1371 w 1789"/>
                <a:gd name="T93" fmla="*/ 171 h 1280"/>
                <a:gd name="T94" fmla="*/ 1401 w 1789"/>
                <a:gd name="T95" fmla="*/ 151 h 1280"/>
                <a:gd name="T96" fmla="*/ 1431 w 1789"/>
                <a:gd name="T97" fmla="*/ 134 h 1280"/>
                <a:gd name="T98" fmla="*/ 1461 w 1789"/>
                <a:gd name="T99" fmla="*/ 117 h 1280"/>
                <a:gd name="T100" fmla="*/ 1491 w 1789"/>
                <a:gd name="T101" fmla="*/ 102 h 1280"/>
                <a:gd name="T102" fmla="*/ 1521 w 1789"/>
                <a:gd name="T103" fmla="*/ 87 h 1280"/>
                <a:gd name="T104" fmla="*/ 1550 w 1789"/>
                <a:gd name="T105" fmla="*/ 74 h 1280"/>
                <a:gd name="T106" fmla="*/ 1580 w 1789"/>
                <a:gd name="T107" fmla="*/ 62 h 1280"/>
                <a:gd name="T108" fmla="*/ 1610 w 1789"/>
                <a:gd name="T109" fmla="*/ 51 h 1280"/>
                <a:gd name="T110" fmla="*/ 1640 w 1789"/>
                <a:gd name="T111" fmla="*/ 40 h 1280"/>
                <a:gd name="T112" fmla="*/ 1670 w 1789"/>
                <a:gd name="T113" fmla="*/ 31 h 1280"/>
                <a:gd name="T114" fmla="*/ 1699 w 1789"/>
                <a:gd name="T115" fmla="*/ 22 h 1280"/>
                <a:gd name="T116" fmla="*/ 1729 w 1789"/>
                <a:gd name="T117" fmla="*/ 14 h 1280"/>
                <a:gd name="T118" fmla="*/ 1759 w 1789"/>
                <a:gd name="T119" fmla="*/ 7 h 1280"/>
                <a:gd name="T120" fmla="*/ 1789 w 1789"/>
                <a:gd name="T121" fmla="*/ 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89" h="1280">
                  <a:moveTo>
                    <a:pt x="0" y="1280"/>
                  </a:moveTo>
                  <a:lnTo>
                    <a:pt x="30" y="1274"/>
                  </a:lnTo>
                  <a:lnTo>
                    <a:pt x="60" y="1266"/>
                  </a:lnTo>
                  <a:lnTo>
                    <a:pt x="90" y="1258"/>
                  </a:lnTo>
                  <a:lnTo>
                    <a:pt x="119" y="1250"/>
                  </a:lnTo>
                  <a:lnTo>
                    <a:pt x="149" y="1240"/>
                  </a:lnTo>
                  <a:lnTo>
                    <a:pt x="179" y="1230"/>
                  </a:lnTo>
                  <a:lnTo>
                    <a:pt x="209" y="1219"/>
                  </a:lnTo>
                  <a:lnTo>
                    <a:pt x="238" y="1206"/>
                  </a:lnTo>
                  <a:lnTo>
                    <a:pt x="268" y="1193"/>
                  </a:lnTo>
                  <a:lnTo>
                    <a:pt x="298" y="1179"/>
                  </a:lnTo>
                  <a:lnTo>
                    <a:pt x="328" y="1163"/>
                  </a:lnTo>
                  <a:lnTo>
                    <a:pt x="358" y="1147"/>
                  </a:lnTo>
                  <a:lnTo>
                    <a:pt x="388" y="1129"/>
                  </a:lnTo>
                  <a:lnTo>
                    <a:pt x="417" y="1110"/>
                  </a:lnTo>
                  <a:lnTo>
                    <a:pt x="447" y="1089"/>
                  </a:lnTo>
                  <a:lnTo>
                    <a:pt x="477" y="1068"/>
                  </a:lnTo>
                  <a:lnTo>
                    <a:pt x="507" y="1045"/>
                  </a:lnTo>
                  <a:lnTo>
                    <a:pt x="537" y="1020"/>
                  </a:lnTo>
                  <a:lnTo>
                    <a:pt x="566" y="994"/>
                  </a:lnTo>
                  <a:lnTo>
                    <a:pt x="596" y="967"/>
                  </a:lnTo>
                  <a:lnTo>
                    <a:pt x="626" y="939"/>
                  </a:lnTo>
                  <a:lnTo>
                    <a:pt x="656" y="909"/>
                  </a:lnTo>
                  <a:lnTo>
                    <a:pt x="686" y="878"/>
                  </a:lnTo>
                  <a:lnTo>
                    <a:pt x="716" y="846"/>
                  </a:lnTo>
                  <a:lnTo>
                    <a:pt x="745" y="814"/>
                  </a:lnTo>
                  <a:lnTo>
                    <a:pt x="775" y="780"/>
                  </a:lnTo>
                  <a:lnTo>
                    <a:pt x="805" y="746"/>
                  </a:lnTo>
                  <a:lnTo>
                    <a:pt x="835" y="711"/>
                  </a:lnTo>
                  <a:lnTo>
                    <a:pt x="865" y="676"/>
                  </a:lnTo>
                  <a:lnTo>
                    <a:pt x="894" y="640"/>
                  </a:lnTo>
                  <a:lnTo>
                    <a:pt x="924" y="605"/>
                  </a:lnTo>
                  <a:lnTo>
                    <a:pt x="954" y="570"/>
                  </a:lnTo>
                  <a:lnTo>
                    <a:pt x="984" y="535"/>
                  </a:lnTo>
                  <a:lnTo>
                    <a:pt x="1014" y="501"/>
                  </a:lnTo>
                  <a:lnTo>
                    <a:pt x="1043" y="467"/>
                  </a:lnTo>
                  <a:lnTo>
                    <a:pt x="1073" y="434"/>
                  </a:lnTo>
                  <a:lnTo>
                    <a:pt x="1103" y="402"/>
                  </a:lnTo>
                  <a:lnTo>
                    <a:pt x="1133" y="372"/>
                  </a:lnTo>
                  <a:lnTo>
                    <a:pt x="1163" y="342"/>
                  </a:lnTo>
                  <a:lnTo>
                    <a:pt x="1193" y="313"/>
                  </a:lnTo>
                  <a:lnTo>
                    <a:pt x="1222" y="286"/>
                  </a:lnTo>
                  <a:lnTo>
                    <a:pt x="1252" y="260"/>
                  </a:lnTo>
                  <a:lnTo>
                    <a:pt x="1282" y="236"/>
                  </a:lnTo>
                  <a:lnTo>
                    <a:pt x="1312" y="213"/>
                  </a:lnTo>
                  <a:lnTo>
                    <a:pt x="1342" y="191"/>
                  </a:lnTo>
                  <a:lnTo>
                    <a:pt x="1371" y="171"/>
                  </a:lnTo>
                  <a:lnTo>
                    <a:pt x="1401" y="151"/>
                  </a:lnTo>
                  <a:lnTo>
                    <a:pt x="1431" y="134"/>
                  </a:lnTo>
                  <a:lnTo>
                    <a:pt x="1461" y="117"/>
                  </a:lnTo>
                  <a:lnTo>
                    <a:pt x="1491" y="102"/>
                  </a:lnTo>
                  <a:lnTo>
                    <a:pt x="1521" y="87"/>
                  </a:lnTo>
                  <a:lnTo>
                    <a:pt x="1550" y="74"/>
                  </a:lnTo>
                  <a:lnTo>
                    <a:pt x="1580" y="62"/>
                  </a:lnTo>
                  <a:lnTo>
                    <a:pt x="1610" y="51"/>
                  </a:lnTo>
                  <a:lnTo>
                    <a:pt x="1640" y="40"/>
                  </a:lnTo>
                  <a:lnTo>
                    <a:pt x="1670" y="31"/>
                  </a:lnTo>
                  <a:lnTo>
                    <a:pt x="1699" y="22"/>
                  </a:lnTo>
                  <a:lnTo>
                    <a:pt x="1729" y="14"/>
                  </a:lnTo>
                  <a:lnTo>
                    <a:pt x="1759" y="7"/>
                  </a:lnTo>
                  <a:lnTo>
                    <a:pt x="1789"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4" name="Line 183">
              <a:extLst>
                <a:ext uri="{FF2B5EF4-FFF2-40B4-BE49-F238E27FC236}">
                  <a16:creationId xmlns:a16="http://schemas.microsoft.com/office/drawing/2014/main" id="{4F5791CB-BD9B-99EB-9DF9-AC44A5EFEB4D}"/>
                </a:ext>
              </a:extLst>
            </p:cNvPr>
            <p:cNvSpPr>
              <a:spLocks noChangeShapeType="1"/>
            </p:cNvSpPr>
            <p:nvPr/>
          </p:nvSpPr>
          <p:spPr bwMode="auto">
            <a:xfrm>
              <a:off x="4760914" y="5648328"/>
              <a:ext cx="28400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5" name="Line 184">
              <a:extLst>
                <a:ext uri="{FF2B5EF4-FFF2-40B4-BE49-F238E27FC236}">
                  <a16:creationId xmlns:a16="http://schemas.microsoft.com/office/drawing/2014/main" id="{80B78FD2-0E4F-9A22-AABE-0810625923C8}"/>
                </a:ext>
              </a:extLst>
            </p:cNvPr>
            <p:cNvSpPr>
              <a:spLocks noChangeShapeType="1"/>
            </p:cNvSpPr>
            <p:nvPr/>
          </p:nvSpPr>
          <p:spPr bwMode="auto">
            <a:xfrm>
              <a:off x="4760914" y="3403602"/>
              <a:ext cx="28400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6" name="Line 185">
              <a:extLst>
                <a:ext uri="{FF2B5EF4-FFF2-40B4-BE49-F238E27FC236}">
                  <a16:creationId xmlns:a16="http://schemas.microsoft.com/office/drawing/2014/main" id="{48FE4D7E-4625-1933-B55B-7EE072D8FA55}"/>
                </a:ext>
              </a:extLst>
            </p:cNvPr>
            <p:cNvSpPr>
              <a:spLocks noChangeShapeType="1"/>
            </p:cNvSpPr>
            <p:nvPr/>
          </p:nvSpPr>
          <p:spPr bwMode="auto">
            <a:xfrm flipV="1">
              <a:off x="4760914" y="5621340"/>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186">
              <a:extLst>
                <a:ext uri="{FF2B5EF4-FFF2-40B4-BE49-F238E27FC236}">
                  <a16:creationId xmlns:a16="http://schemas.microsoft.com/office/drawing/2014/main" id="{A62CF019-641B-C1AB-38C5-19307EDA19B6}"/>
                </a:ext>
              </a:extLst>
            </p:cNvPr>
            <p:cNvSpPr>
              <a:spLocks noChangeShapeType="1"/>
            </p:cNvSpPr>
            <p:nvPr/>
          </p:nvSpPr>
          <p:spPr bwMode="auto">
            <a:xfrm flipV="1">
              <a:off x="5233989" y="5621340"/>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187">
              <a:extLst>
                <a:ext uri="{FF2B5EF4-FFF2-40B4-BE49-F238E27FC236}">
                  <a16:creationId xmlns:a16="http://schemas.microsoft.com/office/drawing/2014/main" id="{94D41FEF-35BB-7993-4541-76E4D5BB8344}"/>
                </a:ext>
              </a:extLst>
            </p:cNvPr>
            <p:cNvSpPr>
              <a:spLocks noChangeShapeType="1"/>
            </p:cNvSpPr>
            <p:nvPr/>
          </p:nvSpPr>
          <p:spPr bwMode="auto">
            <a:xfrm flipV="1">
              <a:off x="5707064" y="5621340"/>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188">
              <a:extLst>
                <a:ext uri="{FF2B5EF4-FFF2-40B4-BE49-F238E27FC236}">
                  <a16:creationId xmlns:a16="http://schemas.microsoft.com/office/drawing/2014/main" id="{1ED1FAFB-243B-29E0-C60F-238921557E32}"/>
                </a:ext>
              </a:extLst>
            </p:cNvPr>
            <p:cNvSpPr>
              <a:spLocks noChangeShapeType="1"/>
            </p:cNvSpPr>
            <p:nvPr/>
          </p:nvSpPr>
          <p:spPr bwMode="auto">
            <a:xfrm flipV="1">
              <a:off x="6180139" y="5621340"/>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189">
              <a:extLst>
                <a:ext uri="{FF2B5EF4-FFF2-40B4-BE49-F238E27FC236}">
                  <a16:creationId xmlns:a16="http://schemas.microsoft.com/office/drawing/2014/main" id="{1D17F471-FEDF-5A5A-4B93-8D8DAD25DFA5}"/>
                </a:ext>
              </a:extLst>
            </p:cNvPr>
            <p:cNvSpPr>
              <a:spLocks noChangeShapeType="1"/>
            </p:cNvSpPr>
            <p:nvPr/>
          </p:nvSpPr>
          <p:spPr bwMode="auto">
            <a:xfrm flipV="1">
              <a:off x="6654802" y="5621340"/>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190">
              <a:extLst>
                <a:ext uri="{FF2B5EF4-FFF2-40B4-BE49-F238E27FC236}">
                  <a16:creationId xmlns:a16="http://schemas.microsoft.com/office/drawing/2014/main" id="{0C2B9ED0-3606-B577-65A4-10480D4FEFB0}"/>
                </a:ext>
              </a:extLst>
            </p:cNvPr>
            <p:cNvSpPr>
              <a:spLocks noChangeShapeType="1"/>
            </p:cNvSpPr>
            <p:nvPr/>
          </p:nvSpPr>
          <p:spPr bwMode="auto">
            <a:xfrm flipV="1">
              <a:off x="7127877" y="5621340"/>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191">
              <a:extLst>
                <a:ext uri="{FF2B5EF4-FFF2-40B4-BE49-F238E27FC236}">
                  <a16:creationId xmlns:a16="http://schemas.microsoft.com/office/drawing/2014/main" id="{39C4AAE6-832B-1C96-B9AB-C58B34AEB1E0}"/>
                </a:ext>
              </a:extLst>
            </p:cNvPr>
            <p:cNvSpPr>
              <a:spLocks noChangeShapeType="1"/>
            </p:cNvSpPr>
            <p:nvPr/>
          </p:nvSpPr>
          <p:spPr bwMode="auto">
            <a:xfrm flipV="1">
              <a:off x="7600952" y="5621340"/>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3" name="Line 192">
              <a:extLst>
                <a:ext uri="{FF2B5EF4-FFF2-40B4-BE49-F238E27FC236}">
                  <a16:creationId xmlns:a16="http://schemas.microsoft.com/office/drawing/2014/main" id="{D687F730-16A7-A0A7-0BF3-895C3E39EB0D}"/>
                </a:ext>
              </a:extLst>
            </p:cNvPr>
            <p:cNvSpPr>
              <a:spLocks noChangeShapeType="1"/>
            </p:cNvSpPr>
            <p:nvPr/>
          </p:nvSpPr>
          <p:spPr bwMode="auto">
            <a:xfrm>
              <a:off x="4760914" y="3403602"/>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4" name="Line 198">
              <a:extLst>
                <a:ext uri="{FF2B5EF4-FFF2-40B4-BE49-F238E27FC236}">
                  <a16:creationId xmlns:a16="http://schemas.microsoft.com/office/drawing/2014/main" id="{A10B909E-C835-EEC9-3434-6A70E7C42AAE}"/>
                </a:ext>
              </a:extLst>
            </p:cNvPr>
            <p:cNvSpPr>
              <a:spLocks noChangeShapeType="1"/>
            </p:cNvSpPr>
            <p:nvPr/>
          </p:nvSpPr>
          <p:spPr bwMode="auto">
            <a:xfrm>
              <a:off x="7600952" y="3403602"/>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5" name="Rectangle 199">
              <a:extLst>
                <a:ext uri="{FF2B5EF4-FFF2-40B4-BE49-F238E27FC236}">
                  <a16:creationId xmlns:a16="http://schemas.microsoft.com/office/drawing/2014/main" id="{E6D4510B-4B01-DE42-9FE0-BB3545FEC582}"/>
                </a:ext>
              </a:extLst>
            </p:cNvPr>
            <p:cNvSpPr>
              <a:spLocks noChangeArrowheads="1"/>
            </p:cNvSpPr>
            <p:nvPr/>
          </p:nvSpPr>
          <p:spPr bwMode="auto">
            <a:xfrm>
              <a:off x="4721227" y="5694365"/>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6" name="Rectangle 200">
              <a:extLst>
                <a:ext uri="{FF2B5EF4-FFF2-40B4-BE49-F238E27FC236}">
                  <a16:creationId xmlns:a16="http://schemas.microsoft.com/office/drawing/2014/main" id="{0920D7B0-7145-2567-ACB0-C4F2A016D1C1}"/>
                </a:ext>
              </a:extLst>
            </p:cNvPr>
            <p:cNvSpPr>
              <a:spLocks noChangeArrowheads="1"/>
            </p:cNvSpPr>
            <p:nvPr/>
          </p:nvSpPr>
          <p:spPr bwMode="auto">
            <a:xfrm>
              <a:off x="5192714" y="5694365"/>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7" name="Rectangle 201">
              <a:extLst>
                <a:ext uri="{FF2B5EF4-FFF2-40B4-BE49-F238E27FC236}">
                  <a16:creationId xmlns:a16="http://schemas.microsoft.com/office/drawing/2014/main" id="{B7CDB05B-593B-65E2-6DA0-54159987F7EB}"/>
                </a:ext>
              </a:extLst>
            </p:cNvPr>
            <p:cNvSpPr>
              <a:spLocks noChangeArrowheads="1"/>
            </p:cNvSpPr>
            <p:nvPr/>
          </p:nvSpPr>
          <p:spPr bwMode="auto">
            <a:xfrm>
              <a:off x="5670552" y="5694365"/>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8" name="Rectangle 202">
              <a:extLst>
                <a:ext uri="{FF2B5EF4-FFF2-40B4-BE49-F238E27FC236}">
                  <a16:creationId xmlns:a16="http://schemas.microsoft.com/office/drawing/2014/main" id="{2A9F13E5-AEB2-E017-0537-488FAB17C46F}"/>
                </a:ext>
              </a:extLst>
            </p:cNvPr>
            <p:cNvSpPr>
              <a:spLocks noChangeArrowheads="1"/>
            </p:cNvSpPr>
            <p:nvPr/>
          </p:nvSpPr>
          <p:spPr bwMode="auto">
            <a:xfrm>
              <a:off x="6154739" y="5694365"/>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9" name="Rectangle 203">
              <a:extLst>
                <a:ext uri="{FF2B5EF4-FFF2-40B4-BE49-F238E27FC236}">
                  <a16:creationId xmlns:a16="http://schemas.microsoft.com/office/drawing/2014/main" id="{058E92AC-2710-27ED-012B-B6E70F5C490C}"/>
                </a:ext>
              </a:extLst>
            </p:cNvPr>
            <p:cNvSpPr>
              <a:spLocks noChangeArrowheads="1"/>
            </p:cNvSpPr>
            <p:nvPr/>
          </p:nvSpPr>
          <p:spPr bwMode="auto">
            <a:xfrm>
              <a:off x="6626227" y="5694365"/>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0" name="Rectangle 204">
              <a:extLst>
                <a:ext uri="{FF2B5EF4-FFF2-40B4-BE49-F238E27FC236}">
                  <a16:creationId xmlns:a16="http://schemas.microsoft.com/office/drawing/2014/main" id="{C7B8D25B-1CF7-1E5A-FDC7-363F50C6234F}"/>
                </a:ext>
              </a:extLst>
            </p:cNvPr>
            <p:cNvSpPr>
              <a:spLocks noChangeArrowheads="1"/>
            </p:cNvSpPr>
            <p:nvPr/>
          </p:nvSpPr>
          <p:spPr bwMode="auto">
            <a:xfrm>
              <a:off x="7102477" y="5694365"/>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1" name="Rectangle 205">
              <a:extLst>
                <a:ext uri="{FF2B5EF4-FFF2-40B4-BE49-F238E27FC236}">
                  <a16:creationId xmlns:a16="http://schemas.microsoft.com/office/drawing/2014/main" id="{BE88BFDF-7604-BD86-0858-967E970917D1}"/>
                </a:ext>
              </a:extLst>
            </p:cNvPr>
            <p:cNvSpPr>
              <a:spLocks noChangeArrowheads="1"/>
            </p:cNvSpPr>
            <p:nvPr/>
          </p:nvSpPr>
          <p:spPr bwMode="auto">
            <a:xfrm>
              <a:off x="7573964" y="5694365"/>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2" name="Line 206">
              <a:extLst>
                <a:ext uri="{FF2B5EF4-FFF2-40B4-BE49-F238E27FC236}">
                  <a16:creationId xmlns:a16="http://schemas.microsoft.com/office/drawing/2014/main" id="{9E33DEF4-3F12-B56D-632D-0B9AC16722FE}"/>
                </a:ext>
              </a:extLst>
            </p:cNvPr>
            <p:cNvSpPr>
              <a:spLocks noChangeShapeType="1"/>
            </p:cNvSpPr>
            <p:nvPr/>
          </p:nvSpPr>
          <p:spPr bwMode="auto">
            <a:xfrm flipV="1">
              <a:off x="4760914" y="3403602"/>
              <a:ext cx="0" cy="2244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3" name="Line 207">
              <a:extLst>
                <a:ext uri="{FF2B5EF4-FFF2-40B4-BE49-F238E27FC236}">
                  <a16:creationId xmlns:a16="http://schemas.microsoft.com/office/drawing/2014/main" id="{1D4BCA3F-3072-E0FD-BC57-CF8B8A275BD1}"/>
                </a:ext>
              </a:extLst>
            </p:cNvPr>
            <p:cNvSpPr>
              <a:spLocks noChangeShapeType="1"/>
            </p:cNvSpPr>
            <p:nvPr/>
          </p:nvSpPr>
          <p:spPr bwMode="auto">
            <a:xfrm flipV="1">
              <a:off x="7600952" y="3403602"/>
              <a:ext cx="0" cy="2244726"/>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4" name="Line 208">
              <a:extLst>
                <a:ext uri="{FF2B5EF4-FFF2-40B4-BE49-F238E27FC236}">
                  <a16:creationId xmlns:a16="http://schemas.microsoft.com/office/drawing/2014/main" id="{A101DD92-E2E2-0F9A-BEA4-F79B7D462EDA}"/>
                </a:ext>
              </a:extLst>
            </p:cNvPr>
            <p:cNvSpPr>
              <a:spLocks noChangeShapeType="1"/>
            </p:cNvSpPr>
            <p:nvPr/>
          </p:nvSpPr>
          <p:spPr bwMode="auto">
            <a:xfrm>
              <a:off x="4760914" y="564832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5" name="Line 214">
              <a:extLst>
                <a:ext uri="{FF2B5EF4-FFF2-40B4-BE49-F238E27FC236}">
                  <a16:creationId xmlns:a16="http://schemas.microsoft.com/office/drawing/2014/main" id="{26D8A962-4B89-2402-ECA2-DA2416D0EC52}"/>
                </a:ext>
              </a:extLst>
            </p:cNvPr>
            <p:cNvSpPr>
              <a:spLocks noChangeShapeType="1"/>
            </p:cNvSpPr>
            <p:nvPr/>
          </p:nvSpPr>
          <p:spPr bwMode="auto">
            <a:xfrm>
              <a:off x="4760914" y="3403602"/>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6" name="Line 215">
              <a:extLst>
                <a:ext uri="{FF2B5EF4-FFF2-40B4-BE49-F238E27FC236}">
                  <a16:creationId xmlns:a16="http://schemas.microsoft.com/office/drawing/2014/main" id="{90E92069-0B11-9541-5DF5-6C0016909B99}"/>
                </a:ext>
              </a:extLst>
            </p:cNvPr>
            <p:cNvSpPr>
              <a:spLocks noChangeShapeType="1"/>
            </p:cNvSpPr>
            <p:nvPr/>
          </p:nvSpPr>
          <p:spPr bwMode="auto">
            <a:xfrm flipH="1">
              <a:off x="7572377" y="564832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7" name="Line 221">
              <a:extLst>
                <a:ext uri="{FF2B5EF4-FFF2-40B4-BE49-F238E27FC236}">
                  <a16:creationId xmlns:a16="http://schemas.microsoft.com/office/drawing/2014/main" id="{9998BE0C-B3C7-165B-D2BA-32FF6B13A742}"/>
                </a:ext>
              </a:extLst>
            </p:cNvPr>
            <p:cNvSpPr>
              <a:spLocks noChangeShapeType="1"/>
            </p:cNvSpPr>
            <p:nvPr/>
          </p:nvSpPr>
          <p:spPr bwMode="auto">
            <a:xfrm flipH="1">
              <a:off x="7572377" y="3403602"/>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8" name="Rectangle 222">
              <a:extLst>
                <a:ext uri="{FF2B5EF4-FFF2-40B4-BE49-F238E27FC236}">
                  <a16:creationId xmlns:a16="http://schemas.microsoft.com/office/drawing/2014/main" id="{8830FDC5-4A2A-03FB-F01F-62675C4F120E}"/>
                </a:ext>
              </a:extLst>
            </p:cNvPr>
            <p:cNvSpPr>
              <a:spLocks noChangeArrowheads="1"/>
            </p:cNvSpPr>
            <p:nvPr/>
          </p:nvSpPr>
          <p:spPr bwMode="auto">
            <a:xfrm>
              <a:off x="4653589" y="5580690"/>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9" name="Rectangle 224">
              <a:extLst>
                <a:ext uri="{FF2B5EF4-FFF2-40B4-BE49-F238E27FC236}">
                  <a16:creationId xmlns:a16="http://schemas.microsoft.com/office/drawing/2014/main" id="{2D5BF974-F99A-E4BC-7129-BF0A364A2C1A}"/>
                </a:ext>
              </a:extLst>
            </p:cNvPr>
            <p:cNvSpPr>
              <a:spLocks noChangeArrowheads="1"/>
            </p:cNvSpPr>
            <p:nvPr/>
          </p:nvSpPr>
          <p:spPr bwMode="auto">
            <a:xfrm>
              <a:off x="4653589" y="4834565"/>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0" name="Rectangle 226">
              <a:extLst>
                <a:ext uri="{FF2B5EF4-FFF2-40B4-BE49-F238E27FC236}">
                  <a16:creationId xmlns:a16="http://schemas.microsoft.com/office/drawing/2014/main" id="{B6F209D3-99D7-EA7B-E28F-9BEFA1FCFBFD}"/>
                </a:ext>
              </a:extLst>
            </p:cNvPr>
            <p:cNvSpPr>
              <a:spLocks noChangeArrowheads="1"/>
            </p:cNvSpPr>
            <p:nvPr/>
          </p:nvSpPr>
          <p:spPr bwMode="auto">
            <a:xfrm>
              <a:off x="4653589" y="4082090"/>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1" name="Rectangle 228">
              <a:extLst>
                <a:ext uri="{FF2B5EF4-FFF2-40B4-BE49-F238E27FC236}">
                  <a16:creationId xmlns:a16="http://schemas.microsoft.com/office/drawing/2014/main" id="{0DF2336C-2B78-6B36-D1DE-4681DEC4D3E4}"/>
                </a:ext>
              </a:extLst>
            </p:cNvPr>
            <p:cNvSpPr>
              <a:spLocks noChangeArrowheads="1"/>
            </p:cNvSpPr>
            <p:nvPr/>
          </p:nvSpPr>
          <p:spPr bwMode="auto">
            <a:xfrm>
              <a:off x="4653589" y="3334377"/>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2" name="Freeform 229">
              <a:extLst>
                <a:ext uri="{FF2B5EF4-FFF2-40B4-BE49-F238E27FC236}">
                  <a16:creationId xmlns:a16="http://schemas.microsoft.com/office/drawing/2014/main" id="{9D4FC3FD-6A13-E6CB-BF81-2AD64E274E2A}"/>
                </a:ext>
              </a:extLst>
            </p:cNvPr>
            <p:cNvSpPr>
              <a:spLocks/>
            </p:cNvSpPr>
            <p:nvPr/>
          </p:nvSpPr>
          <p:spPr bwMode="auto">
            <a:xfrm>
              <a:off x="4760914" y="3403602"/>
              <a:ext cx="2840038" cy="2244726"/>
            </a:xfrm>
            <a:custGeom>
              <a:avLst/>
              <a:gdLst>
                <a:gd name="T0" fmla="*/ 0 w 1789"/>
                <a:gd name="T1" fmla="*/ 1414 h 1414"/>
                <a:gd name="T2" fmla="*/ 30 w 1789"/>
                <a:gd name="T3" fmla="*/ 1414 h 1414"/>
                <a:gd name="T4" fmla="*/ 60 w 1789"/>
                <a:gd name="T5" fmla="*/ 1414 h 1414"/>
                <a:gd name="T6" fmla="*/ 90 w 1789"/>
                <a:gd name="T7" fmla="*/ 1414 h 1414"/>
                <a:gd name="T8" fmla="*/ 119 w 1789"/>
                <a:gd name="T9" fmla="*/ 1414 h 1414"/>
                <a:gd name="T10" fmla="*/ 149 w 1789"/>
                <a:gd name="T11" fmla="*/ 1414 h 1414"/>
                <a:gd name="T12" fmla="*/ 179 w 1789"/>
                <a:gd name="T13" fmla="*/ 1414 h 1414"/>
                <a:gd name="T14" fmla="*/ 209 w 1789"/>
                <a:gd name="T15" fmla="*/ 1414 h 1414"/>
                <a:gd name="T16" fmla="*/ 238 w 1789"/>
                <a:gd name="T17" fmla="*/ 1414 h 1414"/>
                <a:gd name="T18" fmla="*/ 268 w 1789"/>
                <a:gd name="T19" fmla="*/ 1414 h 1414"/>
                <a:gd name="T20" fmla="*/ 298 w 1789"/>
                <a:gd name="T21" fmla="*/ 1414 h 1414"/>
                <a:gd name="T22" fmla="*/ 328 w 1789"/>
                <a:gd name="T23" fmla="*/ 1414 h 1414"/>
                <a:gd name="T24" fmla="*/ 358 w 1789"/>
                <a:gd name="T25" fmla="*/ 1414 h 1414"/>
                <a:gd name="T26" fmla="*/ 388 w 1789"/>
                <a:gd name="T27" fmla="*/ 1414 h 1414"/>
                <a:gd name="T28" fmla="*/ 417 w 1789"/>
                <a:gd name="T29" fmla="*/ 1414 h 1414"/>
                <a:gd name="T30" fmla="*/ 447 w 1789"/>
                <a:gd name="T31" fmla="*/ 1414 h 1414"/>
                <a:gd name="T32" fmla="*/ 477 w 1789"/>
                <a:gd name="T33" fmla="*/ 1414 h 1414"/>
                <a:gd name="T34" fmla="*/ 507 w 1789"/>
                <a:gd name="T35" fmla="*/ 1414 h 1414"/>
                <a:gd name="T36" fmla="*/ 537 w 1789"/>
                <a:gd name="T37" fmla="*/ 1414 h 1414"/>
                <a:gd name="T38" fmla="*/ 566 w 1789"/>
                <a:gd name="T39" fmla="*/ 1414 h 1414"/>
                <a:gd name="T40" fmla="*/ 596 w 1789"/>
                <a:gd name="T41" fmla="*/ 1414 h 1414"/>
                <a:gd name="T42" fmla="*/ 626 w 1789"/>
                <a:gd name="T43" fmla="*/ 1414 h 1414"/>
                <a:gd name="T44" fmla="*/ 656 w 1789"/>
                <a:gd name="T45" fmla="*/ 1414 h 1414"/>
                <a:gd name="T46" fmla="*/ 686 w 1789"/>
                <a:gd name="T47" fmla="*/ 1414 h 1414"/>
                <a:gd name="T48" fmla="*/ 716 w 1789"/>
                <a:gd name="T49" fmla="*/ 1414 h 1414"/>
                <a:gd name="T50" fmla="*/ 745 w 1789"/>
                <a:gd name="T51" fmla="*/ 1414 h 1414"/>
                <a:gd name="T52" fmla="*/ 775 w 1789"/>
                <a:gd name="T53" fmla="*/ 1414 h 1414"/>
                <a:gd name="T54" fmla="*/ 805 w 1789"/>
                <a:gd name="T55" fmla="*/ 1414 h 1414"/>
                <a:gd name="T56" fmla="*/ 835 w 1789"/>
                <a:gd name="T57" fmla="*/ 1414 h 1414"/>
                <a:gd name="T58" fmla="*/ 865 w 1789"/>
                <a:gd name="T59" fmla="*/ 1414 h 1414"/>
                <a:gd name="T60" fmla="*/ 894 w 1789"/>
                <a:gd name="T61" fmla="*/ 1414 h 1414"/>
                <a:gd name="T62" fmla="*/ 924 w 1789"/>
                <a:gd name="T63" fmla="*/ 1367 h 1414"/>
                <a:gd name="T64" fmla="*/ 954 w 1789"/>
                <a:gd name="T65" fmla="*/ 1320 h 1414"/>
                <a:gd name="T66" fmla="*/ 984 w 1789"/>
                <a:gd name="T67" fmla="*/ 1273 h 1414"/>
                <a:gd name="T68" fmla="*/ 1014 w 1789"/>
                <a:gd name="T69" fmla="*/ 1226 h 1414"/>
                <a:gd name="T70" fmla="*/ 1043 w 1789"/>
                <a:gd name="T71" fmla="*/ 1179 h 1414"/>
                <a:gd name="T72" fmla="*/ 1073 w 1789"/>
                <a:gd name="T73" fmla="*/ 1132 h 1414"/>
                <a:gd name="T74" fmla="*/ 1103 w 1789"/>
                <a:gd name="T75" fmla="*/ 1084 h 1414"/>
                <a:gd name="T76" fmla="*/ 1133 w 1789"/>
                <a:gd name="T77" fmla="*/ 1037 h 1414"/>
                <a:gd name="T78" fmla="*/ 1163 w 1789"/>
                <a:gd name="T79" fmla="*/ 990 h 1414"/>
                <a:gd name="T80" fmla="*/ 1193 w 1789"/>
                <a:gd name="T81" fmla="*/ 943 h 1414"/>
                <a:gd name="T82" fmla="*/ 1222 w 1789"/>
                <a:gd name="T83" fmla="*/ 896 h 1414"/>
                <a:gd name="T84" fmla="*/ 1252 w 1789"/>
                <a:gd name="T85" fmla="*/ 849 h 1414"/>
                <a:gd name="T86" fmla="*/ 1282 w 1789"/>
                <a:gd name="T87" fmla="*/ 801 h 1414"/>
                <a:gd name="T88" fmla="*/ 1312 w 1789"/>
                <a:gd name="T89" fmla="*/ 754 h 1414"/>
                <a:gd name="T90" fmla="*/ 1342 w 1789"/>
                <a:gd name="T91" fmla="*/ 707 h 1414"/>
                <a:gd name="T92" fmla="*/ 1371 w 1789"/>
                <a:gd name="T93" fmla="*/ 660 h 1414"/>
                <a:gd name="T94" fmla="*/ 1401 w 1789"/>
                <a:gd name="T95" fmla="*/ 613 h 1414"/>
                <a:gd name="T96" fmla="*/ 1431 w 1789"/>
                <a:gd name="T97" fmla="*/ 566 h 1414"/>
                <a:gd name="T98" fmla="*/ 1461 w 1789"/>
                <a:gd name="T99" fmla="*/ 519 h 1414"/>
                <a:gd name="T100" fmla="*/ 1491 w 1789"/>
                <a:gd name="T101" fmla="*/ 472 h 1414"/>
                <a:gd name="T102" fmla="*/ 1521 w 1789"/>
                <a:gd name="T103" fmla="*/ 424 h 1414"/>
                <a:gd name="T104" fmla="*/ 1550 w 1789"/>
                <a:gd name="T105" fmla="*/ 377 h 1414"/>
                <a:gd name="T106" fmla="*/ 1580 w 1789"/>
                <a:gd name="T107" fmla="*/ 330 h 1414"/>
                <a:gd name="T108" fmla="*/ 1610 w 1789"/>
                <a:gd name="T109" fmla="*/ 283 h 1414"/>
                <a:gd name="T110" fmla="*/ 1640 w 1789"/>
                <a:gd name="T111" fmla="*/ 236 h 1414"/>
                <a:gd name="T112" fmla="*/ 1670 w 1789"/>
                <a:gd name="T113" fmla="*/ 189 h 1414"/>
                <a:gd name="T114" fmla="*/ 1699 w 1789"/>
                <a:gd name="T115" fmla="*/ 141 h 1414"/>
                <a:gd name="T116" fmla="*/ 1729 w 1789"/>
                <a:gd name="T117" fmla="*/ 94 h 1414"/>
                <a:gd name="T118" fmla="*/ 1759 w 1789"/>
                <a:gd name="T119" fmla="*/ 47 h 1414"/>
                <a:gd name="T120" fmla="*/ 1789 w 1789"/>
                <a:gd name="T121" fmla="*/ 0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89" h="1414">
                  <a:moveTo>
                    <a:pt x="0" y="1414"/>
                  </a:moveTo>
                  <a:lnTo>
                    <a:pt x="30" y="1414"/>
                  </a:lnTo>
                  <a:lnTo>
                    <a:pt x="60" y="1414"/>
                  </a:lnTo>
                  <a:lnTo>
                    <a:pt x="90" y="1414"/>
                  </a:lnTo>
                  <a:lnTo>
                    <a:pt x="119" y="1414"/>
                  </a:lnTo>
                  <a:lnTo>
                    <a:pt x="149" y="1414"/>
                  </a:lnTo>
                  <a:lnTo>
                    <a:pt x="179" y="1414"/>
                  </a:lnTo>
                  <a:lnTo>
                    <a:pt x="209" y="1414"/>
                  </a:lnTo>
                  <a:lnTo>
                    <a:pt x="238" y="1414"/>
                  </a:lnTo>
                  <a:lnTo>
                    <a:pt x="268" y="1414"/>
                  </a:lnTo>
                  <a:lnTo>
                    <a:pt x="298" y="1414"/>
                  </a:lnTo>
                  <a:lnTo>
                    <a:pt x="328" y="1414"/>
                  </a:lnTo>
                  <a:lnTo>
                    <a:pt x="358" y="1414"/>
                  </a:lnTo>
                  <a:lnTo>
                    <a:pt x="388" y="1414"/>
                  </a:lnTo>
                  <a:lnTo>
                    <a:pt x="417" y="1414"/>
                  </a:lnTo>
                  <a:lnTo>
                    <a:pt x="447" y="1414"/>
                  </a:lnTo>
                  <a:lnTo>
                    <a:pt x="477" y="1414"/>
                  </a:lnTo>
                  <a:lnTo>
                    <a:pt x="507" y="1414"/>
                  </a:lnTo>
                  <a:lnTo>
                    <a:pt x="537" y="1414"/>
                  </a:lnTo>
                  <a:lnTo>
                    <a:pt x="566" y="1414"/>
                  </a:lnTo>
                  <a:lnTo>
                    <a:pt x="596" y="1414"/>
                  </a:lnTo>
                  <a:lnTo>
                    <a:pt x="626" y="1414"/>
                  </a:lnTo>
                  <a:lnTo>
                    <a:pt x="656" y="1414"/>
                  </a:lnTo>
                  <a:lnTo>
                    <a:pt x="686" y="1414"/>
                  </a:lnTo>
                  <a:lnTo>
                    <a:pt x="716" y="1414"/>
                  </a:lnTo>
                  <a:lnTo>
                    <a:pt x="745" y="1414"/>
                  </a:lnTo>
                  <a:lnTo>
                    <a:pt x="775" y="1414"/>
                  </a:lnTo>
                  <a:lnTo>
                    <a:pt x="805" y="1414"/>
                  </a:lnTo>
                  <a:lnTo>
                    <a:pt x="835" y="1414"/>
                  </a:lnTo>
                  <a:lnTo>
                    <a:pt x="865" y="1414"/>
                  </a:lnTo>
                  <a:lnTo>
                    <a:pt x="894" y="1414"/>
                  </a:lnTo>
                  <a:lnTo>
                    <a:pt x="924" y="1367"/>
                  </a:lnTo>
                  <a:lnTo>
                    <a:pt x="954" y="1320"/>
                  </a:lnTo>
                  <a:lnTo>
                    <a:pt x="984" y="1273"/>
                  </a:lnTo>
                  <a:lnTo>
                    <a:pt x="1014" y="1226"/>
                  </a:lnTo>
                  <a:lnTo>
                    <a:pt x="1043" y="1179"/>
                  </a:lnTo>
                  <a:lnTo>
                    <a:pt x="1073" y="1132"/>
                  </a:lnTo>
                  <a:lnTo>
                    <a:pt x="1103" y="1084"/>
                  </a:lnTo>
                  <a:lnTo>
                    <a:pt x="1133" y="1037"/>
                  </a:lnTo>
                  <a:lnTo>
                    <a:pt x="1163" y="990"/>
                  </a:lnTo>
                  <a:lnTo>
                    <a:pt x="1193" y="943"/>
                  </a:lnTo>
                  <a:lnTo>
                    <a:pt x="1222" y="896"/>
                  </a:lnTo>
                  <a:lnTo>
                    <a:pt x="1252" y="849"/>
                  </a:lnTo>
                  <a:lnTo>
                    <a:pt x="1282" y="801"/>
                  </a:lnTo>
                  <a:lnTo>
                    <a:pt x="1312" y="754"/>
                  </a:lnTo>
                  <a:lnTo>
                    <a:pt x="1342" y="707"/>
                  </a:lnTo>
                  <a:lnTo>
                    <a:pt x="1371" y="660"/>
                  </a:lnTo>
                  <a:lnTo>
                    <a:pt x="1401" y="613"/>
                  </a:lnTo>
                  <a:lnTo>
                    <a:pt x="1431" y="566"/>
                  </a:lnTo>
                  <a:lnTo>
                    <a:pt x="1461" y="519"/>
                  </a:lnTo>
                  <a:lnTo>
                    <a:pt x="1491" y="472"/>
                  </a:lnTo>
                  <a:lnTo>
                    <a:pt x="1521" y="424"/>
                  </a:lnTo>
                  <a:lnTo>
                    <a:pt x="1550" y="377"/>
                  </a:lnTo>
                  <a:lnTo>
                    <a:pt x="1580" y="330"/>
                  </a:lnTo>
                  <a:lnTo>
                    <a:pt x="1610" y="283"/>
                  </a:lnTo>
                  <a:lnTo>
                    <a:pt x="1640" y="236"/>
                  </a:lnTo>
                  <a:lnTo>
                    <a:pt x="1670" y="189"/>
                  </a:lnTo>
                  <a:lnTo>
                    <a:pt x="1699" y="141"/>
                  </a:lnTo>
                  <a:lnTo>
                    <a:pt x="1729" y="94"/>
                  </a:lnTo>
                  <a:lnTo>
                    <a:pt x="1759" y="47"/>
                  </a:lnTo>
                  <a:lnTo>
                    <a:pt x="1789"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B781A474-E1C6-3039-F2E7-B9F0765F113C}"/>
                    </a:ext>
                  </a:extLst>
                </p:cNvPr>
                <p:cNvSpPr txBox="1"/>
                <p:nvPr/>
              </p:nvSpPr>
              <p:spPr>
                <a:xfrm>
                  <a:off x="1309518" y="809106"/>
                  <a:ext cx="94408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Φ</m:t>
                        </m:r>
                        <m:d>
                          <m:dPr>
                            <m:ctrlPr>
                              <a:rPr lang="en-US" sz="1400" i="1">
                                <a:latin typeface="Cambria Math" panose="02040503050406030204" pitchFamily="18" charset="0"/>
                              </a:rPr>
                            </m:ctrlPr>
                          </m:dPr>
                          <m:e>
                            <m:r>
                              <a:rPr lang="en-US" sz="1400" i="1">
                                <a:latin typeface="Cambria Math" panose="02040503050406030204" pitchFamily="18" charset="0"/>
                              </a:rPr>
                              <m:t>𝑢</m:t>
                            </m:r>
                          </m:e>
                        </m:d>
                        <m:r>
                          <a:rPr lang="en-US" sz="1400" i="0">
                            <a:latin typeface="Cambria Math" panose="02040503050406030204" pitchFamily="18" charset="0"/>
                          </a:rPr>
                          <m:t>=</m:t>
                        </m:r>
                        <m:r>
                          <a:rPr lang="en-US" sz="1400" i="1">
                            <a:latin typeface="Cambria Math" panose="02040503050406030204" pitchFamily="18" charset="0"/>
                          </a:rPr>
                          <m:t>𝑢</m:t>
                        </m:r>
                      </m:oMath>
                    </m:oMathPara>
                  </a14:m>
                  <a:endParaRPr lang="en-US" sz="1400" dirty="0"/>
                </a:p>
              </p:txBody>
            </p:sp>
          </mc:Choice>
          <mc:Fallback xmlns="">
            <p:sp>
              <p:nvSpPr>
                <p:cNvPr id="237" name="TextBox 236">
                  <a:extLst>
                    <a:ext uri="{FF2B5EF4-FFF2-40B4-BE49-F238E27FC236}">
                      <a16:creationId xmlns:a16="http://schemas.microsoft.com/office/drawing/2014/main" id="{26A1F175-6DD3-0357-6B8A-86B89A82F084}"/>
                    </a:ext>
                  </a:extLst>
                </p:cNvPr>
                <p:cNvSpPr txBox="1">
                  <a:spLocks noRot="1" noChangeAspect="1" noMove="1" noResize="1" noEditPoints="1" noAdjustHandles="1" noChangeArrowheads="1" noChangeShapeType="1" noTextEdit="1"/>
                </p:cNvSpPr>
                <p:nvPr/>
              </p:nvSpPr>
              <p:spPr>
                <a:xfrm>
                  <a:off x="1309518" y="809106"/>
                  <a:ext cx="944081" cy="30777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4D6FFECF-093D-7EC5-BFB3-2D9D79DD1A99}"/>
                    </a:ext>
                  </a:extLst>
                </p:cNvPr>
                <p:cNvSpPr txBox="1"/>
                <p:nvPr/>
              </p:nvSpPr>
              <p:spPr>
                <a:xfrm>
                  <a:off x="4802760" y="761196"/>
                  <a:ext cx="1464073" cy="510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Φ</m:t>
                        </m:r>
                        <m:d>
                          <m:dPr>
                            <m:ctrlPr>
                              <a:rPr lang="en-US" sz="1400" i="1">
                                <a:solidFill>
                                  <a:srgbClr val="836967"/>
                                </a:solidFill>
                                <a:latin typeface="Cambria Math" panose="02040503050406030204" pitchFamily="18" charset="0"/>
                              </a:rPr>
                            </m:ctrlPr>
                          </m:dPr>
                          <m:e>
                            <m:r>
                              <a:rPr lang="en-US" sz="1400" i="1">
                                <a:latin typeface="Cambria Math" panose="02040503050406030204" pitchFamily="18" charset="0"/>
                              </a:rPr>
                              <m:t>𝑢</m:t>
                            </m:r>
                          </m:e>
                        </m:d>
                        <m:r>
                          <a:rPr lang="en-US" sz="1400" i="0">
                            <a:latin typeface="Cambria Math" panose="02040503050406030204" pitchFamily="18" charset="0"/>
                          </a:rPr>
                          <m:t>=</m:t>
                        </m:r>
                        <m:f>
                          <m:fPr>
                            <m:ctrlPr>
                              <a:rPr lang="en-US" sz="1400" i="1">
                                <a:solidFill>
                                  <a:srgbClr val="836967"/>
                                </a:solidFill>
                                <a:latin typeface="Cambria Math" panose="02040503050406030204" pitchFamily="18" charset="0"/>
                              </a:rPr>
                            </m:ctrlPr>
                          </m:fPr>
                          <m:num>
                            <m:sSup>
                              <m:sSupPr>
                                <m:ctrlPr>
                                  <a:rPr lang="en-US" sz="1400" i="1">
                                    <a:solidFill>
                                      <a:srgbClr val="836967"/>
                                    </a:solidFill>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𝑢</m:t>
                                </m:r>
                              </m:sup>
                            </m:sSup>
                          </m:num>
                          <m:den>
                            <m:r>
                              <a:rPr lang="en-US" sz="1400" i="0">
                                <a:latin typeface="Cambria Math" panose="02040503050406030204" pitchFamily="18" charset="0"/>
                              </a:rPr>
                              <m:t>1+</m:t>
                            </m:r>
                            <m:sSup>
                              <m:sSupPr>
                                <m:ctrlPr>
                                  <a:rPr lang="en-US" sz="1400" i="1">
                                    <a:solidFill>
                                      <a:srgbClr val="836967"/>
                                    </a:solidFill>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𝑢</m:t>
                                </m:r>
                              </m:sup>
                            </m:sSup>
                          </m:den>
                        </m:f>
                      </m:oMath>
                    </m:oMathPara>
                  </a14:m>
                  <a:endParaRPr lang="en-US" dirty="0"/>
                </a:p>
              </p:txBody>
            </p:sp>
          </mc:Choice>
          <mc:Fallback xmlns="">
            <p:sp>
              <p:nvSpPr>
                <p:cNvPr id="240" name="TextBox 239">
                  <a:extLst>
                    <a:ext uri="{FF2B5EF4-FFF2-40B4-BE49-F238E27FC236}">
                      <a16:creationId xmlns:a16="http://schemas.microsoft.com/office/drawing/2014/main" id="{2134E9F5-A969-EADB-51B5-B8C36FC8F4DC}"/>
                    </a:ext>
                  </a:extLst>
                </p:cNvPr>
                <p:cNvSpPr txBox="1">
                  <a:spLocks noRot="1" noChangeAspect="1" noMove="1" noResize="1" noEditPoints="1" noAdjustHandles="1" noChangeArrowheads="1" noChangeShapeType="1" noTextEdit="1"/>
                </p:cNvSpPr>
                <p:nvPr/>
              </p:nvSpPr>
              <p:spPr>
                <a:xfrm>
                  <a:off x="4802760" y="761196"/>
                  <a:ext cx="1464073" cy="510653"/>
                </a:xfrm>
                <a:prstGeom prst="rect">
                  <a:avLst/>
                </a:prstGeom>
                <a:blipFill>
                  <a:blip r:embed="rId3"/>
                  <a:stretch>
                    <a:fillRect b="-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0C6D43F0-21E4-1E8A-ADBC-D10FB0D16B90}"/>
                    </a:ext>
                  </a:extLst>
                </p:cNvPr>
                <p:cNvSpPr txBox="1"/>
                <p:nvPr/>
              </p:nvSpPr>
              <p:spPr>
                <a:xfrm>
                  <a:off x="1139778" y="3463929"/>
                  <a:ext cx="1528765" cy="51065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Φ</m:t>
                        </m:r>
                        <m:d>
                          <m:dPr>
                            <m:ctrlPr>
                              <a:rPr lang="en-US" sz="1400" i="1">
                                <a:solidFill>
                                  <a:srgbClr val="836967"/>
                                </a:solidFill>
                                <a:latin typeface="Cambria Math" panose="02040503050406030204" pitchFamily="18" charset="0"/>
                              </a:rPr>
                            </m:ctrlPr>
                          </m:dPr>
                          <m:e>
                            <m:r>
                              <a:rPr lang="en-US" sz="1400" i="1">
                                <a:latin typeface="Cambria Math" panose="02040503050406030204" pitchFamily="18" charset="0"/>
                              </a:rPr>
                              <m:t>𝑢</m:t>
                            </m:r>
                          </m:e>
                        </m:d>
                        <m:r>
                          <a:rPr lang="en-US" sz="1400" i="0">
                            <a:latin typeface="Cambria Math" panose="02040503050406030204" pitchFamily="18" charset="0"/>
                          </a:rPr>
                          <m:t>=</m:t>
                        </m:r>
                        <m:f>
                          <m:fPr>
                            <m:ctrlPr>
                              <a:rPr lang="en-US" sz="1400" i="1">
                                <a:solidFill>
                                  <a:srgbClr val="836967"/>
                                </a:solidFill>
                                <a:latin typeface="Cambria Math" panose="02040503050406030204" pitchFamily="18" charset="0"/>
                              </a:rPr>
                            </m:ctrlPr>
                          </m:fPr>
                          <m:num>
                            <m:sSup>
                              <m:sSupPr>
                                <m:ctrlPr>
                                  <a:rPr lang="en-US" sz="1400" i="1">
                                    <a:solidFill>
                                      <a:srgbClr val="836967"/>
                                    </a:solidFill>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𝑢</m:t>
                                </m:r>
                              </m:sup>
                            </m:sSup>
                            <m:r>
                              <a:rPr lang="en-US" sz="1400" i="0">
                                <a:latin typeface="Cambria Math" panose="02040503050406030204" pitchFamily="18" charset="0"/>
                              </a:rPr>
                              <m:t>−</m:t>
                            </m:r>
                            <m:sSup>
                              <m:sSupPr>
                                <m:ctrlPr>
                                  <a:rPr lang="en-US" sz="1400" i="1">
                                    <a:solidFill>
                                      <a:srgbClr val="836967"/>
                                    </a:solidFill>
                                    <a:latin typeface="Cambria Math" panose="02040503050406030204" pitchFamily="18" charset="0"/>
                                  </a:rPr>
                                </m:ctrlPr>
                              </m:sSupPr>
                              <m:e>
                                <m:r>
                                  <a:rPr lang="en-US" sz="1400" i="1">
                                    <a:latin typeface="Cambria Math" panose="02040503050406030204" pitchFamily="18" charset="0"/>
                                  </a:rPr>
                                  <m:t>𝑒</m:t>
                                </m:r>
                              </m:e>
                              <m:sup>
                                <m:r>
                                  <a:rPr lang="en-US" sz="1400" i="0">
                                    <a:latin typeface="Cambria Math" panose="02040503050406030204" pitchFamily="18" charset="0"/>
                                  </a:rPr>
                                  <m:t>−</m:t>
                                </m:r>
                                <m:r>
                                  <a:rPr lang="en-US" sz="1400" i="1">
                                    <a:latin typeface="Cambria Math" panose="02040503050406030204" pitchFamily="18" charset="0"/>
                                  </a:rPr>
                                  <m:t>𝑢</m:t>
                                </m:r>
                              </m:sup>
                            </m:sSup>
                          </m:num>
                          <m:den>
                            <m:sSup>
                              <m:sSupPr>
                                <m:ctrlPr>
                                  <a:rPr lang="en-US" sz="1400" i="1">
                                    <a:solidFill>
                                      <a:srgbClr val="836967"/>
                                    </a:solidFill>
                                    <a:latin typeface="Cambria Math" panose="02040503050406030204" pitchFamily="18" charset="0"/>
                                  </a:rPr>
                                </m:ctrlPr>
                              </m:sSupPr>
                              <m:e>
                                <m:r>
                                  <a:rPr lang="en-US" sz="1400" i="1">
                                    <a:latin typeface="Cambria Math" panose="02040503050406030204" pitchFamily="18" charset="0"/>
                                  </a:rPr>
                                  <m:t>𝑒</m:t>
                                </m:r>
                              </m:e>
                              <m:sup>
                                <m:r>
                                  <a:rPr lang="en-US" sz="1400" i="1">
                                    <a:latin typeface="Cambria Math" panose="02040503050406030204" pitchFamily="18" charset="0"/>
                                  </a:rPr>
                                  <m:t>𝑢</m:t>
                                </m:r>
                              </m:sup>
                            </m:sSup>
                            <m:r>
                              <a:rPr lang="en-US" sz="1400" i="0">
                                <a:latin typeface="Cambria Math" panose="02040503050406030204" pitchFamily="18" charset="0"/>
                              </a:rPr>
                              <m:t>+</m:t>
                            </m:r>
                            <m:sSup>
                              <m:sSupPr>
                                <m:ctrlPr>
                                  <a:rPr lang="en-US" sz="1400" i="1">
                                    <a:solidFill>
                                      <a:srgbClr val="836967"/>
                                    </a:solidFill>
                                    <a:latin typeface="Cambria Math" panose="02040503050406030204" pitchFamily="18" charset="0"/>
                                  </a:rPr>
                                </m:ctrlPr>
                              </m:sSupPr>
                              <m:e>
                                <m:r>
                                  <a:rPr lang="en-US" sz="1400" i="1">
                                    <a:latin typeface="Cambria Math" panose="02040503050406030204" pitchFamily="18" charset="0"/>
                                  </a:rPr>
                                  <m:t>𝑒</m:t>
                                </m:r>
                              </m:e>
                              <m:sup>
                                <m:r>
                                  <a:rPr lang="en-US" sz="1400" i="0">
                                    <a:latin typeface="Cambria Math" panose="02040503050406030204" pitchFamily="18" charset="0"/>
                                  </a:rPr>
                                  <m:t>−</m:t>
                                </m:r>
                                <m:r>
                                  <a:rPr lang="en-US" sz="1400" i="1">
                                    <a:latin typeface="Cambria Math" panose="02040503050406030204" pitchFamily="18" charset="0"/>
                                  </a:rPr>
                                  <m:t>𝑢</m:t>
                                </m:r>
                              </m:sup>
                            </m:sSup>
                          </m:den>
                        </m:f>
                      </m:oMath>
                    </m:oMathPara>
                  </a14:m>
                  <a:endParaRPr lang="en-US" dirty="0"/>
                </a:p>
              </p:txBody>
            </p:sp>
          </mc:Choice>
          <mc:Fallback xmlns="">
            <p:sp>
              <p:nvSpPr>
                <p:cNvPr id="243" name="TextBox 242">
                  <a:extLst>
                    <a:ext uri="{FF2B5EF4-FFF2-40B4-BE49-F238E27FC236}">
                      <a16:creationId xmlns:a16="http://schemas.microsoft.com/office/drawing/2014/main" id="{0BD4E118-DD6D-6026-574D-89936F0E02FD}"/>
                    </a:ext>
                  </a:extLst>
                </p:cNvPr>
                <p:cNvSpPr txBox="1">
                  <a:spLocks noRot="1" noChangeAspect="1" noMove="1" noResize="1" noEditPoints="1" noAdjustHandles="1" noChangeArrowheads="1" noChangeShapeType="1" noTextEdit="1"/>
                </p:cNvSpPr>
                <p:nvPr/>
              </p:nvSpPr>
              <p:spPr>
                <a:xfrm>
                  <a:off x="1139778" y="3463929"/>
                  <a:ext cx="1528765" cy="510653"/>
                </a:xfrm>
                <a:prstGeom prst="rect">
                  <a:avLst/>
                </a:prstGeom>
                <a:blipFill>
                  <a:blip r:embed="rId4"/>
                  <a:stretch>
                    <a:fillRect b="-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7A924FD5-4C51-8F12-1A4B-19D6322A0DDC}"/>
                    </a:ext>
                  </a:extLst>
                </p:cNvPr>
                <p:cNvSpPr txBox="1"/>
                <p:nvPr/>
              </p:nvSpPr>
              <p:spPr>
                <a:xfrm>
                  <a:off x="4775200" y="3592710"/>
                  <a:ext cx="160681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Φ</m:t>
                        </m:r>
                        <m:d>
                          <m:dPr>
                            <m:ctrlPr>
                              <a:rPr lang="en-US" sz="1400" i="1">
                                <a:solidFill>
                                  <a:srgbClr val="836967"/>
                                </a:solidFill>
                                <a:latin typeface="Cambria Math" panose="02040503050406030204" pitchFamily="18" charset="0"/>
                              </a:rPr>
                            </m:ctrlPr>
                          </m:dPr>
                          <m:e>
                            <m:r>
                              <a:rPr lang="en-US" sz="1400" i="1">
                                <a:latin typeface="Cambria Math" panose="02040503050406030204" pitchFamily="18" charset="0"/>
                              </a:rPr>
                              <m:t>𝑢</m:t>
                            </m:r>
                          </m:e>
                        </m:d>
                        <m:r>
                          <a:rPr lang="en-US" sz="1400" i="0">
                            <a:latin typeface="Cambria Math" panose="02040503050406030204" pitchFamily="18" charset="0"/>
                          </a:rPr>
                          <m:t>=</m:t>
                        </m:r>
                        <m:func>
                          <m:funcPr>
                            <m:ctrlPr>
                              <a:rPr lang="en-US" sz="1400" i="1">
                                <a:latin typeface="Cambria Math" panose="02040503050406030204" pitchFamily="18" charset="0"/>
                              </a:rPr>
                            </m:ctrlPr>
                          </m:funcPr>
                          <m:fName>
                            <m:r>
                              <m:rPr>
                                <m:sty m:val="p"/>
                              </m:rPr>
                              <a:rPr lang="en-US" sz="1400" i="0">
                                <a:latin typeface="Cambria Math" panose="02040503050406030204" pitchFamily="18" charset="0"/>
                              </a:rPr>
                              <m:t>max</m:t>
                            </m:r>
                          </m:fName>
                          <m:e>
                            <m:r>
                              <a:rPr lang="en-US" sz="1400" b="0" i="1" smtClean="0">
                                <a:latin typeface="Cambria Math" panose="02040503050406030204" pitchFamily="18" charset="0"/>
                              </a:rPr>
                              <m:t>(0,</m:t>
                            </m:r>
                            <m:r>
                              <a:rPr lang="en-US" sz="1400" b="0" i="1" smtClean="0">
                                <a:latin typeface="Cambria Math" panose="02040503050406030204" pitchFamily="18" charset="0"/>
                              </a:rPr>
                              <m:t>𝑢</m:t>
                            </m:r>
                            <m:r>
                              <a:rPr lang="en-US" sz="1400" b="0" i="1" smtClean="0">
                                <a:latin typeface="Cambria Math" panose="02040503050406030204" pitchFamily="18" charset="0"/>
                              </a:rPr>
                              <m:t>)</m:t>
                            </m:r>
                          </m:e>
                        </m:func>
                      </m:oMath>
                    </m:oMathPara>
                  </a14:m>
                  <a:endParaRPr lang="en-US" dirty="0"/>
                </a:p>
              </p:txBody>
            </p:sp>
          </mc:Choice>
          <mc:Fallback xmlns="">
            <p:sp>
              <p:nvSpPr>
                <p:cNvPr id="246" name="TextBox 245">
                  <a:extLst>
                    <a:ext uri="{FF2B5EF4-FFF2-40B4-BE49-F238E27FC236}">
                      <a16:creationId xmlns:a16="http://schemas.microsoft.com/office/drawing/2014/main" id="{7429FE13-22CA-B036-65D6-2CD995CD09F2}"/>
                    </a:ext>
                  </a:extLst>
                </p:cNvPr>
                <p:cNvSpPr txBox="1">
                  <a:spLocks noRot="1" noChangeAspect="1" noMove="1" noResize="1" noEditPoints="1" noAdjustHandles="1" noChangeArrowheads="1" noChangeShapeType="1" noTextEdit="1"/>
                </p:cNvSpPr>
                <p:nvPr/>
              </p:nvSpPr>
              <p:spPr>
                <a:xfrm>
                  <a:off x="4775200" y="3592710"/>
                  <a:ext cx="1606818" cy="307777"/>
                </a:xfrm>
                <a:prstGeom prst="rect">
                  <a:avLst/>
                </a:prstGeom>
                <a:blipFill>
                  <a:blip r:embed="rId5"/>
                  <a:stretch>
                    <a:fillRect b="-5882"/>
                  </a:stretch>
                </a:blipFill>
              </p:spPr>
              <p:txBody>
                <a:bodyPr/>
                <a:lstStyle/>
                <a:p>
                  <a:r>
                    <a:rPr lang="en-US">
                      <a:noFill/>
                    </a:rPr>
                    <a:t> </a:t>
                  </a:r>
                </a:p>
              </p:txBody>
            </p:sp>
          </mc:Fallback>
        </mc:AlternateContent>
        <p:sp>
          <p:nvSpPr>
            <p:cNvPr id="97" name="Line 6">
              <a:extLst>
                <a:ext uri="{FF2B5EF4-FFF2-40B4-BE49-F238E27FC236}">
                  <a16:creationId xmlns:a16="http://schemas.microsoft.com/office/drawing/2014/main" id="{415BB3B7-B0FB-D581-25C0-0C7AD38AB9B4}"/>
                </a:ext>
              </a:extLst>
            </p:cNvPr>
            <p:cNvSpPr>
              <a:spLocks noChangeShapeType="1"/>
            </p:cNvSpPr>
            <p:nvPr/>
          </p:nvSpPr>
          <p:spPr bwMode="auto">
            <a:xfrm>
              <a:off x="1079503" y="5659444"/>
              <a:ext cx="284004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Line 7">
              <a:extLst>
                <a:ext uri="{FF2B5EF4-FFF2-40B4-BE49-F238E27FC236}">
                  <a16:creationId xmlns:a16="http://schemas.microsoft.com/office/drawing/2014/main" id="{2736C820-F620-FAE9-BC5A-5A0831BEEADB}"/>
                </a:ext>
              </a:extLst>
            </p:cNvPr>
            <p:cNvSpPr>
              <a:spLocks noChangeShapeType="1"/>
            </p:cNvSpPr>
            <p:nvPr/>
          </p:nvSpPr>
          <p:spPr bwMode="auto">
            <a:xfrm>
              <a:off x="1079503" y="3414717"/>
              <a:ext cx="284004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Line 8">
              <a:extLst>
                <a:ext uri="{FF2B5EF4-FFF2-40B4-BE49-F238E27FC236}">
                  <a16:creationId xmlns:a16="http://schemas.microsoft.com/office/drawing/2014/main" id="{017BECD4-9308-811F-214B-4A7A2A1B8AFF}"/>
                </a:ext>
              </a:extLst>
            </p:cNvPr>
            <p:cNvSpPr>
              <a:spLocks noChangeShapeType="1"/>
            </p:cNvSpPr>
            <p:nvPr/>
          </p:nvSpPr>
          <p:spPr bwMode="auto">
            <a:xfrm flipV="1">
              <a:off x="1079503" y="563245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Line 9">
              <a:extLst>
                <a:ext uri="{FF2B5EF4-FFF2-40B4-BE49-F238E27FC236}">
                  <a16:creationId xmlns:a16="http://schemas.microsoft.com/office/drawing/2014/main" id="{4475895B-A69C-4080-AC42-64F158FD2502}"/>
                </a:ext>
              </a:extLst>
            </p:cNvPr>
            <p:cNvSpPr>
              <a:spLocks noChangeShapeType="1"/>
            </p:cNvSpPr>
            <p:nvPr/>
          </p:nvSpPr>
          <p:spPr bwMode="auto">
            <a:xfrm flipV="1">
              <a:off x="1552579" y="563245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Line 10">
              <a:extLst>
                <a:ext uri="{FF2B5EF4-FFF2-40B4-BE49-F238E27FC236}">
                  <a16:creationId xmlns:a16="http://schemas.microsoft.com/office/drawing/2014/main" id="{930FA944-7D73-263E-3F9F-6B6054059555}"/>
                </a:ext>
              </a:extLst>
            </p:cNvPr>
            <p:cNvSpPr>
              <a:spLocks noChangeShapeType="1"/>
            </p:cNvSpPr>
            <p:nvPr/>
          </p:nvSpPr>
          <p:spPr bwMode="auto">
            <a:xfrm flipV="1">
              <a:off x="2025654" y="563245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2" name="Line 11">
              <a:extLst>
                <a:ext uri="{FF2B5EF4-FFF2-40B4-BE49-F238E27FC236}">
                  <a16:creationId xmlns:a16="http://schemas.microsoft.com/office/drawing/2014/main" id="{5B845C2C-A7C1-B247-C643-A68BE5E07A17}"/>
                </a:ext>
              </a:extLst>
            </p:cNvPr>
            <p:cNvSpPr>
              <a:spLocks noChangeShapeType="1"/>
            </p:cNvSpPr>
            <p:nvPr/>
          </p:nvSpPr>
          <p:spPr bwMode="auto">
            <a:xfrm flipV="1">
              <a:off x="2498729" y="563245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3" name="Line 12">
              <a:extLst>
                <a:ext uri="{FF2B5EF4-FFF2-40B4-BE49-F238E27FC236}">
                  <a16:creationId xmlns:a16="http://schemas.microsoft.com/office/drawing/2014/main" id="{56E4491E-DBD7-EB50-7D77-C0D66855623E}"/>
                </a:ext>
              </a:extLst>
            </p:cNvPr>
            <p:cNvSpPr>
              <a:spLocks noChangeShapeType="1"/>
            </p:cNvSpPr>
            <p:nvPr/>
          </p:nvSpPr>
          <p:spPr bwMode="auto">
            <a:xfrm flipV="1">
              <a:off x="2973392" y="563245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4" name="Line 13">
              <a:extLst>
                <a:ext uri="{FF2B5EF4-FFF2-40B4-BE49-F238E27FC236}">
                  <a16:creationId xmlns:a16="http://schemas.microsoft.com/office/drawing/2014/main" id="{EC62AF0C-8817-C100-FBB4-351DF226472B}"/>
                </a:ext>
              </a:extLst>
            </p:cNvPr>
            <p:cNvSpPr>
              <a:spLocks noChangeShapeType="1"/>
            </p:cNvSpPr>
            <p:nvPr/>
          </p:nvSpPr>
          <p:spPr bwMode="auto">
            <a:xfrm flipV="1">
              <a:off x="3446468" y="563245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5" name="Line 14">
              <a:extLst>
                <a:ext uri="{FF2B5EF4-FFF2-40B4-BE49-F238E27FC236}">
                  <a16:creationId xmlns:a16="http://schemas.microsoft.com/office/drawing/2014/main" id="{E9C5849E-7A2F-5307-FAA0-1F511D4CA8D1}"/>
                </a:ext>
              </a:extLst>
            </p:cNvPr>
            <p:cNvSpPr>
              <a:spLocks noChangeShapeType="1"/>
            </p:cNvSpPr>
            <p:nvPr/>
          </p:nvSpPr>
          <p:spPr bwMode="auto">
            <a:xfrm flipV="1">
              <a:off x="3919543" y="5632456"/>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6" name="Line 15">
              <a:extLst>
                <a:ext uri="{FF2B5EF4-FFF2-40B4-BE49-F238E27FC236}">
                  <a16:creationId xmlns:a16="http://schemas.microsoft.com/office/drawing/2014/main" id="{D8B049AB-0C57-B344-F523-3557D98ABE88}"/>
                </a:ext>
              </a:extLst>
            </p:cNvPr>
            <p:cNvSpPr>
              <a:spLocks noChangeShapeType="1"/>
            </p:cNvSpPr>
            <p:nvPr/>
          </p:nvSpPr>
          <p:spPr bwMode="auto">
            <a:xfrm>
              <a:off x="1079503" y="3414717"/>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7" name="Line 21">
              <a:extLst>
                <a:ext uri="{FF2B5EF4-FFF2-40B4-BE49-F238E27FC236}">
                  <a16:creationId xmlns:a16="http://schemas.microsoft.com/office/drawing/2014/main" id="{9857EEE9-25C2-B5A4-B3D2-72E509072FB5}"/>
                </a:ext>
              </a:extLst>
            </p:cNvPr>
            <p:cNvSpPr>
              <a:spLocks noChangeShapeType="1"/>
            </p:cNvSpPr>
            <p:nvPr/>
          </p:nvSpPr>
          <p:spPr bwMode="auto">
            <a:xfrm>
              <a:off x="3919543" y="3414717"/>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8" name="Rectangle 22">
              <a:extLst>
                <a:ext uri="{FF2B5EF4-FFF2-40B4-BE49-F238E27FC236}">
                  <a16:creationId xmlns:a16="http://schemas.microsoft.com/office/drawing/2014/main" id="{C0298F88-D7D5-F947-E9FA-5021F8588305}"/>
                </a:ext>
              </a:extLst>
            </p:cNvPr>
            <p:cNvSpPr>
              <a:spLocks noChangeArrowheads="1"/>
            </p:cNvSpPr>
            <p:nvPr/>
          </p:nvSpPr>
          <p:spPr bwMode="auto">
            <a:xfrm>
              <a:off x="1039816" y="570548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9" name="Rectangle 23">
              <a:extLst>
                <a:ext uri="{FF2B5EF4-FFF2-40B4-BE49-F238E27FC236}">
                  <a16:creationId xmlns:a16="http://schemas.microsoft.com/office/drawing/2014/main" id="{6F67C2C1-799F-70BD-D2AB-CAA6273A808C}"/>
                </a:ext>
              </a:extLst>
            </p:cNvPr>
            <p:cNvSpPr>
              <a:spLocks noChangeArrowheads="1"/>
            </p:cNvSpPr>
            <p:nvPr/>
          </p:nvSpPr>
          <p:spPr bwMode="auto">
            <a:xfrm>
              <a:off x="1511303" y="570548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0" name="Rectangle 24">
              <a:extLst>
                <a:ext uri="{FF2B5EF4-FFF2-40B4-BE49-F238E27FC236}">
                  <a16:creationId xmlns:a16="http://schemas.microsoft.com/office/drawing/2014/main" id="{280E7B31-CF66-1686-3756-B88C43D710D9}"/>
                </a:ext>
              </a:extLst>
            </p:cNvPr>
            <p:cNvSpPr>
              <a:spLocks noChangeArrowheads="1"/>
            </p:cNvSpPr>
            <p:nvPr/>
          </p:nvSpPr>
          <p:spPr bwMode="auto">
            <a:xfrm>
              <a:off x="1989141" y="5705481"/>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1" name="Rectangle 25">
              <a:extLst>
                <a:ext uri="{FF2B5EF4-FFF2-40B4-BE49-F238E27FC236}">
                  <a16:creationId xmlns:a16="http://schemas.microsoft.com/office/drawing/2014/main" id="{3698662F-B127-6E9E-4DB6-CE489722EDE2}"/>
                </a:ext>
              </a:extLst>
            </p:cNvPr>
            <p:cNvSpPr>
              <a:spLocks noChangeArrowheads="1"/>
            </p:cNvSpPr>
            <p:nvPr/>
          </p:nvSpPr>
          <p:spPr bwMode="auto">
            <a:xfrm>
              <a:off x="2473329" y="570548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2" name="Rectangle 26">
              <a:extLst>
                <a:ext uri="{FF2B5EF4-FFF2-40B4-BE49-F238E27FC236}">
                  <a16:creationId xmlns:a16="http://schemas.microsoft.com/office/drawing/2014/main" id="{4DD8D2C6-B420-7BAB-1652-3C887AE7C9F6}"/>
                </a:ext>
              </a:extLst>
            </p:cNvPr>
            <p:cNvSpPr>
              <a:spLocks noChangeArrowheads="1"/>
            </p:cNvSpPr>
            <p:nvPr/>
          </p:nvSpPr>
          <p:spPr bwMode="auto">
            <a:xfrm>
              <a:off x="2944817" y="570548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3" name="Rectangle 27">
              <a:extLst>
                <a:ext uri="{FF2B5EF4-FFF2-40B4-BE49-F238E27FC236}">
                  <a16:creationId xmlns:a16="http://schemas.microsoft.com/office/drawing/2014/main" id="{AAD03C33-FFB4-0E3E-4C89-A197B7F72F75}"/>
                </a:ext>
              </a:extLst>
            </p:cNvPr>
            <p:cNvSpPr>
              <a:spLocks noChangeArrowheads="1"/>
            </p:cNvSpPr>
            <p:nvPr/>
          </p:nvSpPr>
          <p:spPr bwMode="auto">
            <a:xfrm>
              <a:off x="3421068" y="570548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4" name="Rectangle 28">
              <a:extLst>
                <a:ext uri="{FF2B5EF4-FFF2-40B4-BE49-F238E27FC236}">
                  <a16:creationId xmlns:a16="http://schemas.microsoft.com/office/drawing/2014/main" id="{A3E20174-F1E7-648A-5E55-BC3F60B3EE3D}"/>
                </a:ext>
              </a:extLst>
            </p:cNvPr>
            <p:cNvSpPr>
              <a:spLocks noChangeArrowheads="1"/>
            </p:cNvSpPr>
            <p:nvPr/>
          </p:nvSpPr>
          <p:spPr bwMode="auto">
            <a:xfrm>
              <a:off x="3892555" y="570548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5" name="Line 29">
              <a:extLst>
                <a:ext uri="{FF2B5EF4-FFF2-40B4-BE49-F238E27FC236}">
                  <a16:creationId xmlns:a16="http://schemas.microsoft.com/office/drawing/2014/main" id="{94536D49-E544-04BF-05AB-F012495F6EFE}"/>
                </a:ext>
              </a:extLst>
            </p:cNvPr>
            <p:cNvSpPr>
              <a:spLocks noChangeShapeType="1"/>
            </p:cNvSpPr>
            <p:nvPr/>
          </p:nvSpPr>
          <p:spPr bwMode="auto">
            <a:xfrm flipV="1">
              <a:off x="1079503" y="3414717"/>
              <a:ext cx="0" cy="2244727"/>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6" name="Line 30">
              <a:extLst>
                <a:ext uri="{FF2B5EF4-FFF2-40B4-BE49-F238E27FC236}">
                  <a16:creationId xmlns:a16="http://schemas.microsoft.com/office/drawing/2014/main" id="{E75C5446-872B-F971-2606-E19542147CD9}"/>
                </a:ext>
              </a:extLst>
            </p:cNvPr>
            <p:cNvSpPr>
              <a:spLocks noChangeShapeType="1"/>
            </p:cNvSpPr>
            <p:nvPr/>
          </p:nvSpPr>
          <p:spPr bwMode="auto">
            <a:xfrm flipV="1">
              <a:off x="3919543" y="3414717"/>
              <a:ext cx="0" cy="2244727"/>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7" name="Line 31">
              <a:extLst>
                <a:ext uri="{FF2B5EF4-FFF2-40B4-BE49-F238E27FC236}">
                  <a16:creationId xmlns:a16="http://schemas.microsoft.com/office/drawing/2014/main" id="{484FA8A5-6CAE-3E8B-A6E6-0808E135E0C7}"/>
                </a:ext>
              </a:extLst>
            </p:cNvPr>
            <p:cNvSpPr>
              <a:spLocks noChangeShapeType="1"/>
            </p:cNvSpPr>
            <p:nvPr/>
          </p:nvSpPr>
          <p:spPr bwMode="auto">
            <a:xfrm>
              <a:off x="1079503" y="565944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8" name="Line 41">
              <a:extLst>
                <a:ext uri="{FF2B5EF4-FFF2-40B4-BE49-F238E27FC236}">
                  <a16:creationId xmlns:a16="http://schemas.microsoft.com/office/drawing/2014/main" id="{1C57A880-4291-2376-9304-E371C8DCDB56}"/>
                </a:ext>
              </a:extLst>
            </p:cNvPr>
            <p:cNvSpPr>
              <a:spLocks noChangeShapeType="1"/>
            </p:cNvSpPr>
            <p:nvPr/>
          </p:nvSpPr>
          <p:spPr bwMode="auto">
            <a:xfrm>
              <a:off x="1079503" y="3414717"/>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9" name="Line 42">
              <a:extLst>
                <a:ext uri="{FF2B5EF4-FFF2-40B4-BE49-F238E27FC236}">
                  <a16:creationId xmlns:a16="http://schemas.microsoft.com/office/drawing/2014/main" id="{A5CC5368-2E0E-568C-0DB5-362E170B5ACC}"/>
                </a:ext>
              </a:extLst>
            </p:cNvPr>
            <p:cNvSpPr>
              <a:spLocks noChangeShapeType="1"/>
            </p:cNvSpPr>
            <p:nvPr/>
          </p:nvSpPr>
          <p:spPr bwMode="auto">
            <a:xfrm flipH="1">
              <a:off x="3890968" y="565944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0" name="Line 52">
              <a:extLst>
                <a:ext uri="{FF2B5EF4-FFF2-40B4-BE49-F238E27FC236}">
                  <a16:creationId xmlns:a16="http://schemas.microsoft.com/office/drawing/2014/main" id="{D65AB733-806B-D555-A620-C12C7F1DE504}"/>
                </a:ext>
              </a:extLst>
            </p:cNvPr>
            <p:cNvSpPr>
              <a:spLocks noChangeShapeType="1"/>
            </p:cNvSpPr>
            <p:nvPr/>
          </p:nvSpPr>
          <p:spPr bwMode="auto">
            <a:xfrm flipH="1">
              <a:off x="3890968" y="3414717"/>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1" name="Rectangle 53">
              <a:extLst>
                <a:ext uri="{FF2B5EF4-FFF2-40B4-BE49-F238E27FC236}">
                  <a16:creationId xmlns:a16="http://schemas.microsoft.com/office/drawing/2014/main" id="{B0A4BC2A-642E-2F28-B623-383AC0AB0AE8}"/>
                </a:ext>
              </a:extLst>
            </p:cNvPr>
            <p:cNvSpPr>
              <a:spLocks noChangeArrowheads="1"/>
            </p:cNvSpPr>
            <p:nvPr/>
          </p:nvSpPr>
          <p:spPr bwMode="auto">
            <a:xfrm>
              <a:off x="936628" y="5589594"/>
              <a:ext cx="12541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22" name="Rectangle 58">
              <a:extLst>
                <a:ext uri="{FF2B5EF4-FFF2-40B4-BE49-F238E27FC236}">
                  <a16:creationId xmlns:a16="http://schemas.microsoft.com/office/drawing/2014/main" id="{A3EF6DD9-C043-6D41-047D-89471A9C288A}"/>
                </a:ext>
              </a:extLst>
            </p:cNvPr>
            <p:cNvSpPr>
              <a:spLocks noChangeArrowheads="1"/>
            </p:cNvSpPr>
            <p:nvPr/>
          </p:nvSpPr>
          <p:spPr bwMode="auto">
            <a:xfrm>
              <a:off x="962028" y="4470405"/>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23" name="Rectangle 63">
              <a:extLst>
                <a:ext uri="{FF2B5EF4-FFF2-40B4-BE49-F238E27FC236}">
                  <a16:creationId xmlns:a16="http://schemas.microsoft.com/office/drawing/2014/main" id="{634F15F1-F210-219B-3FEE-4A8A2586F0D8}"/>
                </a:ext>
              </a:extLst>
            </p:cNvPr>
            <p:cNvSpPr>
              <a:spLocks noChangeArrowheads="1"/>
            </p:cNvSpPr>
            <p:nvPr/>
          </p:nvSpPr>
          <p:spPr bwMode="auto">
            <a:xfrm>
              <a:off x="962028" y="3343279"/>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24" name="Freeform 64">
              <a:extLst>
                <a:ext uri="{FF2B5EF4-FFF2-40B4-BE49-F238E27FC236}">
                  <a16:creationId xmlns:a16="http://schemas.microsoft.com/office/drawing/2014/main" id="{FB9ADD29-EC82-7010-C189-0DF3FC29E341}"/>
                </a:ext>
              </a:extLst>
            </p:cNvPr>
            <p:cNvSpPr>
              <a:spLocks/>
            </p:cNvSpPr>
            <p:nvPr/>
          </p:nvSpPr>
          <p:spPr bwMode="auto">
            <a:xfrm>
              <a:off x="1079503" y="3419479"/>
              <a:ext cx="2840040" cy="2235202"/>
            </a:xfrm>
            <a:custGeom>
              <a:avLst/>
              <a:gdLst>
                <a:gd name="T0" fmla="*/ 0 w 1789"/>
                <a:gd name="T1" fmla="*/ 1408 h 1408"/>
                <a:gd name="T2" fmla="*/ 30 w 1789"/>
                <a:gd name="T3" fmla="*/ 1407 h 1408"/>
                <a:gd name="T4" fmla="*/ 60 w 1789"/>
                <a:gd name="T5" fmla="*/ 1406 h 1408"/>
                <a:gd name="T6" fmla="*/ 90 w 1789"/>
                <a:gd name="T7" fmla="*/ 1405 h 1408"/>
                <a:gd name="T8" fmla="*/ 119 w 1789"/>
                <a:gd name="T9" fmla="*/ 1404 h 1408"/>
                <a:gd name="T10" fmla="*/ 149 w 1789"/>
                <a:gd name="T11" fmla="*/ 1402 h 1408"/>
                <a:gd name="T12" fmla="*/ 179 w 1789"/>
                <a:gd name="T13" fmla="*/ 1400 h 1408"/>
                <a:gd name="T14" fmla="*/ 209 w 1789"/>
                <a:gd name="T15" fmla="*/ 1397 h 1408"/>
                <a:gd name="T16" fmla="*/ 238 w 1789"/>
                <a:gd name="T17" fmla="*/ 1394 h 1408"/>
                <a:gd name="T18" fmla="*/ 268 w 1789"/>
                <a:gd name="T19" fmla="*/ 1391 h 1408"/>
                <a:gd name="T20" fmla="*/ 298 w 1789"/>
                <a:gd name="T21" fmla="*/ 1386 h 1408"/>
                <a:gd name="T22" fmla="*/ 328 w 1789"/>
                <a:gd name="T23" fmla="*/ 1380 h 1408"/>
                <a:gd name="T24" fmla="*/ 358 w 1789"/>
                <a:gd name="T25" fmla="*/ 1374 h 1408"/>
                <a:gd name="T26" fmla="*/ 388 w 1789"/>
                <a:gd name="T27" fmla="*/ 1366 h 1408"/>
                <a:gd name="T28" fmla="*/ 417 w 1789"/>
                <a:gd name="T29" fmla="*/ 1356 h 1408"/>
                <a:gd name="T30" fmla="*/ 447 w 1789"/>
                <a:gd name="T31" fmla="*/ 1344 h 1408"/>
                <a:gd name="T32" fmla="*/ 477 w 1789"/>
                <a:gd name="T33" fmla="*/ 1330 h 1408"/>
                <a:gd name="T34" fmla="*/ 507 w 1789"/>
                <a:gd name="T35" fmla="*/ 1314 h 1408"/>
                <a:gd name="T36" fmla="*/ 537 w 1789"/>
                <a:gd name="T37" fmla="*/ 1294 h 1408"/>
                <a:gd name="T38" fmla="*/ 566 w 1789"/>
                <a:gd name="T39" fmla="*/ 1270 h 1408"/>
                <a:gd name="T40" fmla="*/ 596 w 1789"/>
                <a:gd name="T41" fmla="*/ 1243 h 1408"/>
                <a:gd name="T42" fmla="*/ 626 w 1789"/>
                <a:gd name="T43" fmla="*/ 1211 h 1408"/>
                <a:gd name="T44" fmla="*/ 656 w 1789"/>
                <a:gd name="T45" fmla="*/ 1174 h 1408"/>
                <a:gd name="T46" fmla="*/ 686 w 1789"/>
                <a:gd name="T47" fmla="*/ 1132 h 1408"/>
                <a:gd name="T48" fmla="*/ 716 w 1789"/>
                <a:gd name="T49" fmla="*/ 1084 h 1408"/>
                <a:gd name="T50" fmla="*/ 745 w 1789"/>
                <a:gd name="T51" fmla="*/ 1031 h 1408"/>
                <a:gd name="T52" fmla="*/ 775 w 1789"/>
                <a:gd name="T53" fmla="*/ 973 h 1408"/>
                <a:gd name="T54" fmla="*/ 805 w 1789"/>
                <a:gd name="T55" fmla="*/ 910 h 1408"/>
                <a:gd name="T56" fmla="*/ 835 w 1789"/>
                <a:gd name="T57" fmla="*/ 844 h 1408"/>
                <a:gd name="T58" fmla="*/ 865 w 1789"/>
                <a:gd name="T59" fmla="*/ 775 h 1408"/>
                <a:gd name="T60" fmla="*/ 894 w 1789"/>
                <a:gd name="T61" fmla="*/ 704 h 1408"/>
                <a:gd name="T62" fmla="*/ 924 w 1789"/>
                <a:gd name="T63" fmla="*/ 634 h 1408"/>
                <a:gd name="T64" fmla="*/ 954 w 1789"/>
                <a:gd name="T65" fmla="*/ 565 h 1408"/>
                <a:gd name="T66" fmla="*/ 984 w 1789"/>
                <a:gd name="T67" fmla="*/ 498 h 1408"/>
                <a:gd name="T68" fmla="*/ 1014 w 1789"/>
                <a:gd name="T69" fmla="*/ 436 h 1408"/>
                <a:gd name="T70" fmla="*/ 1043 w 1789"/>
                <a:gd name="T71" fmla="*/ 377 h 1408"/>
                <a:gd name="T72" fmla="*/ 1073 w 1789"/>
                <a:gd name="T73" fmla="*/ 324 h 1408"/>
                <a:gd name="T74" fmla="*/ 1103 w 1789"/>
                <a:gd name="T75" fmla="*/ 277 h 1408"/>
                <a:gd name="T76" fmla="*/ 1133 w 1789"/>
                <a:gd name="T77" fmla="*/ 235 h 1408"/>
                <a:gd name="T78" fmla="*/ 1163 w 1789"/>
                <a:gd name="T79" fmla="*/ 198 h 1408"/>
                <a:gd name="T80" fmla="*/ 1193 w 1789"/>
                <a:gd name="T81" fmla="*/ 166 h 1408"/>
                <a:gd name="T82" fmla="*/ 1222 w 1789"/>
                <a:gd name="T83" fmla="*/ 138 h 1408"/>
                <a:gd name="T84" fmla="*/ 1252 w 1789"/>
                <a:gd name="T85" fmla="*/ 115 h 1408"/>
                <a:gd name="T86" fmla="*/ 1282 w 1789"/>
                <a:gd name="T87" fmla="*/ 95 h 1408"/>
                <a:gd name="T88" fmla="*/ 1312 w 1789"/>
                <a:gd name="T89" fmla="*/ 78 h 1408"/>
                <a:gd name="T90" fmla="*/ 1342 w 1789"/>
                <a:gd name="T91" fmla="*/ 64 h 1408"/>
                <a:gd name="T92" fmla="*/ 1371 w 1789"/>
                <a:gd name="T93" fmla="*/ 52 h 1408"/>
                <a:gd name="T94" fmla="*/ 1401 w 1789"/>
                <a:gd name="T95" fmla="*/ 43 h 1408"/>
                <a:gd name="T96" fmla="*/ 1431 w 1789"/>
                <a:gd name="T97" fmla="*/ 35 h 1408"/>
                <a:gd name="T98" fmla="*/ 1461 w 1789"/>
                <a:gd name="T99" fmla="*/ 28 h 1408"/>
                <a:gd name="T100" fmla="*/ 1491 w 1789"/>
                <a:gd name="T101" fmla="*/ 22 h 1408"/>
                <a:gd name="T102" fmla="*/ 1521 w 1789"/>
                <a:gd name="T103" fmla="*/ 18 h 1408"/>
                <a:gd name="T104" fmla="*/ 1550 w 1789"/>
                <a:gd name="T105" fmla="*/ 14 h 1408"/>
                <a:gd name="T106" fmla="*/ 1580 w 1789"/>
                <a:gd name="T107" fmla="*/ 11 h 1408"/>
                <a:gd name="T108" fmla="*/ 1610 w 1789"/>
                <a:gd name="T109" fmla="*/ 8 h 1408"/>
                <a:gd name="T110" fmla="*/ 1640 w 1789"/>
                <a:gd name="T111" fmla="*/ 6 h 1408"/>
                <a:gd name="T112" fmla="*/ 1670 w 1789"/>
                <a:gd name="T113" fmla="*/ 5 h 1408"/>
                <a:gd name="T114" fmla="*/ 1699 w 1789"/>
                <a:gd name="T115" fmla="*/ 3 h 1408"/>
                <a:gd name="T116" fmla="*/ 1729 w 1789"/>
                <a:gd name="T117" fmla="*/ 2 h 1408"/>
                <a:gd name="T118" fmla="*/ 1759 w 1789"/>
                <a:gd name="T119" fmla="*/ 1 h 1408"/>
                <a:gd name="T120" fmla="*/ 1789 w 1789"/>
                <a:gd name="T121"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89" h="1408">
                  <a:moveTo>
                    <a:pt x="0" y="1408"/>
                  </a:moveTo>
                  <a:lnTo>
                    <a:pt x="30" y="1407"/>
                  </a:lnTo>
                  <a:lnTo>
                    <a:pt x="60" y="1406"/>
                  </a:lnTo>
                  <a:lnTo>
                    <a:pt x="90" y="1405"/>
                  </a:lnTo>
                  <a:lnTo>
                    <a:pt x="119" y="1404"/>
                  </a:lnTo>
                  <a:lnTo>
                    <a:pt x="149" y="1402"/>
                  </a:lnTo>
                  <a:lnTo>
                    <a:pt x="179" y="1400"/>
                  </a:lnTo>
                  <a:lnTo>
                    <a:pt x="209" y="1397"/>
                  </a:lnTo>
                  <a:lnTo>
                    <a:pt x="238" y="1394"/>
                  </a:lnTo>
                  <a:lnTo>
                    <a:pt x="268" y="1391"/>
                  </a:lnTo>
                  <a:lnTo>
                    <a:pt x="298" y="1386"/>
                  </a:lnTo>
                  <a:lnTo>
                    <a:pt x="328" y="1380"/>
                  </a:lnTo>
                  <a:lnTo>
                    <a:pt x="358" y="1374"/>
                  </a:lnTo>
                  <a:lnTo>
                    <a:pt x="388" y="1366"/>
                  </a:lnTo>
                  <a:lnTo>
                    <a:pt x="417" y="1356"/>
                  </a:lnTo>
                  <a:lnTo>
                    <a:pt x="447" y="1344"/>
                  </a:lnTo>
                  <a:lnTo>
                    <a:pt x="477" y="1330"/>
                  </a:lnTo>
                  <a:lnTo>
                    <a:pt x="507" y="1314"/>
                  </a:lnTo>
                  <a:lnTo>
                    <a:pt x="537" y="1294"/>
                  </a:lnTo>
                  <a:lnTo>
                    <a:pt x="566" y="1270"/>
                  </a:lnTo>
                  <a:lnTo>
                    <a:pt x="596" y="1243"/>
                  </a:lnTo>
                  <a:lnTo>
                    <a:pt x="626" y="1211"/>
                  </a:lnTo>
                  <a:lnTo>
                    <a:pt x="656" y="1174"/>
                  </a:lnTo>
                  <a:lnTo>
                    <a:pt x="686" y="1132"/>
                  </a:lnTo>
                  <a:lnTo>
                    <a:pt x="716" y="1084"/>
                  </a:lnTo>
                  <a:lnTo>
                    <a:pt x="745" y="1031"/>
                  </a:lnTo>
                  <a:lnTo>
                    <a:pt x="775" y="973"/>
                  </a:lnTo>
                  <a:lnTo>
                    <a:pt x="805" y="910"/>
                  </a:lnTo>
                  <a:lnTo>
                    <a:pt x="835" y="844"/>
                  </a:lnTo>
                  <a:lnTo>
                    <a:pt x="865" y="775"/>
                  </a:lnTo>
                  <a:lnTo>
                    <a:pt x="894" y="704"/>
                  </a:lnTo>
                  <a:lnTo>
                    <a:pt x="924" y="634"/>
                  </a:lnTo>
                  <a:lnTo>
                    <a:pt x="954" y="565"/>
                  </a:lnTo>
                  <a:lnTo>
                    <a:pt x="984" y="498"/>
                  </a:lnTo>
                  <a:lnTo>
                    <a:pt x="1014" y="436"/>
                  </a:lnTo>
                  <a:lnTo>
                    <a:pt x="1043" y="377"/>
                  </a:lnTo>
                  <a:lnTo>
                    <a:pt x="1073" y="324"/>
                  </a:lnTo>
                  <a:lnTo>
                    <a:pt x="1103" y="277"/>
                  </a:lnTo>
                  <a:lnTo>
                    <a:pt x="1133" y="235"/>
                  </a:lnTo>
                  <a:lnTo>
                    <a:pt x="1163" y="198"/>
                  </a:lnTo>
                  <a:lnTo>
                    <a:pt x="1193" y="166"/>
                  </a:lnTo>
                  <a:lnTo>
                    <a:pt x="1222" y="138"/>
                  </a:lnTo>
                  <a:lnTo>
                    <a:pt x="1252" y="115"/>
                  </a:lnTo>
                  <a:lnTo>
                    <a:pt x="1282" y="95"/>
                  </a:lnTo>
                  <a:lnTo>
                    <a:pt x="1312" y="78"/>
                  </a:lnTo>
                  <a:lnTo>
                    <a:pt x="1342" y="64"/>
                  </a:lnTo>
                  <a:lnTo>
                    <a:pt x="1371" y="52"/>
                  </a:lnTo>
                  <a:lnTo>
                    <a:pt x="1401" y="43"/>
                  </a:lnTo>
                  <a:lnTo>
                    <a:pt x="1431" y="35"/>
                  </a:lnTo>
                  <a:lnTo>
                    <a:pt x="1461" y="28"/>
                  </a:lnTo>
                  <a:lnTo>
                    <a:pt x="1491" y="22"/>
                  </a:lnTo>
                  <a:lnTo>
                    <a:pt x="1521" y="18"/>
                  </a:lnTo>
                  <a:lnTo>
                    <a:pt x="1550" y="14"/>
                  </a:lnTo>
                  <a:lnTo>
                    <a:pt x="1580" y="11"/>
                  </a:lnTo>
                  <a:lnTo>
                    <a:pt x="1610" y="8"/>
                  </a:lnTo>
                  <a:lnTo>
                    <a:pt x="1640" y="6"/>
                  </a:lnTo>
                  <a:lnTo>
                    <a:pt x="1670" y="5"/>
                  </a:lnTo>
                  <a:lnTo>
                    <a:pt x="1699" y="3"/>
                  </a:lnTo>
                  <a:lnTo>
                    <a:pt x="1729" y="2"/>
                  </a:lnTo>
                  <a:lnTo>
                    <a:pt x="1759" y="1"/>
                  </a:lnTo>
                  <a:lnTo>
                    <a:pt x="1789"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sp>
        <p:nvSpPr>
          <p:cNvPr id="125" name="TextBox 124">
            <a:extLst>
              <a:ext uri="{FF2B5EF4-FFF2-40B4-BE49-F238E27FC236}">
                <a16:creationId xmlns:a16="http://schemas.microsoft.com/office/drawing/2014/main" id="{402D5E87-BB36-3D10-1F79-3B57DA2B1B04}"/>
              </a:ext>
            </a:extLst>
          </p:cNvPr>
          <p:cNvSpPr txBox="1"/>
          <p:nvPr/>
        </p:nvSpPr>
        <p:spPr>
          <a:xfrm>
            <a:off x="1836115" y="665683"/>
            <a:ext cx="1243738" cy="369332"/>
          </a:xfrm>
          <a:prstGeom prst="rect">
            <a:avLst/>
          </a:prstGeom>
          <a:noFill/>
        </p:spPr>
        <p:txBody>
          <a:bodyPr wrap="none" rtlCol="0">
            <a:spAutoFit/>
          </a:bodyPr>
          <a:lstStyle/>
          <a:p>
            <a:r>
              <a:rPr lang="en-US" dirty="0"/>
              <a:t>Pure linear</a:t>
            </a:r>
          </a:p>
        </p:txBody>
      </p:sp>
      <p:sp>
        <p:nvSpPr>
          <p:cNvPr id="126" name="TextBox 125">
            <a:extLst>
              <a:ext uri="{FF2B5EF4-FFF2-40B4-BE49-F238E27FC236}">
                <a16:creationId xmlns:a16="http://schemas.microsoft.com/office/drawing/2014/main" id="{5CB503B3-1490-48DA-8A7A-72110F3D56E6}"/>
              </a:ext>
            </a:extLst>
          </p:cNvPr>
          <p:cNvSpPr txBox="1"/>
          <p:nvPr/>
        </p:nvSpPr>
        <p:spPr>
          <a:xfrm>
            <a:off x="5551018" y="665683"/>
            <a:ext cx="989373" cy="369332"/>
          </a:xfrm>
          <a:prstGeom prst="rect">
            <a:avLst/>
          </a:prstGeom>
          <a:noFill/>
        </p:spPr>
        <p:txBody>
          <a:bodyPr wrap="none" rtlCol="0">
            <a:spAutoFit/>
          </a:bodyPr>
          <a:lstStyle/>
          <a:p>
            <a:r>
              <a:rPr lang="en-US" dirty="0"/>
              <a:t>Sigmoid</a:t>
            </a:r>
          </a:p>
        </p:txBody>
      </p:sp>
      <p:sp>
        <p:nvSpPr>
          <p:cNvPr id="127" name="TextBox 126">
            <a:extLst>
              <a:ext uri="{FF2B5EF4-FFF2-40B4-BE49-F238E27FC236}">
                <a16:creationId xmlns:a16="http://schemas.microsoft.com/office/drawing/2014/main" id="{65A227B2-5E72-D569-76EF-616C04509300}"/>
              </a:ext>
            </a:extLst>
          </p:cNvPr>
          <p:cNvSpPr txBox="1"/>
          <p:nvPr/>
        </p:nvSpPr>
        <p:spPr>
          <a:xfrm>
            <a:off x="1469136" y="3465575"/>
            <a:ext cx="2078454" cy="369332"/>
          </a:xfrm>
          <a:prstGeom prst="rect">
            <a:avLst/>
          </a:prstGeom>
          <a:noFill/>
        </p:spPr>
        <p:txBody>
          <a:bodyPr wrap="none" rtlCol="0">
            <a:spAutoFit/>
          </a:bodyPr>
          <a:lstStyle/>
          <a:p>
            <a:r>
              <a:rPr lang="en-US" dirty="0"/>
              <a:t>Hyperbolic tangent</a:t>
            </a:r>
          </a:p>
        </p:txBody>
      </p:sp>
      <p:sp>
        <p:nvSpPr>
          <p:cNvPr id="128" name="TextBox 127">
            <a:extLst>
              <a:ext uri="{FF2B5EF4-FFF2-40B4-BE49-F238E27FC236}">
                <a16:creationId xmlns:a16="http://schemas.microsoft.com/office/drawing/2014/main" id="{F33B383D-5017-BA61-FA45-588661FDEFF0}"/>
              </a:ext>
            </a:extLst>
          </p:cNvPr>
          <p:cNvSpPr txBox="1"/>
          <p:nvPr/>
        </p:nvSpPr>
        <p:spPr>
          <a:xfrm>
            <a:off x="5186477" y="3465575"/>
            <a:ext cx="2159566" cy="369332"/>
          </a:xfrm>
          <a:prstGeom prst="rect">
            <a:avLst/>
          </a:prstGeom>
          <a:noFill/>
        </p:spPr>
        <p:txBody>
          <a:bodyPr wrap="none" rtlCol="0">
            <a:spAutoFit/>
          </a:bodyPr>
          <a:lstStyle/>
          <a:p>
            <a:r>
              <a:rPr lang="en-US" dirty="0"/>
              <a:t>Rectified linear unit </a:t>
            </a:r>
          </a:p>
        </p:txBody>
      </p:sp>
    </p:spTree>
    <p:extLst>
      <p:ext uri="{BB962C8B-B14F-4D97-AF65-F5344CB8AC3E}">
        <p14:creationId xmlns:p14="http://schemas.microsoft.com/office/powerpoint/2010/main" val="141267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3DEAEBA-444C-CE16-B91D-167FC53DFA6F}"/>
                  </a:ext>
                </a:extLst>
              </p:cNvPr>
              <p:cNvSpPr>
                <a:spLocks noGrp="1"/>
              </p:cNvSpPr>
              <p:nvPr>
                <p:ph type="body" sz="quarter" idx="10"/>
              </p:nvPr>
            </p:nvSpPr>
            <p:spPr/>
            <p:txBody>
              <a:bodyPr/>
              <a:lstStyle/>
              <a:p>
                <a:r>
                  <a:rPr lang="en-US" dirty="0"/>
                  <a:t>Pure linear function</a:t>
                </a:r>
              </a:p>
              <a:p>
                <a:pPr lvl="1"/>
                <a:r>
                  <a:rPr lang="en-US" dirty="0"/>
                  <a:t>commonly used at the output layer for the purpose of regression</a:t>
                </a:r>
              </a:p>
              <a:p>
                <a:pPr lvl="1"/>
                <a:r>
                  <a:rPr lang="en-US" dirty="0"/>
                  <a:t>rarely used for the hidden layer (to describe nonlinear behavior)</a:t>
                </a:r>
              </a:p>
              <a:p>
                <a:r>
                  <a:rPr lang="en-US" dirty="0"/>
                  <a:t>Sigmoid function</a:t>
                </a:r>
              </a:p>
              <a:p>
                <a:pPr lvl="1"/>
                <a:endParaRPr lang="en-US" dirty="0"/>
              </a:p>
              <a:p>
                <a:pPr lvl="1"/>
                <a:r>
                  <a:rPr lang="en-US" dirty="0"/>
                  <a:t>commonly used, smooth, continuously differentiable, S-shaped function </a:t>
                </a:r>
              </a:p>
              <a:p>
                <a:pPr lvl="1"/>
                <a:r>
                  <a:rPr lang="en-US" dirty="0"/>
                  <a:t>Input: </a:t>
                </a:r>
                <a14:m>
                  <m:oMath xmlns:m="http://schemas.openxmlformats.org/officeDocument/2006/math">
                    <m:r>
                      <a:rPr lang="en-US" i="1">
                        <a:latin typeface="Cambria Math" panose="02040503050406030204" pitchFamily="18" charset="0"/>
                      </a:rPr>
                      <m:t>(−∞,+∞)</m:t>
                    </m:r>
                  </m:oMath>
                </a14:m>
                <a:r>
                  <a:rPr lang="en-US" dirty="0"/>
                  <a:t>, output: </a:t>
                </a:r>
                <a14:m>
                  <m:oMath xmlns:m="http://schemas.openxmlformats.org/officeDocument/2006/math">
                    <m:r>
                      <a:rPr lang="en-US" i="1">
                        <a:latin typeface="Cambria Math" panose="02040503050406030204" pitchFamily="18" charset="0"/>
                      </a:rPr>
                      <m:t>(0,1)</m:t>
                    </m:r>
                  </m:oMath>
                </a14:m>
                <a:endParaRPr lang="en-US" dirty="0"/>
              </a:p>
              <a:p>
                <a:pPr lvl="1"/>
                <a:r>
                  <a:rPr lang="en-US" dirty="0"/>
                  <a:t>probability, makes it ideal for binary classification problems</a:t>
                </a:r>
              </a:p>
              <a:p>
                <a:pPr lvl="1"/>
                <a:r>
                  <a:rPr lang="en-US" dirty="0"/>
                  <a:t>Effective near </a:t>
                </a:r>
                <a14:m>
                  <m:oMath xmlns:m="http://schemas.openxmlformats.org/officeDocument/2006/math">
                    <m:r>
                      <a:rPr lang="en-US" b="0" i="1" smtClean="0">
                        <a:latin typeface="Cambria Math" panose="02040503050406030204" pitchFamily="18" charset="0"/>
                      </a:rPr>
                      <m:t>𝑢</m:t>
                    </m:r>
                    <m:r>
                      <a:rPr lang="en-US" b="0" i="1" smtClean="0">
                        <a:latin typeface="Cambria Math" panose="02040503050406030204" pitchFamily="18" charset="0"/>
                      </a:rPr>
                      <m:t>=0</m:t>
                    </m:r>
                  </m:oMath>
                </a14:m>
                <a:r>
                  <a:rPr lang="en-US" dirty="0"/>
                  <a:t> (gradient is high), vanishing gradient for large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𝑢</m:t>
                        </m:r>
                      </m:e>
                    </m:d>
                  </m:oMath>
                </a14:m>
                <a:endParaRPr lang="en-US" dirty="0"/>
              </a:p>
            </p:txBody>
          </p:sp>
        </mc:Choice>
        <mc:Fallback xmlns="">
          <p:sp>
            <p:nvSpPr>
              <p:cNvPr id="2" name="Text Placeholder 1">
                <a:extLst>
                  <a:ext uri="{FF2B5EF4-FFF2-40B4-BE49-F238E27FC236}">
                    <a16:creationId xmlns:a16="http://schemas.microsoft.com/office/drawing/2014/main" id="{F3DEAEBA-444C-CE16-B91D-167FC53DFA6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B5916E1-7C64-D3A1-DA8E-F6E4663ADC67}"/>
              </a:ext>
            </a:extLst>
          </p:cNvPr>
          <p:cNvSpPr>
            <a:spLocks noGrp="1"/>
          </p:cNvSpPr>
          <p:nvPr>
            <p:ph type="title"/>
          </p:nvPr>
        </p:nvSpPr>
        <p:spPr/>
        <p:txBody>
          <a:bodyPr>
            <a:normAutofit fontScale="90000"/>
          </a:bodyPr>
          <a:lstStyle/>
          <a:p>
            <a:r>
              <a:rPr lang="en-US" dirty="0"/>
              <a:t>Activation (Transfer) Functions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8C78C9-ED6B-BA04-F99E-0DE1683804CB}"/>
                  </a:ext>
                </a:extLst>
              </p:cNvPr>
              <p:cNvSpPr txBox="1"/>
              <p:nvPr/>
            </p:nvSpPr>
            <p:spPr>
              <a:xfrm>
                <a:off x="3584448" y="774200"/>
                <a:ext cx="1514197"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Φ</m:t>
                      </m:r>
                      <m:r>
                        <a:rPr lang="en-US" sz="2400" i="1">
                          <a:latin typeface="Cambria Math" panose="02040503050406030204" pitchFamily="18" charset="0"/>
                        </a:rPr>
                        <m:t>(</m:t>
                      </m:r>
                      <m:r>
                        <a:rPr lang="en-US" sz="2400" i="1">
                          <a:latin typeface="Cambria Math" panose="02040503050406030204" pitchFamily="18" charset="0"/>
                        </a:rPr>
                        <m:t>𝑢</m:t>
                      </m:r>
                      <m:r>
                        <a:rPr lang="en-US" sz="2400" i="1">
                          <a:latin typeface="Cambria Math" panose="02040503050406030204" pitchFamily="18" charset="0"/>
                        </a:rPr>
                        <m:t>)=</m:t>
                      </m:r>
                      <m:r>
                        <a:rPr lang="en-US" sz="2400" i="1">
                          <a:latin typeface="Cambria Math" panose="02040503050406030204" pitchFamily="18" charset="0"/>
                        </a:rPr>
                        <m:t>𝑢</m:t>
                      </m:r>
                    </m:oMath>
                  </m:oMathPara>
                </a14:m>
                <a:endParaRPr lang="en-US" sz="2400" dirty="0"/>
              </a:p>
            </p:txBody>
          </p:sp>
        </mc:Choice>
        <mc:Fallback xmlns="">
          <p:sp>
            <p:nvSpPr>
              <p:cNvPr id="4" name="TextBox 3">
                <a:extLst>
                  <a:ext uri="{FF2B5EF4-FFF2-40B4-BE49-F238E27FC236}">
                    <a16:creationId xmlns:a16="http://schemas.microsoft.com/office/drawing/2014/main" id="{A38C78C9-ED6B-BA04-F99E-0DE1683804CB}"/>
                  </a:ext>
                </a:extLst>
              </p:cNvPr>
              <p:cNvSpPr txBox="1">
                <a:spLocks noRot="1" noChangeAspect="1" noMove="1" noResize="1" noEditPoints="1" noAdjustHandles="1" noChangeArrowheads="1" noChangeShapeType="1" noTextEdit="1"/>
              </p:cNvSpPr>
              <p:nvPr/>
            </p:nvSpPr>
            <p:spPr>
              <a:xfrm>
                <a:off x="3584448" y="774200"/>
                <a:ext cx="1514197" cy="461665"/>
              </a:xfrm>
              <a:prstGeom prst="rect">
                <a:avLst/>
              </a:prstGeom>
              <a:blipFill>
                <a:blip r:embed="rId3"/>
                <a:stretch>
                  <a:fillRect b="-12658"/>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1B6C60-A0A1-32AD-D317-174E84DCE64A}"/>
                  </a:ext>
                </a:extLst>
              </p:cNvPr>
              <p:cNvSpPr txBox="1"/>
              <p:nvPr/>
            </p:nvSpPr>
            <p:spPr>
              <a:xfrm>
                <a:off x="3123591" y="2454278"/>
                <a:ext cx="2180469" cy="80432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Φ</m:t>
                      </m:r>
                      <m:d>
                        <m:dPr>
                          <m:ctrlPr>
                            <a:rPr lang="en-US" sz="2400" i="1">
                              <a:latin typeface="Cambria Math" panose="02040503050406030204" pitchFamily="18" charset="0"/>
                            </a:rPr>
                          </m:ctrlPr>
                        </m:dPr>
                        <m:e>
                          <m:r>
                            <a:rPr lang="en-US" sz="2400" i="1">
                              <a:latin typeface="Cambria Math" panose="02040503050406030204" pitchFamily="18" charset="0"/>
                            </a:rPr>
                            <m:t>𝑢</m:t>
                          </m:r>
                        </m:e>
                      </m:d>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𝑢</m:t>
                              </m:r>
                            </m:sup>
                          </m:sSup>
                        </m:num>
                        <m:den>
                          <m:r>
                            <a:rPr lang="en-US" sz="2400" i="1">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𝑢</m:t>
                              </m:r>
                            </m:sup>
                          </m:sSup>
                        </m:den>
                      </m:f>
                    </m:oMath>
                  </m:oMathPara>
                </a14:m>
                <a:endParaRPr lang="en-US" sz="2400" dirty="0"/>
              </a:p>
            </p:txBody>
          </p:sp>
        </mc:Choice>
        <mc:Fallback xmlns="">
          <p:sp>
            <p:nvSpPr>
              <p:cNvPr id="6" name="TextBox 5">
                <a:extLst>
                  <a:ext uri="{FF2B5EF4-FFF2-40B4-BE49-F238E27FC236}">
                    <a16:creationId xmlns:a16="http://schemas.microsoft.com/office/drawing/2014/main" id="{C51B6C60-A0A1-32AD-D317-174E84DCE64A}"/>
                  </a:ext>
                </a:extLst>
              </p:cNvPr>
              <p:cNvSpPr txBox="1">
                <a:spLocks noRot="1" noChangeAspect="1" noMove="1" noResize="1" noEditPoints="1" noAdjustHandles="1" noChangeArrowheads="1" noChangeShapeType="1" noTextEdit="1"/>
              </p:cNvSpPr>
              <p:nvPr/>
            </p:nvSpPr>
            <p:spPr>
              <a:xfrm>
                <a:off x="3123591" y="2454278"/>
                <a:ext cx="2180469" cy="804323"/>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90136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F334F5D-3BBF-D379-660B-A4CF19994C18}"/>
                  </a:ext>
                </a:extLst>
              </p:cNvPr>
              <p:cNvSpPr>
                <a:spLocks noGrp="1"/>
              </p:cNvSpPr>
              <p:nvPr>
                <p:ph type="body" sz="quarter" idx="10"/>
              </p:nvPr>
            </p:nvSpPr>
            <p:spPr>
              <a:xfrm>
                <a:off x="304800" y="818090"/>
                <a:ext cx="8534400" cy="5626600"/>
              </a:xfrm>
            </p:spPr>
            <p:txBody>
              <a:bodyPr/>
              <a:lstStyle/>
              <a:p>
                <a:r>
                  <a:rPr lang="en-US" dirty="0"/>
                  <a:t>Hyperbolic tangent function</a:t>
                </a:r>
              </a:p>
              <a:p>
                <a:pPr lvl="1"/>
                <a:r>
                  <a:rPr lang="en-US" dirty="0"/>
                  <a:t>often used for hidden nodes and works well when samples are normalized to have mean zero</a:t>
                </a:r>
              </a:p>
              <a:p>
                <a:pPr lvl="1"/>
                <a:r>
                  <a:rPr lang="en-US" dirty="0"/>
                  <a:t>Input: </a:t>
                </a:r>
                <a14:m>
                  <m:oMath xmlns:m="http://schemas.openxmlformats.org/officeDocument/2006/math">
                    <m:r>
                      <a:rPr lang="en-US" i="1">
                        <a:latin typeface="Cambria Math" panose="02040503050406030204" pitchFamily="18" charset="0"/>
                      </a:rPr>
                      <m:t>(−∞,+∞)</m:t>
                    </m:r>
                  </m:oMath>
                </a14:m>
                <a:r>
                  <a:rPr lang="en-US" dirty="0"/>
                  <a:t>, output: </a:t>
                </a:r>
                <a14:m>
                  <m:oMath xmlns:m="http://schemas.openxmlformats.org/officeDocument/2006/math">
                    <m:r>
                      <a:rPr lang="en-US" i="1">
                        <a:latin typeface="Cambria Math" panose="02040503050406030204" pitchFamily="18" charset="0"/>
                      </a:rPr>
                      <m:t>(−1,1)</m:t>
                    </m:r>
                  </m:oMath>
                </a14:m>
                <a:endParaRPr lang="en-US" dirty="0"/>
              </a:p>
              <a:p>
                <a:pPr lvl="1"/>
                <a:r>
                  <a:rPr lang="en-US" dirty="0"/>
                  <a:t>works better for negative values of output</a:t>
                </a:r>
              </a:p>
              <a:p>
                <a:pPr lvl="1"/>
                <a:r>
                  <a:rPr lang="en-US" dirty="0"/>
                  <a:t>symmetric and higher gradient near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=0⇒</m:t>
                    </m:r>
                  </m:oMath>
                </a14:m>
                <a:r>
                  <a:rPr lang="en-US" dirty="0"/>
                  <a:t> converges faster</a:t>
                </a:r>
              </a:p>
              <a:p>
                <a:pPr lvl="1"/>
                <a:r>
                  <a:rPr lang="en-US" dirty="0"/>
                  <a:t>suffers from the vanishing gradient problem</a:t>
                </a:r>
              </a:p>
              <a:p>
                <a:r>
                  <a:rPr lang="en-US" dirty="0"/>
                  <a:t>Rectified linear unit function</a:t>
                </a:r>
              </a:p>
              <a:p>
                <a:pPr lvl="1"/>
                <a:r>
                  <a:rPr lang="en-US" dirty="0"/>
                  <a:t>cuts off negative input values and pure linear for positive input values</a:t>
                </a:r>
              </a:p>
              <a:p>
                <a:pPr lvl="1"/>
                <a:r>
                  <a:rPr lang="en-US" dirty="0"/>
                  <a:t>No vanishing gradient issue, not differentiable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rPr>
                      <m:t>=0</m:t>
                    </m:r>
                  </m:oMath>
                </a14:m>
                <a:endParaRPr lang="en-US" dirty="0"/>
              </a:p>
              <a:p>
                <a:pPr lvl="1"/>
                <a:r>
                  <a:rPr lang="en-US" dirty="0"/>
                  <a:t>cut-off makes some input nodes deactivated, more efficient computation</a:t>
                </a:r>
              </a:p>
            </p:txBody>
          </p:sp>
        </mc:Choice>
        <mc:Fallback xmlns="">
          <p:sp>
            <p:nvSpPr>
              <p:cNvPr id="2" name="Text Placeholder 1">
                <a:extLst>
                  <a:ext uri="{FF2B5EF4-FFF2-40B4-BE49-F238E27FC236}">
                    <a16:creationId xmlns:a16="http://schemas.microsoft.com/office/drawing/2014/main" id="{0F334F5D-3BBF-D379-660B-A4CF19994C18}"/>
                  </a:ext>
                </a:extLst>
              </p:cNvPr>
              <p:cNvSpPr>
                <a:spLocks noGrp="1" noRot="1" noChangeAspect="1" noMove="1" noResize="1" noEditPoints="1" noAdjustHandles="1" noChangeArrowheads="1" noChangeShapeType="1" noTextEdit="1"/>
              </p:cNvSpPr>
              <p:nvPr>
                <p:ph type="body" sz="quarter" idx="10"/>
              </p:nvPr>
            </p:nvSpPr>
            <p:spPr>
              <a:xfrm>
                <a:off x="304800" y="818090"/>
                <a:ext cx="8534400" cy="5626600"/>
              </a:xfrm>
              <a:blipFill>
                <a:blip r:embed="rId2"/>
                <a:stretch>
                  <a:fillRect l="-929" t="-1408" b="-65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E7D40CD-3740-4BF2-156D-836A7ED4B3BA}"/>
              </a:ext>
            </a:extLst>
          </p:cNvPr>
          <p:cNvSpPr>
            <a:spLocks noGrp="1"/>
          </p:cNvSpPr>
          <p:nvPr>
            <p:ph type="title"/>
          </p:nvPr>
        </p:nvSpPr>
        <p:spPr/>
        <p:txBody>
          <a:bodyPr>
            <a:normAutofit fontScale="90000"/>
          </a:bodyPr>
          <a:lstStyle/>
          <a:p>
            <a:r>
              <a:rPr lang="en-US" dirty="0"/>
              <a:t>Activation (Transfer) Functions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CF4C5F6-A6AC-F9CC-4149-7D5D97D8A3CA}"/>
                  </a:ext>
                </a:extLst>
              </p:cNvPr>
              <p:cNvSpPr txBox="1"/>
              <p:nvPr/>
            </p:nvSpPr>
            <p:spPr>
              <a:xfrm>
                <a:off x="4593946" y="610295"/>
                <a:ext cx="2494337" cy="80432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Φ</m:t>
                      </m:r>
                      <m:d>
                        <m:dPr>
                          <m:ctrlPr>
                            <a:rPr lang="en-US" sz="2400" i="1">
                              <a:latin typeface="Cambria Math" panose="02040503050406030204" pitchFamily="18" charset="0"/>
                            </a:rPr>
                          </m:ctrlPr>
                        </m:dPr>
                        <m:e>
                          <m:r>
                            <a:rPr lang="en-US" sz="2400" i="1">
                              <a:latin typeface="Cambria Math" panose="02040503050406030204" pitchFamily="18" charset="0"/>
                            </a:rPr>
                            <m:t>𝑢</m:t>
                          </m:r>
                        </m:e>
                      </m:d>
                      <m:r>
                        <a:rPr lang="en-US" sz="2400" i="1">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𝑢</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𝑢</m:t>
                              </m:r>
                            </m:sup>
                          </m:sSup>
                        </m:num>
                        <m:den>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𝑢</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𝑢</m:t>
                              </m:r>
                            </m:sup>
                          </m:sSup>
                        </m:den>
                      </m:f>
                    </m:oMath>
                  </m:oMathPara>
                </a14:m>
                <a:endParaRPr lang="en-US" sz="2400" dirty="0"/>
              </a:p>
            </p:txBody>
          </p:sp>
        </mc:Choice>
        <mc:Fallback xmlns="">
          <p:sp>
            <p:nvSpPr>
              <p:cNvPr id="4" name="TextBox 3">
                <a:extLst>
                  <a:ext uri="{FF2B5EF4-FFF2-40B4-BE49-F238E27FC236}">
                    <a16:creationId xmlns:a16="http://schemas.microsoft.com/office/drawing/2014/main" id="{9CF4C5F6-A6AC-F9CC-4149-7D5D97D8A3CA}"/>
                  </a:ext>
                </a:extLst>
              </p:cNvPr>
              <p:cNvSpPr txBox="1">
                <a:spLocks noRot="1" noChangeAspect="1" noMove="1" noResize="1" noEditPoints="1" noAdjustHandles="1" noChangeArrowheads="1" noChangeShapeType="1" noTextEdit="1"/>
              </p:cNvSpPr>
              <p:nvPr/>
            </p:nvSpPr>
            <p:spPr>
              <a:xfrm>
                <a:off x="4593946" y="610295"/>
                <a:ext cx="2494337" cy="804323"/>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3D7759A-6ECA-1D57-FA41-80E43521DA1B}"/>
                  </a:ext>
                </a:extLst>
              </p:cNvPr>
              <p:cNvSpPr txBox="1"/>
              <p:nvPr/>
            </p:nvSpPr>
            <p:spPr>
              <a:xfrm>
                <a:off x="4536301" y="4155034"/>
                <a:ext cx="2609625"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Φ</m:t>
                      </m:r>
                      <m:d>
                        <m:dPr>
                          <m:ctrlPr>
                            <a:rPr lang="en-US" sz="2400" i="1">
                              <a:latin typeface="Cambria Math" panose="02040503050406030204" pitchFamily="18" charset="0"/>
                            </a:rPr>
                          </m:ctrlPr>
                        </m:dPr>
                        <m:e>
                          <m:r>
                            <a:rPr lang="en-US" sz="2400" i="1">
                              <a:latin typeface="Cambria Math" panose="02040503050406030204" pitchFamily="18" charset="0"/>
                            </a:rPr>
                            <m:t>𝑢</m:t>
                          </m:r>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max</m:t>
                          </m:r>
                        </m:fName>
                        <m:e>
                          <m:r>
                            <a:rPr lang="en-US" sz="2400" i="1">
                              <a:latin typeface="Cambria Math" panose="02040503050406030204" pitchFamily="18" charset="0"/>
                            </a:rPr>
                            <m:t>(0, </m:t>
                          </m:r>
                          <m:r>
                            <a:rPr lang="en-US" sz="2400" i="1">
                              <a:latin typeface="Cambria Math" panose="02040503050406030204" pitchFamily="18" charset="0"/>
                            </a:rPr>
                            <m:t>𝑢</m:t>
                          </m:r>
                          <m:r>
                            <a:rPr lang="en-US" sz="2400" i="1">
                              <a:latin typeface="Cambria Math" panose="02040503050406030204" pitchFamily="18" charset="0"/>
                            </a:rPr>
                            <m:t>)</m:t>
                          </m:r>
                        </m:e>
                      </m:func>
                    </m:oMath>
                  </m:oMathPara>
                </a14:m>
                <a:endParaRPr lang="en-US" sz="2400" dirty="0"/>
              </a:p>
            </p:txBody>
          </p:sp>
        </mc:Choice>
        <mc:Fallback xmlns="">
          <p:sp>
            <p:nvSpPr>
              <p:cNvPr id="11" name="TextBox 10">
                <a:extLst>
                  <a:ext uri="{FF2B5EF4-FFF2-40B4-BE49-F238E27FC236}">
                    <a16:creationId xmlns:a16="http://schemas.microsoft.com/office/drawing/2014/main" id="{D3D7759A-6ECA-1D57-FA41-80E43521DA1B}"/>
                  </a:ext>
                </a:extLst>
              </p:cNvPr>
              <p:cNvSpPr txBox="1">
                <a:spLocks noRot="1" noChangeAspect="1" noMove="1" noResize="1" noEditPoints="1" noAdjustHandles="1" noChangeArrowheads="1" noChangeShapeType="1" noTextEdit="1"/>
              </p:cNvSpPr>
              <p:nvPr/>
            </p:nvSpPr>
            <p:spPr>
              <a:xfrm>
                <a:off x="4536301" y="4155034"/>
                <a:ext cx="2609625" cy="461665"/>
              </a:xfrm>
              <a:prstGeom prst="rect">
                <a:avLst/>
              </a:prstGeom>
              <a:blipFill>
                <a:blip r:embed="rId4"/>
                <a:stretch>
                  <a:fillRect b="-14103"/>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495887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09AF8E-3172-95E8-2094-1E10C83FAD91}"/>
              </a:ext>
            </a:extLst>
          </p:cNvPr>
          <p:cNvSpPr>
            <a:spLocks noGrp="1"/>
          </p:cNvSpPr>
          <p:nvPr>
            <p:ph type="title"/>
          </p:nvPr>
        </p:nvSpPr>
        <p:spPr/>
        <p:txBody>
          <a:bodyPr>
            <a:normAutofit fontScale="90000"/>
          </a:bodyPr>
          <a:lstStyle/>
          <a:p>
            <a:r>
              <a:rPr lang="en-US" dirty="0"/>
              <a:t>Activation (Transfer) Functions </a:t>
            </a:r>
            <a:r>
              <a:rPr lang="en-US" i="1" dirty="0"/>
              <a:t>cont</a:t>
            </a:r>
            <a:r>
              <a:rPr lang="en-US" dirty="0"/>
              <a:t>.</a:t>
            </a:r>
          </a:p>
        </p:txBody>
      </p:sp>
      <p:graphicFrame>
        <p:nvGraphicFramePr>
          <p:cNvPr id="5" name="Table 4">
            <a:extLst>
              <a:ext uri="{FF2B5EF4-FFF2-40B4-BE49-F238E27FC236}">
                <a16:creationId xmlns:a16="http://schemas.microsoft.com/office/drawing/2014/main" id="{49CDE44F-AC15-97F7-163C-15713FA56BE7}"/>
              </a:ext>
            </a:extLst>
          </p:cNvPr>
          <p:cNvGraphicFramePr>
            <a:graphicFrameLocks noGrp="1"/>
          </p:cNvGraphicFramePr>
          <p:nvPr>
            <p:extLst>
              <p:ext uri="{D42A27DB-BD31-4B8C-83A1-F6EECF244321}">
                <p14:modId xmlns:p14="http://schemas.microsoft.com/office/powerpoint/2010/main" val="3737393248"/>
              </p:ext>
            </p:extLst>
          </p:nvPr>
        </p:nvGraphicFramePr>
        <p:xfrm>
          <a:off x="336499" y="811987"/>
          <a:ext cx="8471002" cy="5559552"/>
        </p:xfrm>
        <a:graphic>
          <a:graphicData uri="http://schemas.openxmlformats.org/drawingml/2006/table">
            <a:tbl>
              <a:tblPr firstRow="1" firstCol="1" bandRow="1">
                <a:tableStyleId>{5C22544A-7EE6-4342-B048-85BDC9FD1C3A}</a:tableStyleId>
              </a:tblPr>
              <a:tblGrid>
                <a:gridCol w="2236678">
                  <a:extLst>
                    <a:ext uri="{9D8B030D-6E8A-4147-A177-3AD203B41FA5}">
                      <a16:colId xmlns:a16="http://schemas.microsoft.com/office/drawing/2014/main" val="695641427"/>
                    </a:ext>
                  </a:extLst>
                </a:gridCol>
                <a:gridCol w="6234324">
                  <a:extLst>
                    <a:ext uri="{9D8B030D-6E8A-4147-A177-3AD203B41FA5}">
                      <a16:colId xmlns:a16="http://schemas.microsoft.com/office/drawing/2014/main" val="3328204581"/>
                    </a:ext>
                  </a:extLst>
                </a:gridCol>
              </a:tblGrid>
              <a:tr h="308864">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dirty="0">
                          <a:effectLst/>
                        </a:rPr>
                        <a:t>Activation function</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a:effectLst/>
                        </a:rPr>
                        <a:t>Characteristics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4122761184"/>
                  </a:ext>
                </a:extLst>
              </a:tr>
              <a:tr h="926592">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dirty="0">
                          <a:effectLst/>
                        </a:rPr>
                        <a:t>Sigmoid</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Mainly used in one-class classification problems within output layer</a:t>
                      </a:r>
                    </a:p>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Vanishing gradient problem</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679526667"/>
                  </a:ext>
                </a:extLst>
              </a:tr>
              <a:tr h="926592">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dirty="0">
                          <a:effectLst/>
                        </a:rPr>
                        <a:t>Tanh</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Compensating for shortcomings of sigmoid function (zero-centered; faster convergence)</a:t>
                      </a:r>
                    </a:p>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Still vanishing gradient problem</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652719769"/>
                  </a:ext>
                </a:extLst>
              </a:tr>
              <a:tr h="1235456">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dirty="0">
                          <a:effectLst/>
                        </a:rPr>
                        <a:t>ReLU</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Compensating for vanishing gradient problem</a:t>
                      </a:r>
                    </a:p>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Mainly used for hidden layer</a:t>
                      </a:r>
                    </a:p>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Simple and fast</a:t>
                      </a:r>
                    </a:p>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Dying ReLU problem</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164965247"/>
                  </a:ext>
                </a:extLst>
              </a:tr>
              <a:tr h="617728">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dirty="0">
                          <a:effectLst/>
                        </a:rPr>
                        <a:t>Leaky ReLU</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Compensating for shortcomings of ReLU function (dying ReLU problem)</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3420710982"/>
                  </a:ext>
                </a:extLst>
              </a:tr>
              <a:tr h="617728">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dirty="0">
                          <a:effectLst/>
                        </a:rPr>
                        <a:t>Softmax</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a:effectLst/>
                        </a:rPr>
                        <a:t>Mainly used in multiclass classification problems within output layer</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1162574994"/>
                  </a:ext>
                </a:extLst>
              </a:tr>
              <a:tr h="926592">
                <a:tc>
                  <a:txBody>
                    <a:bodyPr/>
                    <a:lstStyle/>
                    <a:p>
                      <a:pPr marL="0" marR="0" algn="ctr">
                        <a:buNone/>
                        <a:tabLst>
                          <a:tab pos="228600" algn="l"/>
                          <a:tab pos="2971800" algn="ctr"/>
                          <a:tab pos="5943600" algn="r"/>
                          <a:tab pos="228600" algn="l"/>
                          <a:tab pos="2971800" algn="ctr"/>
                          <a:tab pos="3060700" algn="ctr"/>
                          <a:tab pos="5731510" algn="r"/>
                          <a:tab pos="5943600" algn="r"/>
                        </a:tabLst>
                      </a:pPr>
                      <a:r>
                        <a:rPr lang="en-US" sz="1800" dirty="0">
                          <a:effectLst/>
                        </a:rPr>
                        <a:t>Pure linear</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nchor="ctr"/>
                </a:tc>
                <a:tc>
                  <a:txBody>
                    <a:bodyPr/>
                    <a:lstStyle/>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dirty="0">
                          <a:effectLst/>
                        </a:rPr>
                        <a:t>Mainly used in regression analysis problems within output layer</a:t>
                      </a:r>
                    </a:p>
                    <a:p>
                      <a:pPr marL="342900" marR="0" lvl="0" indent="-342900" latinLnBrk="1">
                        <a:buFont typeface="HYSinMyeongJo-Medium" panose="02030600000101010101" pitchFamily="18" charset="-127"/>
                        <a:buChar char="·"/>
                        <a:tabLst>
                          <a:tab pos="228600" algn="l"/>
                          <a:tab pos="2971800" algn="ctr"/>
                          <a:tab pos="5943600" algn="r"/>
                          <a:tab pos="3060700" algn="ctr"/>
                          <a:tab pos="5731510" algn="r"/>
                        </a:tabLst>
                      </a:pPr>
                      <a:r>
                        <a:rPr lang="en-US" sz="1800" dirty="0">
                          <a:effectLst/>
                        </a:rPr>
                        <a:t>Linear activation function problems</a:t>
                      </a:r>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68580" marR="68580" marT="0" marB="0"/>
                </a:tc>
                <a:extLst>
                  <a:ext uri="{0D108BD9-81ED-4DB2-BD59-A6C34878D82A}">
                    <a16:rowId xmlns:a16="http://schemas.microsoft.com/office/drawing/2014/main" val="2344799850"/>
                  </a:ext>
                </a:extLst>
              </a:tr>
            </a:tbl>
          </a:graphicData>
        </a:graphic>
      </p:graphicFrame>
    </p:spTree>
    <p:extLst>
      <p:ext uri="{BB962C8B-B14F-4D97-AF65-F5344CB8AC3E}">
        <p14:creationId xmlns:p14="http://schemas.microsoft.com/office/powerpoint/2010/main" val="1623855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E23D1F6-0B83-4CBE-A8AB-CB4465901398}"/>
                  </a:ext>
                </a:extLst>
              </p:cNvPr>
              <p:cNvSpPr>
                <a:spLocks noGrp="1"/>
              </p:cNvSpPr>
              <p:nvPr>
                <p:ph type="body" sz="quarter" idx="10"/>
              </p:nvPr>
            </p:nvSpPr>
            <p:spPr/>
            <p:txBody>
              <a:bodyPr/>
              <a:lstStyle/>
              <a:p>
                <a:r>
                  <a:rPr lang="en-US" dirty="0"/>
                  <a:t>2-layer NN model: 1 input node, 1 (or 5) hidden node, and 1 output node</a:t>
                </a:r>
              </a:p>
              <a:p>
                <a:pPr lvl="1"/>
                <a:endParaRPr lang="en-US" dirty="0"/>
              </a:p>
              <a:p>
                <a:pPr lvl="1"/>
                <a:r>
                  <a:rPr lang="en-US" dirty="0"/>
                  <a:t>Generate random weights and biases from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𝑈</m:t>
                    </m:r>
                    <m:r>
                      <a:rPr lang="en-US" b="0" i="1" smtClean="0">
                        <a:latin typeface="Cambria Math" panose="02040503050406030204" pitchFamily="18" charset="0"/>
                        <a:ea typeface="Cambria Math" panose="02040503050406030204" pitchFamily="18" charset="0"/>
                      </a:rPr>
                      <m:t>(−5,5)</m:t>
                    </m:r>
                  </m:oMath>
                </a14:m>
                <a:endParaRPr lang="en-US" dirty="0"/>
              </a:p>
              <a:p>
                <a:pPr lvl="1"/>
                <a:r>
                  <a:rPr lang="en-US" dirty="0"/>
                  <a:t>Repeat 5 times:</a:t>
                </a:r>
              </a:p>
            </p:txBody>
          </p:sp>
        </mc:Choice>
        <mc:Fallback xmlns="">
          <p:sp>
            <p:nvSpPr>
              <p:cNvPr id="2" name="Text Placeholder 1">
                <a:extLst>
                  <a:ext uri="{FF2B5EF4-FFF2-40B4-BE49-F238E27FC236}">
                    <a16:creationId xmlns:a16="http://schemas.microsoft.com/office/drawing/2014/main" id="{AE23D1F6-0B83-4CBE-A8AB-CB446590139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78657CD-25C2-4BA2-AB20-FC18C8D4F56B}"/>
              </a:ext>
            </a:extLst>
          </p:cNvPr>
          <p:cNvSpPr>
            <a:spLocks noGrp="1"/>
          </p:cNvSpPr>
          <p:nvPr>
            <p:ph type="title"/>
          </p:nvPr>
        </p:nvSpPr>
        <p:spPr/>
        <p:txBody>
          <a:bodyPr>
            <a:normAutofit fontScale="90000"/>
          </a:bodyPr>
          <a:lstStyle/>
          <a:p>
            <a:r>
              <a:rPr lang="en-US" dirty="0"/>
              <a:t>Ex) Complexity of NN model</a:t>
            </a:r>
          </a:p>
        </p:txBody>
      </p:sp>
      <p:pic>
        <p:nvPicPr>
          <p:cNvPr id="6" name="그림 13">
            <a:extLst>
              <a:ext uri="{FF2B5EF4-FFF2-40B4-BE49-F238E27FC236}">
                <a16:creationId xmlns:a16="http://schemas.microsoft.com/office/drawing/2014/main" id="{81FC77DD-BC26-4F70-8D5E-11A6041F78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603" y="3274162"/>
            <a:ext cx="4272717" cy="3208021"/>
          </a:xfrm>
          <a:prstGeom prst="rect">
            <a:avLst/>
          </a:prstGeom>
          <a:noFill/>
          <a:ln>
            <a:noFill/>
          </a:ln>
        </p:spPr>
      </p:pic>
      <p:pic>
        <p:nvPicPr>
          <p:cNvPr id="7" name="그림 19">
            <a:extLst>
              <a:ext uri="{FF2B5EF4-FFF2-40B4-BE49-F238E27FC236}">
                <a16:creationId xmlns:a16="http://schemas.microsoft.com/office/drawing/2014/main" id="{DEC074C8-A124-4C61-9D42-7B792E6894C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1918" y="3247862"/>
            <a:ext cx="4272717" cy="3208021"/>
          </a:xfrm>
          <a:prstGeom prst="rect">
            <a:avLst/>
          </a:prstGeom>
          <a:noFill/>
          <a:ln>
            <a:noFill/>
          </a:ln>
        </p:spPr>
      </p:pic>
      <p:sp>
        <p:nvSpPr>
          <p:cNvPr id="8" name="Arrow: Right 7">
            <a:extLst>
              <a:ext uri="{FF2B5EF4-FFF2-40B4-BE49-F238E27FC236}">
                <a16:creationId xmlns:a16="http://schemas.microsoft.com/office/drawing/2014/main" id="{094B4FC0-80F1-4165-8C36-00CB783747C6}"/>
              </a:ext>
            </a:extLst>
          </p:cNvPr>
          <p:cNvSpPr/>
          <p:nvPr/>
        </p:nvSpPr>
        <p:spPr>
          <a:xfrm>
            <a:off x="4579736" y="1746707"/>
            <a:ext cx="372401" cy="229327"/>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9" name="TextBox 8">
            <a:extLst>
              <a:ext uri="{FF2B5EF4-FFF2-40B4-BE49-F238E27FC236}">
                <a16:creationId xmlns:a16="http://schemas.microsoft.com/office/drawing/2014/main" id="{38D6A752-3D00-4641-AADA-E222B45FD3FF}"/>
              </a:ext>
            </a:extLst>
          </p:cNvPr>
          <p:cNvSpPr txBox="1"/>
          <p:nvPr/>
        </p:nvSpPr>
        <p:spPr>
          <a:xfrm>
            <a:off x="1737448" y="3175193"/>
            <a:ext cx="1824538" cy="400110"/>
          </a:xfrm>
          <a:prstGeom prst="rect">
            <a:avLst/>
          </a:prstGeom>
          <a:noFill/>
        </p:spPr>
        <p:txBody>
          <a:bodyPr wrap="none" rtlCol="0">
            <a:spAutoFit/>
          </a:bodyPr>
          <a:lstStyle/>
          <a:p>
            <a:pPr algn="l"/>
            <a:r>
              <a:rPr lang="en-US" sz="2000" dirty="0"/>
              <a:t>1-hidden node</a:t>
            </a:r>
          </a:p>
        </p:txBody>
      </p:sp>
      <p:sp>
        <p:nvSpPr>
          <p:cNvPr id="10" name="TextBox 9">
            <a:extLst>
              <a:ext uri="{FF2B5EF4-FFF2-40B4-BE49-F238E27FC236}">
                <a16:creationId xmlns:a16="http://schemas.microsoft.com/office/drawing/2014/main" id="{558F5E2B-3787-4470-B983-4EDA7F7149CF}"/>
              </a:ext>
            </a:extLst>
          </p:cNvPr>
          <p:cNvSpPr txBox="1"/>
          <p:nvPr/>
        </p:nvSpPr>
        <p:spPr>
          <a:xfrm>
            <a:off x="5616007" y="3074107"/>
            <a:ext cx="1952779" cy="400110"/>
          </a:xfrm>
          <a:prstGeom prst="rect">
            <a:avLst/>
          </a:prstGeom>
          <a:noFill/>
        </p:spPr>
        <p:txBody>
          <a:bodyPr wrap="none" rtlCol="0">
            <a:spAutoFit/>
          </a:bodyPr>
          <a:lstStyle/>
          <a:p>
            <a:pPr algn="l"/>
            <a:r>
              <a:rPr lang="en-US" sz="2000" dirty="0"/>
              <a:t>5-hidden nodes</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F2E7C11-3EAA-48B7-8B7D-9DE1621E8553}"/>
                  </a:ext>
                </a:extLst>
              </p:cNvPr>
              <p:cNvSpPr txBox="1"/>
              <p:nvPr/>
            </p:nvSpPr>
            <p:spPr>
              <a:xfrm rot="16200000">
                <a:off x="302941" y="4563877"/>
                <a:ext cx="403828" cy="400110"/>
              </a:xfrm>
              <a:prstGeom prst="rect">
                <a:avLst/>
              </a:prstGeom>
              <a:solidFill>
                <a:schemeClr val="bg1"/>
              </a:solid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m:oMathPara>
                </a14:m>
                <a:endParaRPr lang="en-US" sz="2000" dirty="0"/>
              </a:p>
            </p:txBody>
          </p:sp>
        </mc:Choice>
        <mc:Fallback xmlns="">
          <p:sp>
            <p:nvSpPr>
              <p:cNvPr id="11" name="TextBox 10">
                <a:extLst>
                  <a:ext uri="{FF2B5EF4-FFF2-40B4-BE49-F238E27FC236}">
                    <a16:creationId xmlns:a16="http://schemas.microsoft.com/office/drawing/2014/main" id="{9F2E7C11-3EAA-48B7-8B7D-9DE1621E8553}"/>
                  </a:ext>
                </a:extLst>
              </p:cNvPr>
              <p:cNvSpPr txBox="1">
                <a:spLocks noRot="1" noChangeAspect="1" noMove="1" noResize="1" noEditPoints="1" noAdjustHandles="1" noChangeArrowheads="1" noChangeShapeType="1" noTextEdit="1"/>
              </p:cNvSpPr>
              <p:nvPr/>
            </p:nvSpPr>
            <p:spPr>
              <a:xfrm rot="16200000">
                <a:off x="302941" y="4563877"/>
                <a:ext cx="403828" cy="400110"/>
              </a:xfrm>
              <a:prstGeom prst="rect">
                <a:avLst/>
              </a:prstGeom>
              <a:blipFill>
                <a:blip r:embed="rId5"/>
                <a:stretch>
                  <a:fillRect l="-6061" t="-19403" r="-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D856B3E-DE1B-45FF-B9D4-79E03B9815E4}"/>
                  </a:ext>
                </a:extLst>
              </p:cNvPr>
              <p:cNvSpPr txBox="1"/>
              <p:nvPr/>
            </p:nvSpPr>
            <p:spPr>
              <a:xfrm rot="16200000">
                <a:off x="4387549" y="4563877"/>
                <a:ext cx="403828" cy="400110"/>
              </a:xfrm>
              <a:prstGeom prst="rect">
                <a:avLst/>
              </a:prstGeom>
              <a:solidFill>
                <a:schemeClr val="bg1"/>
              </a:solid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m:oMathPara>
                </a14:m>
                <a:endParaRPr lang="en-US" sz="2000" dirty="0"/>
              </a:p>
            </p:txBody>
          </p:sp>
        </mc:Choice>
        <mc:Fallback xmlns="">
          <p:sp>
            <p:nvSpPr>
              <p:cNvPr id="12" name="TextBox 11">
                <a:extLst>
                  <a:ext uri="{FF2B5EF4-FFF2-40B4-BE49-F238E27FC236}">
                    <a16:creationId xmlns:a16="http://schemas.microsoft.com/office/drawing/2014/main" id="{ED856B3E-DE1B-45FF-B9D4-79E03B9815E4}"/>
                  </a:ext>
                </a:extLst>
              </p:cNvPr>
              <p:cNvSpPr txBox="1">
                <a:spLocks noRot="1" noChangeAspect="1" noMove="1" noResize="1" noEditPoints="1" noAdjustHandles="1" noChangeArrowheads="1" noChangeShapeType="1" noTextEdit="1"/>
              </p:cNvSpPr>
              <p:nvPr/>
            </p:nvSpPr>
            <p:spPr>
              <a:xfrm rot="16200000">
                <a:off x="4387549" y="4563877"/>
                <a:ext cx="403828" cy="400110"/>
              </a:xfrm>
              <a:prstGeom prst="rect">
                <a:avLst/>
              </a:prstGeom>
              <a:blipFill>
                <a:blip r:embed="rId6"/>
                <a:stretch>
                  <a:fillRect l="-6061" t="-19403" r="-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DB602D9-BA6C-529F-3790-478768513D71}"/>
                  </a:ext>
                </a:extLst>
              </p:cNvPr>
              <p:cNvSpPr txBox="1"/>
              <p:nvPr/>
            </p:nvSpPr>
            <p:spPr>
              <a:xfrm>
                <a:off x="1696818" y="1639935"/>
                <a:ext cx="278672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𝐡</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a:latin typeface="Cambria Math" panose="02040503050406030204" pitchFamily="18" charset="0"/>
                            </a:rPr>
                            <m:t>h</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𝐖</m:t>
                              </m:r>
                            </m:e>
                            <m:sub>
                              <m:r>
                                <a:rPr lang="en-US" sz="2400" b="0" i="1">
                                  <a:latin typeface="Cambria Math" panose="02040503050406030204" pitchFamily="18" charset="0"/>
                                </a:rPr>
                                <m:t>𝑥</m:t>
                              </m:r>
                            </m:sub>
                          </m:sSub>
                          <m:r>
                            <a:rPr lang="en-US" sz="2400" b="1" i="0">
                              <a:latin typeface="Cambria Math" panose="02040503050406030204" pitchFamily="18" charset="0"/>
                            </a:rPr>
                            <m:t>𝐱</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1" i="0">
                                  <a:latin typeface="Cambria Math" panose="02040503050406030204" pitchFamily="18" charset="0"/>
                                </a:rPr>
                                <m:t>𝐛</m:t>
                              </m:r>
                            </m:e>
                            <m:sub>
                              <m:r>
                                <a:rPr lang="en-US" sz="2400" b="0" i="1">
                                  <a:latin typeface="Cambria Math" panose="02040503050406030204" pitchFamily="18" charset="0"/>
                                </a:rPr>
                                <m:t>h</m:t>
                              </m:r>
                            </m:sub>
                          </m:sSub>
                        </m:e>
                      </m:d>
                    </m:oMath>
                  </m:oMathPara>
                </a14:m>
                <a:endParaRPr lang="en-US" sz="2400" dirty="0"/>
              </a:p>
            </p:txBody>
          </p:sp>
        </mc:Choice>
        <mc:Fallback xmlns="">
          <p:sp>
            <p:nvSpPr>
              <p:cNvPr id="14" name="TextBox 13">
                <a:extLst>
                  <a:ext uri="{FF2B5EF4-FFF2-40B4-BE49-F238E27FC236}">
                    <a16:creationId xmlns:a16="http://schemas.microsoft.com/office/drawing/2014/main" id="{1DB602D9-BA6C-529F-3790-478768513D71}"/>
                  </a:ext>
                </a:extLst>
              </p:cNvPr>
              <p:cNvSpPr txBox="1">
                <a:spLocks noRot="1" noChangeAspect="1" noMove="1" noResize="1" noEditPoints="1" noAdjustHandles="1" noChangeArrowheads="1" noChangeShapeType="1" noTextEdit="1"/>
              </p:cNvSpPr>
              <p:nvPr/>
            </p:nvSpPr>
            <p:spPr>
              <a:xfrm>
                <a:off x="1696818" y="1639935"/>
                <a:ext cx="2786725" cy="461665"/>
              </a:xfrm>
              <a:prstGeom prst="rect">
                <a:avLst/>
              </a:prstGeom>
              <a:blipFill>
                <a:blip r:embed="rId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0947120-26AC-C7FD-07B4-E9AB537FC9CA}"/>
                  </a:ext>
                </a:extLst>
              </p:cNvPr>
              <p:cNvSpPr txBox="1"/>
              <p:nvPr/>
            </p:nvSpPr>
            <p:spPr>
              <a:xfrm>
                <a:off x="5048330" y="1605836"/>
                <a:ext cx="2713050"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𝑧</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a:latin typeface="Cambria Math" panose="02040503050406030204" pitchFamily="18" charset="0"/>
                            </a:rPr>
                            <m:t>𝑧</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𝐖</m:t>
                              </m:r>
                            </m:e>
                            <m:sub>
                              <m:r>
                                <a:rPr lang="en-US" sz="2400" b="0" i="1">
                                  <a:latin typeface="Cambria Math" panose="02040503050406030204" pitchFamily="18" charset="0"/>
                                </a:rPr>
                                <m:t>h</m:t>
                              </m:r>
                            </m:sub>
                          </m:sSub>
                          <m:r>
                            <a:rPr lang="en-US" sz="2400" b="1" i="0">
                              <a:latin typeface="Cambria Math" panose="02040503050406030204" pitchFamily="18" charset="0"/>
                            </a:rPr>
                            <m:t>𝐡</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𝑧</m:t>
                              </m:r>
                            </m:sub>
                          </m:sSub>
                        </m:e>
                      </m:d>
                    </m:oMath>
                  </m:oMathPara>
                </a14:m>
                <a:endParaRPr lang="en-US" sz="2400" dirty="0"/>
              </a:p>
            </p:txBody>
          </p:sp>
        </mc:Choice>
        <mc:Fallback xmlns="">
          <p:sp>
            <p:nvSpPr>
              <p:cNvPr id="15" name="TextBox 14">
                <a:extLst>
                  <a:ext uri="{FF2B5EF4-FFF2-40B4-BE49-F238E27FC236}">
                    <a16:creationId xmlns:a16="http://schemas.microsoft.com/office/drawing/2014/main" id="{B0947120-26AC-C7FD-07B4-E9AB537FC9CA}"/>
                  </a:ext>
                </a:extLst>
              </p:cNvPr>
              <p:cNvSpPr txBox="1">
                <a:spLocks noRot="1" noChangeAspect="1" noMove="1" noResize="1" noEditPoints="1" noAdjustHandles="1" noChangeArrowheads="1" noChangeShapeType="1" noTextEdit="1"/>
              </p:cNvSpPr>
              <p:nvPr/>
            </p:nvSpPr>
            <p:spPr>
              <a:xfrm>
                <a:off x="5048330" y="1605836"/>
                <a:ext cx="2713050" cy="461665"/>
              </a:xfrm>
              <a:prstGeom prst="rect">
                <a:avLst/>
              </a:prstGeom>
              <a:blipFill>
                <a:blip r:embed="rId8"/>
                <a:stretch>
                  <a:fillRect b="-1316"/>
                </a:stretch>
              </a:blipFill>
            </p:spPr>
            <p:txBody>
              <a:bodyPr/>
              <a:lstStyle/>
              <a:p>
                <a:r>
                  <a:rPr lang="en-US">
                    <a:noFill/>
                  </a:rPr>
                  <a:t> </a:t>
                </a:r>
              </a:p>
            </p:txBody>
          </p:sp>
        </mc:Fallback>
      </mc:AlternateContent>
    </p:spTree>
    <p:extLst>
      <p:ext uri="{BB962C8B-B14F-4D97-AF65-F5344CB8AC3E}">
        <p14:creationId xmlns:p14="http://schemas.microsoft.com/office/powerpoint/2010/main" val="1310565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2841F69-F871-5D99-A8E5-E719459DA0D5}"/>
                  </a:ext>
                </a:extLst>
              </p:cNvPr>
              <p:cNvSpPr>
                <a:spLocks noGrp="1"/>
              </p:cNvSpPr>
              <p:nvPr>
                <p:ph type="body" sz="quarter" idx="10"/>
              </p:nvPr>
            </p:nvSpPr>
            <p:spPr/>
            <p:txBody>
              <a:bodyPr/>
              <a:lstStyle/>
              <a:p>
                <a:r>
                  <a:rPr lang="en-US" dirty="0"/>
                  <a:t>Design FFNN model to predict </a:t>
                </a:r>
                <a14:m>
                  <m:oMath xmlns:m="http://schemas.openxmlformats.org/officeDocument/2006/math">
                    <m:r>
                      <a:rPr lang="en-US" i="1">
                        <a:latin typeface="Cambria Math" panose="02040503050406030204" pitchFamily="18" charset="0"/>
                      </a:rPr>
                      <m:t>𝑧</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4</m:t>
                        </m:r>
                      </m:sup>
                    </m:sSup>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3</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r>
                      <a:rPr lang="en-US" i="1">
                        <a:latin typeface="Cambria Math" panose="02040503050406030204" pitchFamily="18" charset="0"/>
                      </a:rPr>
                      <m:t>+3</m:t>
                    </m:r>
                    <m:r>
                      <a:rPr lang="en-US" i="1">
                        <a:latin typeface="Cambria Math" panose="02040503050406030204" pitchFamily="18" charset="0"/>
                      </a:rPr>
                      <m:t>𝑥</m:t>
                    </m:r>
                    <m:r>
                      <a:rPr lang="en-US" i="1">
                        <a:latin typeface="Cambria Math" panose="02040503050406030204" pitchFamily="18" charset="0"/>
                      </a:rPr>
                      <m:t>−2</m:t>
                    </m:r>
                  </m:oMath>
                </a14:m>
                <a:r>
                  <a:rPr lang="en-US" dirty="0"/>
                  <a:t> exactly</a:t>
                </a:r>
              </a:p>
              <a:p>
                <a:r>
                  <a:rPr lang="en-US" dirty="0"/>
                  <a:t>4 activation functions:</a:t>
                </a:r>
                <a:br>
                  <a:rPr lang="en-US" i="1" dirty="0"/>
                </a:b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h</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rPr>
                      <m:t>𝑢</m:t>
                    </m:r>
                  </m:oMath>
                </a14:m>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h</m:t>
                        </m:r>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2</m:t>
                        </m:r>
                      </m:sup>
                    </m:sSup>
                  </m:oMath>
                </a14:m>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h</m:t>
                        </m:r>
                        <m:r>
                          <a:rPr lang="en-US" i="1">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3</m:t>
                        </m:r>
                      </m:sup>
                    </m:sSup>
                  </m:oMath>
                </a14:m>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Φ</m:t>
                        </m:r>
                      </m:e>
                      <m:sub>
                        <m:r>
                          <a:rPr lang="en-US" i="1">
                            <a:latin typeface="Cambria Math" panose="02040503050406030204" pitchFamily="18" charset="0"/>
                          </a:rPr>
                          <m:t>h</m:t>
                        </m:r>
                        <m:r>
                          <a:rPr lang="en-US" i="1">
                            <a:latin typeface="Cambria Math" panose="02040503050406030204" pitchFamily="18" charset="0"/>
                          </a:rPr>
                          <m:t>4</m:t>
                        </m:r>
                      </m:sub>
                    </m:sSub>
                    <m:d>
                      <m:dPr>
                        <m:ctrlPr>
                          <a:rPr lang="en-US" i="1">
                            <a:latin typeface="Cambria Math" panose="02040503050406030204" pitchFamily="18" charset="0"/>
                          </a:rPr>
                        </m:ctrlPr>
                      </m:dPr>
                      <m:e>
                        <m:r>
                          <a:rPr lang="en-US" i="1">
                            <a:latin typeface="Cambria Math" panose="02040503050406030204" pitchFamily="18" charset="0"/>
                          </a:rPr>
                          <m:t>𝑢</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4</m:t>
                        </m:r>
                      </m:sup>
                    </m:sSup>
                  </m:oMath>
                </a14:m>
                <a:endParaRPr lang="en-US" dirty="0"/>
              </a:p>
              <a:p>
                <a:r>
                  <a:rPr lang="en-US" dirty="0"/>
                  <a:t>one input node, four hidden nodes, and one output node</a:t>
                </a:r>
              </a:p>
              <a:p>
                <a:pPr lvl="1"/>
                <a:r>
                  <a:rPr lang="en-US" dirty="0"/>
                  <a:t>All weights in hidden layers are one, and all hidden biases are zero</a:t>
                </a:r>
              </a:p>
            </p:txBody>
          </p:sp>
        </mc:Choice>
        <mc:Fallback xmlns="">
          <p:sp>
            <p:nvSpPr>
              <p:cNvPr id="2" name="Text Placeholder 1">
                <a:extLst>
                  <a:ext uri="{FF2B5EF4-FFF2-40B4-BE49-F238E27FC236}">
                    <a16:creationId xmlns:a16="http://schemas.microsoft.com/office/drawing/2014/main" id="{02841F69-F871-5D99-A8E5-E719459DA0D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3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EFE2282-A376-AA7C-070A-67879E043152}"/>
              </a:ext>
            </a:extLst>
          </p:cNvPr>
          <p:cNvSpPr>
            <a:spLocks noGrp="1"/>
          </p:cNvSpPr>
          <p:nvPr>
            <p:ph type="title"/>
          </p:nvPr>
        </p:nvSpPr>
        <p:spPr/>
        <p:txBody>
          <a:bodyPr>
            <a:normAutofit fontScale="90000"/>
          </a:bodyPr>
          <a:lstStyle/>
          <a:p>
            <a:r>
              <a:rPr lang="en-US" dirty="0"/>
              <a:t>Ex8.2) Activation Functions</a:t>
            </a:r>
          </a:p>
        </p:txBody>
      </p:sp>
      <p:grpSp>
        <p:nvGrpSpPr>
          <p:cNvPr id="4" name="Group 3">
            <a:extLst>
              <a:ext uri="{FF2B5EF4-FFF2-40B4-BE49-F238E27FC236}">
                <a16:creationId xmlns:a16="http://schemas.microsoft.com/office/drawing/2014/main" id="{8EE31AE5-F4D5-DE3D-7E38-E30D8B21B274}"/>
              </a:ext>
            </a:extLst>
          </p:cNvPr>
          <p:cNvGrpSpPr/>
          <p:nvPr/>
        </p:nvGrpSpPr>
        <p:grpSpPr>
          <a:xfrm>
            <a:off x="2303039" y="4594938"/>
            <a:ext cx="4426923" cy="1805862"/>
            <a:chOff x="2054322" y="2455168"/>
            <a:chExt cx="4426923" cy="1805862"/>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5FB8ECCF-BE9F-EDFE-E47E-1690C30A0510}"/>
                    </a:ext>
                  </a:extLst>
                </p:cNvPr>
                <p:cNvSpPr>
                  <a:spLocks noChangeAspect="1"/>
                </p:cNvSpPr>
                <p:nvPr/>
              </p:nvSpPr>
              <p:spPr>
                <a:xfrm>
                  <a:off x="2054322" y="3227647"/>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𝑥</m:t>
                        </m:r>
                      </m:oMath>
                    </m:oMathPara>
                  </a14:m>
                  <a:endParaRPr lang="en-US" sz="1200" dirty="0">
                    <a:solidFill>
                      <a:schemeClr val="tx1"/>
                    </a:solidFill>
                  </a:endParaRPr>
                </a:p>
              </p:txBody>
            </p:sp>
          </mc:Choice>
          <mc:Fallback xmlns="">
            <p:sp>
              <p:nvSpPr>
                <p:cNvPr id="7" name="Oval 6">
                  <a:extLst>
                    <a:ext uri="{FF2B5EF4-FFF2-40B4-BE49-F238E27FC236}">
                      <a16:creationId xmlns:a16="http://schemas.microsoft.com/office/drawing/2014/main" id="{15D8C17B-AAB3-A27C-D93A-2EE8EB1F794F}"/>
                    </a:ext>
                  </a:extLst>
                </p:cNvPr>
                <p:cNvSpPr>
                  <a:spLocks noRot="1" noChangeAspect="1" noMove="1" noResize="1" noEditPoints="1" noAdjustHandles="1" noChangeArrowheads="1" noChangeShapeType="1" noTextEdit="1"/>
                </p:cNvSpPr>
                <p:nvPr/>
              </p:nvSpPr>
              <p:spPr>
                <a:xfrm>
                  <a:off x="2054322" y="3227647"/>
                  <a:ext cx="274320" cy="274320"/>
                </a:xfrm>
                <a:prstGeom prst="ellipse">
                  <a:avLst/>
                </a:prstGeom>
                <a:blipFill>
                  <a:blip r:embed="rId3"/>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DFC4EAD-C8B6-9B1C-8C5E-DE239E6D43F0}"/>
                    </a:ext>
                  </a:extLst>
                </p:cNvPr>
                <p:cNvSpPr txBox="1"/>
                <p:nvPr/>
              </p:nvSpPr>
              <p:spPr>
                <a:xfrm>
                  <a:off x="2401251" y="2744850"/>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𝑥</m:t>
                            </m:r>
                            <m:r>
                              <a:rPr lang="en-US" sz="1200" b="0" i="1" smtClean="0">
                                <a:latin typeface="Cambria Math" panose="02040503050406030204" pitchFamily="18" charset="0"/>
                              </a:rPr>
                              <m:t>1</m:t>
                            </m:r>
                          </m:sub>
                        </m:sSub>
                      </m:oMath>
                    </m:oMathPara>
                  </a14:m>
                  <a:endParaRPr lang="en-US" sz="1200" dirty="0"/>
                </a:p>
              </p:txBody>
            </p:sp>
          </mc:Choice>
          <mc:Fallback xmlns="">
            <p:sp>
              <p:nvSpPr>
                <p:cNvPr id="10" name="TextBox 9">
                  <a:extLst>
                    <a:ext uri="{FF2B5EF4-FFF2-40B4-BE49-F238E27FC236}">
                      <a16:creationId xmlns:a16="http://schemas.microsoft.com/office/drawing/2014/main" id="{E6465530-E55D-FA30-C06B-6EBC5F598108}"/>
                    </a:ext>
                  </a:extLst>
                </p:cNvPr>
                <p:cNvSpPr txBox="1">
                  <a:spLocks noRot="1" noChangeAspect="1" noMove="1" noResize="1" noEditPoints="1" noAdjustHandles="1" noChangeArrowheads="1" noChangeShapeType="1" noTextEdit="1"/>
                </p:cNvSpPr>
                <p:nvPr/>
              </p:nvSpPr>
              <p:spPr>
                <a:xfrm>
                  <a:off x="2401251" y="2744850"/>
                  <a:ext cx="281808" cy="184666"/>
                </a:xfrm>
                <a:prstGeom prst="rect">
                  <a:avLst/>
                </a:prstGeom>
                <a:blipFill>
                  <a:blip r:embed="rId4"/>
                  <a:stretch>
                    <a:fillRect l="-8696" r="-2174"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50B0C8-69EB-FD72-E06B-21D73BCF23C9}"/>
                    </a:ext>
                  </a:extLst>
                </p:cNvPr>
                <p:cNvSpPr txBox="1"/>
                <p:nvPr/>
              </p:nvSpPr>
              <p:spPr>
                <a:xfrm>
                  <a:off x="5780627" y="3150000"/>
                  <a:ext cx="700618" cy="461665"/>
                </a:xfrm>
                <a:prstGeom prst="rect">
                  <a:avLst/>
                </a:prstGeom>
                <a:noFill/>
              </p:spPr>
              <p:txBody>
                <a:bodyPr wrap="square" rtlCol="0">
                  <a:spAutoFit/>
                </a:bodyPr>
                <a:lstStyle/>
                <a:p>
                  <a:pPr algn="ctr"/>
                  <a:r>
                    <a:rPr lang="en-US" sz="1200" dirty="0"/>
                    <a:t>Output </a:t>
                  </a:r>
                  <a14:m>
                    <m:oMath xmlns:m="http://schemas.openxmlformats.org/officeDocument/2006/math">
                      <m:r>
                        <a:rPr lang="en-US" sz="1200" b="0" i="1" smtClean="0">
                          <a:latin typeface="Cambria Math" panose="02040503050406030204" pitchFamily="18" charset="0"/>
                        </a:rPr>
                        <m:t>𝑧</m:t>
                      </m:r>
                    </m:oMath>
                  </a14:m>
                  <a:endParaRPr lang="en-US" sz="1200" dirty="0"/>
                </a:p>
              </p:txBody>
            </p:sp>
          </mc:Choice>
          <mc:Fallback xmlns="">
            <p:sp>
              <p:nvSpPr>
                <p:cNvPr id="17" name="TextBox 16">
                  <a:extLst>
                    <a:ext uri="{FF2B5EF4-FFF2-40B4-BE49-F238E27FC236}">
                      <a16:creationId xmlns:a16="http://schemas.microsoft.com/office/drawing/2014/main" id="{36F531A7-6C27-4945-6B78-139E98380DDC}"/>
                    </a:ext>
                  </a:extLst>
                </p:cNvPr>
                <p:cNvSpPr txBox="1">
                  <a:spLocks noRot="1" noChangeAspect="1" noMove="1" noResize="1" noEditPoints="1" noAdjustHandles="1" noChangeArrowheads="1" noChangeShapeType="1" noTextEdit="1"/>
                </p:cNvSpPr>
                <p:nvPr/>
              </p:nvSpPr>
              <p:spPr>
                <a:xfrm>
                  <a:off x="5780627" y="3150000"/>
                  <a:ext cx="700618" cy="461665"/>
                </a:xfrm>
                <a:prstGeom prst="rect">
                  <a:avLst/>
                </a:prstGeom>
                <a:blipFill>
                  <a:blip r:embed="rId5"/>
                  <a:stretch>
                    <a:fillRect t="-1333"/>
                  </a:stretch>
                </a:blipFill>
              </p:spPr>
              <p:txBody>
                <a:bodyPr/>
                <a:lstStyle/>
                <a:p>
                  <a:r>
                    <a:rPr lang="en-US">
                      <a:noFill/>
                    </a:rPr>
                    <a:t> </a:t>
                  </a:r>
                </a:p>
              </p:txBody>
            </p:sp>
          </mc:Fallback>
        </mc:AlternateContent>
        <p:cxnSp>
          <p:nvCxnSpPr>
            <p:cNvPr id="8" name="Straight Arrow Connector 7">
              <a:extLst>
                <a:ext uri="{FF2B5EF4-FFF2-40B4-BE49-F238E27FC236}">
                  <a16:creationId xmlns:a16="http://schemas.microsoft.com/office/drawing/2014/main" id="{27D4D716-B9D4-2F06-1F17-94263C439913}"/>
                </a:ext>
              </a:extLst>
            </p:cNvPr>
            <p:cNvCxnSpPr>
              <a:cxnSpLocks/>
              <a:endCxn id="56" idx="1"/>
            </p:cNvCxnSpPr>
            <p:nvPr/>
          </p:nvCxnSpPr>
          <p:spPr>
            <a:xfrm flipV="1">
              <a:off x="2295559" y="2618178"/>
              <a:ext cx="754056" cy="63970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21F7D84-5ADC-D1B2-6CC3-D117E970450C}"/>
                </a:ext>
              </a:extLst>
            </p:cNvPr>
            <p:cNvCxnSpPr>
              <a:cxnSpLocks/>
              <a:stCxn id="14" idx="6"/>
              <a:endCxn id="64" idx="1"/>
            </p:cNvCxnSpPr>
            <p:nvPr/>
          </p:nvCxnSpPr>
          <p:spPr>
            <a:xfrm flipV="1">
              <a:off x="4911252" y="3375335"/>
              <a:ext cx="314900" cy="154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362069-332D-F517-97A6-4CF0ADB09FE5}"/>
                </a:ext>
              </a:extLst>
            </p:cNvPr>
            <p:cNvGrpSpPr/>
            <p:nvPr/>
          </p:nvGrpSpPr>
          <p:grpSpPr>
            <a:xfrm>
              <a:off x="5221707" y="3172501"/>
              <a:ext cx="410116" cy="405668"/>
              <a:chOff x="4498998" y="3998373"/>
              <a:chExt cx="545920" cy="540000"/>
            </a:xfrm>
          </p:grpSpPr>
          <p:sp>
            <p:nvSpPr>
              <p:cNvPr id="64" name="직사각형 8">
                <a:extLst>
                  <a:ext uri="{FF2B5EF4-FFF2-40B4-BE49-F238E27FC236}">
                    <a16:creationId xmlns:a16="http://schemas.microsoft.com/office/drawing/2014/main" id="{EDFFF820-2137-F156-8BC5-9620B512062F}"/>
                  </a:ext>
                </a:extLst>
              </p:cNvPr>
              <p:cNvSpPr/>
              <p:nvPr/>
            </p:nvSpPr>
            <p:spPr>
              <a:xfrm>
                <a:off x="4504918" y="3998373"/>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65" name="직선 연결선 9">
                <a:extLst>
                  <a:ext uri="{FF2B5EF4-FFF2-40B4-BE49-F238E27FC236}">
                    <a16:creationId xmlns:a16="http://schemas.microsoft.com/office/drawing/2014/main" id="{39C60D03-37C1-9577-657B-CA093DC940E6}"/>
                  </a:ext>
                </a:extLst>
              </p:cNvPr>
              <p:cNvCxnSpPr>
                <a:stCxn id="64" idx="1"/>
                <a:endCxn id="64" idx="3"/>
              </p:cNvCxnSpPr>
              <p:nvPr/>
            </p:nvCxnSpPr>
            <p:spPr>
              <a:xfrm>
                <a:off x="4504918" y="4268373"/>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66" name="직선 화살표 연결선 10">
                <a:extLst>
                  <a:ext uri="{FF2B5EF4-FFF2-40B4-BE49-F238E27FC236}">
                    <a16:creationId xmlns:a16="http://schemas.microsoft.com/office/drawing/2014/main" id="{3037E9E2-AEE9-748A-739E-9CB9F6B8547E}"/>
                  </a:ext>
                </a:extLst>
              </p:cNvPr>
              <p:cNvCxnSpPr>
                <a:stCxn id="64" idx="2"/>
                <a:endCxn id="64" idx="0"/>
              </p:cNvCxnSpPr>
              <p:nvPr/>
            </p:nvCxnSpPr>
            <p:spPr>
              <a:xfrm flipV="1">
                <a:off x="4774918" y="3998373"/>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7" name="직선 연결선 26">
                <a:extLst>
                  <a:ext uri="{FF2B5EF4-FFF2-40B4-BE49-F238E27FC236}">
                    <a16:creationId xmlns:a16="http://schemas.microsoft.com/office/drawing/2014/main" id="{AE5A43E1-DEC3-B511-9004-1FDE563105EE}"/>
                  </a:ext>
                </a:extLst>
              </p:cNvPr>
              <p:cNvCxnSpPr>
                <a:cxnSpLocks/>
              </p:cNvCxnSpPr>
              <p:nvPr/>
            </p:nvCxnSpPr>
            <p:spPr>
              <a:xfrm flipV="1">
                <a:off x="4498998" y="4010489"/>
                <a:ext cx="540839" cy="52557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B46D6DB4-4D7D-C81D-33EC-F693FA840AE9}"/>
                    </a:ext>
                  </a:extLst>
                </p:cNvPr>
                <p:cNvSpPr/>
                <p:nvPr/>
              </p:nvSpPr>
              <p:spPr>
                <a:xfrm>
                  <a:off x="4563237" y="2627017"/>
                  <a:ext cx="334906" cy="2448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𝑏</m:t>
                            </m:r>
                          </m:e>
                          <m:sub>
                            <m:r>
                              <a:rPr lang="en-US" sz="1200" b="0" i="1" smtClean="0">
                                <a:solidFill>
                                  <a:schemeClr val="tx1"/>
                                </a:solidFill>
                                <a:latin typeface="Cambria Math" panose="02040503050406030204" pitchFamily="18" charset="0"/>
                              </a:rPr>
                              <m:t>𝑧</m:t>
                            </m:r>
                          </m:sub>
                        </m:sSub>
                      </m:oMath>
                    </m:oMathPara>
                  </a14:m>
                  <a:endParaRPr lang="en-US" sz="1200" dirty="0">
                    <a:solidFill>
                      <a:schemeClr val="tx1"/>
                    </a:solidFill>
                  </a:endParaRPr>
                </a:p>
              </p:txBody>
            </p:sp>
          </mc:Choice>
          <mc:Fallback xmlns="">
            <p:sp>
              <p:nvSpPr>
                <p:cNvPr id="26" name="Oval 25">
                  <a:extLst>
                    <a:ext uri="{FF2B5EF4-FFF2-40B4-BE49-F238E27FC236}">
                      <a16:creationId xmlns:a16="http://schemas.microsoft.com/office/drawing/2014/main" id="{E7883A82-3B27-EBAE-21B2-02523D1C86F1}"/>
                    </a:ext>
                  </a:extLst>
                </p:cNvPr>
                <p:cNvSpPr>
                  <a:spLocks noRot="1" noChangeAspect="1" noMove="1" noResize="1" noEditPoints="1" noAdjustHandles="1" noChangeArrowheads="1" noChangeShapeType="1" noTextEdit="1"/>
                </p:cNvSpPr>
                <p:nvPr/>
              </p:nvSpPr>
              <p:spPr>
                <a:xfrm>
                  <a:off x="4563237" y="2627017"/>
                  <a:ext cx="334906" cy="244833"/>
                </a:xfrm>
                <a:prstGeom prst="ellipse">
                  <a:avLst/>
                </a:prstGeom>
                <a:blipFill>
                  <a:blip r:embed="rId6"/>
                  <a:stretch>
                    <a:fillRect/>
                  </a:stretch>
                </a:blipFill>
                <a:ln w="19050">
                  <a:solidFill>
                    <a:schemeClr val="tx1"/>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5E9F1828-DD07-5F2F-3261-41A1ADEDB911}"/>
                </a:ext>
              </a:extLst>
            </p:cNvPr>
            <p:cNvCxnSpPr>
              <a:stCxn id="11" idx="4"/>
            </p:cNvCxnSpPr>
            <p:nvPr/>
          </p:nvCxnSpPr>
          <p:spPr>
            <a:xfrm>
              <a:off x="4730690" y="2871850"/>
              <a:ext cx="1403" cy="32632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5B976F2-9BF2-4E38-BE97-6FC6A63F5D36}"/>
                </a:ext>
              </a:extLst>
            </p:cNvPr>
            <p:cNvCxnSpPr>
              <a:cxnSpLocks/>
            </p:cNvCxnSpPr>
            <p:nvPr/>
          </p:nvCxnSpPr>
          <p:spPr>
            <a:xfrm>
              <a:off x="5631820" y="3375335"/>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8D84CFE4-8259-F259-1EE3-C590A9B9D7DC}"/>
                    </a:ext>
                  </a:extLst>
                </p:cNvPr>
                <p:cNvSpPr>
                  <a:spLocks noChangeAspect="1"/>
                </p:cNvSpPr>
                <p:nvPr/>
              </p:nvSpPr>
              <p:spPr>
                <a:xfrm>
                  <a:off x="4545492" y="3194000"/>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Σ</m:t>
                        </m:r>
                      </m:oMath>
                    </m:oMathPara>
                  </a14:m>
                  <a:endParaRPr lang="en-US" dirty="0">
                    <a:solidFill>
                      <a:schemeClr val="tx1"/>
                    </a:solidFill>
                  </a:endParaRPr>
                </a:p>
              </p:txBody>
            </p:sp>
          </mc:Choice>
          <mc:Fallback xmlns="">
            <p:sp>
              <p:nvSpPr>
                <p:cNvPr id="30" name="Oval 29">
                  <a:extLst>
                    <a:ext uri="{FF2B5EF4-FFF2-40B4-BE49-F238E27FC236}">
                      <a16:creationId xmlns:a16="http://schemas.microsoft.com/office/drawing/2014/main" id="{B3E24C92-A47F-1A6D-754F-6AEDFAA86E62}"/>
                    </a:ext>
                  </a:extLst>
                </p:cNvPr>
                <p:cNvSpPr>
                  <a:spLocks noRot="1" noChangeAspect="1" noMove="1" noResize="1" noEditPoints="1" noAdjustHandles="1" noChangeArrowheads="1" noChangeShapeType="1" noTextEdit="1"/>
                </p:cNvSpPr>
                <p:nvPr/>
              </p:nvSpPr>
              <p:spPr>
                <a:xfrm>
                  <a:off x="4545492" y="3194000"/>
                  <a:ext cx="365760" cy="365760"/>
                </a:xfrm>
                <a:prstGeom prst="ellipse">
                  <a:avLst/>
                </a:prstGeom>
                <a:blipFill>
                  <a:blip r:embed="rId7"/>
                  <a:stretch>
                    <a:fillRect/>
                  </a:stretch>
                </a:blipFill>
                <a:ln w="19050">
                  <a:solidFill>
                    <a:schemeClr val="tx1"/>
                  </a:solidFill>
                </a:ln>
              </p:spPr>
              <p:txBody>
                <a:bodyPr/>
                <a:lstStyle/>
                <a:p>
                  <a:r>
                    <a:rPr lang="en-US">
                      <a:noFill/>
                    </a:rPr>
                    <a:t> </a:t>
                  </a:r>
                </a:p>
              </p:txBody>
            </p:sp>
          </mc:Fallback>
        </mc:AlternateContent>
        <p:grpSp>
          <p:nvGrpSpPr>
            <p:cNvPr id="15" name="Group 14">
              <a:extLst>
                <a:ext uri="{FF2B5EF4-FFF2-40B4-BE49-F238E27FC236}">
                  <a16:creationId xmlns:a16="http://schemas.microsoft.com/office/drawing/2014/main" id="{6DC2F118-1D76-D0CA-F82D-5A7E993705A4}"/>
                </a:ext>
              </a:extLst>
            </p:cNvPr>
            <p:cNvGrpSpPr/>
            <p:nvPr/>
          </p:nvGrpSpPr>
          <p:grpSpPr>
            <a:xfrm>
              <a:off x="3647323" y="2502386"/>
              <a:ext cx="274320" cy="1732794"/>
              <a:chOff x="2932759" y="3389536"/>
              <a:chExt cx="274320" cy="1732794"/>
            </a:xfrm>
          </p:grpSpPr>
          <mc:AlternateContent xmlns:mc="http://schemas.openxmlformats.org/markup-compatibility/2006" xmlns:a14="http://schemas.microsoft.com/office/drawing/2010/main">
            <mc:Choice Requires="a14">
              <p:sp>
                <p:nvSpPr>
                  <p:cNvPr id="60" name="Oval 59">
                    <a:extLst>
                      <a:ext uri="{FF2B5EF4-FFF2-40B4-BE49-F238E27FC236}">
                        <a16:creationId xmlns:a16="http://schemas.microsoft.com/office/drawing/2014/main" id="{56839CE0-1156-3DE4-C35D-376830FE9ED1}"/>
                      </a:ext>
                    </a:extLst>
                  </p:cNvPr>
                  <p:cNvSpPr>
                    <a:spLocks noChangeAspect="1"/>
                  </p:cNvSpPr>
                  <p:nvPr/>
                </p:nvSpPr>
                <p:spPr>
                  <a:xfrm>
                    <a:off x="2932759" y="3389536"/>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h</m:t>
                              </m:r>
                            </m:e>
                            <m:sub>
                              <m:r>
                                <a:rPr lang="en-US" sz="1200" b="0" i="1" smtClean="0">
                                  <a:solidFill>
                                    <a:schemeClr val="tx1"/>
                                  </a:solidFill>
                                  <a:latin typeface="Cambria Math" panose="02040503050406030204" pitchFamily="18" charset="0"/>
                                </a:rPr>
                                <m:t>1</m:t>
                              </m:r>
                            </m:sub>
                          </m:sSub>
                        </m:oMath>
                      </m:oMathPara>
                    </a14:m>
                    <a:endParaRPr lang="en-US" sz="1200" dirty="0">
                      <a:solidFill>
                        <a:schemeClr val="tx1"/>
                      </a:solidFill>
                    </a:endParaRPr>
                  </a:p>
                </p:txBody>
              </p:sp>
            </mc:Choice>
            <mc:Fallback xmlns="">
              <p:sp>
                <p:nvSpPr>
                  <p:cNvPr id="32" name="Oval 31">
                    <a:extLst>
                      <a:ext uri="{FF2B5EF4-FFF2-40B4-BE49-F238E27FC236}">
                        <a16:creationId xmlns:a16="http://schemas.microsoft.com/office/drawing/2014/main" id="{B1337D28-D9A2-1F1E-6F0D-314C7A626918}"/>
                      </a:ext>
                    </a:extLst>
                  </p:cNvPr>
                  <p:cNvSpPr>
                    <a:spLocks noRot="1" noChangeAspect="1" noMove="1" noResize="1" noEditPoints="1" noAdjustHandles="1" noChangeArrowheads="1" noChangeShapeType="1" noTextEdit="1"/>
                  </p:cNvSpPr>
                  <p:nvPr/>
                </p:nvSpPr>
                <p:spPr>
                  <a:xfrm>
                    <a:off x="2932759" y="3389536"/>
                    <a:ext cx="274320" cy="274320"/>
                  </a:xfrm>
                  <a:prstGeom prst="ellipse">
                    <a:avLst/>
                  </a:prstGeom>
                  <a:blipFill>
                    <a:blip r:embed="rId8"/>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Oval 60">
                    <a:extLst>
                      <a:ext uri="{FF2B5EF4-FFF2-40B4-BE49-F238E27FC236}">
                        <a16:creationId xmlns:a16="http://schemas.microsoft.com/office/drawing/2014/main" id="{E560F7A9-0364-3446-CC43-34FA150A48FF}"/>
                      </a:ext>
                    </a:extLst>
                  </p:cNvPr>
                  <p:cNvSpPr>
                    <a:spLocks noChangeAspect="1"/>
                  </p:cNvSpPr>
                  <p:nvPr/>
                </p:nvSpPr>
                <p:spPr>
                  <a:xfrm>
                    <a:off x="2932759" y="3875694"/>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h</m:t>
                              </m:r>
                            </m:e>
                            <m:sub>
                              <m:r>
                                <a:rPr lang="en-US" sz="1200" b="0" i="1" smtClean="0">
                                  <a:solidFill>
                                    <a:schemeClr val="tx1"/>
                                  </a:solidFill>
                                  <a:latin typeface="Cambria Math" panose="02040503050406030204" pitchFamily="18" charset="0"/>
                                </a:rPr>
                                <m:t>2</m:t>
                              </m:r>
                            </m:sub>
                          </m:sSub>
                        </m:oMath>
                      </m:oMathPara>
                    </a14:m>
                    <a:endParaRPr lang="en-US" sz="1200" dirty="0">
                      <a:solidFill>
                        <a:schemeClr val="tx1"/>
                      </a:solidFill>
                    </a:endParaRPr>
                  </a:p>
                </p:txBody>
              </p:sp>
            </mc:Choice>
            <mc:Fallback xmlns="">
              <p:sp>
                <p:nvSpPr>
                  <p:cNvPr id="33" name="Oval 32">
                    <a:extLst>
                      <a:ext uri="{FF2B5EF4-FFF2-40B4-BE49-F238E27FC236}">
                        <a16:creationId xmlns:a16="http://schemas.microsoft.com/office/drawing/2014/main" id="{716EBE8D-28A1-90EC-947D-900344E3A478}"/>
                      </a:ext>
                    </a:extLst>
                  </p:cNvPr>
                  <p:cNvSpPr>
                    <a:spLocks noRot="1" noChangeAspect="1" noMove="1" noResize="1" noEditPoints="1" noAdjustHandles="1" noChangeArrowheads="1" noChangeShapeType="1" noTextEdit="1"/>
                  </p:cNvSpPr>
                  <p:nvPr/>
                </p:nvSpPr>
                <p:spPr>
                  <a:xfrm>
                    <a:off x="2932759" y="3875694"/>
                    <a:ext cx="274320" cy="274320"/>
                  </a:xfrm>
                  <a:prstGeom prst="ellipse">
                    <a:avLst/>
                  </a:prstGeom>
                  <a:blipFill>
                    <a:blip r:embed="rId9"/>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Oval 61">
                    <a:extLst>
                      <a:ext uri="{FF2B5EF4-FFF2-40B4-BE49-F238E27FC236}">
                        <a16:creationId xmlns:a16="http://schemas.microsoft.com/office/drawing/2014/main" id="{79D0D859-683E-72B6-58BA-7EE5452AF193}"/>
                      </a:ext>
                    </a:extLst>
                  </p:cNvPr>
                  <p:cNvSpPr>
                    <a:spLocks noChangeAspect="1"/>
                  </p:cNvSpPr>
                  <p:nvPr/>
                </p:nvSpPr>
                <p:spPr>
                  <a:xfrm>
                    <a:off x="2932759" y="4361852"/>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h</m:t>
                              </m:r>
                            </m:e>
                            <m:sub>
                              <m:r>
                                <a:rPr lang="en-US" sz="1200" b="0" i="1" smtClean="0">
                                  <a:solidFill>
                                    <a:schemeClr val="tx1"/>
                                  </a:solidFill>
                                  <a:latin typeface="Cambria Math" panose="02040503050406030204" pitchFamily="18" charset="0"/>
                                </a:rPr>
                                <m:t>3</m:t>
                              </m:r>
                            </m:sub>
                          </m:sSub>
                        </m:oMath>
                      </m:oMathPara>
                    </a14:m>
                    <a:endParaRPr lang="en-US" sz="1200" dirty="0">
                      <a:solidFill>
                        <a:schemeClr val="tx1"/>
                      </a:solidFill>
                    </a:endParaRPr>
                  </a:p>
                </p:txBody>
              </p:sp>
            </mc:Choice>
            <mc:Fallback xmlns="">
              <p:sp>
                <p:nvSpPr>
                  <p:cNvPr id="34" name="Oval 33">
                    <a:extLst>
                      <a:ext uri="{FF2B5EF4-FFF2-40B4-BE49-F238E27FC236}">
                        <a16:creationId xmlns:a16="http://schemas.microsoft.com/office/drawing/2014/main" id="{B336D493-9FE5-A3D5-AA7A-C9B8A92CD243}"/>
                      </a:ext>
                    </a:extLst>
                  </p:cNvPr>
                  <p:cNvSpPr>
                    <a:spLocks noRot="1" noChangeAspect="1" noMove="1" noResize="1" noEditPoints="1" noAdjustHandles="1" noChangeArrowheads="1" noChangeShapeType="1" noTextEdit="1"/>
                  </p:cNvSpPr>
                  <p:nvPr/>
                </p:nvSpPr>
                <p:spPr>
                  <a:xfrm>
                    <a:off x="2932759" y="4361852"/>
                    <a:ext cx="274320" cy="274320"/>
                  </a:xfrm>
                  <a:prstGeom prst="ellipse">
                    <a:avLst/>
                  </a:prstGeom>
                  <a:blipFill>
                    <a:blip r:embed="rId10"/>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Oval 62">
                    <a:extLst>
                      <a:ext uri="{FF2B5EF4-FFF2-40B4-BE49-F238E27FC236}">
                        <a16:creationId xmlns:a16="http://schemas.microsoft.com/office/drawing/2014/main" id="{13554AAB-BA44-94E3-4E18-80883938CD79}"/>
                      </a:ext>
                    </a:extLst>
                  </p:cNvPr>
                  <p:cNvSpPr>
                    <a:spLocks noChangeAspect="1"/>
                  </p:cNvSpPr>
                  <p:nvPr/>
                </p:nvSpPr>
                <p:spPr>
                  <a:xfrm>
                    <a:off x="2932759" y="4848010"/>
                    <a:ext cx="274320" cy="27432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h</m:t>
                              </m:r>
                            </m:e>
                            <m:sub>
                              <m:r>
                                <a:rPr lang="en-US" sz="1200" b="0" i="1" smtClean="0">
                                  <a:solidFill>
                                    <a:schemeClr val="tx1"/>
                                  </a:solidFill>
                                  <a:latin typeface="Cambria Math" panose="02040503050406030204" pitchFamily="18" charset="0"/>
                                </a:rPr>
                                <m:t>4</m:t>
                              </m:r>
                            </m:sub>
                          </m:sSub>
                        </m:oMath>
                      </m:oMathPara>
                    </a14:m>
                    <a:endParaRPr lang="en-US" sz="1200" dirty="0">
                      <a:solidFill>
                        <a:schemeClr val="tx1"/>
                      </a:solidFill>
                    </a:endParaRPr>
                  </a:p>
                </p:txBody>
              </p:sp>
            </mc:Choice>
            <mc:Fallback xmlns="">
              <p:sp>
                <p:nvSpPr>
                  <p:cNvPr id="35" name="Oval 34">
                    <a:extLst>
                      <a:ext uri="{FF2B5EF4-FFF2-40B4-BE49-F238E27FC236}">
                        <a16:creationId xmlns:a16="http://schemas.microsoft.com/office/drawing/2014/main" id="{67672451-036C-ED0B-912E-1AAB70B07D39}"/>
                      </a:ext>
                    </a:extLst>
                  </p:cNvPr>
                  <p:cNvSpPr>
                    <a:spLocks noRot="1" noChangeAspect="1" noMove="1" noResize="1" noEditPoints="1" noAdjustHandles="1" noChangeArrowheads="1" noChangeShapeType="1" noTextEdit="1"/>
                  </p:cNvSpPr>
                  <p:nvPr/>
                </p:nvSpPr>
                <p:spPr>
                  <a:xfrm>
                    <a:off x="2932759" y="4848010"/>
                    <a:ext cx="274320" cy="274320"/>
                  </a:xfrm>
                  <a:prstGeom prst="ellipse">
                    <a:avLst/>
                  </a:prstGeom>
                  <a:blipFill>
                    <a:blip r:embed="rId11"/>
                    <a:stretch>
                      <a:fillRect/>
                    </a:stretch>
                  </a:blipFill>
                  <a:ln w="19050">
                    <a:solidFill>
                      <a:schemeClr val="tx1"/>
                    </a:solidFill>
                  </a:ln>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DFF15224-08FA-CD84-5567-CA1D26E73443}"/>
                </a:ext>
              </a:extLst>
            </p:cNvPr>
            <p:cNvGrpSpPr/>
            <p:nvPr/>
          </p:nvGrpSpPr>
          <p:grpSpPr>
            <a:xfrm>
              <a:off x="3042845" y="2455168"/>
              <a:ext cx="332790" cy="326020"/>
              <a:chOff x="3939455" y="3335694"/>
              <a:chExt cx="551213" cy="540000"/>
            </a:xfrm>
          </p:grpSpPr>
          <p:sp>
            <p:nvSpPr>
              <p:cNvPr id="56" name="직사각형 8">
                <a:extLst>
                  <a:ext uri="{FF2B5EF4-FFF2-40B4-BE49-F238E27FC236}">
                    <a16:creationId xmlns:a16="http://schemas.microsoft.com/office/drawing/2014/main" id="{0536844D-9FB0-E050-AD28-873D901FBA08}"/>
                  </a:ext>
                </a:extLst>
              </p:cNvPr>
              <p:cNvSpPr/>
              <p:nvPr/>
            </p:nvSpPr>
            <p:spPr>
              <a:xfrm>
                <a:off x="3950668" y="3335694"/>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57" name="직선 연결선 9">
                <a:extLst>
                  <a:ext uri="{FF2B5EF4-FFF2-40B4-BE49-F238E27FC236}">
                    <a16:creationId xmlns:a16="http://schemas.microsoft.com/office/drawing/2014/main" id="{78F03C19-E42A-1964-7378-19A53602BD6C}"/>
                  </a:ext>
                </a:extLst>
              </p:cNvPr>
              <p:cNvCxnSpPr>
                <a:stCxn id="56" idx="1"/>
                <a:endCxn id="56" idx="3"/>
              </p:cNvCxnSpPr>
              <p:nvPr/>
            </p:nvCxnSpPr>
            <p:spPr>
              <a:xfrm>
                <a:off x="3950668" y="3605694"/>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58" name="직선 화살표 연결선 10">
                <a:extLst>
                  <a:ext uri="{FF2B5EF4-FFF2-40B4-BE49-F238E27FC236}">
                    <a16:creationId xmlns:a16="http://schemas.microsoft.com/office/drawing/2014/main" id="{0AB8C737-7998-76A7-AD7C-1605E571D3B9}"/>
                  </a:ext>
                </a:extLst>
              </p:cNvPr>
              <p:cNvCxnSpPr>
                <a:stCxn id="56" idx="2"/>
                <a:endCxn id="56" idx="0"/>
              </p:cNvCxnSpPr>
              <p:nvPr/>
            </p:nvCxnSpPr>
            <p:spPr>
              <a:xfrm flipV="1">
                <a:off x="4220668" y="3335694"/>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직선 연결선 26">
                <a:extLst>
                  <a:ext uri="{FF2B5EF4-FFF2-40B4-BE49-F238E27FC236}">
                    <a16:creationId xmlns:a16="http://schemas.microsoft.com/office/drawing/2014/main" id="{A0FF5C91-2C05-82FF-9A2B-B4BFE63A1789}"/>
                  </a:ext>
                </a:extLst>
              </p:cNvPr>
              <p:cNvCxnSpPr>
                <a:cxnSpLocks/>
              </p:cNvCxnSpPr>
              <p:nvPr/>
            </p:nvCxnSpPr>
            <p:spPr>
              <a:xfrm flipV="1">
                <a:off x="3939455" y="3342518"/>
                <a:ext cx="540839" cy="52557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22FD4E5-CE0F-E562-F58D-682C10FA36FB}"/>
                </a:ext>
              </a:extLst>
            </p:cNvPr>
            <p:cNvGrpSpPr/>
            <p:nvPr/>
          </p:nvGrpSpPr>
          <p:grpSpPr>
            <a:xfrm>
              <a:off x="3049613" y="2948449"/>
              <a:ext cx="326020" cy="326020"/>
              <a:chOff x="3950668" y="3335694"/>
              <a:chExt cx="540000" cy="540000"/>
            </a:xfrm>
          </p:grpSpPr>
          <p:sp>
            <p:nvSpPr>
              <p:cNvPr id="53" name="직사각형 8">
                <a:extLst>
                  <a:ext uri="{FF2B5EF4-FFF2-40B4-BE49-F238E27FC236}">
                    <a16:creationId xmlns:a16="http://schemas.microsoft.com/office/drawing/2014/main" id="{1FF870B2-C3CF-9176-3065-7F48AC52FE8C}"/>
                  </a:ext>
                </a:extLst>
              </p:cNvPr>
              <p:cNvSpPr/>
              <p:nvPr/>
            </p:nvSpPr>
            <p:spPr>
              <a:xfrm>
                <a:off x="3950668" y="3335694"/>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54" name="직선 연결선 9">
                <a:extLst>
                  <a:ext uri="{FF2B5EF4-FFF2-40B4-BE49-F238E27FC236}">
                    <a16:creationId xmlns:a16="http://schemas.microsoft.com/office/drawing/2014/main" id="{3C963F45-62B1-CD87-9503-7F1BC8B97F58}"/>
                  </a:ext>
                </a:extLst>
              </p:cNvPr>
              <p:cNvCxnSpPr>
                <a:stCxn id="53" idx="1"/>
                <a:endCxn id="53" idx="3"/>
              </p:cNvCxnSpPr>
              <p:nvPr/>
            </p:nvCxnSpPr>
            <p:spPr>
              <a:xfrm>
                <a:off x="3950668" y="3605694"/>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55" name="직선 화살표 연결선 10">
                <a:extLst>
                  <a:ext uri="{FF2B5EF4-FFF2-40B4-BE49-F238E27FC236}">
                    <a16:creationId xmlns:a16="http://schemas.microsoft.com/office/drawing/2014/main" id="{BB8FC544-857E-C26A-8490-812B41A77F5E}"/>
                  </a:ext>
                </a:extLst>
              </p:cNvPr>
              <p:cNvCxnSpPr>
                <a:stCxn id="53" idx="2"/>
                <a:endCxn id="53" idx="0"/>
              </p:cNvCxnSpPr>
              <p:nvPr/>
            </p:nvCxnSpPr>
            <p:spPr>
              <a:xfrm flipV="1">
                <a:off x="4220668" y="3335694"/>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FA7E2815-CBC8-0D93-871F-0E6B3E7EF20F}"/>
                </a:ext>
              </a:extLst>
            </p:cNvPr>
            <p:cNvGrpSpPr/>
            <p:nvPr/>
          </p:nvGrpSpPr>
          <p:grpSpPr>
            <a:xfrm>
              <a:off x="3049613" y="3441730"/>
              <a:ext cx="326020" cy="326020"/>
              <a:chOff x="3950668" y="3335694"/>
              <a:chExt cx="540000" cy="540000"/>
            </a:xfrm>
          </p:grpSpPr>
          <p:sp>
            <p:nvSpPr>
              <p:cNvPr id="50" name="직사각형 8">
                <a:extLst>
                  <a:ext uri="{FF2B5EF4-FFF2-40B4-BE49-F238E27FC236}">
                    <a16:creationId xmlns:a16="http://schemas.microsoft.com/office/drawing/2014/main" id="{42A94A21-161C-FE81-3CA1-C20B71FEF17A}"/>
                  </a:ext>
                </a:extLst>
              </p:cNvPr>
              <p:cNvSpPr/>
              <p:nvPr/>
            </p:nvSpPr>
            <p:spPr>
              <a:xfrm>
                <a:off x="3950668" y="3335694"/>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51" name="직선 연결선 9">
                <a:extLst>
                  <a:ext uri="{FF2B5EF4-FFF2-40B4-BE49-F238E27FC236}">
                    <a16:creationId xmlns:a16="http://schemas.microsoft.com/office/drawing/2014/main" id="{80339EF6-940C-F7EA-C496-081CBB599911}"/>
                  </a:ext>
                </a:extLst>
              </p:cNvPr>
              <p:cNvCxnSpPr>
                <a:stCxn id="50" idx="1"/>
                <a:endCxn id="50" idx="3"/>
              </p:cNvCxnSpPr>
              <p:nvPr/>
            </p:nvCxnSpPr>
            <p:spPr>
              <a:xfrm>
                <a:off x="3950668" y="3605694"/>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52" name="직선 화살표 연결선 10">
                <a:extLst>
                  <a:ext uri="{FF2B5EF4-FFF2-40B4-BE49-F238E27FC236}">
                    <a16:creationId xmlns:a16="http://schemas.microsoft.com/office/drawing/2014/main" id="{B16FDB81-749A-669E-D35C-370B797BCE96}"/>
                  </a:ext>
                </a:extLst>
              </p:cNvPr>
              <p:cNvCxnSpPr>
                <a:stCxn id="50" idx="2"/>
                <a:endCxn id="50" idx="0"/>
              </p:cNvCxnSpPr>
              <p:nvPr/>
            </p:nvCxnSpPr>
            <p:spPr>
              <a:xfrm flipV="1">
                <a:off x="4220668" y="3335694"/>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1D16A23-7339-BFC1-41B5-F7D646E4D10B}"/>
                </a:ext>
              </a:extLst>
            </p:cNvPr>
            <p:cNvGrpSpPr/>
            <p:nvPr/>
          </p:nvGrpSpPr>
          <p:grpSpPr>
            <a:xfrm>
              <a:off x="3049613" y="3935010"/>
              <a:ext cx="326020" cy="326020"/>
              <a:chOff x="3950668" y="3335694"/>
              <a:chExt cx="540000" cy="540000"/>
            </a:xfrm>
          </p:grpSpPr>
          <p:sp>
            <p:nvSpPr>
              <p:cNvPr id="47" name="직사각형 8">
                <a:extLst>
                  <a:ext uri="{FF2B5EF4-FFF2-40B4-BE49-F238E27FC236}">
                    <a16:creationId xmlns:a16="http://schemas.microsoft.com/office/drawing/2014/main" id="{5E3AA5FD-227C-588D-E2AE-398ACCB582E3}"/>
                  </a:ext>
                </a:extLst>
              </p:cNvPr>
              <p:cNvSpPr/>
              <p:nvPr/>
            </p:nvSpPr>
            <p:spPr>
              <a:xfrm>
                <a:off x="3950668" y="3335694"/>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48" name="직선 연결선 9">
                <a:extLst>
                  <a:ext uri="{FF2B5EF4-FFF2-40B4-BE49-F238E27FC236}">
                    <a16:creationId xmlns:a16="http://schemas.microsoft.com/office/drawing/2014/main" id="{440E0716-6F2B-1081-5CEC-C15E6A6462EB}"/>
                  </a:ext>
                </a:extLst>
              </p:cNvPr>
              <p:cNvCxnSpPr>
                <a:stCxn id="47" idx="1"/>
                <a:endCxn id="47" idx="3"/>
              </p:cNvCxnSpPr>
              <p:nvPr/>
            </p:nvCxnSpPr>
            <p:spPr>
              <a:xfrm>
                <a:off x="3950668" y="3605694"/>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49" name="직선 화살표 연결선 10">
                <a:extLst>
                  <a:ext uri="{FF2B5EF4-FFF2-40B4-BE49-F238E27FC236}">
                    <a16:creationId xmlns:a16="http://schemas.microsoft.com/office/drawing/2014/main" id="{6A5FBBF6-0E21-D320-3572-FA130D6399D3}"/>
                  </a:ext>
                </a:extLst>
              </p:cNvPr>
              <p:cNvCxnSpPr>
                <a:stCxn id="47" idx="2"/>
                <a:endCxn id="47" idx="0"/>
              </p:cNvCxnSpPr>
              <p:nvPr/>
            </p:nvCxnSpPr>
            <p:spPr>
              <a:xfrm flipV="1">
                <a:off x="4220668" y="3335694"/>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a:extLst>
                <a:ext uri="{FF2B5EF4-FFF2-40B4-BE49-F238E27FC236}">
                  <a16:creationId xmlns:a16="http://schemas.microsoft.com/office/drawing/2014/main" id="{91091A5A-FC9B-3104-99CC-C94FCA804217}"/>
                </a:ext>
              </a:extLst>
            </p:cNvPr>
            <p:cNvCxnSpPr>
              <a:cxnSpLocks/>
            </p:cNvCxnSpPr>
            <p:nvPr/>
          </p:nvCxnSpPr>
          <p:spPr>
            <a:xfrm>
              <a:off x="3381490" y="2618339"/>
              <a:ext cx="265833"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57D8507-4D20-F9A8-E962-3AC72FBCF7F4}"/>
                </a:ext>
              </a:extLst>
            </p:cNvPr>
            <p:cNvCxnSpPr>
              <a:cxnSpLocks/>
            </p:cNvCxnSpPr>
            <p:nvPr/>
          </p:nvCxnSpPr>
          <p:spPr>
            <a:xfrm>
              <a:off x="3369838" y="3111223"/>
              <a:ext cx="265833"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6AB6325-0584-EA9C-799C-82F312940810}"/>
                </a:ext>
              </a:extLst>
            </p:cNvPr>
            <p:cNvCxnSpPr>
              <a:cxnSpLocks/>
            </p:cNvCxnSpPr>
            <p:nvPr/>
          </p:nvCxnSpPr>
          <p:spPr>
            <a:xfrm>
              <a:off x="3372400" y="3609123"/>
              <a:ext cx="265833"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A09C5AE-F872-4CD0-DB76-530CD36DCC88}"/>
                </a:ext>
              </a:extLst>
            </p:cNvPr>
            <p:cNvCxnSpPr>
              <a:cxnSpLocks/>
            </p:cNvCxnSpPr>
            <p:nvPr/>
          </p:nvCxnSpPr>
          <p:spPr>
            <a:xfrm>
              <a:off x="3369372" y="4097784"/>
              <a:ext cx="265833"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A96205-7256-3743-E9BF-DA48E65D9DAE}"/>
                </a:ext>
              </a:extLst>
            </p:cNvPr>
            <p:cNvCxnSpPr>
              <a:cxnSpLocks/>
              <a:endCxn id="14" idx="1"/>
            </p:cNvCxnSpPr>
            <p:nvPr/>
          </p:nvCxnSpPr>
          <p:spPr>
            <a:xfrm>
              <a:off x="3915616" y="2656598"/>
              <a:ext cx="683440" cy="59096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49DDB05-0AE3-0E95-1DD7-2A557028F147}"/>
                </a:ext>
              </a:extLst>
            </p:cNvPr>
            <p:cNvCxnSpPr>
              <a:cxnSpLocks/>
              <a:endCxn id="14" idx="3"/>
            </p:cNvCxnSpPr>
            <p:nvPr/>
          </p:nvCxnSpPr>
          <p:spPr>
            <a:xfrm flipV="1">
              <a:off x="3919539" y="3506196"/>
              <a:ext cx="679517" cy="59158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AFC8249-FEFA-B187-6B71-8AFF332E5738}"/>
                </a:ext>
              </a:extLst>
            </p:cNvPr>
            <p:cNvCxnSpPr>
              <a:cxnSpLocks/>
            </p:cNvCxnSpPr>
            <p:nvPr/>
          </p:nvCxnSpPr>
          <p:spPr>
            <a:xfrm>
              <a:off x="3925066" y="3133869"/>
              <a:ext cx="638171" cy="21094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26ABC29-8C09-4262-52A9-00B368DCA07B}"/>
                </a:ext>
              </a:extLst>
            </p:cNvPr>
            <p:cNvCxnSpPr>
              <a:cxnSpLocks/>
            </p:cNvCxnSpPr>
            <p:nvPr/>
          </p:nvCxnSpPr>
          <p:spPr>
            <a:xfrm flipV="1">
              <a:off x="3920240" y="3400915"/>
              <a:ext cx="638171" cy="21094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654090D-FF51-F5B8-4059-4ECEE238F17A}"/>
                </a:ext>
              </a:extLst>
            </p:cNvPr>
            <p:cNvCxnSpPr>
              <a:cxnSpLocks/>
            </p:cNvCxnSpPr>
            <p:nvPr/>
          </p:nvCxnSpPr>
          <p:spPr>
            <a:xfrm>
              <a:off x="2290321" y="3447897"/>
              <a:ext cx="754056" cy="639706"/>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FB2D870-1F32-5D9A-73BA-5086A631DE7D}"/>
                </a:ext>
              </a:extLst>
            </p:cNvPr>
            <p:cNvCxnSpPr>
              <a:cxnSpLocks/>
              <a:endCxn id="53" idx="1"/>
            </p:cNvCxnSpPr>
            <p:nvPr/>
          </p:nvCxnSpPr>
          <p:spPr>
            <a:xfrm flipV="1">
              <a:off x="2330803" y="3111459"/>
              <a:ext cx="718810" cy="2333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08B3409-E81A-65CC-4546-D31A077C8ADE}"/>
                </a:ext>
              </a:extLst>
            </p:cNvPr>
            <p:cNvCxnSpPr>
              <a:cxnSpLocks/>
            </p:cNvCxnSpPr>
            <p:nvPr/>
          </p:nvCxnSpPr>
          <p:spPr>
            <a:xfrm>
              <a:off x="2337750" y="3372987"/>
              <a:ext cx="718810" cy="23335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20887FA-B252-D790-1C26-41D1F80C2138}"/>
                    </a:ext>
                  </a:extLst>
                </p:cNvPr>
                <p:cNvSpPr txBox="1"/>
                <p:nvPr/>
              </p:nvSpPr>
              <p:spPr>
                <a:xfrm>
                  <a:off x="2545396" y="3004579"/>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𝑥</m:t>
                            </m:r>
                            <m:r>
                              <a:rPr lang="en-US" sz="1200" b="0" i="1" smtClean="0">
                                <a:latin typeface="Cambria Math" panose="02040503050406030204" pitchFamily="18" charset="0"/>
                              </a:rPr>
                              <m:t>2</m:t>
                            </m:r>
                          </m:sub>
                        </m:sSub>
                      </m:oMath>
                    </m:oMathPara>
                  </a14:m>
                  <a:endParaRPr lang="en-US" sz="1200" dirty="0"/>
                </a:p>
              </p:txBody>
            </p:sp>
          </mc:Choice>
          <mc:Fallback xmlns="">
            <p:sp>
              <p:nvSpPr>
                <p:cNvPr id="81" name="TextBox 80">
                  <a:extLst>
                    <a:ext uri="{FF2B5EF4-FFF2-40B4-BE49-F238E27FC236}">
                      <a16:creationId xmlns:a16="http://schemas.microsoft.com/office/drawing/2014/main" id="{9A02EC7D-9576-A379-192F-4C767245B9C4}"/>
                    </a:ext>
                  </a:extLst>
                </p:cNvPr>
                <p:cNvSpPr txBox="1">
                  <a:spLocks noRot="1" noChangeAspect="1" noMove="1" noResize="1" noEditPoints="1" noAdjustHandles="1" noChangeArrowheads="1" noChangeShapeType="1" noTextEdit="1"/>
                </p:cNvSpPr>
                <p:nvPr/>
              </p:nvSpPr>
              <p:spPr>
                <a:xfrm>
                  <a:off x="2545396" y="3004579"/>
                  <a:ext cx="281808" cy="184666"/>
                </a:xfrm>
                <a:prstGeom prst="rect">
                  <a:avLst/>
                </a:prstGeom>
                <a:blipFill>
                  <a:blip r:embed="rId12"/>
                  <a:stretch>
                    <a:fillRect l="-8696" r="-217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80978FD-D044-E1DA-0BBB-73D2BD1C9501}"/>
                    </a:ext>
                  </a:extLst>
                </p:cNvPr>
                <p:cNvSpPr txBox="1"/>
                <p:nvPr/>
              </p:nvSpPr>
              <p:spPr>
                <a:xfrm>
                  <a:off x="2555868" y="3281552"/>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𝑥</m:t>
                            </m:r>
                            <m:r>
                              <a:rPr lang="en-US" sz="1200" b="0" i="1" smtClean="0">
                                <a:latin typeface="Cambria Math" panose="02040503050406030204" pitchFamily="18" charset="0"/>
                              </a:rPr>
                              <m:t>3</m:t>
                            </m:r>
                          </m:sub>
                        </m:sSub>
                      </m:oMath>
                    </m:oMathPara>
                  </a14:m>
                  <a:endParaRPr lang="en-US" sz="1200" dirty="0"/>
                </a:p>
              </p:txBody>
            </p:sp>
          </mc:Choice>
          <mc:Fallback xmlns="">
            <p:sp>
              <p:nvSpPr>
                <p:cNvPr id="82" name="TextBox 81">
                  <a:extLst>
                    <a:ext uri="{FF2B5EF4-FFF2-40B4-BE49-F238E27FC236}">
                      <a16:creationId xmlns:a16="http://schemas.microsoft.com/office/drawing/2014/main" id="{9E5D8A6A-42D7-ACFB-B02E-6ABCA26F3EFA}"/>
                    </a:ext>
                  </a:extLst>
                </p:cNvPr>
                <p:cNvSpPr txBox="1">
                  <a:spLocks noRot="1" noChangeAspect="1" noMove="1" noResize="1" noEditPoints="1" noAdjustHandles="1" noChangeArrowheads="1" noChangeShapeType="1" noTextEdit="1"/>
                </p:cNvSpPr>
                <p:nvPr/>
              </p:nvSpPr>
              <p:spPr>
                <a:xfrm>
                  <a:off x="2555868" y="3281552"/>
                  <a:ext cx="281808" cy="184666"/>
                </a:xfrm>
                <a:prstGeom prst="rect">
                  <a:avLst/>
                </a:prstGeom>
                <a:blipFill>
                  <a:blip r:embed="rId13"/>
                  <a:stretch>
                    <a:fillRect l="-6522" r="-2174"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AADE6AF-DD4C-F2A3-CA52-8110840C3BB5}"/>
                    </a:ext>
                  </a:extLst>
                </p:cNvPr>
                <p:cNvSpPr txBox="1"/>
                <p:nvPr/>
              </p:nvSpPr>
              <p:spPr>
                <a:xfrm>
                  <a:off x="2595880" y="3599295"/>
                  <a:ext cx="281808"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𝑥</m:t>
                            </m:r>
                            <m:r>
                              <a:rPr lang="en-US" sz="1200" b="0" i="1" smtClean="0">
                                <a:latin typeface="Cambria Math" panose="02040503050406030204" pitchFamily="18" charset="0"/>
                              </a:rPr>
                              <m:t>4</m:t>
                            </m:r>
                          </m:sub>
                        </m:sSub>
                      </m:oMath>
                    </m:oMathPara>
                  </a14:m>
                  <a:endParaRPr lang="en-US" sz="1200" dirty="0"/>
                </a:p>
              </p:txBody>
            </p:sp>
          </mc:Choice>
          <mc:Fallback xmlns="">
            <p:sp>
              <p:nvSpPr>
                <p:cNvPr id="83" name="TextBox 82">
                  <a:extLst>
                    <a:ext uri="{FF2B5EF4-FFF2-40B4-BE49-F238E27FC236}">
                      <a16:creationId xmlns:a16="http://schemas.microsoft.com/office/drawing/2014/main" id="{69729E20-F1E5-649F-66B0-A4D92D8A5917}"/>
                    </a:ext>
                  </a:extLst>
                </p:cNvPr>
                <p:cNvSpPr txBox="1">
                  <a:spLocks noRot="1" noChangeAspect="1" noMove="1" noResize="1" noEditPoints="1" noAdjustHandles="1" noChangeArrowheads="1" noChangeShapeType="1" noTextEdit="1"/>
                </p:cNvSpPr>
                <p:nvPr/>
              </p:nvSpPr>
              <p:spPr>
                <a:xfrm>
                  <a:off x="2595880" y="3599295"/>
                  <a:ext cx="281808" cy="184666"/>
                </a:xfrm>
                <a:prstGeom prst="rect">
                  <a:avLst/>
                </a:prstGeom>
                <a:blipFill>
                  <a:blip r:embed="rId14"/>
                  <a:stretch>
                    <a:fillRect l="-8696" r="-2174" b="-96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5128EB1-F967-75D4-479F-96B8E2BAEF7B}"/>
                    </a:ext>
                  </a:extLst>
                </p:cNvPr>
                <p:cNvSpPr txBox="1"/>
                <p:nvPr/>
              </p:nvSpPr>
              <p:spPr>
                <a:xfrm>
                  <a:off x="4107732" y="2656598"/>
                  <a:ext cx="2866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h</m:t>
                            </m:r>
                            <m:r>
                              <a:rPr lang="en-US" sz="1200" b="0" i="1" smtClean="0">
                                <a:latin typeface="Cambria Math" panose="02040503050406030204" pitchFamily="18" charset="0"/>
                              </a:rPr>
                              <m:t>1</m:t>
                            </m:r>
                          </m:sub>
                        </m:sSub>
                      </m:oMath>
                    </m:oMathPara>
                  </a14:m>
                  <a:endParaRPr lang="en-US" sz="1200" dirty="0"/>
                </a:p>
              </p:txBody>
            </p:sp>
          </mc:Choice>
          <mc:Fallback xmlns="">
            <p:sp>
              <p:nvSpPr>
                <p:cNvPr id="2" name="TextBox 1">
                  <a:extLst>
                    <a:ext uri="{FF2B5EF4-FFF2-40B4-BE49-F238E27FC236}">
                      <a16:creationId xmlns:a16="http://schemas.microsoft.com/office/drawing/2014/main" id="{2AF2BD90-582D-450B-EA29-532DCD680032}"/>
                    </a:ext>
                  </a:extLst>
                </p:cNvPr>
                <p:cNvSpPr txBox="1">
                  <a:spLocks noRot="1" noChangeAspect="1" noMove="1" noResize="1" noEditPoints="1" noAdjustHandles="1" noChangeArrowheads="1" noChangeShapeType="1" noTextEdit="1"/>
                </p:cNvSpPr>
                <p:nvPr/>
              </p:nvSpPr>
              <p:spPr>
                <a:xfrm>
                  <a:off x="4107732" y="2656598"/>
                  <a:ext cx="286617" cy="184666"/>
                </a:xfrm>
                <a:prstGeom prst="rect">
                  <a:avLst/>
                </a:prstGeom>
                <a:blipFill>
                  <a:blip r:embed="rId15"/>
                  <a:stretch>
                    <a:fillRect l="-8511" r="-2128"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599540F3-BC0D-CA63-4C24-374EC90247D3}"/>
                    </a:ext>
                  </a:extLst>
                </p:cNvPr>
                <p:cNvSpPr txBox="1"/>
                <p:nvPr/>
              </p:nvSpPr>
              <p:spPr>
                <a:xfrm>
                  <a:off x="4018265" y="3002644"/>
                  <a:ext cx="2866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h</m:t>
                            </m:r>
                            <m:r>
                              <a:rPr lang="en-US" sz="1200" b="0" i="1" smtClean="0">
                                <a:latin typeface="Cambria Math" panose="02040503050406030204" pitchFamily="18" charset="0"/>
                              </a:rPr>
                              <m:t>2</m:t>
                            </m:r>
                          </m:sub>
                        </m:sSub>
                      </m:oMath>
                    </m:oMathPara>
                  </a14:m>
                  <a:endParaRPr lang="en-US" sz="1200" dirty="0"/>
                </a:p>
              </p:txBody>
            </p:sp>
          </mc:Choice>
          <mc:Fallback xmlns="">
            <p:sp>
              <p:nvSpPr>
                <p:cNvPr id="3" name="TextBox 2">
                  <a:extLst>
                    <a:ext uri="{FF2B5EF4-FFF2-40B4-BE49-F238E27FC236}">
                      <a16:creationId xmlns:a16="http://schemas.microsoft.com/office/drawing/2014/main" id="{40AABDD6-F207-A368-25F3-533247FABB75}"/>
                    </a:ext>
                  </a:extLst>
                </p:cNvPr>
                <p:cNvSpPr txBox="1">
                  <a:spLocks noRot="1" noChangeAspect="1" noMove="1" noResize="1" noEditPoints="1" noAdjustHandles="1" noChangeArrowheads="1" noChangeShapeType="1" noTextEdit="1"/>
                </p:cNvSpPr>
                <p:nvPr/>
              </p:nvSpPr>
              <p:spPr>
                <a:xfrm>
                  <a:off x="4018265" y="3002644"/>
                  <a:ext cx="286617" cy="184666"/>
                </a:xfrm>
                <a:prstGeom prst="rect">
                  <a:avLst/>
                </a:prstGeom>
                <a:blipFill>
                  <a:blip r:embed="rId16"/>
                  <a:stretch>
                    <a:fillRect l="-6383" r="-425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A464B8E-BDE0-3774-0429-B6EAE120D31E}"/>
                    </a:ext>
                  </a:extLst>
                </p:cNvPr>
                <p:cNvSpPr txBox="1"/>
                <p:nvPr/>
              </p:nvSpPr>
              <p:spPr>
                <a:xfrm>
                  <a:off x="4038298" y="3546706"/>
                  <a:ext cx="2866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h</m:t>
                            </m:r>
                            <m:r>
                              <a:rPr lang="en-US" sz="1200" b="0" i="1" smtClean="0">
                                <a:latin typeface="Cambria Math" panose="02040503050406030204" pitchFamily="18" charset="0"/>
                              </a:rPr>
                              <m:t>3</m:t>
                            </m:r>
                          </m:sub>
                        </m:sSub>
                      </m:oMath>
                    </m:oMathPara>
                  </a14:m>
                  <a:endParaRPr lang="en-US" sz="1200" dirty="0"/>
                </a:p>
              </p:txBody>
            </p:sp>
          </mc:Choice>
          <mc:Fallback xmlns="">
            <p:sp>
              <p:nvSpPr>
                <p:cNvPr id="4" name="TextBox 3">
                  <a:extLst>
                    <a:ext uri="{FF2B5EF4-FFF2-40B4-BE49-F238E27FC236}">
                      <a16:creationId xmlns:a16="http://schemas.microsoft.com/office/drawing/2014/main" id="{C65BC1C5-B782-271C-33F9-EBCD82C337E7}"/>
                    </a:ext>
                  </a:extLst>
                </p:cNvPr>
                <p:cNvSpPr txBox="1">
                  <a:spLocks noRot="1" noChangeAspect="1" noMove="1" noResize="1" noEditPoints="1" noAdjustHandles="1" noChangeArrowheads="1" noChangeShapeType="1" noTextEdit="1"/>
                </p:cNvSpPr>
                <p:nvPr/>
              </p:nvSpPr>
              <p:spPr>
                <a:xfrm>
                  <a:off x="4038298" y="3546706"/>
                  <a:ext cx="286617" cy="184666"/>
                </a:xfrm>
                <a:prstGeom prst="rect">
                  <a:avLst/>
                </a:prstGeom>
                <a:blipFill>
                  <a:blip r:embed="rId17"/>
                  <a:stretch>
                    <a:fillRect l="-6383" r="-4255"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2FEB60E-6E07-186F-5FA2-FF1E779280A7}"/>
                    </a:ext>
                  </a:extLst>
                </p:cNvPr>
                <p:cNvSpPr txBox="1"/>
                <p:nvPr/>
              </p:nvSpPr>
              <p:spPr>
                <a:xfrm>
                  <a:off x="4175899" y="3842677"/>
                  <a:ext cx="286617"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h</m:t>
                            </m:r>
                            <m:r>
                              <a:rPr lang="en-US" sz="1200" b="0" i="1" smtClean="0">
                                <a:latin typeface="Cambria Math" panose="02040503050406030204" pitchFamily="18" charset="0"/>
                              </a:rPr>
                              <m:t>4</m:t>
                            </m:r>
                          </m:sub>
                        </m:sSub>
                      </m:oMath>
                    </m:oMathPara>
                  </a14:m>
                  <a:endParaRPr lang="en-US" sz="1200" dirty="0"/>
                </a:p>
              </p:txBody>
            </p:sp>
          </mc:Choice>
          <mc:Fallback xmlns="">
            <p:sp>
              <p:nvSpPr>
                <p:cNvPr id="5" name="TextBox 4">
                  <a:extLst>
                    <a:ext uri="{FF2B5EF4-FFF2-40B4-BE49-F238E27FC236}">
                      <a16:creationId xmlns:a16="http://schemas.microsoft.com/office/drawing/2014/main" id="{030072B1-E3C1-50EE-C420-D4DB947F879E}"/>
                    </a:ext>
                  </a:extLst>
                </p:cNvPr>
                <p:cNvSpPr txBox="1">
                  <a:spLocks noRot="1" noChangeAspect="1" noMove="1" noResize="1" noEditPoints="1" noAdjustHandles="1" noChangeArrowheads="1" noChangeShapeType="1" noTextEdit="1"/>
                </p:cNvSpPr>
                <p:nvPr/>
              </p:nvSpPr>
              <p:spPr>
                <a:xfrm>
                  <a:off x="4175899" y="3842677"/>
                  <a:ext cx="286617" cy="184666"/>
                </a:xfrm>
                <a:prstGeom prst="rect">
                  <a:avLst/>
                </a:prstGeom>
                <a:blipFill>
                  <a:blip r:embed="rId18"/>
                  <a:stretch>
                    <a:fillRect l="-6383" r="-4255" b="-12903"/>
                  </a:stretch>
                </a:blipFill>
              </p:spPr>
              <p:txBody>
                <a:bodyPr/>
                <a:lstStyle/>
                <a:p>
                  <a:r>
                    <a:rPr lang="en-US">
                      <a:noFill/>
                    </a:rPr>
                    <a:t> </a:t>
                  </a:r>
                </a:p>
              </p:txBody>
            </p:sp>
          </mc:Fallback>
        </mc:AlternateContent>
        <p:grpSp>
          <p:nvGrpSpPr>
            <p:cNvPr id="38" name="Group 37">
              <a:extLst>
                <a:ext uri="{FF2B5EF4-FFF2-40B4-BE49-F238E27FC236}">
                  <a16:creationId xmlns:a16="http://schemas.microsoft.com/office/drawing/2014/main" id="{54F7A651-B09F-A9EB-DFF6-D8DF29D4B418}"/>
                </a:ext>
              </a:extLst>
            </p:cNvPr>
            <p:cNvGrpSpPr/>
            <p:nvPr/>
          </p:nvGrpSpPr>
          <p:grpSpPr>
            <a:xfrm flipV="1">
              <a:off x="3054346" y="2789822"/>
              <a:ext cx="314900" cy="319525"/>
              <a:chOff x="4663440" y="1995777"/>
              <a:chExt cx="314900" cy="315620"/>
            </a:xfrm>
          </p:grpSpPr>
          <p:sp>
            <p:nvSpPr>
              <p:cNvPr id="45" name="Arc 44">
                <a:extLst>
                  <a:ext uri="{FF2B5EF4-FFF2-40B4-BE49-F238E27FC236}">
                    <a16:creationId xmlns:a16="http://schemas.microsoft.com/office/drawing/2014/main" id="{CCCCCD10-0166-A34C-3873-83BAF9F6D6C6}"/>
                  </a:ext>
                </a:extLst>
              </p:cNvPr>
              <p:cNvSpPr/>
              <p:nvPr/>
            </p:nvSpPr>
            <p:spPr>
              <a:xfrm>
                <a:off x="4663440" y="1995777"/>
                <a:ext cx="314900" cy="3149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Arc 45">
                <a:extLst>
                  <a:ext uri="{FF2B5EF4-FFF2-40B4-BE49-F238E27FC236}">
                    <a16:creationId xmlns:a16="http://schemas.microsoft.com/office/drawing/2014/main" id="{AF6B3E45-D473-3E9C-B73E-6844AE380EF8}"/>
                  </a:ext>
                </a:extLst>
              </p:cNvPr>
              <p:cNvSpPr/>
              <p:nvPr/>
            </p:nvSpPr>
            <p:spPr>
              <a:xfrm flipH="1">
                <a:off x="4663440" y="1996497"/>
                <a:ext cx="314900" cy="3149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BE208A20-8988-7B32-D234-958FD563DA5B}"/>
                </a:ext>
              </a:extLst>
            </p:cNvPr>
            <p:cNvGrpSpPr/>
            <p:nvPr/>
          </p:nvGrpSpPr>
          <p:grpSpPr>
            <a:xfrm>
              <a:off x="3059983" y="3289628"/>
              <a:ext cx="314900" cy="640098"/>
              <a:chOff x="4449000" y="1797353"/>
              <a:chExt cx="314900" cy="640098"/>
            </a:xfrm>
          </p:grpSpPr>
          <p:sp>
            <p:nvSpPr>
              <p:cNvPr id="43" name="Arc 42">
                <a:extLst>
                  <a:ext uri="{FF2B5EF4-FFF2-40B4-BE49-F238E27FC236}">
                    <a16:creationId xmlns:a16="http://schemas.microsoft.com/office/drawing/2014/main" id="{05877444-21BC-6876-6648-F53C50930DA6}"/>
                  </a:ext>
                </a:extLst>
              </p:cNvPr>
              <p:cNvSpPr/>
              <p:nvPr/>
            </p:nvSpPr>
            <p:spPr>
              <a:xfrm flipV="1">
                <a:off x="4449000" y="1797353"/>
                <a:ext cx="314900" cy="318796"/>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Arc 43">
                <a:extLst>
                  <a:ext uri="{FF2B5EF4-FFF2-40B4-BE49-F238E27FC236}">
                    <a16:creationId xmlns:a16="http://schemas.microsoft.com/office/drawing/2014/main" id="{DE4AD8D4-5FDD-6908-2945-73668F494734}"/>
                  </a:ext>
                </a:extLst>
              </p:cNvPr>
              <p:cNvSpPr/>
              <p:nvPr/>
            </p:nvSpPr>
            <p:spPr>
              <a:xfrm flipH="1">
                <a:off x="4449000" y="2118655"/>
                <a:ext cx="314900" cy="318796"/>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064CFB79-5492-46BF-AA96-7EE7740806A7}"/>
                </a:ext>
              </a:extLst>
            </p:cNvPr>
            <p:cNvGrpSpPr/>
            <p:nvPr/>
          </p:nvGrpSpPr>
          <p:grpSpPr>
            <a:xfrm flipV="1">
              <a:off x="3054346" y="3777987"/>
              <a:ext cx="314900" cy="326020"/>
              <a:chOff x="4663440" y="1995777"/>
              <a:chExt cx="314900" cy="315620"/>
            </a:xfrm>
          </p:grpSpPr>
          <p:sp>
            <p:nvSpPr>
              <p:cNvPr id="41" name="Arc 40">
                <a:extLst>
                  <a:ext uri="{FF2B5EF4-FFF2-40B4-BE49-F238E27FC236}">
                    <a16:creationId xmlns:a16="http://schemas.microsoft.com/office/drawing/2014/main" id="{1BA2A8F6-71EE-06EC-A360-8D58E04A0954}"/>
                  </a:ext>
                </a:extLst>
              </p:cNvPr>
              <p:cNvSpPr/>
              <p:nvPr/>
            </p:nvSpPr>
            <p:spPr>
              <a:xfrm>
                <a:off x="4663440" y="1995777"/>
                <a:ext cx="314900" cy="3149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F6136D1C-05C9-7E88-D6A8-D69180352A6C}"/>
                  </a:ext>
                </a:extLst>
              </p:cNvPr>
              <p:cNvSpPr/>
              <p:nvPr/>
            </p:nvSpPr>
            <p:spPr>
              <a:xfrm flipH="1">
                <a:off x="4663440" y="1996497"/>
                <a:ext cx="314900" cy="314900"/>
              </a:xfrm>
              <a:prstGeom prst="arc">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AE133CB-3D37-4ECC-D543-A3E0C319D93A}"/>
                  </a:ext>
                </a:extLst>
              </p:cNvPr>
              <p:cNvSpPr txBox="1"/>
              <p:nvPr/>
            </p:nvSpPr>
            <p:spPr>
              <a:xfrm>
                <a:off x="1675952" y="3517467"/>
                <a:ext cx="371261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𝑥𝑖</m:t>
                          </m:r>
                        </m:sub>
                      </m:sSub>
                      <m:r>
                        <a:rPr lang="en-US"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h𝑖</m:t>
                          </m:r>
                        </m:sub>
                      </m:sSub>
                      <m:r>
                        <a:rPr lang="en-US" sz="2000" i="1">
                          <a:latin typeface="Cambria Math" panose="02040503050406030204" pitchFamily="18" charset="0"/>
                        </a:rPr>
                        <m:t>=0,  </m:t>
                      </m:r>
                      <m:r>
                        <a:rPr lang="en-US" sz="2000" i="1">
                          <a:latin typeface="Cambria Math" panose="02040503050406030204" pitchFamily="18" charset="0"/>
                        </a:rPr>
                        <m:t>𝑖</m:t>
                      </m:r>
                      <m:r>
                        <a:rPr lang="en-US" sz="2000" i="1">
                          <a:latin typeface="Cambria Math" panose="02040503050406030204" pitchFamily="18" charset="0"/>
                        </a:rPr>
                        <m:t>=1,⋯, 4</m:t>
                      </m:r>
                    </m:oMath>
                  </m:oMathPara>
                </a14:m>
                <a:endParaRPr lang="en-US" sz="2000" dirty="0"/>
              </a:p>
            </p:txBody>
          </p:sp>
        </mc:Choice>
        <mc:Fallback xmlns="">
          <p:sp>
            <p:nvSpPr>
              <p:cNvPr id="72" name="TextBox 71">
                <a:extLst>
                  <a:ext uri="{FF2B5EF4-FFF2-40B4-BE49-F238E27FC236}">
                    <a16:creationId xmlns:a16="http://schemas.microsoft.com/office/drawing/2014/main" id="{7AE133CB-3D37-4ECC-D543-A3E0C319D93A}"/>
                  </a:ext>
                </a:extLst>
              </p:cNvPr>
              <p:cNvSpPr txBox="1">
                <a:spLocks noRot="1" noChangeAspect="1" noMove="1" noResize="1" noEditPoints="1" noAdjustHandles="1" noChangeArrowheads="1" noChangeShapeType="1" noTextEdit="1"/>
              </p:cNvSpPr>
              <p:nvPr/>
            </p:nvSpPr>
            <p:spPr>
              <a:xfrm>
                <a:off x="1675952" y="3517467"/>
                <a:ext cx="3712619" cy="400110"/>
              </a:xfrm>
              <a:prstGeom prst="rect">
                <a:avLst/>
              </a:prstGeom>
              <a:blipFill>
                <a:blip r:embed="rId19"/>
                <a:stretch>
                  <a:fillRect b="-15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B05E43C-111E-BA59-B659-9EE0929AD481}"/>
                  </a:ext>
                </a:extLst>
              </p:cNvPr>
              <p:cNvSpPr txBox="1"/>
              <p:nvPr/>
            </p:nvSpPr>
            <p:spPr>
              <a:xfrm>
                <a:off x="1675952" y="3904967"/>
                <a:ext cx="522444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r>
                            <a:rPr lang="en-US" sz="2000" i="1">
                              <a:latin typeface="Cambria Math" panose="02040503050406030204" pitchFamily="18" charset="0"/>
                            </a:rPr>
                            <m:t>1</m:t>
                          </m:r>
                        </m:sub>
                      </m:sSub>
                      <m:r>
                        <a:rPr lang="en-US" sz="2000" i="1">
                          <a:latin typeface="Cambria Math" panose="02040503050406030204" pitchFamily="18" charset="0"/>
                        </a:rPr>
                        <m:t>=3,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r>
                            <a:rPr lang="en-US" sz="2000" i="1">
                              <a:latin typeface="Cambria Math" panose="02040503050406030204" pitchFamily="18" charset="0"/>
                            </a:rPr>
                            <m:t>2</m:t>
                          </m:r>
                        </m:sub>
                      </m:sSub>
                      <m:r>
                        <a:rPr lang="en-US" sz="2000" i="1">
                          <a:latin typeface="Cambria Math" panose="02040503050406030204" pitchFamily="18" charset="0"/>
                        </a:rPr>
                        <m:t>=−1,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r>
                            <a:rPr lang="en-US" sz="2000" i="1">
                              <a:latin typeface="Cambria Math" panose="02040503050406030204" pitchFamily="18" charset="0"/>
                            </a:rPr>
                            <m:t>3</m:t>
                          </m:r>
                        </m:sub>
                      </m:sSub>
                      <m:r>
                        <a:rPr lang="en-US" sz="2000" i="1">
                          <a:latin typeface="Cambria Math" panose="02040503050406030204" pitchFamily="18" charset="0"/>
                        </a:rPr>
                        <m:t>=2, </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r>
                            <a:rPr lang="en-US" sz="2000" i="1">
                              <a:latin typeface="Cambria Math" panose="02040503050406030204" pitchFamily="18" charset="0"/>
                            </a:rPr>
                            <m:t>4</m:t>
                          </m:r>
                        </m:sub>
                      </m:sSub>
                      <m:r>
                        <a:rPr lang="en-US" sz="2000" i="1">
                          <a:latin typeface="Cambria Math" panose="02040503050406030204" pitchFamily="18" charset="0"/>
                        </a:rPr>
                        <m:t>=5, </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r>
                        <a:rPr lang="en-US" sz="2000" i="1">
                          <a:latin typeface="Cambria Math" panose="02040503050406030204" pitchFamily="18" charset="0"/>
                        </a:rPr>
                        <m:t>=−2</m:t>
                      </m:r>
                    </m:oMath>
                  </m:oMathPara>
                </a14:m>
                <a:endParaRPr lang="en-US" sz="2000" dirty="0"/>
              </a:p>
            </p:txBody>
          </p:sp>
        </mc:Choice>
        <mc:Fallback xmlns="">
          <p:sp>
            <p:nvSpPr>
              <p:cNvPr id="74" name="TextBox 73">
                <a:extLst>
                  <a:ext uri="{FF2B5EF4-FFF2-40B4-BE49-F238E27FC236}">
                    <a16:creationId xmlns:a16="http://schemas.microsoft.com/office/drawing/2014/main" id="{2B05E43C-111E-BA59-B659-9EE0929AD481}"/>
                  </a:ext>
                </a:extLst>
              </p:cNvPr>
              <p:cNvSpPr txBox="1">
                <a:spLocks noRot="1" noChangeAspect="1" noMove="1" noResize="1" noEditPoints="1" noAdjustHandles="1" noChangeArrowheads="1" noChangeShapeType="1" noTextEdit="1"/>
              </p:cNvSpPr>
              <p:nvPr/>
            </p:nvSpPr>
            <p:spPr>
              <a:xfrm>
                <a:off x="1675952" y="3904967"/>
                <a:ext cx="5224444" cy="400110"/>
              </a:xfrm>
              <a:prstGeom prst="rect">
                <a:avLst/>
              </a:prstGeom>
              <a:blipFill>
                <a:blip r:embed="rId20"/>
                <a:stretch>
                  <a:fillRect b="-1538"/>
                </a:stretch>
              </a:blipFill>
            </p:spPr>
            <p:txBody>
              <a:bodyPr/>
              <a:lstStyle/>
              <a:p>
                <a:r>
                  <a:rPr lang="en-US">
                    <a:noFill/>
                  </a:rPr>
                  <a:t> </a:t>
                </a:r>
              </a:p>
            </p:txBody>
          </p:sp>
        </mc:Fallback>
      </mc:AlternateContent>
    </p:spTree>
    <p:extLst>
      <p:ext uri="{BB962C8B-B14F-4D97-AF65-F5344CB8AC3E}">
        <p14:creationId xmlns:p14="http://schemas.microsoft.com/office/powerpoint/2010/main" val="2931851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B3F18-ADF3-4F70-9FD0-BE2FB98744F8}"/>
              </a:ext>
            </a:extLst>
          </p:cNvPr>
          <p:cNvSpPr>
            <a:spLocks noGrp="1"/>
          </p:cNvSpPr>
          <p:nvPr>
            <p:ph type="body" sz="quarter" idx="10"/>
          </p:nvPr>
        </p:nvSpPr>
        <p:spPr/>
        <p:txBody>
          <a:bodyPr/>
          <a:lstStyle/>
          <a:p>
            <a:r>
              <a:rPr lang="en-US" dirty="0"/>
              <a:t>finding the optimal parameters, weights and biases, such that the network model accurately represents the relationship between inputs and outputs</a:t>
            </a:r>
          </a:p>
          <a:p>
            <a:r>
              <a:rPr lang="en-US" dirty="0">
                <a:solidFill>
                  <a:srgbClr val="FF0000"/>
                </a:solidFill>
              </a:rPr>
              <a:t>backpropagation</a:t>
            </a:r>
            <a:r>
              <a:rPr lang="en-US" dirty="0"/>
              <a:t>: propagates the error between training data and the network outputs backward</a:t>
            </a:r>
          </a:p>
          <a:p>
            <a:pPr lvl="1"/>
            <a:r>
              <a:rPr lang="en-US" dirty="0"/>
              <a:t>optimization process to find the best weights and biases to minimize the </a:t>
            </a:r>
            <a:r>
              <a:rPr lang="en-US" dirty="0">
                <a:solidFill>
                  <a:srgbClr val="FF0000"/>
                </a:solidFill>
              </a:rPr>
              <a:t>mean square error </a:t>
            </a:r>
            <a:r>
              <a:rPr lang="en-US" dirty="0"/>
              <a:t>between network predictions and training data</a:t>
            </a:r>
          </a:p>
          <a:p>
            <a:pPr lvl="1"/>
            <a:r>
              <a:rPr lang="en-US" dirty="0"/>
              <a:t>parameters (gradient or Jacobian) for hidden weights and output bias (output layer) are updated first</a:t>
            </a:r>
          </a:p>
          <a:p>
            <a:pPr lvl="1"/>
            <a:r>
              <a:rPr lang="en-US" dirty="0"/>
              <a:t>then, parameters for input weights and hidden biases (hidden layer) are updated next based on the updated parameters in the output layer</a:t>
            </a:r>
          </a:p>
        </p:txBody>
      </p:sp>
      <p:sp>
        <p:nvSpPr>
          <p:cNvPr id="3" name="Title 2">
            <a:extLst>
              <a:ext uri="{FF2B5EF4-FFF2-40B4-BE49-F238E27FC236}">
                <a16:creationId xmlns:a16="http://schemas.microsoft.com/office/drawing/2014/main" id="{17563FC9-F0D6-4EBB-8CA6-36FC0673F435}"/>
              </a:ext>
            </a:extLst>
          </p:cNvPr>
          <p:cNvSpPr>
            <a:spLocks noGrp="1"/>
          </p:cNvSpPr>
          <p:nvPr>
            <p:ph type="title"/>
          </p:nvPr>
        </p:nvSpPr>
        <p:spPr/>
        <p:txBody>
          <a:bodyPr>
            <a:normAutofit fontScale="90000"/>
          </a:bodyPr>
          <a:lstStyle/>
          <a:p>
            <a:r>
              <a:rPr lang="en-US" dirty="0"/>
              <a:t>Backpropagation Process</a:t>
            </a:r>
          </a:p>
        </p:txBody>
      </p:sp>
    </p:spTree>
    <p:extLst>
      <p:ext uri="{BB962C8B-B14F-4D97-AF65-F5344CB8AC3E}">
        <p14:creationId xmlns:p14="http://schemas.microsoft.com/office/powerpoint/2010/main" val="490723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435875-6C9A-82F8-083C-BF2C6F770319}"/>
              </a:ext>
            </a:extLst>
          </p:cNvPr>
          <p:cNvSpPr>
            <a:spLocks noGrp="1"/>
          </p:cNvSpPr>
          <p:nvPr>
            <p:ph type="body" sz="quarter" idx="10"/>
          </p:nvPr>
        </p:nvSpPr>
        <p:spPr/>
        <p:txBody>
          <a:bodyPr/>
          <a:lstStyle/>
          <a:p>
            <a:r>
              <a:rPr lang="en-US" dirty="0"/>
              <a:t>neural network is a surrogate for the prediction of QoI</a:t>
            </a:r>
          </a:p>
          <a:p>
            <a:pPr lvl="1"/>
            <a:r>
              <a:rPr lang="en-US" dirty="0"/>
              <a:t>no need a physics-based model to predict physical phenomena</a:t>
            </a:r>
          </a:p>
          <a:p>
            <a:pPr lvl="1"/>
            <a:r>
              <a:rPr lang="en-US" dirty="0"/>
              <a:t>uses samples to fit a mathematical model</a:t>
            </a:r>
          </a:p>
          <a:p>
            <a:pPr lvl="1"/>
            <a:r>
              <a:rPr lang="en-US" dirty="0"/>
              <a:t>fitting process determines unknown parameters (weights and biases)</a:t>
            </a:r>
          </a:p>
          <a:p>
            <a:r>
              <a:rPr lang="en-US" dirty="0"/>
              <a:t>Different terminology</a:t>
            </a:r>
          </a:p>
          <a:p>
            <a:pPr lvl="1"/>
            <a:r>
              <a:rPr lang="en-US" dirty="0"/>
              <a:t>training in neural network vs. fitting in surrogate</a:t>
            </a:r>
          </a:p>
          <a:p>
            <a:pPr lvl="1"/>
            <a:r>
              <a:rPr lang="en-US" dirty="0"/>
              <a:t>learning or training data in neural network vs. samples in surrogate</a:t>
            </a:r>
          </a:p>
          <a:p>
            <a:r>
              <a:rPr lang="en-US" dirty="0"/>
              <a:t>Due to many layers and nodes, neural networks have much more parameters than other surrogates</a:t>
            </a:r>
          </a:p>
          <a:p>
            <a:pPr lvl="1"/>
            <a:r>
              <a:rPr lang="en-US" dirty="0"/>
              <a:t>Need a lot of data</a:t>
            </a:r>
          </a:p>
          <a:p>
            <a:pPr lvl="1"/>
            <a:r>
              <a:rPr lang="en-US" dirty="0"/>
              <a:t>Prevent overfitting</a:t>
            </a:r>
          </a:p>
        </p:txBody>
      </p:sp>
      <p:sp>
        <p:nvSpPr>
          <p:cNvPr id="3" name="Title 2">
            <a:extLst>
              <a:ext uri="{FF2B5EF4-FFF2-40B4-BE49-F238E27FC236}">
                <a16:creationId xmlns:a16="http://schemas.microsoft.com/office/drawing/2014/main" id="{2250CD89-F1B6-1154-61B6-1BBB74DAD60A}"/>
              </a:ext>
            </a:extLst>
          </p:cNvPr>
          <p:cNvSpPr>
            <a:spLocks noGrp="1"/>
          </p:cNvSpPr>
          <p:nvPr>
            <p:ph type="title"/>
          </p:nvPr>
        </p:nvSpPr>
        <p:spPr/>
        <p:txBody>
          <a:bodyPr>
            <a:normAutofit fontScale="90000"/>
          </a:bodyPr>
          <a:lstStyle/>
          <a:p>
            <a:r>
              <a:rPr lang="en-US" dirty="0"/>
              <a:t>Can Neural Network Be a Surrogate?</a:t>
            </a:r>
          </a:p>
        </p:txBody>
      </p:sp>
    </p:spTree>
    <p:extLst>
      <p:ext uri="{BB962C8B-B14F-4D97-AF65-F5344CB8AC3E}">
        <p14:creationId xmlns:p14="http://schemas.microsoft.com/office/powerpoint/2010/main" val="161000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5B2C35F-6285-4EA0-91BD-B66BD6F2F8E5}"/>
                  </a:ext>
                </a:extLst>
              </p:cNvPr>
              <p:cNvSpPr>
                <a:spLocks noGrp="1"/>
              </p:cNvSpPr>
              <p:nvPr>
                <p:ph type="body" sz="quarter" idx="10"/>
              </p:nvPr>
            </p:nvSpPr>
            <p:spPr/>
            <p:txBody>
              <a:bodyPr/>
              <a:lstStyle/>
              <a:p>
                <a:r>
                  <a:rPr lang="en-US" dirty="0"/>
                  <a:t>First, the network structure must be decided</a:t>
                </a:r>
              </a:p>
              <a:p>
                <a:pPr lvl="1"/>
                <a:r>
                  <a:rPr lang="en-US" dirty="0"/>
                  <a:t>The number of input nodes, hidden nodes, and output nodes</a:t>
                </a:r>
              </a:p>
              <a:p>
                <a:r>
                  <a:rPr lang="en-US" dirty="0"/>
                  <a:t>Unknown parameters: </a:t>
                </a:r>
                <a14:m>
                  <m:oMath xmlns:m="http://schemas.openxmlformats.org/officeDocument/2006/math">
                    <m:r>
                      <a:rPr lang="en-US" b="1" i="1">
                        <a:latin typeface="Cambria Math" panose="02040503050406030204" pitchFamily="18" charset="0"/>
                      </a:rPr>
                      <m:t>𝐝</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𝐖</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𝐛</m:t>
                        </m:r>
                      </m:e>
                      <m:sub>
                        <m:r>
                          <a:rPr lang="en-US" i="1">
                            <a:latin typeface="Cambria Math" panose="02040503050406030204" pitchFamily="18" charset="0"/>
                          </a:rPr>
                          <m:t>h</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𝐰</m:t>
                        </m:r>
                      </m:e>
                      <m:sub>
                        <m:r>
                          <a:rPr lang="en-US" i="1">
                            <a:latin typeface="Cambria Math" panose="02040503050406030204" pitchFamily="18" charset="0"/>
                          </a:rPr>
                          <m:t>h</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r>
                      <a:rPr lang="en-US" i="1">
                        <a:latin typeface="Cambria Math" panose="02040503050406030204" pitchFamily="18" charset="0"/>
                      </a:rPr>
                      <m:t>}</m:t>
                    </m:r>
                  </m:oMath>
                </a14:m>
                <a:endParaRPr lang="en-US" dirty="0"/>
              </a:p>
              <a:p>
                <a:pPr lvl="1"/>
                <a:r>
                  <a:rPr lang="en-US" dirty="0"/>
                  <a:t>Dimension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𝑥</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h</m:t>
                        </m:r>
                      </m:sub>
                    </m:sSub>
                    <m:r>
                      <a:rPr lang="en-US" i="1">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h</m:t>
                        </m:r>
                      </m:sub>
                    </m:sSub>
                    <m:r>
                      <a:rPr lang="en-US" i="1">
                        <a:latin typeface="Cambria Math" panose="02040503050406030204" pitchFamily="18" charset="0"/>
                      </a:rPr>
                      <m:t>+1</m:t>
                    </m:r>
                  </m:oMath>
                </a14:m>
                <a:endParaRPr lang="en-US" dirty="0"/>
              </a:p>
              <a:p>
                <a:r>
                  <a:rPr lang="en-US" dirty="0"/>
                  <a:t>Training data: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oMath>
                </a14:m>
                <a:endParaRPr lang="en-US" dirty="0"/>
              </a:p>
              <a:p>
                <a:r>
                  <a:rPr lang="en-US" dirty="0"/>
                  <a:t>Minimize the error between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dirty="0"/>
              </a:p>
              <a:p>
                <a:pPr lvl="1"/>
                <a:r>
                  <a:rPr lang="en-US" dirty="0"/>
                  <a:t>This is similar to regression </a:t>
                </a:r>
              </a:p>
              <a:p>
                <a:pPr lvl="1"/>
                <a:r>
                  <a:rPr lang="en-US" dirty="0"/>
                  <a:t>In general, need to solve optimization problem for nonlinear transfer functions</a:t>
                </a:r>
              </a:p>
            </p:txBody>
          </p:sp>
        </mc:Choice>
        <mc:Fallback xmlns="">
          <p:sp>
            <p:nvSpPr>
              <p:cNvPr id="2" name="Text Placeholder 1">
                <a:extLst>
                  <a:ext uri="{FF2B5EF4-FFF2-40B4-BE49-F238E27FC236}">
                    <a16:creationId xmlns:a16="http://schemas.microsoft.com/office/drawing/2014/main" id="{35B2C35F-6285-4EA0-91BD-B66BD6F2F8E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563FA80-B8CE-410D-B4B2-227432AD6EA3}"/>
              </a:ext>
            </a:extLst>
          </p:cNvPr>
          <p:cNvSpPr>
            <a:spLocks noGrp="1"/>
          </p:cNvSpPr>
          <p:nvPr>
            <p:ph type="title"/>
          </p:nvPr>
        </p:nvSpPr>
        <p:spPr/>
        <p:txBody>
          <a:bodyPr>
            <a:normAutofit fontScale="90000"/>
          </a:bodyPr>
          <a:lstStyle/>
          <a:p>
            <a:r>
              <a:rPr lang="en-US" dirty="0"/>
              <a:t>Backpropagation Process </a:t>
            </a:r>
            <a:r>
              <a:rPr lang="en-US" i="1" dirty="0"/>
              <a:t>cont</a:t>
            </a:r>
            <a:r>
              <a:rPr lang="en-US" dirty="0"/>
              <a:t>.</a:t>
            </a:r>
          </a:p>
        </p:txBody>
      </p:sp>
    </p:spTree>
    <p:extLst>
      <p:ext uri="{BB962C8B-B14F-4D97-AF65-F5344CB8AC3E}">
        <p14:creationId xmlns:p14="http://schemas.microsoft.com/office/powerpoint/2010/main" val="11660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197F29F-B45F-4340-8563-569B9E526BC3}"/>
                  </a:ext>
                </a:extLst>
              </p:cNvPr>
              <p:cNvSpPr>
                <a:spLocks noGrp="1"/>
              </p:cNvSpPr>
              <p:nvPr>
                <p:ph type="body" sz="quarter" idx="10"/>
              </p:nvPr>
            </p:nvSpPr>
            <p:spPr/>
            <p:txBody>
              <a:bodyPr>
                <a:normAutofit/>
              </a:bodyPr>
              <a:lstStyle/>
              <a:p>
                <a:r>
                  <a:rPr lang="en-US" sz="2000" dirty="0"/>
                  <a:t>Apply training data to </a:t>
                </a:r>
                <a14:m>
                  <m:oMath xmlns:m="http://schemas.openxmlformats.org/officeDocument/2006/math">
                    <m:r>
                      <a:rPr lang="en-US" sz="2000" b="1" dirty="0" smtClean="0">
                        <a:latin typeface="Cambria Math" panose="02040503050406030204" pitchFamily="18" charset="0"/>
                      </a:rPr>
                      <m:t>𝐡</m:t>
                    </m:r>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m:rPr>
                            <m:sty m:val="p"/>
                          </m:rPr>
                          <a:rPr lang="en-US" sz="2000" b="0" i="0" dirty="0" smtClean="0">
                            <a:latin typeface="Cambria Math" panose="02040503050406030204" pitchFamily="18" charset="0"/>
                          </a:rPr>
                          <m:t>Φ</m:t>
                        </m:r>
                      </m:e>
                      <m:sub>
                        <m:r>
                          <a:rPr lang="en-US" sz="2000" b="0" i="1" dirty="0">
                            <a:latin typeface="Cambria Math" panose="02040503050406030204" pitchFamily="18" charset="0"/>
                          </a:rPr>
                          <m:t>h</m:t>
                        </m:r>
                      </m:sub>
                    </m:sSub>
                    <m:d>
                      <m:dPr>
                        <m:ctrlPr>
                          <a:rPr lang="en-US" sz="2000" b="0" i="1" dirty="0">
                            <a:latin typeface="Cambria Math" panose="02040503050406030204" pitchFamily="18" charset="0"/>
                          </a:rPr>
                        </m:ctrlPr>
                      </m:dPr>
                      <m:e>
                        <m:sSub>
                          <m:sSubPr>
                            <m:ctrlPr>
                              <a:rPr lang="en-US" sz="2000" b="0" i="1" dirty="0">
                                <a:latin typeface="Cambria Math" panose="02040503050406030204" pitchFamily="18" charset="0"/>
                              </a:rPr>
                            </m:ctrlPr>
                          </m:sSubPr>
                          <m:e>
                            <m:r>
                              <a:rPr lang="en-US" sz="2000" b="1" i="0" dirty="0">
                                <a:latin typeface="Cambria Math" panose="02040503050406030204" pitchFamily="18" charset="0"/>
                              </a:rPr>
                              <m:t>𝐖</m:t>
                            </m:r>
                          </m:e>
                          <m:sub>
                            <m:r>
                              <a:rPr lang="en-US" sz="2000" b="0" i="1" dirty="0">
                                <a:latin typeface="Cambria Math" panose="02040503050406030204" pitchFamily="18" charset="0"/>
                              </a:rPr>
                              <m:t>𝑥</m:t>
                            </m:r>
                          </m:sub>
                        </m:sSub>
                        <m:r>
                          <a:rPr lang="en-US" sz="2000" b="1" i="0" dirty="0">
                            <a:latin typeface="Cambria Math" panose="02040503050406030204" pitchFamily="18" charset="0"/>
                          </a:rPr>
                          <m:t>𝐱</m:t>
                        </m:r>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1" i="0" dirty="0">
                                <a:latin typeface="Cambria Math" panose="02040503050406030204" pitchFamily="18" charset="0"/>
                              </a:rPr>
                              <m:t>𝐛</m:t>
                            </m:r>
                          </m:e>
                          <m:sub>
                            <m:r>
                              <a:rPr lang="en-US" sz="2000" b="0" i="1" dirty="0">
                                <a:latin typeface="Cambria Math" panose="02040503050406030204" pitchFamily="18" charset="0"/>
                              </a:rPr>
                              <m:t>h</m:t>
                            </m:r>
                          </m:sub>
                        </m:sSub>
                      </m:e>
                    </m:d>
                  </m:oMath>
                </a14:m>
                <a:r>
                  <a:rPr lang="en-US" sz="2000" dirty="0"/>
                  <a:t> and </a:t>
                </a:r>
                <a14:m>
                  <m:oMath xmlns:m="http://schemas.openxmlformats.org/officeDocument/2006/math">
                    <m:r>
                      <a:rPr lang="en-US" sz="2000" b="0" i="1" dirty="0" smtClean="0">
                        <a:latin typeface="Cambria Math" panose="02040503050406030204" pitchFamily="18" charset="0"/>
                      </a:rPr>
                      <m:t>𝑧</m:t>
                    </m:r>
                    <m:r>
                      <a:rPr lang="en-US" sz="2000" i="0" dirty="0">
                        <a:latin typeface="Cambria Math" panose="02040503050406030204" pitchFamily="18" charset="0"/>
                      </a:rPr>
                      <m:t>=</m:t>
                    </m:r>
                    <m:sSub>
                      <m:sSubPr>
                        <m:ctrlPr>
                          <a:rPr lang="en-US" sz="2000" i="1" dirty="0">
                            <a:latin typeface="Cambria Math" panose="02040503050406030204" pitchFamily="18" charset="0"/>
                          </a:rPr>
                        </m:ctrlPr>
                      </m:sSubPr>
                      <m:e>
                        <m:r>
                          <m:rPr>
                            <m:sty m:val="p"/>
                          </m:rPr>
                          <a:rPr lang="en-US" sz="2000" b="0" i="0" dirty="0" smtClean="0">
                            <a:latin typeface="Cambria Math" panose="02040503050406030204" pitchFamily="18" charset="0"/>
                          </a:rPr>
                          <m:t>Φ</m:t>
                        </m:r>
                      </m:e>
                      <m:sub>
                        <m:r>
                          <a:rPr lang="en-US" sz="2000" i="1" dirty="0">
                            <a:latin typeface="Cambria Math" panose="02040503050406030204" pitchFamily="18" charset="0"/>
                          </a:rPr>
                          <m:t>𝑧</m:t>
                        </m:r>
                      </m:sub>
                    </m:sSub>
                    <m:d>
                      <m:dPr>
                        <m:ctrlPr>
                          <a:rPr lang="en-US" sz="2000" i="1" dirty="0">
                            <a:latin typeface="Cambria Math" panose="02040503050406030204" pitchFamily="18" charset="0"/>
                          </a:rPr>
                        </m:ctrlPr>
                      </m:dPr>
                      <m:e>
                        <m:sSub>
                          <m:sSubPr>
                            <m:ctrlPr>
                              <a:rPr lang="en-US" sz="2000" i="1" dirty="0">
                                <a:latin typeface="Cambria Math" panose="02040503050406030204" pitchFamily="18" charset="0"/>
                              </a:rPr>
                            </m:ctrlPr>
                          </m:sSubPr>
                          <m:e>
                            <m:r>
                              <a:rPr lang="en-US" sz="2000" b="1" i="0" dirty="0">
                                <a:latin typeface="Cambria Math" panose="02040503050406030204" pitchFamily="18" charset="0"/>
                              </a:rPr>
                              <m:t>𝐖</m:t>
                            </m:r>
                          </m:e>
                          <m:sub>
                            <m:r>
                              <a:rPr lang="en-US" sz="2000" b="0" i="1" dirty="0">
                                <a:latin typeface="Cambria Math" panose="02040503050406030204" pitchFamily="18" charset="0"/>
                              </a:rPr>
                              <m:t>h</m:t>
                            </m:r>
                          </m:sub>
                        </m:sSub>
                        <m:r>
                          <a:rPr lang="en-US" sz="2000" b="1" i="0" dirty="0">
                            <a:latin typeface="Cambria Math" panose="02040503050406030204" pitchFamily="18" charset="0"/>
                          </a:rPr>
                          <m:t>𝐡</m:t>
                        </m:r>
                        <m:r>
                          <a:rPr lang="en-US" sz="2000" b="0" i="0" dirty="0">
                            <a:latin typeface="Cambria Math" panose="02040503050406030204" pitchFamily="18" charset="0"/>
                          </a:rPr>
                          <m:t>+</m:t>
                        </m:r>
                        <m:sSub>
                          <m:sSubPr>
                            <m:ctrlPr>
                              <a:rPr lang="en-US" sz="2000" b="0" i="1" dirty="0">
                                <a:latin typeface="Cambria Math" panose="02040503050406030204" pitchFamily="18" charset="0"/>
                              </a:rPr>
                            </m:ctrlPr>
                          </m:sSubPr>
                          <m:e>
                            <m:r>
                              <a:rPr lang="en-US" sz="2000" b="0" i="1" dirty="0">
                                <a:latin typeface="Cambria Math" panose="02040503050406030204" pitchFamily="18" charset="0"/>
                              </a:rPr>
                              <m:t>𝑏</m:t>
                            </m:r>
                          </m:e>
                          <m:sub>
                            <m:r>
                              <a:rPr lang="en-US" sz="2000" b="0" i="1" dirty="0">
                                <a:latin typeface="Cambria Math" panose="02040503050406030204" pitchFamily="18" charset="0"/>
                              </a:rPr>
                              <m:t>𝑧</m:t>
                            </m:r>
                          </m:sub>
                        </m:sSub>
                      </m:e>
                    </m:d>
                  </m:oMath>
                </a14:m>
                <a:endParaRPr lang="en-US" sz="2000" dirty="0"/>
              </a:p>
              <a:p>
                <a:pPr lvl="1"/>
                <a:endParaRPr lang="en-US" dirty="0"/>
              </a:p>
              <a:p>
                <a:pPr lvl="1"/>
                <a:endParaRPr lang="en-US" dirty="0"/>
              </a:p>
              <a:p>
                <a:pPr lvl="1"/>
                <a14:m>
                  <m:oMath xmlns:m="http://schemas.openxmlformats.org/officeDocument/2006/math">
                    <m:r>
                      <a:rPr lang="en-US" b="1" i="0" smtClean="0">
                        <a:latin typeface="Cambria Math" panose="02040503050406030204" pitchFamily="18" charset="0"/>
                      </a:rPr>
                      <m:t>𝐗</m:t>
                    </m:r>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e>
                    </m:d>
                    <m:r>
                      <a:rPr lang="en-US" b="0" i="1" smtClean="0">
                        <a:latin typeface="Cambria Math" panose="02040503050406030204" pitchFamily="18" charset="0"/>
                        <a:ea typeface="Cambria Math" panose="02040503050406030204" pitchFamily="18" charset="0"/>
                      </a:rPr>
                      <m:t>:</m:t>
                    </m:r>
                  </m:oMath>
                </a14:m>
                <a:r>
                  <a:rPr lang="en-US" dirty="0"/>
                  <a:t> matrix of training input data</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𝐁</m:t>
                        </m:r>
                      </m:e>
                      <m:sub>
                        <m:r>
                          <a:rPr lang="en-US" b="0" i="1" smtClean="0">
                            <a:latin typeface="Cambria Math" panose="02040503050406030204" pitchFamily="18" charset="0"/>
                          </a:rPr>
                          <m:t>h</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t>: hidden bias matrix</a:t>
                </a:r>
              </a:p>
              <a:p>
                <a:pPr lvl="1"/>
                <a14:m>
                  <m:oMath xmlns:m="http://schemas.openxmlformats.org/officeDocument/2006/math">
                    <m:r>
                      <a:rPr lang="en-US" b="1" i="0" smtClean="0">
                        <a:latin typeface="Cambria Math" panose="02040503050406030204" pitchFamily="18" charset="0"/>
                      </a:rPr>
                      <m:t>𝐇</m:t>
                    </m:r>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h</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𝑛</m:t>
                        </m:r>
                      </m:e>
                      <m:sub>
                        <m:r>
                          <a:rPr lang="en-US" i="1">
                            <a:latin typeface="Cambria Math" panose="02040503050406030204" pitchFamily="18" charset="0"/>
                            <a:ea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oMath>
                </a14:m>
                <a:r>
                  <a:rPr lang="en-US" dirty="0"/>
                  <a:t>: matrix of hidden layer outputs</a:t>
                </a:r>
              </a:p>
              <a:p>
                <a:pPr lvl="1"/>
                <a14:m>
                  <m:oMath xmlns:m="http://schemas.openxmlformats.org/officeDocument/2006/math">
                    <m:acc>
                      <m:accPr>
                        <m:chr m:val="̂"/>
                        <m:ctrlPr>
                          <a:rPr lang="en-US" b="1" i="1" smtClean="0">
                            <a:latin typeface="Cambria Math" panose="02040503050406030204" pitchFamily="18" charset="0"/>
                          </a:rPr>
                        </m:ctrlPr>
                      </m:accPr>
                      <m:e>
                        <m:r>
                          <a:rPr lang="en-US" b="1" i="0" smtClean="0">
                            <a:latin typeface="Cambria Math" panose="02040503050406030204" pitchFamily="18" charset="0"/>
                          </a:rPr>
                          <m:t>𝐲</m:t>
                        </m:r>
                      </m:e>
                    </m:acc>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t>: vector of network simulation outputs</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𝐰</m:t>
                        </m:r>
                      </m:e>
                      <m:sub>
                        <m:r>
                          <a:rPr lang="en-US" b="0" i="1" smtClean="0">
                            <a:latin typeface="Cambria Math" panose="02040503050406030204" pitchFamily="18" charset="0"/>
                          </a:rPr>
                          <m:t>h</m:t>
                        </m:r>
                      </m:sub>
                    </m:sSub>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m:t>
                    </m:r>
                  </m:oMath>
                </a14:m>
                <a:r>
                  <a:rPr lang="en-US" dirty="0"/>
                  <a:t>: hidden weight row vector</a:t>
                </a:r>
              </a:p>
              <a:p>
                <a:pPr lvl="1"/>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𝐛</m:t>
                        </m:r>
                      </m:e>
                      <m:sub>
                        <m:r>
                          <a:rPr lang="en-US" b="0" i="1" smtClean="0">
                            <a:latin typeface="Cambria Math" panose="02040503050406030204" pitchFamily="18" charset="0"/>
                          </a:rPr>
                          <m:t>𝑧</m:t>
                        </m:r>
                      </m:sub>
                    </m:sSub>
                    <m:r>
                      <a:rPr lang="en-US" b="0" i="1" smtClean="0">
                        <a:latin typeface="Cambria Math" panose="02040503050406030204" pitchFamily="18" charset="0"/>
                      </a:rPr>
                      <m:t> (1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m:t>
                    </m:r>
                  </m:oMath>
                </a14:m>
                <a:r>
                  <a:rPr lang="en-US" dirty="0"/>
                  <a:t>: output bias vector</a:t>
                </a:r>
              </a:p>
            </p:txBody>
          </p:sp>
        </mc:Choice>
        <mc:Fallback xmlns="">
          <p:sp>
            <p:nvSpPr>
              <p:cNvPr id="2" name="Text Placeholder 1">
                <a:extLst>
                  <a:ext uri="{FF2B5EF4-FFF2-40B4-BE49-F238E27FC236}">
                    <a16:creationId xmlns:a16="http://schemas.microsoft.com/office/drawing/2014/main" id="{1197F29F-B45F-4340-8563-569B9E526BC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96B6577-A0FB-4B1E-83C0-787DA2239358}"/>
              </a:ext>
            </a:extLst>
          </p:cNvPr>
          <p:cNvSpPr>
            <a:spLocks noGrp="1"/>
          </p:cNvSpPr>
          <p:nvPr>
            <p:ph type="title"/>
          </p:nvPr>
        </p:nvSpPr>
        <p:spPr/>
        <p:txBody>
          <a:bodyPr>
            <a:normAutofit fontScale="90000"/>
          </a:bodyPr>
          <a:lstStyle/>
          <a:p>
            <a:r>
              <a:rPr lang="en-US" dirty="0"/>
              <a:t>Backpropagation Process </a:t>
            </a:r>
            <a:r>
              <a:rPr lang="en-US" i="1" dirty="0"/>
              <a:t>cont</a:t>
            </a:r>
            <a:r>
              <a:rPr lang="en-US" dirty="0"/>
              <a:t>.</a:t>
            </a:r>
            <a:endParaRPr lang="en-US" i="1"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1C20B8-3A1B-1B98-D8E1-BC49A96B3749}"/>
                  </a:ext>
                </a:extLst>
              </p:cNvPr>
              <p:cNvSpPr txBox="1"/>
              <p:nvPr/>
            </p:nvSpPr>
            <p:spPr>
              <a:xfrm>
                <a:off x="1738809" y="1430039"/>
                <a:ext cx="5483617"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𝐇</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a:latin typeface="Cambria Math" panose="02040503050406030204" pitchFamily="18" charset="0"/>
                            </a:rPr>
                            <m:t>h</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𝐖</m:t>
                              </m:r>
                            </m:e>
                            <m:sub>
                              <m:r>
                                <a:rPr lang="en-US" sz="2400" b="0" i="1">
                                  <a:latin typeface="Cambria Math" panose="02040503050406030204" pitchFamily="18" charset="0"/>
                                </a:rPr>
                                <m:t>𝑥</m:t>
                              </m:r>
                            </m:sub>
                          </m:sSub>
                          <m:r>
                            <a:rPr lang="en-US" sz="2400" b="1" i="0">
                              <a:latin typeface="Cambria Math" panose="02040503050406030204" pitchFamily="18" charset="0"/>
                            </a:rPr>
                            <m:t>𝐗</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1" i="0">
                                  <a:latin typeface="Cambria Math" panose="02040503050406030204" pitchFamily="18" charset="0"/>
                                </a:rPr>
                                <m:t>𝐁</m:t>
                              </m:r>
                            </m:e>
                            <m:sub>
                              <m:r>
                                <a:rPr lang="en-US" sz="2400" b="0" i="1">
                                  <a:latin typeface="Cambria Math" panose="02040503050406030204" pitchFamily="18" charset="0"/>
                                </a:rPr>
                                <m:t>h</m:t>
                              </m:r>
                            </m:sub>
                          </m:sSub>
                        </m:e>
                      </m:d>
                      <m:r>
                        <a:rPr lang="en-US" sz="2400" b="0" i="0">
                          <a:latin typeface="Cambria Math" panose="02040503050406030204" pitchFamily="18" charset="0"/>
                        </a:rPr>
                        <m:t>,</m:t>
                      </m:r>
                      <m:r>
                        <a:rPr lang="en-US" sz="2400" b="0" i="1">
                          <a:latin typeface="Cambria Math" panose="02040503050406030204" pitchFamily="18" charset="0"/>
                        </a:rPr>
                        <m:t> </m:t>
                      </m:r>
                      <m:r>
                        <a:rPr lang="en-US" sz="2400" b="1" i="0" smtClean="0">
                          <a:latin typeface="Cambria Math" panose="02040503050406030204" pitchFamily="18" charset="0"/>
                        </a:rPr>
                        <m:t>𝐳</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m:rPr>
                              <m:sty m:val="p"/>
                            </m:rPr>
                            <a:rPr lang="en-US" sz="2400" b="0" i="0" smtClean="0">
                              <a:latin typeface="Cambria Math" panose="02040503050406030204" pitchFamily="18" charset="0"/>
                            </a:rPr>
                            <m:t>Φ</m:t>
                          </m:r>
                        </m:e>
                        <m:sub>
                          <m:r>
                            <a:rPr lang="en-US" sz="2400" b="0" i="1">
                              <a:latin typeface="Cambria Math" panose="02040503050406030204" pitchFamily="18" charset="0"/>
                            </a:rPr>
                            <m:t>𝑧</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𝐰</m:t>
                              </m:r>
                            </m:e>
                            <m:sub>
                              <m:r>
                                <a:rPr lang="en-US" sz="2400" b="0" i="1">
                                  <a:latin typeface="Cambria Math" panose="02040503050406030204" pitchFamily="18" charset="0"/>
                                </a:rPr>
                                <m:t>h</m:t>
                              </m:r>
                            </m:sub>
                          </m:sSub>
                          <m:r>
                            <a:rPr lang="en-US" sz="2400" b="1" i="0">
                              <a:latin typeface="Cambria Math" panose="02040503050406030204" pitchFamily="18" charset="0"/>
                            </a:rPr>
                            <m:t>𝐇</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1" i="0">
                                  <a:latin typeface="Cambria Math" panose="02040503050406030204" pitchFamily="18" charset="0"/>
                                </a:rPr>
                                <m:t>𝐛</m:t>
                              </m:r>
                            </m:e>
                            <m:sub>
                              <m:r>
                                <a:rPr lang="en-US" sz="2400" b="0" i="1">
                                  <a:latin typeface="Cambria Math" panose="02040503050406030204" pitchFamily="18" charset="0"/>
                                </a:rPr>
                                <m:t>𝑧</m:t>
                              </m:r>
                            </m:sub>
                          </m:sSub>
                        </m:e>
                      </m:d>
                    </m:oMath>
                  </m:oMathPara>
                </a14:m>
                <a:endParaRPr lang="en-US" sz="2400" dirty="0"/>
              </a:p>
            </p:txBody>
          </p:sp>
        </mc:Choice>
        <mc:Fallback xmlns="">
          <p:sp>
            <p:nvSpPr>
              <p:cNvPr id="6" name="TextBox 5">
                <a:extLst>
                  <a:ext uri="{FF2B5EF4-FFF2-40B4-BE49-F238E27FC236}">
                    <a16:creationId xmlns:a16="http://schemas.microsoft.com/office/drawing/2014/main" id="{DF1C20B8-3A1B-1B98-D8E1-BC49A96B3749}"/>
                  </a:ext>
                </a:extLst>
              </p:cNvPr>
              <p:cNvSpPr txBox="1">
                <a:spLocks noRot="1" noChangeAspect="1" noMove="1" noResize="1" noEditPoints="1" noAdjustHandles="1" noChangeArrowheads="1" noChangeShapeType="1" noTextEdit="1"/>
              </p:cNvSpPr>
              <p:nvPr/>
            </p:nvSpPr>
            <p:spPr>
              <a:xfrm>
                <a:off x="1738809" y="1430039"/>
                <a:ext cx="5483617" cy="461665"/>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805887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DAA7EDB-21DB-4F96-A3E5-606D3F965731}"/>
                  </a:ext>
                </a:extLst>
              </p:cNvPr>
              <p:cNvSpPr>
                <a:spLocks noGrp="1"/>
              </p:cNvSpPr>
              <p:nvPr>
                <p:ph type="body" sz="quarter" idx="10"/>
              </p:nvPr>
            </p:nvSpPr>
            <p:spPr/>
            <p:txBody>
              <a:bodyPr/>
              <a:lstStyle/>
              <a:p>
                <a:pPr marL="457200" indent="-457200">
                  <a:buFont typeface="+mj-lt"/>
                  <a:buAutoNum type="arabicPeriod"/>
                </a:pPr>
                <a:r>
                  <a:rPr lang="en-US" dirty="0"/>
                  <a:t>Setting initial values of parameters (weights &amp; biases)</a:t>
                </a:r>
              </a:p>
              <a:p>
                <a:pPr marL="684213" lvl="1" indent="-457200"/>
                <a:r>
                  <a:rPr lang="en-US" dirty="0"/>
                  <a:t>Usually random number in </a:t>
                </a:r>
                <a14:m>
                  <m:oMath xmlns:m="http://schemas.openxmlformats.org/officeDocument/2006/math">
                    <m:r>
                      <a:rPr lang="en-US" b="0" i="1" smtClean="0">
                        <a:latin typeface="Cambria Math" panose="02040503050406030204" pitchFamily="18" charset="0"/>
                      </a:rPr>
                      <m:t>[−1, 1]</m:t>
                    </m:r>
                  </m:oMath>
                </a14:m>
                <a:r>
                  <a:rPr lang="en-US" dirty="0"/>
                  <a:t>, or fixed value of 1</a:t>
                </a:r>
              </a:p>
              <a:p>
                <a:pPr marL="457200" indent="-457200">
                  <a:buFont typeface="+mj-lt"/>
                  <a:buAutoNum type="arabicPeriod"/>
                </a:pPr>
                <a:r>
                  <a:rPr lang="en-US" dirty="0"/>
                  <a:t>Feedforward to simulation outputs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r>
                  <a:rPr lang="en-US" dirty="0"/>
                  <a:t> using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inputs</a:t>
                </a:r>
              </a:p>
              <a:p>
                <a:pPr marL="457200" indent="-457200">
                  <a:buFont typeface="+mj-lt"/>
                  <a:buAutoNum type="arabicPeriod"/>
                </a:pPr>
                <a:r>
                  <a:rPr lang="en-US" dirty="0"/>
                  <a:t>Mean-squared-error (MSE)</a:t>
                </a:r>
              </a:p>
              <a:p>
                <a:pPr marL="684213" lvl="1" indent="-457200"/>
                <a:endParaRPr lang="en-US" dirty="0"/>
              </a:p>
              <a:p>
                <a:pPr marL="684213" lvl="1" indent="-457200"/>
                <a:endParaRPr lang="en-US" dirty="0"/>
              </a:p>
              <a:p>
                <a:pPr marL="684213" lvl="1" indent="-457200"/>
                <a:r>
                  <a:rPr lang="en-US" dirty="0"/>
                  <a:t>Also called the loss function</a:t>
                </a:r>
              </a:p>
              <a:p>
                <a:pPr marL="457200" indent="-457200">
                  <a:buFont typeface="+mj-lt"/>
                  <a:buAutoNum type="arabicPeriod" startAt="4"/>
                </a:pPr>
                <a:r>
                  <a:rPr lang="en-US" dirty="0"/>
                  <a:t>Using optimization algorithm and gradients of MSE, calculate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h</m:t>
                        </m:r>
                      </m:sub>
                    </m:sSub>
                  </m:oMath>
                </a14:m>
                <a:r>
                  <a:rPr lang="en-US" dirty="0"/>
                  <a:t> and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𝐛</m:t>
                        </m:r>
                      </m:e>
                      <m:sub>
                        <m:r>
                          <a:rPr lang="en-US" i="1">
                            <a:latin typeface="Cambria Math" panose="02040503050406030204" pitchFamily="18" charset="0"/>
                          </a:rPr>
                          <m:t>𝑧</m:t>
                        </m:r>
                      </m:sub>
                    </m:sSub>
                  </m:oMath>
                </a14:m>
                <a:r>
                  <a:rPr lang="en-US" dirty="0"/>
                  <a:t> of the output layer</a:t>
                </a:r>
              </a:p>
              <a:p>
                <a:pPr marL="684213" lvl="1" indent="-457200"/>
                <a:r>
                  <a:rPr lang="en-US" dirty="0"/>
                  <a:t>Gradient descent or Levenberg-Marquardt (LM) algorithm</a:t>
                </a:r>
              </a:p>
            </p:txBody>
          </p:sp>
        </mc:Choice>
        <mc:Fallback xmlns="">
          <p:sp>
            <p:nvSpPr>
              <p:cNvPr id="2" name="Text Placeholder 1">
                <a:extLst>
                  <a:ext uri="{FF2B5EF4-FFF2-40B4-BE49-F238E27FC236}">
                    <a16:creationId xmlns:a16="http://schemas.microsoft.com/office/drawing/2014/main" id="{6DAA7EDB-21DB-4F96-A3E5-606D3F96573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353456E-92BA-4F06-9A6E-C5043E77FF5A}"/>
              </a:ext>
            </a:extLst>
          </p:cNvPr>
          <p:cNvSpPr>
            <a:spLocks noGrp="1"/>
          </p:cNvSpPr>
          <p:nvPr>
            <p:ph type="title"/>
          </p:nvPr>
        </p:nvSpPr>
        <p:spPr/>
        <p:txBody>
          <a:bodyPr>
            <a:normAutofit fontScale="90000"/>
          </a:bodyPr>
          <a:lstStyle/>
          <a:p>
            <a:r>
              <a:rPr lang="en-US" dirty="0"/>
              <a:t>Backpropagation Process </a:t>
            </a:r>
            <a:r>
              <a:rPr lang="en-US" i="1" dirty="0"/>
              <a:t>cont</a:t>
            </a: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4126C36-6D9F-E634-77EC-5B8E4896FBC5}"/>
                  </a:ext>
                </a:extLst>
              </p:cNvPr>
              <p:cNvSpPr txBox="1"/>
              <p:nvPr/>
            </p:nvSpPr>
            <p:spPr>
              <a:xfrm>
                <a:off x="1185056" y="2860079"/>
                <a:ext cx="6789359" cy="95295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m:t>
                      </m:r>
                      <m:d>
                        <m:dPr>
                          <m:ctrlPr>
                            <a:rPr lang="en-US" sz="2000" i="1">
                              <a:latin typeface="Cambria Math" panose="02040503050406030204" pitchFamily="18" charset="0"/>
                            </a:rPr>
                          </m:ctrlPr>
                        </m:dPr>
                        <m:e>
                          <m:r>
                            <a:rPr lang="en-US" sz="2000" b="1" i="1">
                              <a:latin typeface="Cambria Math" panose="02040503050406030204" pitchFamily="18" charset="0"/>
                            </a:rPr>
                            <m:t>𝐝</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𝐝</m:t>
                                  </m:r>
                                </m:e>
                              </m:d>
                              <m:r>
                                <a:rPr lang="en-US" sz="2000" i="1">
                                  <a:latin typeface="Cambria Math" panose="02040503050406030204" pitchFamily="18" charset="0"/>
                                </a:rPr>
                                <m:t>]</m:t>
                              </m:r>
                            </m:e>
                            <m:sup>
                              <m:r>
                                <a:rPr lang="en-US" sz="2000" i="1">
                                  <a:latin typeface="Cambria Math" panose="02040503050406030204" pitchFamily="18" charset="0"/>
                                </a:rPr>
                                <m:t>2</m:t>
                              </m:r>
                            </m:sup>
                          </m:sSup>
                        </m:e>
                      </m:nary>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𝐖</m:t>
                                      </m:r>
                                    </m:e>
                                    <m:sub>
                                      <m:r>
                                        <a:rPr lang="en-US" sz="2000" i="1">
                                          <a:latin typeface="Cambria Math" panose="02040503050406030204" pitchFamily="18" charset="0"/>
                                        </a:rPr>
                                        <m:t>𝑥</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𝐛</m:t>
                                      </m:r>
                                    </m:e>
                                    <m:sub>
                                      <m:r>
                                        <a:rPr lang="en-US" sz="2000" i="1">
                                          <a:latin typeface="Cambria Math" panose="02040503050406030204" pitchFamily="18" charset="0"/>
                                        </a:rPr>
                                        <m:t>h</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𝐰</m:t>
                                      </m:r>
                                    </m:e>
                                    <m:sub>
                                      <m:r>
                                        <a:rPr lang="en-US" sz="2000" i="1">
                                          <a:latin typeface="Cambria Math" panose="02040503050406030204" pitchFamily="18" charset="0"/>
                                        </a:rPr>
                                        <m:t>h</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e>
                              </m:d>
                              <m:r>
                                <a:rPr lang="en-US" sz="2000" i="1">
                                  <a:latin typeface="Cambria Math" panose="02040503050406030204" pitchFamily="18" charset="0"/>
                                </a:rPr>
                                <m:t>]</m:t>
                              </m:r>
                            </m:e>
                            <m:sup>
                              <m:r>
                                <a:rPr lang="en-US" sz="2000" i="1">
                                  <a:latin typeface="Cambria Math" panose="02040503050406030204" pitchFamily="18" charset="0"/>
                                </a:rPr>
                                <m:t>2</m:t>
                              </m:r>
                            </m:sup>
                          </m:sSup>
                        </m:e>
                      </m:nary>
                    </m:oMath>
                  </m:oMathPara>
                </a14:m>
                <a:endParaRPr lang="en-US" sz="2000" dirty="0"/>
              </a:p>
            </p:txBody>
          </p:sp>
        </mc:Choice>
        <mc:Fallback xmlns="">
          <p:sp>
            <p:nvSpPr>
              <p:cNvPr id="4" name="TextBox 3">
                <a:extLst>
                  <a:ext uri="{FF2B5EF4-FFF2-40B4-BE49-F238E27FC236}">
                    <a16:creationId xmlns:a16="http://schemas.microsoft.com/office/drawing/2014/main" id="{F4126C36-6D9F-E634-77EC-5B8E4896FBC5}"/>
                  </a:ext>
                </a:extLst>
              </p:cNvPr>
              <p:cNvSpPr txBox="1">
                <a:spLocks noRot="1" noChangeAspect="1" noMove="1" noResize="1" noEditPoints="1" noAdjustHandles="1" noChangeArrowheads="1" noChangeShapeType="1" noTextEdit="1"/>
              </p:cNvSpPr>
              <p:nvPr/>
            </p:nvSpPr>
            <p:spPr>
              <a:xfrm>
                <a:off x="1185056" y="2860079"/>
                <a:ext cx="6789359" cy="952953"/>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83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B183CBA-3BF6-44D8-8DB5-54103EC1EFBE}"/>
                  </a:ext>
                </a:extLst>
              </p:cNvPr>
              <p:cNvSpPr>
                <a:spLocks noGrp="1"/>
              </p:cNvSpPr>
              <p:nvPr>
                <p:ph type="body" sz="quarter" idx="10"/>
              </p:nvPr>
            </p:nvSpPr>
            <p:spPr/>
            <p:txBody>
              <a:bodyPr/>
              <a:lstStyle/>
              <a:p>
                <a:pPr marL="457200" indent="-457200">
                  <a:buFont typeface="+mj-lt"/>
                  <a:buAutoNum type="arabicPeriod" startAt="5"/>
                </a:pPr>
                <a:r>
                  <a:rPr lang="en-US" dirty="0"/>
                  <a:t>Calculate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i="0" smtClean="0">
                            <a:latin typeface="Cambria Math" panose="02040503050406030204" pitchFamily="18" charset="0"/>
                          </a:rPr>
                          <m:t>𝐖</m:t>
                        </m:r>
                      </m:e>
                      <m:sub>
                        <m:r>
                          <a:rPr lang="en-US" b="0" i="1" smtClean="0">
                            <a:latin typeface="Cambria Math" panose="02040503050406030204" pitchFamily="18" charset="0"/>
                          </a:rPr>
                          <m:t>𝑥</m:t>
                        </m:r>
                      </m:sub>
                    </m:sSub>
                  </m:oMath>
                </a14:m>
                <a:r>
                  <a:rPr lang="en-US" dirty="0"/>
                  <a:t> and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i="0" smtClean="0">
                            <a:latin typeface="Cambria Math" panose="02040503050406030204" pitchFamily="18" charset="0"/>
                          </a:rPr>
                          <m:t>𝐁</m:t>
                        </m:r>
                      </m:e>
                      <m:sub>
                        <m:r>
                          <a:rPr lang="en-US" b="0" i="1" smtClean="0">
                            <a:latin typeface="Cambria Math" panose="02040503050406030204" pitchFamily="18" charset="0"/>
                          </a:rPr>
                          <m:t>h</m:t>
                        </m:r>
                      </m:sub>
                    </m:sSub>
                  </m:oMath>
                </a14:m>
                <a:r>
                  <a:rPr lang="en-US" dirty="0"/>
                  <a:t> of the hidden layer</a:t>
                </a:r>
              </a:p>
              <a:p>
                <a:pPr marL="684213" lvl="1" indent="-457200"/>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𝐖</m:t>
                        </m:r>
                      </m:e>
                      <m:sub>
                        <m:r>
                          <a:rPr lang="en-US" i="1">
                            <a:latin typeface="Cambria Math" panose="02040503050406030204" pitchFamily="18" charset="0"/>
                          </a:rPr>
                          <m:t>𝑥</m:t>
                        </m:r>
                      </m:sub>
                    </m:sSub>
                  </m:oMath>
                </a14:m>
                <a:r>
                  <a:rPr lang="en-US" dirty="0"/>
                  <a:t> and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𝐁</m:t>
                        </m:r>
                      </m:e>
                      <m:sub>
                        <m:r>
                          <a:rPr lang="en-US" i="1">
                            <a:latin typeface="Cambria Math" panose="02040503050406030204" pitchFamily="18" charset="0"/>
                          </a:rPr>
                          <m:t>h</m:t>
                        </m:r>
                      </m:sub>
                    </m:sSub>
                  </m:oMath>
                </a14:m>
                <a:r>
                  <a:rPr lang="en-US" dirty="0"/>
                  <a:t> depend on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𝐰</m:t>
                        </m:r>
                      </m:e>
                      <m:sub>
                        <m:r>
                          <a:rPr lang="en-US" i="1">
                            <a:latin typeface="Cambria Math" panose="02040503050406030204" pitchFamily="18" charset="0"/>
                          </a:rPr>
                          <m:t>h</m:t>
                        </m:r>
                      </m:sub>
                    </m:sSub>
                  </m:oMath>
                </a14:m>
                <a:r>
                  <a:rPr lang="en-US" dirty="0"/>
                  <a:t> and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b="1">
                            <a:latin typeface="Cambria Math" panose="02040503050406030204" pitchFamily="18" charset="0"/>
                          </a:rPr>
                          <m:t>𝐛</m:t>
                        </m:r>
                      </m:e>
                      <m:sub>
                        <m:r>
                          <a:rPr lang="en-US" i="1">
                            <a:latin typeface="Cambria Math" panose="02040503050406030204" pitchFamily="18" charset="0"/>
                          </a:rPr>
                          <m:t>𝑧</m:t>
                        </m:r>
                      </m:sub>
                    </m:sSub>
                  </m:oMath>
                </a14:m>
                <a:endParaRPr lang="en-US" dirty="0"/>
              </a:p>
              <a:p>
                <a:pPr marL="457200" indent="-457200">
                  <a:buFont typeface="+mj-lt"/>
                  <a:buAutoNum type="arabicPeriod" startAt="5"/>
                </a:pPr>
                <a:r>
                  <a:rPr lang="en-US" dirty="0"/>
                  <a:t>Update the weights and biases of NN model</a:t>
                </a:r>
              </a:p>
              <a:p>
                <a:pPr marL="457200" indent="-457200">
                  <a:buFont typeface="+mj-lt"/>
                  <a:buAutoNum type="arabicPeriod" startAt="5"/>
                </a:pPr>
                <a:r>
                  <a:rPr lang="en-US" dirty="0"/>
                  <a:t>Repeat Steps 1 ~ 6 until satisfying a stopping criterion</a:t>
                </a:r>
              </a:p>
            </p:txBody>
          </p:sp>
        </mc:Choice>
        <mc:Fallback xmlns="">
          <p:sp>
            <p:nvSpPr>
              <p:cNvPr id="2" name="Text Placeholder 1">
                <a:extLst>
                  <a:ext uri="{FF2B5EF4-FFF2-40B4-BE49-F238E27FC236}">
                    <a16:creationId xmlns:a16="http://schemas.microsoft.com/office/drawing/2014/main" id="{AB183CBA-3BF6-44D8-8DB5-54103EC1EFB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84EB5D0-AF58-4728-81FC-164DC9E9369F}"/>
              </a:ext>
            </a:extLst>
          </p:cNvPr>
          <p:cNvSpPr>
            <a:spLocks noGrp="1"/>
          </p:cNvSpPr>
          <p:nvPr>
            <p:ph type="title"/>
          </p:nvPr>
        </p:nvSpPr>
        <p:spPr/>
        <p:txBody>
          <a:bodyPr>
            <a:normAutofit fontScale="90000"/>
          </a:bodyPr>
          <a:lstStyle/>
          <a:p>
            <a:r>
              <a:rPr lang="en-US" dirty="0"/>
              <a:t>Backpropagation process </a:t>
            </a:r>
            <a:r>
              <a:rPr lang="en-US" i="1" dirty="0"/>
              <a:t>cont.</a:t>
            </a:r>
          </a:p>
        </p:txBody>
      </p:sp>
    </p:spTree>
    <p:extLst>
      <p:ext uri="{BB962C8B-B14F-4D97-AF65-F5344CB8AC3E}">
        <p14:creationId xmlns:p14="http://schemas.microsoft.com/office/powerpoint/2010/main" val="29978967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83889B5-292D-A237-EF92-6F6B0AB02535}"/>
                  </a:ext>
                </a:extLst>
              </p:cNvPr>
              <p:cNvSpPr>
                <a:spLocks noGrp="1"/>
              </p:cNvSpPr>
              <p:nvPr>
                <p:ph type="body" sz="quarter" idx="10"/>
              </p:nvPr>
            </p:nvSpPr>
            <p:spPr/>
            <p:txBody>
              <a:bodyPr/>
              <a:lstStyle/>
              <a:p>
                <a:r>
                  <a:rPr lang="en-US" dirty="0"/>
                  <a:t>Gradient of </a:t>
                </a:r>
                <a14:m>
                  <m:oMath xmlns:m="http://schemas.openxmlformats.org/officeDocument/2006/math">
                    <m:r>
                      <a:rPr lang="en-US" b="0" i="1" smtClean="0">
                        <a:latin typeface="Cambria Math" panose="02040503050406030204" pitchFamily="18" charset="0"/>
                      </a:rPr>
                      <m:t>𝐹</m:t>
                    </m:r>
                  </m:oMath>
                </a14:m>
                <a:r>
                  <a:rPr lang="en-US" dirty="0"/>
                  <a:t> </a:t>
                </a:r>
                <a:r>
                  <a:rPr lang="en-US" dirty="0" err="1"/>
                  <a:t>w.r.t.</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𝑧</m:t>
                        </m:r>
                      </m:sub>
                    </m:sSub>
                  </m:oMath>
                </a14:m>
                <a:endParaRPr lang="en-US" dirty="0"/>
              </a:p>
              <a:p>
                <a:endParaRPr lang="en-US" dirty="0"/>
              </a:p>
              <a:p>
                <a:endParaRPr lang="en-US" dirty="0"/>
              </a:p>
              <a:p>
                <a:pPr>
                  <a:spcAft>
                    <a:spcPts val="1200"/>
                  </a:spcAft>
                </a:pPr>
                <a:endParaRPr lang="en-US" dirty="0"/>
              </a:p>
              <a:p>
                <a:pPr lvl="1"/>
                <a14:m>
                  <m:oMath xmlns:m="http://schemas.openxmlformats.org/officeDocument/2006/math">
                    <m:r>
                      <a:rPr lang="en-US" b="0" i="1" smtClean="0">
                        <a:latin typeface="Cambria Math" panose="02040503050406030204" pitchFamily="18" charset="0"/>
                      </a:rPr>
                      <m:t>𝛼</m:t>
                    </m:r>
                  </m:oMath>
                </a14:m>
                <a:r>
                  <a:rPr lang="en-US" dirty="0"/>
                  <a:t>: learning rate</a:t>
                </a:r>
              </a:p>
              <a:p>
                <a:r>
                  <a:rPr lang="en-US" dirty="0"/>
                  <a:t>Gradient of </a:t>
                </a:r>
                <a14:m>
                  <m:oMath xmlns:m="http://schemas.openxmlformats.org/officeDocument/2006/math">
                    <m:r>
                      <a:rPr lang="en-US" i="1">
                        <a:latin typeface="Cambria Math" panose="02040503050406030204" pitchFamily="18" charset="0"/>
                      </a:rPr>
                      <m:t>𝐹</m:t>
                    </m:r>
                  </m:oMath>
                </a14:m>
                <a:r>
                  <a:rPr lang="en-US" dirty="0"/>
                  <a:t> </a:t>
                </a:r>
                <a:r>
                  <a:rPr lang="en-US" dirty="0" err="1"/>
                  <a:t>w.r.t.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𝑥</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h</m:t>
                        </m:r>
                      </m:sub>
                    </m:sSub>
                  </m:oMath>
                </a14:m>
                <a:endParaRPr lang="en-US" dirty="0"/>
              </a:p>
              <a:p>
                <a:pPr lvl="1"/>
                <a:endParaRPr lang="en-US" dirty="0"/>
              </a:p>
            </p:txBody>
          </p:sp>
        </mc:Choice>
        <mc:Fallback xmlns="">
          <p:sp>
            <p:nvSpPr>
              <p:cNvPr id="2" name="Text Placeholder 1">
                <a:extLst>
                  <a:ext uri="{FF2B5EF4-FFF2-40B4-BE49-F238E27FC236}">
                    <a16:creationId xmlns:a16="http://schemas.microsoft.com/office/drawing/2014/main" id="{E83889B5-292D-A237-EF92-6F6B0AB0253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F9844B4-E64C-C60D-8A30-0EC412F5C96D}"/>
              </a:ext>
            </a:extLst>
          </p:cNvPr>
          <p:cNvSpPr>
            <a:spLocks noGrp="1"/>
          </p:cNvSpPr>
          <p:nvPr>
            <p:ph type="title"/>
          </p:nvPr>
        </p:nvSpPr>
        <p:spPr/>
        <p:txBody>
          <a:bodyPr>
            <a:normAutofit fontScale="90000"/>
          </a:bodyPr>
          <a:lstStyle/>
          <a:p>
            <a:r>
              <a:rPr lang="en-US" dirty="0"/>
              <a:t>One Cycle (Epoch) of Parameter Update</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C288E98-BCCF-86BD-11DB-EFB4D3179DFF}"/>
                  </a:ext>
                </a:extLst>
              </p:cNvPr>
              <p:cNvSpPr txBox="1"/>
              <p:nvPr/>
            </p:nvSpPr>
            <p:spPr>
              <a:xfrm>
                <a:off x="632518" y="1203157"/>
                <a:ext cx="4712123" cy="866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den>
                      </m:f>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r>
                                    <a:rPr lang="en-US" i="1">
                                      <a:latin typeface="Cambria Math" panose="02040503050406030204" pitchFamily="18" charset="0"/>
                                    </a:rPr>
                                    <m:t>𝑧</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𝐱</m:t>
                                  </m:r>
                                </m:e>
                                <m:sub>
                                  <m:r>
                                    <a:rPr lang="en-US" i="1">
                                      <a:latin typeface="Cambria Math" panose="02040503050406030204" pitchFamily="18" charset="0"/>
                                    </a:rPr>
                                    <m:t>𝑖</m:t>
                                  </m:r>
                                </m:sub>
                              </m:sSub>
                              <m:r>
                                <a:rPr lang="en-US" i="1">
                                  <a:latin typeface="Cambria Math" panose="02040503050406030204" pitchFamily="18" charset="0"/>
                                </a:rPr>
                                <m:t>)</m:t>
                              </m:r>
                            </m:e>
                          </m:d>
                        </m:e>
                      </m:nary>
                    </m:oMath>
                  </m:oMathPara>
                </a14:m>
                <a:endParaRPr lang="en-US" dirty="0"/>
              </a:p>
            </p:txBody>
          </p:sp>
        </mc:Choice>
        <mc:Fallback xmlns="">
          <p:sp>
            <p:nvSpPr>
              <p:cNvPr id="4" name="TextBox 3">
                <a:extLst>
                  <a:ext uri="{FF2B5EF4-FFF2-40B4-BE49-F238E27FC236}">
                    <a16:creationId xmlns:a16="http://schemas.microsoft.com/office/drawing/2014/main" id="{DC288E98-BCCF-86BD-11DB-EFB4D3179DFF}"/>
                  </a:ext>
                </a:extLst>
              </p:cNvPr>
              <p:cNvSpPr txBox="1">
                <a:spLocks noRot="1" noChangeAspect="1" noMove="1" noResize="1" noEditPoints="1" noAdjustHandles="1" noChangeArrowheads="1" noChangeShapeType="1" noTextEdit="1"/>
              </p:cNvSpPr>
              <p:nvPr/>
            </p:nvSpPr>
            <p:spPr>
              <a:xfrm>
                <a:off x="632518" y="1203157"/>
                <a:ext cx="4712123" cy="86677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5DB484D-BB85-B5A1-9666-D1267D287734}"/>
                  </a:ext>
                </a:extLst>
              </p:cNvPr>
              <p:cNvSpPr txBox="1"/>
              <p:nvPr/>
            </p:nvSpPr>
            <p:spPr>
              <a:xfrm>
                <a:off x="632518" y="2124439"/>
                <a:ext cx="3736920" cy="866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den>
                      </m:f>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r>
                                    <a:rPr lang="en-US" i="1">
                                      <a:latin typeface="Cambria Math" panose="02040503050406030204" pitchFamily="18" charset="0"/>
                                    </a:rPr>
                                    <m:t>𝑧</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e>
                          </m:d>
                        </m:e>
                      </m:nary>
                    </m:oMath>
                  </m:oMathPara>
                </a14:m>
                <a:endParaRPr lang="en-US" dirty="0"/>
              </a:p>
            </p:txBody>
          </p:sp>
        </mc:Choice>
        <mc:Fallback xmlns="">
          <p:sp>
            <p:nvSpPr>
              <p:cNvPr id="6" name="TextBox 5">
                <a:extLst>
                  <a:ext uri="{FF2B5EF4-FFF2-40B4-BE49-F238E27FC236}">
                    <a16:creationId xmlns:a16="http://schemas.microsoft.com/office/drawing/2014/main" id="{A5DB484D-BB85-B5A1-9666-D1267D287734}"/>
                  </a:ext>
                </a:extLst>
              </p:cNvPr>
              <p:cNvSpPr txBox="1">
                <a:spLocks noRot="1" noChangeAspect="1" noMove="1" noResize="1" noEditPoints="1" noAdjustHandles="1" noChangeArrowheads="1" noChangeShapeType="1" noTextEdit="1"/>
              </p:cNvSpPr>
              <p:nvPr/>
            </p:nvSpPr>
            <p:spPr>
              <a:xfrm>
                <a:off x="632518" y="2124439"/>
                <a:ext cx="3736920" cy="86677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82CE0BC-44B1-298F-A16C-7F29FC4B602B}"/>
                  </a:ext>
                </a:extLst>
              </p:cNvPr>
              <p:cNvSpPr txBox="1"/>
              <p:nvPr/>
            </p:nvSpPr>
            <p:spPr>
              <a:xfrm>
                <a:off x="6332048" y="1295265"/>
                <a:ext cx="2111283" cy="701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r>
                        <a:rPr lang="en-US" i="1">
                          <a:latin typeface="Cambria Math" panose="02040503050406030204" pitchFamily="18" charset="0"/>
                        </a:rPr>
                        <m:t>−</m:t>
                      </m:r>
                      <m:r>
                        <a:rPr lang="en-US" i="1">
                          <a:latin typeface="Cambria Math" panose="02040503050406030204" pitchFamily="18" charset="0"/>
                        </a:rPr>
                        <m:t>𝛼</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den>
                      </m:f>
                    </m:oMath>
                  </m:oMathPara>
                </a14:m>
                <a:endParaRPr lang="en-US" dirty="0"/>
              </a:p>
            </p:txBody>
          </p:sp>
        </mc:Choice>
        <mc:Fallback xmlns="">
          <p:sp>
            <p:nvSpPr>
              <p:cNvPr id="8" name="TextBox 7">
                <a:extLst>
                  <a:ext uri="{FF2B5EF4-FFF2-40B4-BE49-F238E27FC236}">
                    <a16:creationId xmlns:a16="http://schemas.microsoft.com/office/drawing/2014/main" id="{D82CE0BC-44B1-298F-A16C-7F29FC4B602B}"/>
                  </a:ext>
                </a:extLst>
              </p:cNvPr>
              <p:cNvSpPr txBox="1">
                <a:spLocks noRot="1" noChangeAspect="1" noMove="1" noResize="1" noEditPoints="1" noAdjustHandles="1" noChangeArrowheads="1" noChangeShapeType="1" noTextEdit="1"/>
              </p:cNvSpPr>
              <p:nvPr/>
            </p:nvSpPr>
            <p:spPr>
              <a:xfrm>
                <a:off x="6332048" y="1295265"/>
                <a:ext cx="2111283" cy="70108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1B63432-CFAF-2D51-8D0D-DFDB856536E1}"/>
                  </a:ext>
                </a:extLst>
              </p:cNvPr>
              <p:cNvSpPr txBox="1"/>
              <p:nvPr/>
            </p:nvSpPr>
            <p:spPr>
              <a:xfrm>
                <a:off x="6332048" y="2236969"/>
                <a:ext cx="1761380" cy="6643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r>
                        <a:rPr lang="en-US" i="1">
                          <a:latin typeface="Cambria Math" panose="02040503050406030204" pitchFamily="18" charset="0"/>
                        </a:rPr>
                        <m:t>−</m:t>
                      </m:r>
                      <m:r>
                        <a:rPr lang="en-US" i="1">
                          <a:latin typeface="Cambria Math" panose="02040503050406030204" pitchFamily="18" charset="0"/>
                        </a:rPr>
                        <m:t>𝛼</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den>
                      </m:f>
                    </m:oMath>
                  </m:oMathPara>
                </a14:m>
                <a:endParaRPr lang="en-US" dirty="0"/>
              </a:p>
            </p:txBody>
          </p:sp>
        </mc:Choice>
        <mc:Fallback xmlns="">
          <p:sp>
            <p:nvSpPr>
              <p:cNvPr id="10" name="TextBox 9">
                <a:extLst>
                  <a:ext uri="{FF2B5EF4-FFF2-40B4-BE49-F238E27FC236}">
                    <a16:creationId xmlns:a16="http://schemas.microsoft.com/office/drawing/2014/main" id="{D1B63432-CFAF-2D51-8D0D-DFDB856536E1}"/>
                  </a:ext>
                </a:extLst>
              </p:cNvPr>
              <p:cNvSpPr txBox="1">
                <a:spLocks noRot="1" noChangeAspect="1" noMove="1" noResize="1" noEditPoints="1" noAdjustHandles="1" noChangeArrowheads="1" noChangeShapeType="1" noTextEdit="1"/>
              </p:cNvSpPr>
              <p:nvPr/>
            </p:nvSpPr>
            <p:spPr>
              <a:xfrm>
                <a:off x="6332048" y="2236969"/>
                <a:ext cx="1761380" cy="664349"/>
              </a:xfrm>
              <a:prstGeom prst="rect">
                <a:avLst/>
              </a:prstGeom>
              <a:blipFill>
                <a:blip r:embed="rId6"/>
                <a:stretch>
                  <a:fillRect/>
                </a:stretch>
              </a:blipFill>
            </p:spPr>
            <p:txBody>
              <a:bodyPr/>
              <a:lstStyle/>
              <a:p>
                <a:r>
                  <a:rPr lang="en-US">
                    <a:noFill/>
                  </a:rPr>
                  <a:t> </a:t>
                </a:r>
              </a:p>
            </p:txBody>
          </p:sp>
        </mc:Fallback>
      </mc:AlternateContent>
      <p:sp>
        <p:nvSpPr>
          <p:cNvPr id="12" name="Arrow: Right 11">
            <a:extLst>
              <a:ext uri="{FF2B5EF4-FFF2-40B4-BE49-F238E27FC236}">
                <a16:creationId xmlns:a16="http://schemas.microsoft.com/office/drawing/2014/main" id="{DC6DCAF3-992C-8C22-5B44-67777B96CD11}"/>
              </a:ext>
            </a:extLst>
          </p:cNvPr>
          <p:cNvSpPr/>
          <p:nvPr/>
        </p:nvSpPr>
        <p:spPr>
          <a:xfrm>
            <a:off x="5841829" y="1579943"/>
            <a:ext cx="327718" cy="1993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862EC551-85FB-7E2B-1CF1-DC3B408285D1}"/>
              </a:ext>
            </a:extLst>
          </p:cNvPr>
          <p:cNvSpPr/>
          <p:nvPr/>
        </p:nvSpPr>
        <p:spPr>
          <a:xfrm>
            <a:off x="5841829" y="2501225"/>
            <a:ext cx="327718" cy="1993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A85FC1-1A3B-4791-A4D5-E4D4C89D6B5C}"/>
                  </a:ext>
                </a:extLst>
              </p:cNvPr>
              <p:cNvSpPr txBox="1"/>
              <p:nvPr/>
            </p:nvSpPr>
            <p:spPr>
              <a:xfrm>
                <a:off x="130629" y="4117314"/>
                <a:ext cx="6055889" cy="866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𝑥𝑘</m:t>
                              </m:r>
                              <m:r>
                                <a:rPr lang="en-US" i="1">
                                  <a:latin typeface="Cambria Math" panose="02040503050406030204" pitchFamily="18" charset="0"/>
                                </a:rPr>
                                <m:t>,</m:t>
                              </m:r>
                              <m:r>
                                <a:rPr lang="en-US" i="1">
                                  <a:latin typeface="Cambria Math" panose="02040503050406030204" pitchFamily="18" charset="0"/>
                                </a:rPr>
                                <m:t>𝑗</m:t>
                              </m:r>
                            </m:sub>
                          </m:sSub>
                        </m:den>
                      </m:f>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r>
                                    <a:rPr lang="en-US" i="1">
                                      <a:latin typeface="Cambria Math" panose="02040503050406030204" pitchFamily="18" charset="0"/>
                                    </a:rPr>
                                    <m:t>𝑧</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r>
                                    <a:rPr lang="en-US" i="1">
                                      <a:latin typeface="Cambria Math" panose="02040503050406030204" pitchFamily="18" charset="0"/>
                                    </a:rPr>
                                    <m:t>h</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sub>
                              </m:sSub>
                            </m:e>
                          </m:d>
                        </m:e>
                      </m:nary>
                    </m:oMath>
                  </m:oMathPara>
                </a14:m>
                <a:endParaRPr lang="en-US" dirty="0"/>
              </a:p>
            </p:txBody>
          </p:sp>
        </mc:Choice>
        <mc:Fallback xmlns="">
          <p:sp>
            <p:nvSpPr>
              <p:cNvPr id="14" name="TextBox 13">
                <a:extLst>
                  <a:ext uri="{FF2B5EF4-FFF2-40B4-BE49-F238E27FC236}">
                    <a16:creationId xmlns:a16="http://schemas.microsoft.com/office/drawing/2014/main" id="{94A85FC1-1A3B-4791-A4D5-E4D4C89D6B5C}"/>
                  </a:ext>
                </a:extLst>
              </p:cNvPr>
              <p:cNvSpPr txBox="1">
                <a:spLocks noRot="1" noChangeAspect="1" noMove="1" noResize="1" noEditPoints="1" noAdjustHandles="1" noChangeArrowheads="1" noChangeShapeType="1" noTextEdit="1"/>
              </p:cNvSpPr>
              <p:nvPr/>
            </p:nvSpPr>
            <p:spPr>
              <a:xfrm>
                <a:off x="130629" y="4117314"/>
                <a:ext cx="6055889" cy="86677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E6A2D5C-7348-0826-1B9B-7FB45312DC5B}"/>
                  </a:ext>
                </a:extLst>
              </p:cNvPr>
              <p:cNvSpPr txBox="1"/>
              <p:nvPr/>
            </p:nvSpPr>
            <p:spPr>
              <a:xfrm>
                <a:off x="254383" y="5178366"/>
                <a:ext cx="5358326" cy="8667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h𝑗</m:t>
                              </m:r>
                            </m:sub>
                          </m:sSub>
                        </m:den>
                      </m:f>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sup>
                        <m:e>
                          <m:d>
                            <m:dPr>
                              <m:ctrlPr>
                                <a:rPr lang="en-US" i="1">
                                  <a:latin typeface="Cambria Math" panose="02040503050406030204" pitchFamily="18" charset="0"/>
                                </a:rPr>
                              </m:ctrlPr>
                            </m:d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m:t>
                                  </m:r>
                                </m:num>
                                <m:den>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𝑦</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r>
                                    <a:rPr lang="en-US" i="1">
                                      <a:latin typeface="Cambria Math" panose="02040503050406030204" pitchFamily="18" charset="0"/>
                                    </a:rPr>
                                    <m:t>𝑧</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m:rPr>
                                      <m:sty m:val="p"/>
                                    </m:rPr>
                                    <a:rPr lang="en-US">
                                      <a:latin typeface="Cambria Math" panose="02040503050406030204" pitchFamily="18" charset="0"/>
                                    </a:rPr>
                                    <m:t>Φ</m:t>
                                  </m:r>
                                </m:e>
                                <m:sub>
                                  <m:r>
                                    <a:rPr lang="en-US" i="1">
                                      <a:latin typeface="Cambria Math" panose="02040503050406030204" pitchFamily="18" charset="0"/>
                                    </a:rPr>
                                    <m:t>h</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𝑗</m:t>
                                  </m:r>
                                </m:sub>
                              </m:sSub>
                              <m:r>
                                <a:rPr lang="en-US" i="1">
                                  <a:latin typeface="Cambria Math" panose="02040503050406030204" pitchFamily="18" charset="0"/>
                                </a:rPr>
                                <m:t>)</m:t>
                              </m:r>
                            </m:e>
                          </m:d>
                        </m:e>
                      </m:nary>
                    </m:oMath>
                  </m:oMathPara>
                </a14:m>
                <a:endParaRPr lang="en-US" dirty="0"/>
              </a:p>
            </p:txBody>
          </p:sp>
        </mc:Choice>
        <mc:Fallback xmlns="">
          <p:sp>
            <p:nvSpPr>
              <p:cNvPr id="16" name="TextBox 15">
                <a:extLst>
                  <a:ext uri="{FF2B5EF4-FFF2-40B4-BE49-F238E27FC236}">
                    <a16:creationId xmlns:a16="http://schemas.microsoft.com/office/drawing/2014/main" id="{BE6A2D5C-7348-0826-1B9B-7FB45312DC5B}"/>
                  </a:ext>
                </a:extLst>
              </p:cNvPr>
              <p:cNvSpPr txBox="1">
                <a:spLocks noRot="1" noChangeAspect="1" noMove="1" noResize="1" noEditPoints="1" noAdjustHandles="1" noChangeArrowheads="1" noChangeShapeType="1" noTextEdit="1"/>
              </p:cNvSpPr>
              <p:nvPr/>
            </p:nvSpPr>
            <p:spPr>
              <a:xfrm>
                <a:off x="254383" y="5178366"/>
                <a:ext cx="5358326" cy="86677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226F7F9-0777-D923-5DEC-BFAF56BFE403}"/>
                  </a:ext>
                </a:extLst>
              </p:cNvPr>
              <p:cNvSpPr txBox="1"/>
              <p:nvPr/>
            </p:nvSpPr>
            <p:spPr>
              <a:xfrm>
                <a:off x="6332048" y="4202113"/>
                <a:ext cx="2994143" cy="6971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𝑥𝑗</m:t>
                          </m:r>
                          <m:r>
                            <a:rPr lang="en-US" i="0">
                              <a:latin typeface="Cambria Math" panose="02040503050406030204" pitchFamily="18" charset="0"/>
                            </a:rPr>
                            <m:t>,</m:t>
                          </m:r>
                          <m:r>
                            <a:rPr lang="en-US" i="1">
                              <a:latin typeface="Cambria Math" panose="02040503050406030204" pitchFamily="18" charset="0"/>
                            </a:rPr>
                            <m:t>𝑘</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𝑥𝑗</m:t>
                          </m:r>
                          <m:r>
                            <a:rPr lang="en-US" i="0">
                              <a:latin typeface="Cambria Math" panose="02040503050406030204" pitchFamily="18" charset="0"/>
                            </a:rPr>
                            <m:t>,</m:t>
                          </m:r>
                          <m:r>
                            <a:rPr lang="en-US" i="1">
                              <a:latin typeface="Cambria Math" panose="02040503050406030204" pitchFamily="18" charset="0"/>
                            </a:rPr>
                            <m:t>𝑘</m:t>
                          </m:r>
                        </m:sub>
                      </m:sSub>
                      <m:r>
                        <a:rPr lang="en-US" i="0">
                          <a:latin typeface="Cambria Math" panose="02040503050406030204" pitchFamily="18" charset="0"/>
                        </a:rPr>
                        <m:t>−</m:t>
                      </m:r>
                      <m:r>
                        <a:rPr lang="en-US" i="1">
                          <a:latin typeface="Cambria Math" panose="02040503050406030204" pitchFamily="18" charset="0"/>
                        </a:rPr>
                        <m:t>𝛼</m:t>
                      </m:r>
                      <m:f>
                        <m:fPr>
                          <m:ctrlPr>
                            <a:rPr lang="en-US" i="1">
                              <a:latin typeface="Cambria Math" panose="02040503050406030204" pitchFamily="18" charset="0"/>
                            </a:rPr>
                          </m:ctrlPr>
                        </m:fPr>
                        <m:num>
                          <m:r>
                            <a:rPr lang="en-US" i="0">
                              <a:latin typeface="Cambria Math" panose="02040503050406030204" pitchFamily="18" charset="0"/>
                            </a:rPr>
                            <m:t>𝜕</m:t>
                          </m:r>
                          <m:r>
                            <a:rPr lang="en-US" i="1">
                              <a:latin typeface="Cambria Math" panose="02040503050406030204" pitchFamily="18" charset="0"/>
                            </a:rPr>
                            <m:t>𝐹</m:t>
                          </m:r>
                        </m:num>
                        <m:den>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𝑥𝑗</m:t>
                              </m:r>
                              <m:r>
                                <a:rPr lang="en-US" i="0">
                                  <a:latin typeface="Cambria Math" panose="02040503050406030204" pitchFamily="18" charset="0"/>
                                </a:rPr>
                                <m:t>,</m:t>
                              </m:r>
                              <m:r>
                                <a:rPr lang="en-US" i="1">
                                  <a:latin typeface="Cambria Math" panose="02040503050406030204" pitchFamily="18" charset="0"/>
                                </a:rPr>
                                <m:t>𝑘</m:t>
                              </m:r>
                            </m:sub>
                          </m:sSub>
                        </m:den>
                      </m:f>
                    </m:oMath>
                  </m:oMathPara>
                </a14:m>
                <a:endParaRPr lang="en-US" sz="1600" dirty="0"/>
              </a:p>
            </p:txBody>
          </p:sp>
        </mc:Choice>
        <mc:Fallback xmlns="">
          <p:sp>
            <p:nvSpPr>
              <p:cNvPr id="20" name="TextBox 19">
                <a:extLst>
                  <a:ext uri="{FF2B5EF4-FFF2-40B4-BE49-F238E27FC236}">
                    <a16:creationId xmlns:a16="http://schemas.microsoft.com/office/drawing/2014/main" id="{3226F7F9-0777-D923-5DEC-BFAF56BFE403}"/>
                  </a:ext>
                </a:extLst>
              </p:cNvPr>
              <p:cNvSpPr txBox="1">
                <a:spLocks noRot="1" noChangeAspect="1" noMove="1" noResize="1" noEditPoints="1" noAdjustHandles="1" noChangeArrowheads="1" noChangeShapeType="1" noTextEdit="1"/>
              </p:cNvSpPr>
              <p:nvPr/>
            </p:nvSpPr>
            <p:spPr>
              <a:xfrm>
                <a:off x="6332048" y="4202113"/>
                <a:ext cx="2994143" cy="69717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E857B22-1D64-702D-D3AB-4E996B5C32DD}"/>
                  </a:ext>
                </a:extLst>
              </p:cNvPr>
              <p:cNvSpPr txBox="1"/>
              <p:nvPr/>
            </p:nvSpPr>
            <p:spPr>
              <a:xfrm>
                <a:off x="6564653" y="5263165"/>
                <a:ext cx="2111284" cy="69717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h𝑗</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h𝑗</m:t>
                          </m:r>
                        </m:sub>
                      </m:sSub>
                      <m:r>
                        <a:rPr lang="en-US" i="0">
                          <a:latin typeface="Cambria Math" panose="02040503050406030204" pitchFamily="18" charset="0"/>
                        </a:rPr>
                        <m:t>−</m:t>
                      </m:r>
                      <m:r>
                        <a:rPr lang="en-US" i="1">
                          <a:latin typeface="Cambria Math" panose="02040503050406030204" pitchFamily="18" charset="0"/>
                        </a:rPr>
                        <m:t>𝛼</m:t>
                      </m:r>
                      <m:f>
                        <m:fPr>
                          <m:ctrlPr>
                            <a:rPr lang="en-US" i="1">
                              <a:latin typeface="Cambria Math" panose="02040503050406030204" pitchFamily="18" charset="0"/>
                            </a:rPr>
                          </m:ctrlPr>
                        </m:fPr>
                        <m:num>
                          <m:r>
                            <a:rPr lang="en-US" i="0">
                              <a:latin typeface="Cambria Math" panose="02040503050406030204" pitchFamily="18" charset="0"/>
                            </a:rPr>
                            <m:t>𝜕</m:t>
                          </m:r>
                          <m:r>
                            <a:rPr lang="en-US" i="1">
                              <a:latin typeface="Cambria Math" panose="02040503050406030204" pitchFamily="18" charset="0"/>
                            </a:rPr>
                            <m:t>𝐹</m:t>
                          </m:r>
                        </m:num>
                        <m:den>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h𝑗</m:t>
                              </m:r>
                            </m:sub>
                          </m:sSub>
                        </m:den>
                      </m:f>
                    </m:oMath>
                  </m:oMathPara>
                </a14:m>
                <a:endParaRPr lang="en-US" dirty="0"/>
              </a:p>
            </p:txBody>
          </p:sp>
        </mc:Choice>
        <mc:Fallback xmlns="">
          <p:sp>
            <p:nvSpPr>
              <p:cNvPr id="23" name="TextBox 22">
                <a:extLst>
                  <a:ext uri="{FF2B5EF4-FFF2-40B4-BE49-F238E27FC236}">
                    <a16:creationId xmlns:a16="http://schemas.microsoft.com/office/drawing/2014/main" id="{DE857B22-1D64-702D-D3AB-4E996B5C32DD}"/>
                  </a:ext>
                </a:extLst>
              </p:cNvPr>
              <p:cNvSpPr txBox="1">
                <a:spLocks noRot="1" noChangeAspect="1" noMove="1" noResize="1" noEditPoints="1" noAdjustHandles="1" noChangeArrowheads="1" noChangeShapeType="1" noTextEdit="1"/>
              </p:cNvSpPr>
              <p:nvPr/>
            </p:nvSpPr>
            <p:spPr>
              <a:xfrm>
                <a:off x="6564653" y="5263165"/>
                <a:ext cx="2111284" cy="697179"/>
              </a:xfrm>
              <a:prstGeom prst="rect">
                <a:avLst/>
              </a:prstGeom>
              <a:blipFill>
                <a:blip r:embed="rId10"/>
                <a:stretch>
                  <a:fillRect/>
                </a:stretch>
              </a:blipFill>
            </p:spPr>
            <p:txBody>
              <a:bodyPr/>
              <a:lstStyle/>
              <a:p>
                <a:r>
                  <a:rPr lang="en-US">
                    <a:noFill/>
                  </a:rPr>
                  <a:t> </a:t>
                </a:r>
              </a:p>
            </p:txBody>
          </p:sp>
        </mc:Fallback>
      </mc:AlternateContent>
      <p:sp>
        <p:nvSpPr>
          <p:cNvPr id="24" name="Arrow: Right 23">
            <a:extLst>
              <a:ext uri="{FF2B5EF4-FFF2-40B4-BE49-F238E27FC236}">
                <a16:creationId xmlns:a16="http://schemas.microsoft.com/office/drawing/2014/main" id="{E9FCCC47-6038-AFE1-DE98-B547725C9C0C}"/>
              </a:ext>
            </a:extLst>
          </p:cNvPr>
          <p:cNvSpPr/>
          <p:nvPr/>
        </p:nvSpPr>
        <p:spPr>
          <a:xfrm>
            <a:off x="6104291" y="4451012"/>
            <a:ext cx="327718" cy="1993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4C784702-B792-CFC3-B909-5B2327957D73}"/>
              </a:ext>
            </a:extLst>
          </p:cNvPr>
          <p:cNvSpPr/>
          <p:nvPr/>
        </p:nvSpPr>
        <p:spPr>
          <a:xfrm>
            <a:off x="6104291" y="5512064"/>
            <a:ext cx="327718" cy="1993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9756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B089321-8C23-7DFF-7636-0ACE96D9ACA3}"/>
                  </a:ext>
                </a:extLst>
              </p:cNvPr>
              <p:cNvSpPr>
                <a:spLocks noGrp="1"/>
              </p:cNvSpPr>
              <p:nvPr>
                <p:ph type="body" sz="quarter" idx="10"/>
              </p:nvPr>
            </p:nvSpPr>
            <p:spPr/>
            <p:txBody>
              <a:bodyPr/>
              <a:lstStyle/>
              <a:p>
                <a:r>
                  <a:rPr lang="en-US" dirty="0"/>
                  <a:t>Two samples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0,−1</m:t>
                        </m:r>
                      </m:e>
                    </m:d>
                    <m:r>
                      <a:rPr lang="en-US" i="1">
                        <a:latin typeface="Cambria Math" panose="02040503050406030204" pitchFamily="18" charset="0"/>
                      </a:rPr>
                      <m:t>, (1,1)</m:t>
                    </m:r>
                  </m:oMath>
                </a14:m>
                <a:r>
                  <a:rPr lang="en-US" dirty="0"/>
                  <a:t> from </a:t>
                </a:r>
                <a14:m>
                  <m:oMath xmlns:m="http://schemas.openxmlformats.org/officeDocument/2006/math">
                    <m:r>
                      <a:rPr lang="en-US" i="1">
                        <a:latin typeface="Cambria Math" panose="02040503050406030204" pitchFamily="18" charset="0"/>
                      </a:rPr>
                      <m:t>𝑦</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−1</m:t>
                    </m:r>
                  </m:oMath>
                </a14:m>
                <a:endParaRPr lang="en-US" dirty="0"/>
              </a:p>
              <a:p>
                <a:r>
                  <a:rPr lang="en-US" dirty="0"/>
                  <a:t>Fit FFNN model with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=0.2</m:t>
                    </m:r>
                  </m:oMath>
                </a14:m>
                <a:r>
                  <a:rPr lang="en-US" dirty="0"/>
                  <a:t> and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=0.5</m:t>
                    </m:r>
                  </m:oMath>
                </a14:m>
                <a:endParaRPr lang="en-US" dirty="0"/>
              </a:p>
            </p:txBody>
          </p:sp>
        </mc:Choice>
        <mc:Fallback xmlns="">
          <p:sp>
            <p:nvSpPr>
              <p:cNvPr id="2" name="Text Placeholder 1">
                <a:extLst>
                  <a:ext uri="{FF2B5EF4-FFF2-40B4-BE49-F238E27FC236}">
                    <a16:creationId xmlns:a16="http://schemas.microsoft.com/office/drawing/2014/main" id="{FB089321-8C23-7DFF-7636-0ACE96D9ACA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2718F03-CA23-2215-FF20-2778EEC4BF2E}"/>
              </a:ext>
            </a:extLst>
          </p:cNvPr>
          <p:cNvSpPr>
            <a:spLocks noGrp="1"/>
          </p:cNvSpPr>
          <p:nvPr>
            <p:ph type="title"/>
          </p:nvPr>
        </p:nvSpPr>
        <p:spPr/>
        <p:txBody>
          <a:bodyPr>
            <a:normAutofit fontScale="90000"/>
          </a:bodyPr>
          <a:lstStyle/>
          <a:p>
            <a:r>
              <a:rPr lang="en-US" dirty="0"/>
              <a:t>Ex8.3) Backpropagation</a:t>
            </a:r>
          </a:p>
        </p:txBody>
      </p:sp>
      <p:sp>
        <p:nvSpPr>
          <p:cNvPr id="7" name="TextBox 6">
            <a:extLst>
              <a:ext uri="{FF2B5EF4-FFF2-40B4-BE49-F238E27FC236}">
                <a16:creationId xmlns:a16="http://schemas.microsoft.com/office/drawing/2014/main" id="{CC15C62B-5F70-97D3-24FE-C211CB270A93}"/>
              </a:ext>
            </a:extLst>
          </p:cNvPr>
          <p:cNvSpPr txBox="1"/>
          <p:nvPr/>
        </p:nvSpPr>
        <p:spPr>
          <a:xfrm>
            <a:off x="1375037" y="1808174"/>
            <a:ext cx="5554726" cy="4401205"/>
          </a:xfrm>
          <a:prstGeom prst="rect">
            <a:avLst/>
          </a:prstGeom>
          <a:noFill/>
        </p:spPr>
        <p:txBody>
          <a:bodyPr wrap="none" rtlCol="0">
            <a:spAutoFit/>
          </a:bodyPr>
          <a:lstStyle/>
          <a:p>
            <a:r>
              <a:rPr lang="en-US" sz="1400" noProof="1">
                <a:latin typeface="Courier New" panose="02070309020205020404" pitchFamily="49" charset="0"/>
                <a:cs typeface="Courier New" panose="02070309020205020404" pitchFamily="49" charset="0"/>
              </a:rPr>
              <a:t>clear;</a:t>
            </a:r>
          </a:p>
          <a:p>
            <a:r>
              <a:rPr lang="en-US" sz="1400" noProof="1">
                <a:latin typeface="Courier New" panose="02070309020205020404" pitchFamily="49" charset="0"/>
                <a:cs typeface="Courier New" panose="02070309020205020404" pitchFamily="49" charset="0"/>
              </a:rPr>
              <a:t>x=[0 1]; y=[-1 1];</a:t>
            </a:r>
          </a:p>
          <a:p>
            <a:r>
              <a:rPr lang="en-US" sz="1400" noProof="1">
                <a:latin typeface="Courier New" panose="02070309020205020404" pitchFamily="49" charset="0"/>
                <a:cs typeface="Courier New" panose="02070309020205020404" pitchFamily="49" charset="0"/>
              </a:rPr>
              <a:t>alpha=0.2;   %alpha=0.5;</a:t>
            </a:r>
          </a:p>
          <a:p>
            <a:r>
              <a:rPr lang="en-US" sz="1400" noProof="1">
                <a:latin typeface="Courier New" panose="02070309020205020404" pitchFamily="49" charset="0"/>
                <a:cs typeface="Courier New" panose="02070309020205020404" pitchFamily="49" charset="0"/>
              </a:rPr>
              <a:t>wx=1; wh=1; bh=0; bz=0;</a:t>
            </a:r>
          </a:p>
          <a:p>
            <a:r>
              <a:rPr lang="en-US" sz="1400" noProof="1">
                <a:latin typeface="Courier New" panose="02070309020205020404" pitchFamily="49" charset="0"/>
                <a:cs typeface="Courier New" panose="02070309020205020404" pitchFamily="49" charset="0"/>
              </a:rPr>
              <a:t>for i=1:50</a:t>
            </a:r>
          </a:p>
          <a:p>
            <a:r>
              <a:rPr lang="en-US" sz="1400" noProof="1">
                <a:latin typeface="Courier New" panose="02070309020205020404" pitchFamily="49" charset="0"/>
                <a:cs typeface="Courier New" panose="02070309020205020404" pitchFamily="49" charset="0"/>
              </a:rPr>
              <a:t> h=wx*x+bh;</a:t>
            </a:r>
          </a:p>
          <a:p>
            <a:r>
              <a:rPr lang="en-US" sz="1400" noProof="1">
                <a:latin typeface="Courier New" panose="02070309020205020404" pitchFamily="49" charset="0"/>
                <a:cs typeface="Courier New" panose="02070309020205020404" pitchFamily="49" charset="0"/>
              </a:rPr>
              <a:t> z=wh*h+bz;</a:t>
            </a:r>
          </a:p>
          <a:p>
            <a:r>
              <a:rPr lang="en-US" sz="1400" noProof="1">
                <a:latin typeface="Courier New" panose="02070309020205020404" pitchFamily="49" charset="0"/>
                <a:cs typeface="Courier New" panose="02070309020205020404" pitchFamily="49" charset="0"/>
              </a:rPr>
              <a:t> MSE(i)=sum((y-z).^2)/2;</a:t>
            </a:r>
          </a:p>
          <a:p>
            <a:r>
              <a:rPr lang="en-US" sz="1400" noProof="1">
                <a:latin typeface="Courier New" panose="02070309020205020404" pitchFamily="49" charset="0"/>
                <a:cs typeface="Courier New" panose="02070309020205020404" pitchFamily="49" charset="0"/>
              </a:rPr>
              <a:t> if MSE(i) &lt; 1E-6, break, end</a:t>
            </a:r>
          </a:p>
          <a:p>
            <a:r>
              <a:rPr lang="en-US" sz="1400" noProof="1">
                <a:latin typeface="Courier New" panose="02070309020205020404" pitchFamily="49" charset="0"/>
                <a:cs typeface="Courier New" panose="02070309020205020404" pitchFamily="49" charset="0"/>
              </a:rPr>
              <a:t> dwh = -(y(1)-z(1))*h(1)    - (y(2)-z(2))*h(2);</a:t>
            </a:r>
          </a:p>
          <a:p>
            <a:r>
              <a:rPr lang="en-US" sz="1400" noProof="1">
                <a:latin typeface="Courier New" panose="02070309020205020404" pitchFamily="49" charset="0"/>
                <a:cs typeface="Courier New" panose="02070309020205020404" pitchFamily="49" charset="0"/>
              </a:rPr>
              <a:t> dbz = -(y(1)-z(1))         - (y(2)-z(2));</a:t>
            </a:r>
          </a:p>
          <a:p>
            <a:r>
              <a:rPr lang="en-US" sz="1400" noProof="1">
                <a:latin typeface="Courier New" panose="02070309020205020404" pitchFamily="49" charset="0"/>
                <a:cs typeface="Courier New" panose="02070309020205020404" pitchFamily="49" charset="0"/>
              </a:rPr>
              <a:t> wh = wh -alpha*dwh;</a:t>
            </a:r>
          </a:p>
          <a:p>
            <a:r>
              <a:rPr lang="en-US" sz="1400" noProof="1">
                <a:latin typeface="Courier New" panose="02070309020205020404" pitchFamily="49" charset="0"/>
                <a:cs typeface="Courier New" panose="02070309020205020404" pitchFamily="49" charset="0"/>
              </a:rPr>
              <a:t> bz = bz -alpha*dbz;</a:t>
            </a:r>
          </a:p>
          <a:p>
            <a:r>
              <a:rPr lang="en-US" sz="1400" noProof="1">
                <a:latin typeface="Courier New" panose="02070309020205020404" pitchFamily="49" charset="0"/>
                <a:cs typeface="Courier New" panose="02070309020205020404" pitchFamily="49" charset="0"/>
              </a:rPr>
              <a:t> dwx = -(y(1)-z(1))*wh*x(1) - (y(2)-z(2))*wh*x(2);</a:t>
            </a:r>
          </a:p>
          <a:p>
            <a:r>
              <a:rPr lang="en-US" sz="1400" noProof="1">
                <a:latin typeface="Courier New" panose="02070309020205020404" pitchFamily="49" charset="0"/>
                <a:cs typeface="Courier New" panose="02070309020205020404" pitchFamily="49" charset="0"/>
              </a:rPr>
              <a:t> dbh = -(y(1)-z(1))*wh      - (y(2)-z(2))*wh;</a:t>
            </a:r>
          </a:p>
          <a:p>
            <a:r>
              <a:rPr lang="en-US" sz="1400" noProof="1">
                <a:latin typeface="Courier New" panose="02070309020205020404" pitchFamily="49" charset="0"/>
                <a:cs typeface="Courier New" panose="02070309020205020404" pitchFamily="49" charset="0"/>
              </a:rPr>
              <a:t> wx = wx -alpha*dwx;</a:t>
            </a:r>
          </a:p>
          <a:p>
            <a:r>
              <a:rPr lang="en-US" sz="1400" noProof="1">
                <a:latin typeface="Courier New" panose="02070309020205020404" pitchFamily="49" charset="0"/>
                <a:cs typeface="Courier New" panose="02070309020205020404" pitchFamily="49" charset="0"/>
              </a:rPr>
              <a:t> bh = bh -alpha*dbh;</a:t>
            </a:r>
          </a:p>
          <a:p>
            <a:r>
              <a:rPr lang="en-US" sz="1400" noProof="1">
                <a:latin typeface="Courier New" panose="02070309020205020404" pitchFamily="49" charset="0"/>
                <a:cs typeface="Courier New" panose="02070309020205020404" pitchFamily="49" charset="0"/>
              </a:rPr>
              <a:t>end</a:t>
            </a:r>
          </a:p>
          <a:p>
            <a:r>
              <a:rPr lang="en-US" sz="1400" noProof="1">
                <a:latin typeface="Courier New" panose="02070309020205020404" pitchFamily="49" charset="0"/>
                <a:cs typeface="Courier New" panose="02070309020205020404" pitchFamily="49" charset="0"/>
              </a:rPr>
              <a:t>epoch=1:i; plot(epoch,MSE)</a:t>
            </a:r>
          </a:p>
          <a:p>
            <a:endParaRPr lang="en-US" sz="1400" noProof="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322951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09C2411-6E31-31F9-112E-899EBFF56BB6}"/>
                  </a:ext>
                </a:extLst>
              </p:cNvPr>
              <p:cNvSpPr>
                <a:spLocks noGrp="1"/>
              </p:cNvSpPr>
              <p:nvPr>
                <p:ph type="body" sz="quarter" idx="10"/>
              </p:nvPr>
            </p:nvSpPr>
            <p:spPr>
              <a:xfrm>
                <a:off x="304800" y="774200"/>
                <a:ext cx="8534400" cy="2567141"/>
              </a:xfrm>
            </p:spPr>
            <p:txBody>
              <a:bodyPr/>
              <a:lstStyle/>
              <a:p>
                <a:r>
                  <a:rPr lang="en-US" dirty="0"/>
                  <a:t>When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=0.2</m:t>
                    </m:r>
                  </m:oMath>
                </a14:m>
                <a:endParaRPr lang="en-US" dirty="0"/>
              </a:p>
              <a:p>
                <a:pPr lvl="1"/>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1" i="0" smtClean="0">
                            <a:latin typeface="Cambria Math" panose="02040503050406030204" pitchFamily="18" charset="0"/>
                          </a:rPr>
                          <m:t>𝐝</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oMath>
                </a14:m>
                <a:r>
                  <a:rPr lang="en-US" dirty="0"/>
                  <a:t> after 20 epochs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𝑥</m:t>
                        </m:r>
                      </m:sub>
                    </m:sSub>
                    <m:r>
                      <a:rPr lang="en-US" i="1">
                        <a:latin typeface="Cambria Math" panose="02040503050406030204" pitchFamily="18" charset="0"/>
                      </a:rPr>
                      <m:t>=1.3893,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m:t>
                        </m:r>
                      </m:sub>
                    </m:sSub>
                    <m:r>
                      <a:rPr lang="en-US" i="1">
                        <a:latin typeface="Cambria Math" panose="02040503050406030204" pitchFamily="18" charset="0"/>
                      </a:rPr>
                      <m:t>=−0.4240,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r>
                      <a:rPr lang="en-US" i="1">
                        <a:latin typeface="Cambria Math" panose="02040503050406030204" pitchFamily="18" charset="0"/>
                      </a:rPr>
                      <m:t>=1.4383, </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r>
                      <a:rPr lang="en-US" i="1">
                        <a:latin typeface="Cambria Math" panose="02040503050406030204" pitchFamily="18" charset="0"/>
                      </a:rPr>
                      <m:t>=−0.3890</m:t>
                    </m:r>
                  </m:oMath>
                </a14:m>
                <a:endParaRPr lang="en-US" dirty="0"/>
              </a:p>
              <a:p>
                <a:endParaRPr lang="en-US" dirty="0"/>
              </a:p>
              <a:p>
                <a:r>
                  <a:rPr lang="en-US" dirty="0"/>
                  <a:t>When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=0.5</m:t>
                    </m:r>
                  </m:oMath>
                </a14:m>
                <a:r>
                  <a:rPr lang="en-US" dirty="0"/>
                  <a:t>, the learning process diverged</a:t>
                </a:r>
              </a:p>
            </p:txBody>
          </p:sp>
        </mc:Choice>
        <mc:Fallback xmlns="">
          <p:sp>
            <p:nvSpPr>
              <p:cNvPr id="2" name="Text Placeholder 1">
                <a:extLst>
                  <a:ext uri="{FF2B5EF4-FFF2-40B4-BE49-F238E27FC236}">
                    <a16:creationId xmlns:a16="http://schemas.microsoft.com/office/drawing/2014/main" id="{A09C2411-6E31-31F9-112E-899EBFF56BB6}"/>
                  </a:ext>
                </a:extLst>
              </p:cNvPr>
              <p:cNvSpPr>
                <a:spLocks noGrp="1" noRot="1" noChangeAspect="1" noMove="1" noResize="1" noEditPoints="1" noAdjustHandles="1" noChangeArrowheads="1" noChangeShapeType="1" noTextEdit="1"/>
              </p:cNvSpPr>
              <p:nvPr>
                <p:ph type="body" sz="quarter" idx="10"/>
              </p:nvPr>
            </p:nvSpPr>
            <p:spPr>
              <a:xfrm>
                <a:off x="304800" y="774200"/>
                <a:ext cx="8534400" cy="2567141"/>
              </a:xfrm>
              <a:blipFill>
                <a:blip r:embed="rId2"/>
                <a:stretch>
                  <a:fillRect l="-929" t="-3088" b="-475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0DBDE03-7AC1-B554-3CE7-5CCB2C9B505D}"/>
              </a:ext>
            </a:extLst>
          </p:cNvPr>
          <p:cNvSpPr>
            <a:spLocks noGrp="1"/>
          </p:cNvSpPr>
          <p:nvPr>
            <p:ph type="title"/>
          </p:nvPr>
        </p:nvSpPr>
        <p:spPr/>
        <p:txBody>
          <a:bodyPr>
            <a:normAutofit fontScale="90000"/>
          </a:bodyPr>
          <a:lstStyle/>
          <a:p>
            <a:r>
              <a:rPr lang="en-US" dirty="0"/>
              <a:t>Ex8.3) Backpropagation cont.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437620-82C6-5D3D-A836-39BF5DD596F4}"/>
                  </a:ext>
                </a:extLst>
              </p:cNvPr>
              <p:cNvSpPr txBox="1"/>
              <p:nvPr/>
            </p:nvSpPr>
            <p:spPr>
              <a:xfrm>
                <a:off x="1450665" y="2330688"/>
                <a:ext cx="426706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𝑧</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𝑥</m:t>
                          </m:r>
                        </m:sub>
                      </m:sSub>
                      <m:r>
                        <a:rPr lang="en-US" sz="2000" i="1">
                          <a:latin typeface="Cambria Math" panose="02040503050406030204" pitchFamily="18" charset="0"/>
                        </a:rPr>
                        <m:t>𝑥</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h</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r>
                        <a:rPr lang="en-US" sz="2000" i="1">
                          <a:latin typeface="Cambria Math" panose="02040503050406030204" pitchFamily="18" charset="0"/>
                        </a:rPr>
                        <m:t>=2</m:t>
                      </m:r>
                      <m:r>
                        <a:rPr lang="en-US" sz="2000" i="1">
                          <a:latin typeface="Cambria Math" panose="02040503050406030204" pitchFamily="18" charset="0"/>
                        </a:rPr>
                        <m:t>𝑥</m:t>
                      </m:r>
                      <m:r>
                        <a:rPr lang="en-US" sz="2000" i="1">
                          <a:latin typeface="Cambria Math" panose="02040503050406030204" pitchFamily="18" charset="0"/>
                        </a:rPr>
                        <m:t>−1</m:t>
                      </m:r>
                    </m:oMath>
                  </m:oMathPara>
                </a14:m>
                <a:endParaRPr lang="en-US" sz="2000" dirty="0"/>
              </a:p>
            </p:txBody>
          </p:sp>
        </mc:Choice>
        <mc:Fallback xmlns="">
          <p:sp>
            <p:nvSpPr>
              <p:cNvPr id="7" name="TextBox 6">
                <a:extLst>
                  <a:ext uri="{FF2B5EF4-FFF2-40B4-BE49-F238E27FC236}">
                    <a16:creationId xmlns:a16="http://schemas.microsoft.com/office/drawing/2014/main" id="{D6437620-82C6-5D3D-A836-39BF5DD596F4}"/>
                  </a:ext>
                </a:extLst>
              </p:cNvPr>
              <p:cNvSpPr txBox="1">
                <a:spLocks noRot="1" noChangeAspect="1" noMove="1" noResize="1" noEditPoints="1" noAdjustHandles="1" noChangeArrowheads="1" noChangeShapeType="1" noTextEdit="1"/>
              </p:cNvSpPr>
              <p:nvPr/>
            </p:nvSpPr>
            <p:spPr>
              <a:xfrm>
                <a:off x="1450665" y="2330688"/>
                <a:ext cx="4267066" cy="400110"/>
              </a:xfrm>
              <a:prstGeom prst="rect">
                <a:avLst/>
              </a:prstGeom>
              <a:blipFill>
                <a:blip r:embed="rId3"/>
                <a:stretch>
                  <a:fillRect b="-1515"/>
                </a:stretch>
              </a:blipFill>
            </p:spPr>
            <p:txBody>
              <a:bodyPr/>
              <a:lstStyle/>
              <a:p>
                <a:r>
                  <a:rPr lang="en-US">
                    <a:noFill/>
                  </a:rPr>
                  <a:t> </a:t>
                </a:r>
              </a:p>
            </p:txBody>
          </p:sp>
        </mc:Fallback>
      </mc:AlternateContent>
      <p:sp>
        <p:nvSpPr>
          <p:cNvPr id="9" name="Arrow: Right 8">
            <a:extLst>
              <a:ext uri="{FF2B5EF4-FFF2-40B4-BE49-F238E27FC236}">
                <a16:creationId xmlns:a16="http://schemas.microsoft.com/office/drawing/2014/main" id="{1A1F2D45-D983-09C7-938B-47A85E048DEA}"/>
              </a:ext>
            </a:extLst>
          </p:cNvPr>
          <p:cNvSpPr/>
          <p:nvPr/>
        </p:nvSpPr>
        <p:spPr>
          <a:xfrm>
            <a:off x="1017528" y="2441366"/>
            <a:ext cx="364385" cy="1787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4FF2F22-0F8E-7CFB-28F9-1D732B2DAB37}"/>
              </a:ext>
            </a:extLst>
          </p:cNvPr>
          <p:cNvGrpSpPr/>
          <p:nvPr/>
        </p:nvGrpSpPr>
        <p:grpSpPr>
          <a:xfrm>
            <a:off x="802204" y="3536504"/>
            <a:ext cx="6951176" cy="2944005"/>
            <a:chOff x="774703" y="1593850"/>
            <a:chExt cx="6951176" cy="2944005"/>
          </a:xfrm>
        </p:grpSpPr>
        <p:grpSp>
          <p:nvGrpSpPr>
            <p:cNvPr id="11" name="Group 10">
              <a:extLst>
                <a:ext uri="{FF2B5EF4-FFF2-40B4-BE49-F238E27FC236}">
                  <a16:creationId xmlns:a16="http://schemas.microsoft.com/office/drawing/2014/main" id="{24EB1ECB-60A5-37D7-F3EF-D2D1D866FB1D}"/>
                </a:ext>
              </a:extLst>
            </p:cNvPr>
            <p:cNvGrpSpPr/>
            <p:nvPr/>
          </p:nvGrpSpPr>
          <p:grpSpPr>
            <a:xfrm>
              <a:off x="774703" y="1704978"/>
              <a:ext cx="3175003" cy="2832877"/>
              <a:chOff x="774703" y="1704978"/>
              <a:chExt cx="3175003" cy="2832877"/>
            </a:xfrm>
          </p:grpSpPr>
          <p:sp>
            <p:nvSpPr>
              <p:cNvPr id="77" name="Line 6">
                <a:extLst>
                  <a:ext uri="{FF2B5EF4-FFF2-40B4-BE49-F238E27FC236}">
                    <a16:creationId xmlns:a16="http://schemas.microsoft.com/office/drawing/2014/main" id="{3E066BD2-2E9F-09AB-FADB-6A4DAF481D82}"/>
                  </a:ext>
                </a:extLst>
              </p:cNvPr>
              <p:cNvSpPr>
                <a:spLocks noChangeShapeType="1"/>
              </p:cNvSpPr>
              <p:nvPr/>
            </p:nvSpPr>
            <p:spPr bwMode="auto">
              <a:xfrm>
                <a:off x="998541" y="4037019"/>
                <a:ext cx="284004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8" name="Line 7">
                <a:extLst>
                  <a:ext uri="{FF2B5EF4-FFF2-40B4-BE49-F238E27FC236}">
                    <a16:creationId xmlns:a16="http://schemas.microsoft.com/office/drawing/2014/main" id="{D2E279E0-AA7C-EE0A-DA09-110F556CF822}"/>
                  </a:ext>
                </a:extLst>
              </p:cNvPr>
              <p:cNvSpPr>
                <a:spLocks noChangeShapeType="1"/>
              </p:cNvSpPr>
              <p:nvPr/>
            </p:nvSpPr>
            <p:spPr bwMode="auto">
              <a:xfrm>
                <a:off x="998541" y="1792291"/>
                <a:ext cx="284004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9" name="Line 8">
                <a:extLst>
                  <a:ext uri="{FF2B5EF4-FFF2-40B4-BE49-F238E27FC236}">
                    <a16:creationId xmlns:a16="http://schemas.microsoft.com/office/drawing/2014/main" id="{ACFBB3BC-181E-117D-B0C9-F05AFF719A93}"/>
                  </a:ext>
                </a:extLst>
              </p:cNvPr>
              <p:cNvSpPr>
                <a:spLocks noChangeShapeType="1"/>
              </p:cNvSpPr>
              <p:nvPr/>
            </p:nvSpPr>
            <p:spPr bwMode="auto">
              <a:xfrm flipV="1">
                <a:off x="998541"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0" name="Line 9">
                <a:extLst>
                  <a:ext uri="{FF2B5EF4-FFF2-40B4-BE49-F238E27FC236}">
                    <a16:creationId xmlns:a16="http://schemas.microsoft.com/office/drawing/2014/main" id="{A617AA94-F6EA-6FCA-767D-4D68280B5C7C}"/>
                  </a:ext>
                </a:extLst>
              </p:cNvPr>
              <p:cNvSpPr>
                <a:spLocks noChangeShapeType="1"/>
              </p:cNvSpPr>
              <p:nvPr/>
            </p:nvSpPr>
            <p:spPr bwMode="auto">
              <a:xfrm flipV="1">
                <a:off x="1282703"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1" name="Line 10">
                <a:extLst>
                  <a:ext uri="{FF2B5EF4-FFF2-40B4-BE49-F238E27FC236}">
                    <a16:creationId xmlns:a16="http://schemas.microsoft.com/office/drawing/2014/main" id="{F158A14F-77CF-CEBF-7704-3F0659825233}"/>
                  </a:ext>
                </a:extLst>
              </p:cNvPr>
              <p:cNvSpPr>
                <a:spLocks noChangeShapeType="1"/>
              </p:cNvSpPr>
              <p:nvPr/>
            </p:nvSpPr>
            <p:spPr bwMode="auto">
              <a:xfrm flipV="1">
                <a:off x="1566866"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2" name="Line 11">
                <a:extLst>
                  <a:ext uri="{FF2B5EF4-FFF2-40B4-BE49-F238E27FC236}">
                    <a16:creationId xmlns:a16="http://schemas.microsoft.com/office/drawing/2014/main" id="{25047C03-73B8-C048-D88C-E71ED637000A}"/>
                  </a:ext>
                </a:extLst>
              </p:cNvPr>
              <p:cNvSpPr>
                <a:spLocks noChangeShapeType="1"/>
              </p:cNvSpPr>
              <p:nvPr/>
            </p:nvSpPr>
            <p:spPr bwMode="auto">
              <a:xfrm flipV="1">
                <a:off x="1851029"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3" name="Line 12">
                <a:extLst>
                  <a:ext uri="{FF2B5EF4-FFF2-40B4-BE49-F238E27FC236}">
                    <a16:creationId xmlns:a16="http://schemas.microsoft.com/office/drawing/2014/main" id="{A8344CA9-B1D3-E847-FABF-4718C8AF72A7}"/>
                  </a:ext>
                </a:extLst>
              </p:cNvPr>
              <p:cNvSpPr>
                <a:spLocks noChangeShapeType="1"/>
              </p:cNvSpPr>
              <p:nvPr/>
            </p:nvSpPr>
            <p:spPr bwMode="auto">
              <a:xfrm flipV="1">
                <a:off x="2135192"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4" name="Line 13">
                <a:extLst>
                  <a:ext uri="{FF2B5EF4-FFF2-40B4-BE49-F238E27FC236}">
                    <a16:creationId xmlns:a16="http://schemas.microsoft.com/office/drawing/2014/main" id="{1C2CEAC8-C4CB-D103-4F32-8EC2DBE39A24}"/>
                  </a:ext>
                </a:extLst>
              </p:cNvPr>
              <p:cNvSpPr>
                <a:spLocks noChangeShapeType="1"/>
              </p:cNvSpPr>
              <p:nvPr/>
            </p:nvSpPr>
            <p:spPr bwMode="auto">
              <a:xfrm flipV="1">
                <a:off x="2417767"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5" name="Line 14">
                <a:extLst>
                  <a:ext uri="{FF2B5EF4-FFF2-40B4-BE49-F238E27FC236}">
                    <a16:creationId xmlns:a16="http://schemas.microsoft.com/office/drawing/2014/main" id="{9218160F-26B4-20F6-53E1-817CBBC15268}"/>
                  </a:ext>
                </a:extLst>
              </p:cNvPr>
              <p:cNvSpPr>
                <a:spLocks noChangeShapeType="1"/>
              </p:cNvSpPr>
              <p:nvPr/>
            </p:nvSpPr>
            <p:spPr bwMode="auto">
              <a:xfrm flipV="1">
                <a:off x="2701930"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6" name="Line 15">
                <a:extLst>
                  <a:ext uri="{FF2B5EF4-FFF2-40B4-BE49-F238E27FC236}">
                    <a16:creationId xmlns:a16="http://schemas.microsoft.com/office/drawing/2014/main" id="{A8A55022-5DDE-53D7-D007-680C1AE5D3EC}"/>
                  </a:ext>
                </a:extLst>
              </p:cNvPr>
              <p:cNvSpPr>
                <a:spLocks noChangeShapeType="1"/>
              </p:cNvSpPr>
              <p:nvPr/>
            </p:nvSpPr>
            <p:spPr bwMode="auto">
              <a:xfrm flipV="1">
                <a:off x="2986093"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7" name="Line 16">
                <a:extLst>
                  <a:ext uri="{FF2B5EF4-FFF2-40B4-BE49-F238E27FC236}">
                    <a16:creationId xmlns:a16="http://schemas.microsoft.com/office/drawing/2014/main" id="{0D9453A0-B6EB-C187-847F-8D82BD828BBB}"/>
                  </a:ext>
                </a:extLst>
              </p:cNvPr>
              <p:cNvSpPr>
                <a:spLocks noChangeShapeType="1"/>
              </p:cNvSpPr>
              <p:nvPr/>
            </p:nvSpPr>
            <p:spPr bwMode="auto">
              <a:xfrm flipV="1">
                <a:off x="3270255"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8" name="Line 17">
                <a:extLst>
                  <a:ext uri="{FF2B5EF4-FFF2-40B4-BE49-F238E27FC236}">
                    <a16:creationId xmlns:a16="http://schemas.microsoft.com/office/drawing/2014/main" id="{966B8195-81C3-43DB-E1D4-93B9107BAE57}"/>
                  </a:ext>
                </a:extLst>
              </p:cNvPr>
              <p:cNvSpPr>
                <a:spLocks noChangeShapeType="1"/>
              </p:cNvSpPr>
              <p:nvPr/>
            </p:nvSpPr>
            <p:spPr bwMode="auto">
              <a:xfrm flipV="1">
                <a:off x="3554418"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9" name="Line 18">
                <a:extLst>
                  <a:ext uri="{FF2B5EF4-FFF2-40B4-BE49-F238E27FC236}">
                    <a16:creationId xmlns:a16="http://schemas.microsoft.com/office/drawing/2014/main" id="{BAF2E745-3144-23CA-8255-DC6BB5C64CE4}"/>
                  </a:ext>
                </a:extLst>
              </p:cNvPr>
              <p:cNvSpPr>
                <a:spLocks noChangeShapeType="1"/>
              </p:cNvSpPr>
              <p:nvPr/>
            </p:nvSpPr>
            <p:spPr bwMode="auto">
              <a:xfrm flipV="1">
                <a:off x="3838581" y="4010031"/>
                <a:ext cx="0" cy="2698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0" name="Line 19">
                <a:extLst>
                  <a:ext uri="{FF2B5EF4-FFF2-40B4-BE49-F238E27FC236}">
                    <a16:creationId xmlns:a16="http://schemas.microsoft.com/office/drawing/2014/main" id="{F9B8D83E-2DD3-87FC-2825-8B667C9E9C4D}"/>
                  </a:ext>
                </a:extLst>
              </p:cNvPr>
              <p:cNvSpPr>
                <a:spLocks noChangeShapeType="1"/>
              </p:cNvSpPr>
              <p:nvPr/>
            </p:nvSpPr>
            <p:spPr bwMode="auto">
              <a:xfrm>
                <a:off x="998541"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1" name="Line 20">
                <a:extLst>
                  <a:ext uri="{FF2B5EF4-FFF2-40B4-BE49-F238E27FC236}">
                    <a16:creationId xmlns:a16="http://schemas.microsoft.com/office/drawing/2014/main" id="{6B7C781A-FE2B-82DC-FAF5-29A749F7315E}"/>
                  </a:ext>
                </a:extLst>
              </p:cNvPr>
              <p:cNvSpPr>
                <a:spLocks noChangeShapeType="1"/>
              </p:cNvSpPr>
              <p:nvPr/>
            </p:nvSpPr>
            <p:spPr bwMode="auto">
              <a:xfrm>
                <a:off x="1282703"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2" name="Line 21">
                <a:extLst>
                  <a:ext uri="{FF2B5EF4-FFF2-40B4-BE49-F238E27FC236}">
                    <a16:creationId xmlns:a16="http://schemas.microsoft.com/office/drawing/2014/main" id="{E94173E9-EA4E-CA4A-E6DE-5066D2D6A683}"/>
                  </a:ext>
                </a:extLst>
              </p:cNvPr>
              <p:cNvSpPr>
                <a:spLocks noChangeShapeType="1"/>
              </p:cNvSpPr>
              <p:nvPr/>
            </p:nvSpPr>
            <p:spPr bwMode="auto">
              <a:xfrm>
                <a:off x="1566866"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3" name="Line 22">
                <a:extLst>
                  <a:ext uri="{FF2B5EF4-FFF2-40B4-BE49-F238E27FC236}">
                    <a16:creationId xmlns:a16="http://schemas.microsoft.com/office/drawing/2014/main" id="{97CB507A-6A1F-5A40-A90B-A1E23689DE95}"/>
                  </a:ext>
                </a:extLst>
              </p:cNvPr>
              <p:cNvSpPr>
                <a:spLocks noChangeShapeType="1"/>
              </p:cNvSpPr>
              <p:nvPr/>
            </p:nvSpPr>
            <p:spPr bwMode="auto">
              <a:xfrm>
                <a:off x="1851029"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4" name="Line 23">
                <a:extLst>
                  <a:ext uri="{FF2B5EF4-FFF2-40B4-BE49-F238E27FC236}">
                    <a16:creationId xmlns:a16="http://schemas.microsoft.com/office/drawing/2014/main" id="{B3DB56C7-3EF1-4BBD-EC66-75FC6065B300}"/>
                  </a:ext>
                </a:extLst>
              </p:cNvPr>
              <p:cNvSpPr>
                <a:spLocks noChangeShapeType="1"/>
              </p:cNvSpPr>
              <p:nvPr/>
            </p:nvSpPr>
            <p:spPr bwMode="auto">
              <a:xfrm>
                <a:off x="2135192"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Line 24">
                <a:extLst>
                  <a:ext uri="{FF2B5EF4-FFF2-40B4-BE49-F238E27FC236}">
                    <a16:creationId xmlns:a16="http://schemas.microsoft.com/office/drawing/2014/main" id="{4A8A8C59-0E5F-1F8C-F49F-B33B40C27EB7}"/>
                  </a:ext>
                </a:extLst>
              </p:cNvPr>
              <p:cNvSpPr>
                <a:spLocks noChangeShapeType="1"/>
              </p:cNvSpPr>
              <p:nvPr/>
            </p:nvSpPr>
            <p:spPr bwMode="auto">
              <a:xfrm>
                <a:off x="2417767"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Line 25">
                <a:extLst>
                  <a:ext uri="{FF2B5EF4-FFF2-40B4-BE49-F238E27FC236}">
                    <a16:creationId xmlns:a16="http://schemas.microsoft.com/office/drawing/2014/main" id="{22D98C5A-2921-D04B-4D76-618BDF2AB79A}"/>
                  </a:ext>
                </a:extLst>
              </p:cNvPr>
              <p:cNvSpPr>
                <a:spLocks noChangeShapeType="1"/>
              </p:cNvSpPr>
              <p:nvPr/>
            </p:nvSpPr>
            <p:spPr bwMode="auto">
              <a:xfrm>
                <a:off x="2701930"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7" name="Line 26">
                <a:extLst>
                  <a:ext uri="{FF2B5EF4-FFF2-40B4-BE49-F238E27FC236}">
                    <a16:creationId xmlns:a16="http://schemas.microsoft.com/office/drawing/2014/main" id="{EF32CB38-3C87-088A-EFEF-3FDBA9AEC97C}"/>
                  </a:ext>
                </a:extLst>
              </p:cNvPr>
              <p:cNvSpPr>
                <a:spLocks noChangeShapeType="1"/>
              </p:cNvSpPr>
              <p:nvPr/>
            </p:nvSpPr>
            <p:spPr bwMode="auto">
              <a:xfrm>
                <a:off x="2986093"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Line 27">
                <a:extLst>
                  <a:ext uri="{FF2B5EF4-FFF2-40B4-BE49-F238E27FC236}">
                    <a16:creationId xmlns:a16="http://schemas.microsoft.com/office/drawing/2014/main" id="{32995724-3E4D-3C3C-34AA-43E692980A75}"/>
                  </a:ext>
                </a:extLst>
              </p:cNvPr>
              <p:cNvSpPr>
                <a:spLocks noChangeShapeType="1"/>
              </p:cNvSpPr>
              <p:nvPr/>
            </p:nvSpPr>
            <p:spPr bwMode="auto">
              <a:xfrm>
                <a:off x="3270255"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Line 28">
                <a:extLst>
                  <a:ext uri="{FF2B5EF4-FFF2-40B4-BE49-F238E27FC236}">
                    <a16:creationId xmlns:a16="http://schemas.microsoft.com/office/drawing/2014/main" id="{B829ED2E-07AF-1A86-6EDE-355EC2464BB6}"/>
                  </a:ext>
                </a:extLst>
              </p:cNvPr>
              <p:cNvSpPr>
                <a:spLocks noChangeShapeType="1"/>
              </p:cNvSpPr>
              <p:nvPr/>
            </p:nvSpPr>
            <p:spPr bwMode="auto">
              <a:xfrm>
                <a:off x="3554418"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Line 29">
                <a:extLst>
                  <a:ext uri="{FF2B5EF4-FFF2-40B4-BE49-F238E27FC236}">
                    <a16:creationId xmlns:a16="http://schemas.microsoft.com/office/drawing/2014/main" id="{6CF2C19B-94CC-C16D-DE3A-E144C40EE7E5}"/>
                  </a:ext>
                </a:extLst>
              </p:cNvPr>
              <p:cNvSpPr>
                <a:spLocks noChangeShapeType="1"/>
              </p:cNvSpPr>
              <p:nvPr/>
            </p:nvSpPr>
            <p:spPr bwMode="auto">
              <a:xfrm>
                <a:off x="3838581" y="1792291"/>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Rectangle 30">
                <a:extLst>
                  <a:ext uri="{FF2B5EF4-FFF2-40B4-BE49-F238E27FC236}">
                    <a16:creationId xmlns:a16="http://schemas.microsoft.com/office/drawing/2014/main" id="{CE17371D-23C0-F191-B538-BF60A4EBC69B}"/>
                  </a:ext>
                </a:extLst>
              </p:cNvPr>
              <p:cNvSpPr>
                <a:spLocks noChangeArrowheads="1"/>
              </p:cNvSpPr>
              <p:nvPr/>
            </p:nvSpPr>
            <p:spPr bwMode="auto">
              <a:xfrm>
                <a:off x="971553" y="4083056"/>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2" name="Rectangle 32">
                <a:extLst>
                  <a:ext uri="{FF2B5EF4-FFF2-40B4-BE49-F238E27FC236}">
                    <a16:creationId xmlns:a16="http://schemas.microsoft.com/office/drawing/2014/main" id="{A914E227-A122-1592-F78F-1A1E9DAA20D1}"/>
                  </a:ext>
                </a:extLst>
              </p:cNvPr>
              <p:cNvSpPr>
                <a:spLocks noChangeArrowheads="1"/>
              </p:cNvSpPr>
              <p:nvPr/>
            </p:nvSpPr>
            <p:spPr bwMode="auto">
              <a:xfrm>
                <a:off x="1541466" y="4083056"/>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3" name="Rectangle 34">
                <a:extLst>
                  <a:ext uri="{FF2B5EF4-FFF2-40B4-BE49-F238E27FC236}">
                    <a16:creationId xmlns:a16="http://schemas.microsoft.com/office/drawing/2014/main" id="{0A7511E8-CD05-8A70-01AD-FE1B66034314}"/>
                  </a:ext>
                </a:extLst>
              </p:cNvPr>
              <p:cNvSpPr>
                <a:spLocks noChangeArrowheads="1"/>
              </p:cNvSpPr>
              <p:nvPr/>
            </p:nvSpPr>
            <p:spPr bwMode="auto">
              <a:xfrm>
                <a:off x="2111379" y="4083056"/>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4" name="Rectangle 36">
                <a:extLst>
                  <a:ext uri="{FF2B5EF4-FFF2-40B4-BE49-F238E27FC236}">
                    <a16:creationId xmlns:a16="http://schemas.microsoft.com/office/drawing/2014/main" id="{A3493394-881D-E797-3DD7-D34465B2F062}"/>
                  </a:ext>
                </a:extLst>
              </p:cNvPr>
              <p:cNvSpPr>
                <a:spLocks noChangeArrowheads="1"/>
              </p:cNvSpPr>
              <p:nvPr/>
            </p:nvSpPr>
            <p:spPr bwMode="auto">
              <a:xfrm>
                <a:off x="2654305" y="4083056"/>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5" name="Rectangle 38">
                <a:extLst>
                  <a:ext uri="{FF2B5EF4-FFF2-40B4-BE49-F238E27FC236}">
                    <a16:creationId xmlns:a16="http://schemas.microsoft.com/office/drawing/2014/main" id="{887058D0-426D-F94A-045D-0CA64AD5C9DD}"/>
                  </a:ext>
                </a:extLst>
              </p:cNvPr>
              <p:cNvSpPr>
                <a:spLocks noChangeArrowheads="1"/>
              </p:cNvSpPr>
              <p:nvPr/>
            </p:nvSpPr>
            <p:spPr bwMode="auto">
              <a:xfrm>
                <a:off x="3222630" y="4083056"/>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6" name="Rectangle 40">
                <a:extLst>
                  <a:ext uri="{FF2B5EF4-FFF2-40B4-BE49-F238E27FC236}">
                    <a16:creationId xmlns:a16="http://schemas.microsoft.com/office/drawing/2014/main" id="{13D4B360-C077-01A3-4F23-D06436C86B36}"/>
                  </a:ext>
                </a:extLst>
              </p:cNvPr>
              <p:cNvSpPr>
                <a:spLocks noChangeArrowheads="1"/>
              </p:cNvSpPr>
              <p:nvPr/>
            </p:nvSpPr>
            <p:spPr bwMode="auto">
              <a:xfrm>
                <a:off x="3792543" y="4083056"/>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07" name="Line 41">
                <a:extLst>
                  <a:ext uri="{FF2B5EF4-FFF2-40B4-BE49-F238E27FC236}">
                    <a16:creationId xmlns:a16="http://schemas.microsoft.com/office/drawing/2014/main" id="{FE8EAE45-5032-2BFD-E209-E84B4FC0142B}"/>
                  </a:ext>
                </a:extLst>
              </p:cNvPr>
              <p:cNvSpPr>
                <a:spLocks noChangeShapeType="1"/>
              </p:cNvSpPr>
              <p:nvPr/>
            </p:nvSpPr>
            <p:spPr bwMode="auto">
              <a:xfrm flipV="1">
                <a:off x="998541" y="1792291"/>
                <a:ext cx="0" cy="2244728"/>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8" name="Line 42">
                <a:extLst>
                  <a:ext uri="{FF2B5EF4-FFF2-40B4-BE49-F238E27FC236}">
                    <a16:creationId xmlns:a16="http://schemas.microsoft.com/office/drawing/2014/main" id="{6D0841A7-3AE6-F059-3238-78E20F7DB2D2}"/>
                  </a:ext>
                </a:extLst>
              </p:cNvPr>
              <p:cNvSpPr>
                <a:spLocks noChangeShapeType="1"/>
              </p:cNvSpPr>
              <p:nvPr/>
            </p:nvSpPr>
            <p:spPr bwMode="auto">
              <a:xfrm flipV="1">
                <a:off x="3838581" y="1792291"/>
                <a:ext cx="0" cy="2244728"/>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9" name="Line 43">
                <a:extLst>
                  <a:ext uri="{FF2B5EF4-FFF2-40B4-BE49-F238E27FC236}">
                    <a16:creationId xmlns:a16="http://schemas.microsoft.com/office/drawing/2014/main" id="{751600A1-99C9-0EFF-B7DA-D5C22D23AB9C}"/>
                  </a:ext>
                </a:extLst>
              </p:cNvPr>
              <p:cNvSpPr>
                <a:spLocks noChangeShapeType="1"/>
              </p:cNvSpPr>
              <p:nvPr/>
            </p:nvSpPr>
            <p:spPr bwMode="auto">
              <a:xfrm>
                <a:off x="998541" y="4037019"/>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0" name="Line 44">
                <a:extLst>
                  <a:ext uri="{FF2B5EF4-FFF2-40B4-BE49-F238E27FC236}">
                    <a16:creationId xmlns:a16="http://schemas.microsoft.com/office/drawing/2014/main" id="{A807988D-67BC-5A87-9F22-1DBDCD77AFAC}"/>
                  </a:ext>
                </a:extLst>
              </p:cNvPr>
              <p:cNvSpPr>
                <a:spLocks noChangeShapeType="1"/>
              </p:cNvSpPr>
              <p:nvPr/>
            </p:nvSpPr>
            <p:spPr bwMode="auto">
              <a:xfrm>
                <a:off x="998541" y="3813181"/>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1" name="Line 45">
                <a:extLst>
                  <a:ext uri="{FF2B5EF4-FFF2-40B4-BE49-F238E27FC236}">
                    <a16:creationId xmlns:a16="http://schemas.microsoft.com/office/drawing/2014/main" id="{4CAEC4E7-6A5E-192F-BD92-002999A52FC4}"/>
                  </a:ext>
                </a:extLst>
              </p:cNvPr>
              <p:cNvSpPr>
                <a:spLocks noChangeShapeType="1"/>
              </p:cNvSpPr>
              <p:nvPr/>
            </p:nvSpPr>
            <p:spPr bwMode="auto">
              <a:xfrm>
                <a:off x="998541" y="358934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2" name="Line 46">
                <a:extLst>
                  <a:ext uri="{FF2B5EF4-FFF2-40B4-BE49-F238E27FC236}">
                    <a16:creationId xmlns:a16="http://schemas.microsoft.com/office/drawing/2014/main" id="{1090AD9F-5C85-0FD9-BB72-B7CC37416B36}"/>
                  </a:ext>
                </a:extLst>
              </p:cNvPr>
              <p:cNvSpPr>
                <a:spLocks noChangeShapeType="1"/>
              </p:cNvSpPr>
              <p:nvPr/>
            </p:nvSpPr>
            <p:spPr bwMode="auto">
              <a:xfrm>
                <a:off x="998541" y="336391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3" name="Line 47">
                <a:extLst>
                  <a:ext uri="{FF2B5EF4-FFF2-40B4-BE49-F238E27FC236}">
                    <a16:creationId xmlns:a16="http://schemas.microsoft.com/office/drawing/2014/main" id="{44DD438C-F192-2780-5A8C-96BB434CA3BE}"/>
                  </a:ext>
                </a:extLst>
              </p:cNvPr>
              <p:cNvSpPr>
                <a:spLocks noChangeShapeType="1"/>
              </p:cNvSpPr>
              <p:nvPr/>
            </p:nvSpPr>
            <p:spPr bwMode="auto">
              <a:xfrm>
                <a:off x="998541" y="314008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4" name="Line 48">
                <a:extLst>
                  <a:ext uri="{FF2B5EF4-FFF2-40B4-BE49-F238E27FC236}">
                    <a16:creationId xmlns:a16="http://schemas.microsoft.com/office/drawing/2014/main" id="{EA1FD879-0D2F-328F-5CB7-292D53A61955}"/>
                  </a:ext>
                </a:extLst>
              </p:cNvPr>
              <p:cNvSpPr>
                <a:spLocks noChangeShapeType="1"/>
              </p:cNvSpPr>
              <p:nvPr/>
            </p:nvSpPr>
            <p:spPr bwMode="auto">
              <a:xfrm>
                <a:off x="998541" y="291465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5" name="Line 49">
                <a:extLst>
                  <a:ext uri="{FF2B5EF4-FFF2-40B4-BE49-F238E27FC236}">
                    <a16:creationId xmlns:a16="http://schemas.microsoft.com/office/drawing/2014/main" id="{F4DDDB6F-1684-8645-B29B-9766DB1FEB62}"/>
                  </a:ext>
                </a:extLst>
              </p:cNvPr>
              <p:cNvSpPr>
                <a:spLocks noChangeShapeType="1"/>
              </p:cNvSpPr>
              <p:nvPr/>
            </p:nvSpPr>
            <p:spPr bwMode="auto">
              <a:xfrm>
                <a:off x="998541" y="2690817"/>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6" name="Line 50">
                <a:extLst>
                  <a:ext uri="{FF2B5EF4-FFF2-40B4-BE49-F238E27FC236}">
                    <a16:creationId xmlns:a16="http://schemas.microsoft.com/office/drawing/2014/main" id="{43BC36E6-FF76-D1AD-7F33-6E2CF274C8F0}"/>
                  </a:ext>
                </a:extLst>
              </p:cNvPr>
              <p:cNvSpPr>
                <a:spLocks noChangeShapeType="1"/>
              </p:cNvSpPr>
              <p:nvPr/>
            </p:nvSpPr>
            <p:spPr bwMode="auto">
              <a:xfrm>
                <a:off x="998541" y="2465392"/>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7" name="Line 51">
                <a:extLst>
                  <a:ext uri="{FF2B5EF4-FFF2-40B4-BE49-F238E27FC236}">
                    <a16:creationId xmlns:a16="http://schemas.microsoft.com/office/drawing/2014/main" id="{EFE5F91E-D5FF-F823-8E87-318EAF7C08E9}"/>
                  </a:ext>
                </a:extLst>
              </p:cNvPr>
              <p:cNvSpPr>
                <a:spLocks noChangeShapeType="1"/>
              </p:cNvSpPr>
              <p:nvPr/>
            </p:nvSpPr>
            <p:spPr bwMode="auto">
              <a:xfrm>
                <a:off x="998541" y="224155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8" name="Line 52">
                <a:extLst>
                  <a:ext uri="{FF2B5EF4-FFF2-40B4-BE49-F238E27FC236}">
                    <a16:creationId xmlns:a16="http://schemas.microsoft.com/office/drawing/2014/main" id="{8EE417CB-4C02-BB76-EBA3-2B48621FAD1B}"/>
                  </a:ext>
                </a:extLst>
              </p:cNvPr>
              <p:cNvSpPr>
                <a:spLocks noChangeShapeType="1"/>
              </p:cNvSpPr>
              <p:nvPr/>
            </p:nvSpPr>
            <p:spPr bwMode="auto">
              <a:xfrm>
                <a:off x="998541" y="201612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9" name="Line 53">
                <a:extLst>
                  <a:ext uri="{FF2B5EF4-FFF2-40B4-BE49-F238E27FC236}">
                    <a16:creationId xmlns:a16="http://schemas.microsoft.com/office/drawing/2014/main" id="{247DFA0F-8FBB-F582-79F5-387CFD4CDC20}"/>
                  </a:ext>
                </a:extLst>
              </p:cNvPr>
              <p:cNvSpPr>
                <a:spLocks noChangeShapeType="1"/>
              </p:cNvSpPr>
              <p:nvPr/>
            </p:nvSpPr>
            <p:spPr bwMode="auto">
              <a:xfrm>
                <a:off x="998541" y="1792291"/>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0" name="Line 54">
                <a:extLst>
                  <a:ext uri="{FF2B5EF4-FFF2-40B4-BE49-F238E27FC236}">
                    <a16:creationId xmlns:a16="http://schemas.microsoft.com/office/drawing/2014/main" id="{C8CCDB33-A9CB-243C-3062-A45D88067921}"/>
                  </a:ext>
                </a:extLst>
              </p:cNvPr>
              <p:cNvSpPr>
                <a:spLocks noChangeShapeType="1"/>
              </p:cNvSpPr>
              <p:nvPr/>
            </p:nvSpPr>
            <p:spPr bwMode="auto">
              <a:xfrm flipH="1">
                <a:off x="3810006" y="4037019"/>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1" name="Line 55">
                <a:extLst>
                  <a:ext uri="{FF2B5EF4-FFF2-40B4-BE49-F238E27FC236}">
                    <a16:creationId xmlns:a16="http://schemas.microsoft.com/office/drawing/2014/main" id="{CFF21D23-F1BC-3D8D-9E6A-2F3145D57A21}"/>
                  </a:ext>
                </a:extLst>
              </p:cNvPr>
              <p:cNvSpPr>
                <a:spLocks noChangeShapeType="1"/>
              </p:cNvSpPr>
              <p:nvPr/>
            </p:nvSpPr>
            <p:spPr bwMode="auto">
              <a:xfrm flipH="1">
                <a:off x="3810006" y="3813181"/>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2" name="Line 56">
                <a:extLst>
                  <a:ext uri="{FF2B5EF4-FFF2-40B4-BE49-F238E27FC236}">
                    <a16:creationId xmlns:a16="http://schemas.microsoft.com/office/drawing/2014/main" id="{27D62816-A320-ABC3-34F3-47E45CE730B4}"/>
                  </a:ext>
                </a:extLst>
              </p:cNvPr>
              <p:cNvSpPr>
                <a:spLocks noChangeShapeType="1"/>
              </p:cNvSpPr>
              <p:nvPr/>
            </p:nvSpPr>
            <p:spPr bwMode="auto">
              <a:xfrm flipH="1">
                <a:off x="3810006" y="358934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3" name="Line 57">
                <a:extLst>
                  <a:ext uri="{FF2B5EF4-FFF2-40B4-BE49-F238E27FC236}">
                    <a16:creationId xmlns:a16="http://schemas.microsoft.com/office/drawing/2014/main" id="{DEC2F804-4B33-7E8B-F12C-24311E53A91B}"/>
                  </a:ext>
                </a:extLst>
              </p:cNvPr>
              <p:cNvSpPr>
                <a:spLocks noChangeShapeType="1"/>
              </p:cNvSpPr>
              <p:nvPr/>
            </p:nvSpPr>
            <p:spPr bwMode="auto">
              <a:xfrm flipH="1">
                <a:off x="3810006" y="336391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4" name="Line 58">
                <a:extLst>
                  <a:ext uri="{FF2B5EF4-FFF2-40B4-BE49-F238E27FC236}">
                    <a16:creationId xmlns:a16="http://schemas.microsoft.com/office/drawing/2014/main" id="{F00EBE86-B407-8032-0E46-DDBE3FB90DB3}"/>
                  </a:ext>
                </a:extLst>
              </p:cNvPr>
              <p:cNvSpPr>
                <a:spLocks noChangeShapeType="1"/>
              </p:cNvSpPr>
              <p:nvPr/>
            </p:nvSpPr>
            <p:spPr bwMode="auto">
              <a:xfrm flipH="1">
                <a:off x="3810006" y="314008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5" name="Line 59">
                <a:extLst>
                  <a:ext uri="{FF2B5EF4-FFF2-40B4-BE49-F238E27FC236}">
                    <a16:creationId xmlns:a16="http://schemas.microsoft.com/office/drawing/2014/main" id="{48E9670D-CE68-82CF-28CC-A5ED1EF1D878}"/>
                  </a:ext>
                </a:extLst>
              </p:cNvPr>
              <p:cNvSpPr>
                <a:spLocks noChangeShapeType="1"/>
              </p:cNvSpPr>
              <p:nvPr/>
            </p:nvSpPr>
            <p:spPr bwMode="auto">
              <a:xfrm flipH="1">
                <a:off x="3810006" y="291465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6" name="Line 60">
                <a:extLst>
                  <a:ext uri="{FF2B5EF4-FFF2-40B4-BE49-F238E27FC236}">
                    <a16:creationId xmlns:a16="http://schemas.microsoft.com/office/drawing/2014/main" id="{10052A5E-9A75-14CE-88C6-3413BD3386D9}"/>
                  </a:ext>
                </a:extLst>
              </p:cNvPr>
              <p:cNvSpPr>
                <a:spLocks noChangeShapeType="1"/>
              </p:cNvSpPr>
              <p:nvPr/>
            </p:nvSpPr>
            <p:spPr bwMode="auto">
              <a:xfrm flipH="1">
                <a:off x="3810006" y="2690817"/>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7" name="Line 61">
                <a:extLst>
                  <a:ext uri="{FF2B5EF4-FFF2-40B4-BE49-F238E27FC236}">
                    <a16:creationId xmlns:a16="http://schemas.microsoft.com/office/drawing/2014/main" id="{4934891D-93A9-582A-11AB-96D8E5A53807}"/>
                  </a:ext>
                </a:extLst>
              </p:cNvPr>
              <p:cNvSpPr>
                <a:spLocks noChangeShapeType="1"/>
              </p:cNvSpPr>
              <p:nvPr/>
            </p:nvSpPr>
            <p:spPr bwMode="auto">
              <a:xfrm flipH="1">
                <a:off x="3810006" y="2465392"/>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8" name="Line 62">
                <a:extLst>
                  <a:ext uri="{FF2B5EF4-FFF2-40B4-BE49-F238E27FC236}">
                    <a16:creationId xmlns:a16="http://schemas.microsoft.com/office/drawing/2014/main" id="{086FFE54-EA1D-3FA5-0DBE-C0915557D422}"/>
                  </a:ext>
                </a:extLst>
              </p:cNvPr>
              <p:cNvSpPr>
                <a:spLocks noChangeShapeType="1"/>
              </p:cNvSpPr>
              <p:nvPr/>
            </p:nvSpPr>
            <p:spPr bwMode="auto">
              <a:xfrm flipH="1">
                <a:off x="3810006" y="2241554"/>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9" name="Line 63">
                <a:extLst>
                  <a:ext uri="{FF2B5EF4-FFF2-40B4-BE49-F238E27FC236}">
                    <a16:creationId xmlns:a16="http://schemas.microsoft.com/office/drawing/2014/main" id="{51657900-85D1-AA65-024C-A36005636974}"/>
                  </a:ext>
                </a:extLst>
              </p:cNvPr>
              <p:cNvSpPr>
                <a:spLocks noChangeShapeType="1"/>
              </p:cNvSpPr>
              <p:nvPr/>
            </p:nvSpPr>
            <p:spPr bwMode="auto">
              <a:xfrm flipH="1">
                <a:off x="3810006" y="201612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0" name="Line 64">
                <a:extLst>
                  <a:ext uri="{FF2B5EF4-FFF2-40B4-BE49-F238E27FC236}">
                    <a16:creationId xmlns:a16="http://schemas.microsoft.com/office/drawing/2014/main" id="{90C85216-5FAE-487D-B0CE-129E2E1E95EA}"/>
                  </a:ext>
                </a:extLst>
              </p:cNvPr>
              <p:cNvSpPr>
                <a:spLocks noChangeShapeType="1"/>
              </p:cNvSpPr>
              <p:nvPr/>
            </p:nvSpPr>
            <p:spPr bwMode="auto">
              <a:xfrm flipH="1">
                <a:off x="3810006" y="1792291"/>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1" name="Rectangle 65">
                <a:extLst>
                  <a:ext uri="{FF2B5EF4-FFF2-40B4-BE49-F238E27FC236}">
                    <a16:creationId xmlns:a16="http://schemas.microsoft.com/office/drawing/2014/main" id="{2E3D596B-77BC-3C23-A175-37DFC1DE6C09}"/>
                  </a:ext>
                </a:extLst>
              </p:cNvPr>
              <p:cNvSpPr>
                <a:spLocks noChangeArrowheads="1"/>
              </p:cNvSpPr>
              <p:nvPr/>
            </p:nvSpPr>
            <p:spPr bwMode="auto">
              <a:xfrm>
                <a:off x="912816" y="3990981"/>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2" name="Rectangle 67">
                <a:extLst>
                  <a:ext uri="{FF2B5EF4-FFF2-40B4-BE49-F238E27FC236}">
                    <a16:creationId xmlns:a16="http://schemas.microsoft.com/office/drawing/2014/main" id="{4D467E09-A9E5-CB4E-8F52-D1E8422FE2E9}"/>
                  </a:ext>
                </a:extLst>
              </p:cNvPr>
              <p:cNvSpPr>
                <a:spLocks noChangeArrowheads="1"/>
              </p:cNvSpPr>
              <p:nvPr/>
            </p:nvSpPr>
            <p:spPr bwMode="auto">
              <a:xfrm>
                <a:off x="774703" y="3498855"/>
                <a:ext cx="1952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33" name="Rectangle 69">
                <a:extLst>
                  <a:ext uri="{FF2B5EF4-FFF2-40B4-BE49-F238E27FC236}">
                    <a16:creationId xmlns:a16="http://schemas.microsoft.com/office/drawing/2014/main" id="{EB9D4956-F27D-64C5-4F95-14C3F2BE7542}"/>
                  </a:ext>
                </a:extLst>
              </p:cNvPr>
              <p:cNvSpPr>
                <a:spLocks noChangeArrowheads="1"/>
              </p:cNvSpPr>
              <p:nvPr/>
            </p:nvSpPr>
            <p:spPr bwMode="auto">
              <a:xfrm>
                <a:off x="774703" y="3054355"/>
                <a:ext cx="1952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4" name="Rectangle 71">
                <a:extLst>
                  <a:ext uri="{FF2B5EF4-FFF2-40B4-BE49-F238E27FC236}">
                    <a16:creationId xmlns:a16="http://schemas.microsoft.com/office/drawing/2014/main" id="{E3F63A9A-0DB8-95FF-334A-0B9184E78555}"/>
                  </a:ext>
                </a:extLst>
              </p:cNvPr>
              <p:cNvSpPr>
                <a:spLocks noChangeArrowheads="1"/>
              </p:cNvSpPr>
              <p:nvPr/>
            </p:nvSpPr>
            <p:spPr bwMode="auto">
              <a:xfrm>
                <a:off x="774703" y="2601917"/>
                <a:ext cx="1952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5" name="Rectangle 73">
                <a:extLst>
                  <a:ext uri="{FF2B5EF4-FFF2-40B4-BE49-F238E27FC236}">
                    <a16:creationId xmlns:a16="http://schemas.microsoft.com/office/drawing/2014/main" id="{6774C1E1-53F6-EAED-12EB-B51C3A93E651}"/>
                  </a:ext>
                </a:extLst>
              </p:cNvPr>
              <p:cNvSpPr>
                <a:spLocks noChangeArrowheads="1"/>
              </p:cNvSpPr>
              <p:nvPr/>
            </p:nvSpPr>
            <p:spPr bwMode="auto">
              <a:xfrm>
                <a:off x="774703" y="2157416"/>
                <a:ext cx="1952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0.4</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36" name="Rectangle 75">
                <a:extLst>
                  <a:ext uri="{FF2B5EF4-FFF2-40B4-BE49-F238E27FC236}">
                    <a16:creationId xmlns:a16="http://schemas.microsoft.com/office/drawing/2014/main" id="{7464039F-8FA8-4220-31C5-047506D21B83}"/>
                  </a:ext>
                </a:extLst>
              </p:cNvPr>
              <p:cNvSpPr>
                <a:spLocks noChangeArrowheads="1"/>
              </p:cNvSpPr>
              <p:nvPr/>
            </p:nvSpPr>
            <p:spPr bwMode="auto">
              <a:xfrm>
                <a:off x="774703" y="1704978"/>
                <a:ext cx="1952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7" name="Freeform 76">
                <a:extLst>
                  <a:ext uri="{FF2B5EF4-FFF2-40B4-BE49-F238E27FC236}">
                    <a16:creationId xmlns:a16="http://schemas.microsoft.com/office/drawing/2014/main" id="{10C91A1D-C5FF-CB65-5834-34A3D66BC22A}"/>
                  </a:ext>
                </a:extLst>
              </p:cNvPr>
              <p:cNvSpPr>
                <a:spLocks/>
              </p:cNvSpPr>
              <p:nvPr/>
            </p:nvSpPr>
            <p:spPr bwMode="auto">
              <a:xfrm>
                <a:off x="1141416" y="1792291"/>
                <a:ext cx="2697165" cy="2244728"/>
              </a:xfrm>
              <a:custGeom>
                <a:avLst/>
                <a:gdLst>
                  <a:gd name="T0" fmla="*/ 0 w 1699"/>
                  <a:gd name="T1" fmla="*/ 0 h 1414"/>
                  <a:gd name="T2" fmla="*/ 89 w 1699"/>
                  <a:gd name="T3" fmla="*/ 679 h 1414"/>
                  <a:gd name="T4" fmla="*/ 178 w 1699"/>
                  <a:gd name="T5" fmla="*/ 912 h 1414"/>
                  <a:gd name="T6" fmla="*/ 268 w 1699"/>
                  <a:gd name="T7" fmla="*/ 1094 h 1414"/>
                  <a:gd name="T8" fmla="*/ 357 w 1699"/>
                  <a:gd name="T9" fmla="*/ 1223 h 1414"/>
                  <a:gd name="T10" fmla="*/ 447 w 1699"/>
                  <a:gd name="T11" fmla="*/ 1307 h 1414"/>
                  <a:gd name="T12" fmla="*/ 536 w 1699"/>
                  <a:gd name="T13" fmla="*/ 1358 h 1414"/>
                  <a:gd name="T14" fmla="*/ 626 w 1699"/>
                  <a:gd name="T15" fmla="*/ 1386 h 1414"/>
                  <a:gd name="T16" fmla="*/ 715 w 1699"/>
                  <a:gd name="T17" fmla="*/ 1400 h 1414"/>
                  <a:gd name="T18" fmla="*/ 804 w 1699"/>
                  <a:gd name="T19" fmla="*/ 1408 h 1414"/>
                  <a:gd name="T20" fmla="*/ 894 w 1699"/>
                  <a:gd name="T21" fmla="*/ 1411 h 1414"/>
                  <a:gd name="T22" fmla="*/ 983 w 1699"/>
                  <a:gd name="T23" fmla="*/ 1413 h 1414"/>
                  <a:gd name="T24" fmla="*/ 1073 w 1699"/>
                  <a:gd name="T25" fmla="*/ 1414 h 1414"/>
                  <a:gd name="T26" fmla="*/ 1162 w 1699"/>
                  <a:gd name="T27" fmla="*/ 1414 h 1414"/>
                  <a:gd name="T28" fmla="*/ 1252 w 1699"/>
                  <a:gd name="T29" fmla="*/ 1414 h 1414"/>
                  <a:gd name="T30" fmla="*/ 1341 w 1699"/>
                  <a:gd name="T31" fmla="*/ 1414 h 1414"/>
                  <a:gd name="T32" fmla="*/ 1431 w 1699"/>
                  <a:gd name="T33" fmla="*/ 1414 h 1414"/>
                  <a:gd name="T34" fmla="*/ 1520 w 1699"/>
                  <a:gd name="T35" fmla="*/ 1414 h 1414"/>
                  <a:gd name="T36" fmla="*/ 1609 w 1699"/>
                  <a:gd name="T37" fmla="*/ 1414 h 1414"/>
                  <a:gd name="T38" fmla="*/ 1699 w 1699"/>
                  <a:gd name="T39" fmla="*/ 1414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9" h="1414">
                    <a:moveTo>
                      <a:pt x="0" y="0"/>
                    </a:moveTo>
                    <a:lnTo>
                      <a:pt x="89" y="679"/>
                    </a:lnTo>
                    <a:lnTo>
                      <a:pt x="178" y="912"/>
                    </a:lnTo>
                    <a:lnTo>
                      <a:pt x="268" y="1094"/>
                    </a:lnTo>
                    <a:lnTo>
                      <a:pt x="357" y="1223"/>
                    </a:lnTo>
                    <a:lnTo>
                      <a:pt x="447" y="1307"/>
                    </a:lnTo>
                    <a:lnTo>
                      <a:pt x="536" y="1358"/>
                    </a:lnTo>
                    <a:lnTo>
                      <a:pt x="626" y="1386"/>
                    </a:lnTo>
                    <a:lnTo>
                      <a:pt x="715" y="1400"/>
                    </a:lnTo>
                    <a:lnTo>
                      <a:pt x="804" y="1408"/>
                    </a:lnTo>
                    <a:lnTo>
                      <a:pt x="894" y="1411"/>
                    </a:lnTo>
                    <a:lnTo>
                      <a:pt x="983" y="1413"/>
                    </a:lnTo>
                    <a:lnTo>
                      <a:pt x="1073" y="1414"/>
                    </a:lnTo>
                    <a:lnTo>
                      <a:pt x="1162" y="1414"/>
                    </a:lnTo>
                    <a:lnTo>
                      <a:pt x="1252" y="1414"/>
                    </a:lnTo>
                    <a:lnTo>
                      <a:pt x="1341" y="1414"/>
                    </a:lnTo>
                    <a:lnTo>
                      <a:pt x="1431" y="1414"/>
                    </a:lnTo>
                    <a:lnTo>
                      <a:pt x="1520" y="1414"/>
                    </a:lnTo>
                    <a:lnTo>
                      <a:pt x="1609" y="1414"/>
                    </a:lnTo>
                    <a:lnTo>
                      <a:pt x="1699" y="1414"/>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8" name="TextBox 137">
                <a:extLst>
                  <a:ext uri="{FF2B5EF4-FFF2-40B4-BE49-F238E27FC236}">
                    <a16:creationId xmlns:a16="http://schemas.microsoft.com/office/drawing/2014/main" id="{298CF843-27A5-6433-7CFC-333722D859D3}"/>
                  </a:ext>
                </a:extLst>
              </p:cNvPr>
              <p:cNvSpPr txBox="1"/>
              <p:nvPr/>
            </p:nvSpPr>
            <p:spPr>
              <a:xfrm>
                <a:off x="2024004" y="4260856"/>
                <a:ext cx="630301" cy="276999"/>
              </a:xfrm>
              <a:prstGeom prst="rect">
                <a:avLst/>
              </a:prstGeom>
              <a:noFill/>
            </p:spPr>
            <p:txBody>
              <a:bodyPr wrap="none" rtlCol="0">
                <a:spAutoFit/>
              </a:bodyPr>
              <a:lstStyle/>
              <a:p>
                <a:r>
                  <a:rPr lang="en-US" sz="1200" dirty="0"/>
                  <a:t>epochs</a:t>
                </a:r>
              </a:p>
            </p:txBody>
          </p:sp>
          <mc:AlternateContent xmlns:mc="http://schemas.openxmlformats.org/markup-compatibility/2006" xmlns:a14="http://schemas.microsoft.com/office/drawing/2010/main">
            <mc:Choice Requires="a14">
              <p:sp>
                <p:nvSpPr>
                  <p:cNvPr id="139" name="TextBox 138">
                    <a:extLst>
                      <a:ext uri="{FF2B5EF4-FFF2-40B4-BE49-F238E27FC236}">
                        <a16:creationId xmlns:a16="http://schemas.microsoft.com/office/drawing/2014/main" id="{93ED2FEA-69C6-4E77-1552-7DE4BF46ADA9}"/>
                      </a:ext>
                    </a:extLst>
                  </p:cNvPr>
                  <p:cNvSpPr txBox="1"/>
                  <p:nvPr/>
                </p:nvSpPr>
                <p:spPr>
                  <a:xfrm>
                    <a:off x="3211384" y="1860037"/>
                    <a:ext cx="53585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𝛼</m:t>
                          </m:r>
                          <m:r>
                            <a:rPr lang="en-US" sz="1200" b="0" i="1" smtClean="0">
                              <a:latin typeface="Cambria Math" panose="02040503050406030204" pitchFamily="18" charset="0"/>
                            </a:rPr>
                            <m:t>=0.2</m:t>
                          </m:r>
                        </m:oMath>
                      </m:oMathPara>
                    </a14:m>
                    <a:endParaRPr lang="en-US" sz="1200" dirty="0"/>
                  </a:p>
                </p:txBody>
              </p:sp>
            </mc:Choice>
            <mc:Fallback xmlns="">
              <p:sp>
                <p:nvSpPr>
                  <p:cNvPr id="141" name="TextBox 140">
                    <a:extLst>
                      <a:ext uri="{FF2B5EF4-FFF2-40B4-BE49-F238E27FC236}">
                        <a16:creationId xmlns:a16="http://schemas.microsoft.com/office/drawing/2014/main" id="{A756E299-9B2F-5043-7200-C86856E7E350}"/>
                      </a:ext>
                    </a:extLst>
                  </p:cNvPr>
                  <p:cNvSpPr txBox="1">
                    <a:spLocks noRot="1" noChangeAspect="1" noMove="1" noResize="1" noEditPoints="1" noAdjustHandles="1" noChangeArrowheads="1" noChangeShapeType="1" noTextEdit="1"/>
                  </p:cNvSpPr>
                  <p:nvPr/>
                </p:nvSpPr>
                <p:spPr>
                  <a:xfrm>
                    <a:off x="3211384" y="1860037"/>
                    <a:ext cx="535852" cy="184666"/>
                  </a:xfrm>
                  <a:prstGeom prst="rect">
                    <a:avLst/>
                  </a:prstGeom>
                  <a:blipFill>
                    <a:blip r:embed="rId4"/>
                    <a:stretch>
                      <a:fillRect l="-4545" r="-6818" b="-6667"/>
                    </a:stretch>
                  </a:blipFill>
                </p:spPr>
                <p:txBody>
                  <a:bodyPr/>
                  <a:lstStyle/>
                  <a:p>
                    <a:r>
                      <a:rPr lang="en-US">
                        <a:noFill/>
                      </a:rPr>
                      <a:t> </a:t>
                    </a:r>
                  </a:p>
                </p:txBody>
              </p:sp>
            </mc:Fallback>
          </mc:AlternateContent>
        </p:grpSp>
        <p:sp>
          <p:nvSpPr>
            <p:cNvPr id="12" name="TextBox 11">
              <a:extLst>
                <a:ext uri="{FF2B5EF4-FFF2-40B4-BE49-F238E27FC236}">
                  <a16:creationId xmlns:a16="http://schemas.microsoft.com/office/drawing/2014/main" id="{446C3787-6CE4-B4C8-84C4-E8A0E2FB7626}"/>
                </a:ext>
              </a:extLst>
            </p:cNvPr>
            <p:cNvSpPr txBox="1"/>
            <p:nvPr/>
          </p:nvSpPr>
          <p:spPr>
            <a:xfrm>
              <a:off x="3903667" y="3990981"/>
              <a:ext cx="351378" cy="276999"/>
            </a:xfrm>
            <a:prstGeom prst="rect">
              <a:avLst/>
            </a:prstGeom>
            <a:noFill/>
          </p:spPr>
          <p:txBody>
            <a:bodyPr wrap="none" rtlCol="0">
              <a:spAutoFit/>
            </a:bodyPr>
            <a:lstStyle/>
            <a:p>
              <a:r>
                <a:rPr lang="en-US" sz="1200" dirty="0"/>
                <a:t>(a)</a:t>
              </a:r>
            </a:p>
          </p:txBody>
        </p:sp>
        <p:sp>
          <p:nvSpPr>
            <p:cNvPr id="13" name="TextBox 12">
              <a:extLst>
                <a:ext uri="{FF2B5EF4-FFF2-40B4-BE49-F238E27FC236}">
                  <a16:creationId xmlns:a16="http://schemas.microsoft.com/office/drawing/2014/main" id="{158B8D61-8E8E-C511-4E68-1985AF09F00E}"/>
                </a:ext>
              </a:extLst>
            </p:cNvPr>
            <p:cNvSpPr txBox="1"/>
            <p:nvPr/>
          </p:nvSpPr>
          <p:spPr>
            <a:xfrm>
              <a:off x="7368089" y="4010031"/>
              <a:ext cx="357790" cy="276999"/>
            </a:xfrm>
            <a:prstGeom prst="rect">
              <a:avLst/>
            </a:prstGeom>
            <a:noFill/>
          </p:spPr>
          <p:txBody>
            <a:bodyPr wrap="none" rtlCol="0">
              <a:spAutoFit/>
            </a:bodyPr>
            <a:lstStyle/>
            <a:p>
              <a:r>
                <a:rPr lang="en-US" sz="1200" dirty="0"/>
                <a:t>(b)</a:t>
              </a:r>
            </a:p>
          </p:txBody>
        </p:sp>
        <p:grpSp>
          <p:nvGrpSpPr>
            <p:cNvPr id="14" name="Group 13">
              <a:extLst>
                <a:ext uri="{FF2B5EF4-FFF2-40B4-BE49-F238E27FC236}">
                  <a16:creationId xmlns:a16="http://schemas.microsoft.com/office/drawing/2014/main" id="{4492E0D7-76CB-E5EC-9C31-DED4FA8341F9}"/>
                </a:ext>
              </a:extLst>
            </p:cNvPr>
            <p:cNvGrpSpPr/>
            <p:nvPr/>
          </p:nvGrpSpPr>
          <p:grpSpPr>
            <a:xfrm>
              <a:off x="4278314" y="1593850"/>
              <a:ext cx="3094039" cy="2944005"/>
              <a:chOff x="4278314" y="1593850"/>
              <a:chExt cx="3094039" cy="2944005"/>
            </a:xfrm>
          </p:grpSpPr>
          <p:sp>
            <p:nvSpPr>
              <p:cNvPr id="15" name="Line 6">
                <a:extLst>
                  <a:ext uri="{FF2B5EF4-FFF2-40B4-BE49-F238E27FC236}">
                    <a16:creationId xmlns:a16="http://schemas.microsoft.com/office/drawing/2014/main" id="{2EA4086D-A4EB-4BE0-1B26-43D72882C0F4}"/>
                  </a:ext>
                </a:extLst>
              </p:cNvPr>
              <p:cNvSpPr>
                <a:spLocks noChangeShapeType="1"/>
              </p:cNvSpPr>
              <p:nvPr/>
            </p:nvSpPr>
            <p:spPr bwMode="auto">
              <a:xfrm>
                <a:off x="4481514" y="4046538"/>
                <a:ext cx="284003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6" name="Line 7">
                <a:extLst>
                  <a:ext uri="{FF2B5EF4-FFF2-40B4-BE49-F238E27FC236}">
                    <a16:creationId xmlns:a16="http://schemas.microsoft.com/office/drawing/2014/main" id="{7EA30019-8B6A-07D1-EB23-BAB2F20BA4F2}"/>
                  </a:ext>
                </a:extLst>
              </p:cNvPr>
              <p:cNvSpPr>
                <a:spLocks noChangeShapeType="1"/>
              </p:cNvSpPr>
              <p:nvPr/>
            </p:nvSpPr>
            <p:spPr bwMode="auto">
              <a:xfrm>
                <a:off x="4481514" y="1800225"/>
                <a:ext cx="284003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7" name="Line 8">
                <a:extLst>
                  <a:ext uri="{FF2B5EF4-FFF2-40B4-BE49-F238E27FC236}">
                    <a16:creationId xmlns:a16="http://schemas.microsoft.com/office/drawing/2014/main" id="{056308D2-EC68-62BB-BB6A-81BFBF36F885}"/>
                  </a:ext>
                </a:extLst>
              </p:cNvPr>
              <p:cNvSpPr>
                <a:spLocks noChangeShapeType="1"/>
              </p:cNvSpPr>
              <p:nvPr/>
            </p:nvSpPr>
            <p:spPr bwMode="auto">
              <a:xfrm flipV="1">
                <a:off x="4481514"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8" name="Line 9">
                <a:extLst>
                  <a:ext uri="{FF2B5EF4-FFF2-40B4-BE49-F238E27FC236}">
                    <a16:creationId xmlns:a16="http://schemas.microsoft.com/office/drawing/2014/main" id="{F71D8DFC-E8FD-322D-2FAF-E983D5BE70FF}"/>
                  </a:ext>
                </a:extLst>
              </p:cNvPr>
              <p:cNvSpPr>
                <a:spLocks noChangeShapeType="1"/>
              </p:cNvSpPr>
              <p:nvPr/>
            </p:nvSpPr>
            <p:spPr bwMode="auto">
              <a:xfrm flipV="1">
                <a:off x="4886327"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19" name="Line 10">
                <a:extLst>
                  <a:ext uri="{FF2B5EF4-FFF2-40B4-BE49-F238E27FC236}">
                    <a16:creationId xmlns:a16="http://schemas.microsoft.com/office/drawing/2014/main" id="{3BBCCF01-26C6-E4E2-87A2-FEE779513EB1}"/>
                  </a:ext>
                </a:extLst>
              </p:cNvPr>
              <p:cNvSpPr>
                <a:spLocks noChangeShapeType="1"/>
              </p:cNvSpPr>
              <p:nvPr/>
            </p:nvSpPr>
            <p:spPr bwMode="auto">
              <a:xfrm flipV="1">
                <a:off x="5292727"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0" name="Line 11">
                <a:extLst>
                  <a:ext uri="{FF2B5EF4-FFF2-40B4-BE49-F238E27FC236}">
                    <a16:creationId xmlns:a16="http://schemas.microsoft.com/office/drawing/2014/main" id="{534BACFC-8C76-76DE-C68D-DEDE3B3203FB}"/>
                  </a:ext>
                </a:extLst>
              </p:cNvPr>
              <p:cNvSpPr>
                <a:spLocks noChangeShapeType="1"/>
              </p:cNvSpPr>
              <p:nvPr/>
            </p:nvSpPr>
            <p:spPr bwMode="auto">
              <a:xfrm flipV="1">
                <a:off x="5697540"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1" name="Line 12">
                <a:extLst>
                  <a:ext uri="{FF2B5EF4-FFF2-40B4-BE49-F238E27FC236}">
                    <a16:creationId xmlns:a16="http://schemas.microsoft.com/office/drawing/2014/main" id="{2CA702AD-0684-11F1-FED2-9E235B35C1C9}"/>
                  </a:ext>
                </a:extLst>
              </p:cNvPr>
              <p:cNvSpPr>
                <a:spLocks noChangeShapeType="1"/>
              </p:cNvSpPr>
              <p:nvPr/>
            </p:nvSpPr>
            <p:spPr bwMode="auto">
              <a:xfrm flipV="1">
                <a:off x="6103940"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2" name="Line 13">
                <a:extLst>
                  <a:ext uri="{FF2B5EF4-FFF2-40B4-BE49-F238E27FC236}">
                    <a16:creationId xmlns:a16="http://schemas.microsoft.com/office/drawing/2014/main" id="{D0EEC609-ADB9-C37F-1AF5-74984215DC9F}"/>
                  </a:ext>
                </a:extLst>
              </p:cNvPr>
              <p:cNvSpPr>
                <a:spLocks noChangeShapeType="1"/>
              </p:cNvSpPr>
              <p:nvPr/>
            </p:nvSpPr>
            <p:spPr bwMode="auto">
              <a:xfrm flipV="1">
                <a:off x="6510340"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3" name="Line 14">
                <a:extLst>
                  <a:ext uri="{FF2B5EF4-FFF2-40B4-BE49-F238E27FC236}">
                    <a16:creationId xmlns:a16="http://schemas.microsoft.com/office/drawing/2014/main" id="{DF5C2655-7699-704B-E3E6-FBEAA41AAB1A}"/>
                  </a:ext>
                </a:extLst>
              </p:cNvPr>
              <p:cNvSpPr>
                <a:spLocks noChangeShapeType="1"/>
              </p:cNvSpPr>
              <p:nvPr/>
            </p:nvSpPr>
            <p:spPr bwMode="auto">
              <a:xfrm flipV="1">
                <a:off x="6915153"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4" name="Line 15">
                <a:extLst>
                  <a:ext uri="{FF2B5EF4-FFF2-40B4-BE49-F238E27FC236}">
                    <a16:creationId xmlns:a16="http://schemas.microsoft.com/office/drawing/2014/main" id="{86FF6138-908C-4193-CA31-1BD37F17B8CB}"/>
                  </a:ext>
                </a:extLst>
              </p:cNvPr>
              <p:cNvSpPr>
                <a:spLocks noChangeShapeType="1"/>
              </p:cNvSpPr>
              <p:nvPr/>
            </p:nvSpPr>
            <p:spPr bwMode="auto">
              <a:xfrm flipV="1">
                <a:off x="7321553" y="4017963"/>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5" name="Line 16">
                <a:extLst>
                  <a:ext uri="{FF2B5EF4-FFF2-40B4-BE49-F238E27FC236}">
                    <a16:creationId xmlns:a16="http://schemas.microsoft.com/office/drawing/2014/main" id="{B1D9738A-EF64-F4B2-13DD-21A073A46AFC}"/>
                  </a:ext>
                </a:extLst>
              </p:cNvPr>
              <p:cNvSpPr>
                <a:spLocks noChangeShapeType="1"/>
              </p:cNvSpPr>
              <p:nvPr/>
            </p:nvSpPr>
            <p:spPr bwMode="auto">
              <a:xfrm>
                <a:off x="4481514"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6" name="Line 17">
                <a:extLst>
                  <a:ext uri="{FF2B5EF4-FFF2-40B4-BE49-F238E27FC236}">
                    <a16:creationId xmlns:a16="http://schemas.microsoft.com/office/drawing/2014/main" id="{28056EC5-22A5-E4E5-56F9-EAFA37562E61}"/>
                  </a:ext>
                </a:extLst>
              </p:cNvPr>
              <p:cNvSpPr>
                <a:spLocks noChangeShapeType="1"/>
              </p:cNvSpPr>
              <p:nvPr/>
            </p:nvSpPr>
            <p:spPr bwMode="auto">
              <a:xfrm>
                <a:off x="4886327"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7" name="Line 18">
                <a:extLst>
                  <a:ext uri="{FF2B5EF4-FFF2-40B4-BE49-F238E27FC236}">
                    <a16:creationId xmlns:a16="http://schemas.microsoft.com/office/drawing/2014/main" id="{64E83951-4F57-23DC-8BEF-3636E0BDD01A}"/>
                  </a:ext>
                </a:extLst>
              </p:cNvPr>
              <p:cNvSpPr>
                <a:spLocks noChangeShapeType="1"/>
              </p:cNvSpPr>
              <p:nvPr/>
            </p:nvSpPr>
            <p:spPr bwMode="auto">
              <a:xfrm>
                <a:off x="5292727"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8" name="Line 19">
                <a:extLst>
                  <a:ext uri="{FF2B5EF4-FFF2-40B4-BE49-F238E27FC236}">
                    <a16:creationId xmlns:a16="http://schemas.microsoft.com/office/drawing/2014/main" id="{AAA0A24C-0005-A6DD-A29D-39C94051E3C6}"/>
                  </a:ext>
                </a:extLst>
              </p:cNvPr>
              <p:cNvSpPr>
                <a:spLocks noChangeShapeType="1"/>
              </p:cNvSpPr>
              <p:nvPr/>
            </p:nvSpPr>
            <p:spPr bwMode="auto">
              <a:xfrm>
                <a:off x="5697540"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29" name="Line 20">
                <a:extLst>
                  <a:ext uri="{FF2B5EF4-FFF2-40B4-BE49-F238E27FC236}">
                    <a16:creationId xmlns:a16="http://schemas.microsoft.com/office/drawing/2014/main" id="{823CFE53-F940-9076-7DE6-A3E307C20443}"/>
                  </a:ext>
                </a:extLst>
              </p:cNvPr>
              <p:cNvSpPr>
                <a:spLocks noChangeShapeType="1"/>
              </p:cNvSpPr>
              <p:nvPr/>
            </p:nvSpPr>
            <p:spPr bwMode="auto">
              <a:xfrm>
                <a:off x="6103940"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30" name="Line 21">
                <a:extLst>
                  <a:ext uri="{FF2B5EF4-FFF2-40B4-BE49-F238E27FC236}">
                    <a16:creationId xmlns:a16="http://schemas.microsoft.com/office/drawing/2014/main" id="{51CF68E5-FCD7-CB6E-46DE-0C9CABB7EFFE}"/>
                  </a:ext>
                </a:extLst>
              </p:cNvPr>
              <p:cNvSpPr>
                <a:spLocks noChangeShapeType="1"/>
              </p:cNvSpPr>
              <p:nvPr/>
            </p:nvSpPr>
            <p:spPr bwMode="auto">
              <a:xfrm>
                <a:off x="6510340"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31" name="Line 22">
                <a:extLst>
                  <a:ext uri="{FF2B5EF4-FFF2-40B4-BE49-F238E27FC236}">
                    <a16:creationId xmlns:a16="http://schemas.microsoft.com/office/drawing/2014/main" id="{04ED97DC-59B5-5B6D-679E-7785F4881ACA}"/>
                  </a:ext>
                </a:extLst>
              </p:cNvPr>
              <p:cNvSpPr>
                <a:spLocks noChangeShapeType="1"/>
              </p:cNvSpPr>
              <p:nvPr/>
            </p:nvSpPr>
            <p:spPr bwMode="auto">
              <a:xfrm>
                <a:off x="6915153"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32" name="Line 23">
                <a:extLst>
                  <a:ext uri="{FF2B5EF4-FFF2-40B4-BE49-F238E27FC236}">
                    <a16:creationId xmlns:a16="http://schemas.microsoft.com/office/drawing/2014/main" id="{A0A7489E-D322-65B6-5EEF-842E642936B5}"/>
                  </a:ext>
                </a:extLst>
              </p:cNvPr>
              <p:cNvSpPr>
                <a:spLocks noChangeShapeType="1"/>
              </p:cNvSpPr>
              <p:nvPr/>
            </p:nvSpPr>
            <p:spPr bwMode="auto">
              <a:xfrm>
                <a:off x="7321553" y="1800225"/>
                <a:ext cx="0" cy="2857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33" name="Rectangle 24">
                <a:extLst>
                  <a:ext uri="{FF2B5EF4-FFF2-40B4-BE49-F238E27FC236}">
                    <a16:creationId xmlns:a16="http://schemas.microsoft.com/office/drawing/2014/main" id="{7C4D931D-9AA5-6002-59C5-AF9570959255}"/>
                  </a:ext>
                </a:extLst>
              </p:cNvPr>
              <p:cNvSpPr>
                <a:spLocks noChangeArrowheads="1"/>
              </p:cNvSpPr>
              <p:nvPr/>
            </p:nvSpPr>
            <p:spPr bwMode="auto">
              <a:xfrm>
                <a:off x="4454527"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1</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34" name="Rectangle 25">
                <a:extLst>
                  <a:ext uri="{FF2B5EF4-FFF2-40B4-BE49-F238E27FC236}">
                    <a16:creationId xmlns:a16="http://schemas.microsoft.com/office/drawing/2014/main" id="{FCA730BF-D8AE-5A42-955E-4F202916219E}"/>
                  </a:ext>
                </a:extLst>
              </p:cNvPr>
              <p:cNvSpPr>
                <a:spLocks noChangeArrowheads="1"/>
              </p:cNvSpPr>
              <p:nvPr/>
            </p:nvSpPr>
            <p:spPr bwMode="auto">
              <a:xfrm>
                <a:off x="4860927"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2</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35" name="Rectangle 26">
                <a:extLst>
                  <a:ext uri="{FF2B5EF4-FFF2-40B4-BE49-F238E27FC236}">
                    <a16:creationId xmlns:a16="http://schemas.microsoft.com/office/drawing/2014/main" id="{7E711687-37B0-C090-B20A-5F16183A1159}"/>
                  </a:ext>
                </a:extLst>
              </p:cNvPr>
              <p:cNvSpPr>
                <a:spLocks noChangeArrowheads="1"/>
              </p:cNvSpPr>
              <p:nvPr/>
            </p:nvSpPr>
            <p:spPr bwMode="auto">
              <a:xfrm>
                <a:off x="5265739"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3</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36" name="Rectangle 27">
                <a:extLst>
                  <a:ext uri="{FF2B5EF4-FFF2-40B4-BE49-F238E27FC236}">
                    <a16:creationId xmlns:a16="http://schemas.microsoft.com/office/drawing/2014/main" id="{32466E33-51E0-8E04-6752-5C2872B16A51}"/>
                  </a:ext>
                </a:extLst>
              </p:cNvPr>
              <p:cNvSpPr>
                <a:spLocks noChangeArrowheads="1"/>
              </p:cNvSpPr>
              <p:nvPr/>
            </p:nvSpPr>
            <p:spPr bwMode="auto">
              <a:xfrm>
                <a:off x="5672140"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4</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37" name="Rectangle 28">
                <a:extLst>
                  <a:ext uri="{FF2B5EF4-FFF2-40B4-BE49-F238E27FC236}">
                    <a16:creationId xmlns:a16="http://schemas.microsoft.com/office/drawing/2014/main" id="{08DC8F7E-2C09-699C-A960-46BE598232F5}"/>
                  </a:ext>
                </a:extLst>
              </p:cNvPr>
              <p:cNvSpPr>
                <a:spLocks noChangeArrowheads="1"/>
              </p:cNvSpPr>
              <p:nvPr/>
            </p:nvSpPr>
            <p:spPr bwMode="auto">
              <a:xfrm>
                <a:off x="6078540"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5</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38" name="Rectangle 29">
                <a:extLst>
                  <a:ext uri="{FF2B5EF4-FFF2-40B4-BE49-F238E27FC236}">
                    <a16:creationId xmlns:a16="http://schemas.microsoft.com/office/drawing/2014/main" id="{000CBF60-AD15-059F-3366-98326D2FA388}"/>
                  </a:ext>
                </a:extLst>
              </p:cNvPr>
              <p:cNvSpPr>
                <a:spLocks noChangeArrowheads="1"/>
              </p:cNvSpPr>
              <p:nvPr/>
            </p:nvSpPr>
            <p:spPr bwMode="auto">
              <a:xfrm>
                <a:off x="6483353"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6</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39" name="Rectangle 30">
                <a:extLst>
                  <a:ext uri="{FF2B5EF4-FFF2-40B4-BE49-F238E27FC236}">
                    <a16:creationId xmlns:a16="http://schemas.microsoft.com/office/drawing/2014/main" id="{C9F7E69D-E461-ADDE-2D2C-2717443B6B74}"/>
                  </a:ext>
                </a:extLst>
              </p:cNvPr>
              <p:cNvSpPr>
                <a:spLocks noChangeArrowheads="1"/>
              </p:cNvSpPr>
              <p:nvPr/>
            </p:nvSpPr>
            <p:spPr bwMode="auto">
              <a:xfrm>
                <a:off x="6889753"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7</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40" name="Rectangle 31">
                <a:extLst>
                  <a:ext uri="{FF2B5EF4-FFF2-40B4-BE49-F238E27FC236}">
                    <a16:creationId xmlns:a16="http://schemas.microsoft.com/office/drawing/2014/main" id="{095CA12E-812B-8CED-3CFC-97EAC3684771}"/>
                  </a:ext>
                </a:extLst>
              </p:cNvPr>
              <p:cNvSpPr>
                <a:spLocks noChangeArrowheads="1"/>
              </p:cNvSpPr>
              <p:nvPr/>
            </p:nvSpPr>
            <p:spPr bwMode="auto">
              <a:xfrm>
                <a:off x="7294565" y="409098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8</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41" name="Line 32">
                <a:extLst>
                  <a:ext uri="{FF2B5EF4-FFF2-40B4-BE49-F238E27FC236}">
                    <a16:creationId xmlns:a16="http://schemas.microsoft.com/office/drawing/2014/main" id="{6FFFE639-CAB3-D795-B62C-99C4FE426C37}"/>
                  </a:ext>
                </a:extLst>
              </p:cNvPr>
              <p:cNvSpPr>
                <a:spLocks noChangeShapeType="1"/>
              </p:cNvSpPr>
              <p:nvPr/>
            </p:nvSpPr>
            <p:spPr bwMode="auto">
              <a:xfrm flipV="1">
                <a:off x="4481514" y="1800225"/>
                <a:ext cx="0" cy="224631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2" name="Line 33">
                <a:extLst>
                  <a:ext uri="{FF2B5EF4-FFF2-40B4-BE49-F238E27FC236}">
                    <a16:creationId xmlns:a16="http://schemas.microsoft.com/office/drawing/2014/main" id="{90A95A7C-ACE7-F384-3D04-004CC7BDDBDF}"/>
                  </a:ext>
                </a:extLst>
              </p:cNvPr>
              <p:cNvSpPr>
                <a:spLocks noChangeShapeType="1"/>
              </p:cNvSpPr>
              <p:nvPr/>
            </p:nvSpPr>
            <p:spPr bwMode="auto">
              <a:xfrm flipV="1">
                <a:off x="7321553" y="1800225"/>
                <a:ext cx="0" cy="224631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3" name="Line 34">
                <a:extLst>
                  <a:ext uri="{FF2B5EF4-FFF2-40B4-BE49-F238E27FC236}">
                    <a16:creationId xmlns:a16="http://schemas.microsoft.com/office/drawing/2014/main" id="{78997CCC-EA1D-305E-1C58-4E8F48411A07}"/>
                  </a:ext>
                </a:extLst>
              </p:cNvPr>
              <p:cNvSpPr>
                <a:spLocks noChangeShapeType="1"/>
              </p:cNvSpPr>
              <p:nvPr/>
            </p:nvSpPr>
            <p:spPr bwMode="auto">
              <a:xfrm>
                <a:off x="4481514" y="404653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4" name="Line 35">
                <a:extLst>
                  <a:ext uri="{FF2B5EF4-FFF2-40B4-BE49-F238E27FC236}">
                    <a16:creationId xmlns:a16="http://schemas.microsoft.com/office/drawing/2014/main" id="{31414870-BBB0-5AB5-55DE-734390F2E824}"/>
                  </a:ext>
                </a:extLst>
              </p:cNvPr>
              <p:cNvSpPr>
                <a:spLocks noChangeShapeType="1"/>
              </p:cNvSpPr>
              <p:nvPr/>
            </p:nvSpPr>
            <p:spPr bwMode="auto">
              <a:xfrm>
                <a:off x="4481514" y="38211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5" name="Line 36">
                <a:extLst>
                  <a:ext uri="{FF2B5EF4-FFF2-40B4-BE49-F238E27FC236}">
                    <a16:creationId xmlns:a16="http://schemas.microsoft.com/office/drawing/2014/main" id="{29A6C259-6197-D88A-9DED-55A3BA787992}"/>
                  </a:ext>
                </a:extLst>
              </p:cNvPr>
              <p:cNvSpPr>
                <a:spLocks noChangeShapeType="1"/>
              </p:cNvSpPr>
              <p:nvPr/>
            </p:nvSpPr>
            <p:spPr bwMode="auto">
              <a:xfrm>
                <a:off x="4481514" y="3597276"/>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6" name="Line 37">
                <a:extLst>
                  <a:ext uri="{FF2B5EF4-FFF2-40B4-BE49-F238E27FC236}">
                    <a16:creationId xmlns:a16="http://schemas.microsoft.com/office/drawing/2014/main" id="{EC1337C9-C670-7345-F3FC-340B3E9E0711}"/>
                  </a:ext>
                </a:extLst>
              </p:cNvPr>
              <p:cNvSpPr>
                <a:spLocks noChangeShapeType="1"/>
              </p:cNvSpPr>
              <p:nvPr/>
            </p:nvSpPr>
            <p:spPr bwMode="auto">
              <a:xfrm>
                <a:off x="4481514" y="3371851"/>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7" name="Line 38">
                <a:extLst>
                  <a:ext uri="{FF2B5EF4-FFF2-40B4-BE49-F238E27FC236}">
                    <a16:creationId xmlns:a16="http://schemas.microsoft.com/office/drawing/2014/main" id="{A5E089EA-566B-A459-A3BB-56181D910112}"/>
                  </a:ext>
                </a:extLst>
              </p:cNvPr>
              <p:cNvSpPr>
                <a:spLocks noChangeShapeType="1"/>
              </p:cNvSpPr>
              <p:nvPr/>
            </p:nvSpPr>
            <p:spPr bwMode="auto">
              <a:xfrm>
                <a:off x="4481514" y="31480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8" name="Line 39">
                <a:extLst>
                  <a:ext uri="{FF2B5EF4-FFF2-40B4-BE49-F238E27FC236}">
                    <a16:creationId xmlns:a16="http://schemas.microsoft.com/office/drawing/2014/main" id="{8A68E368-B3AA-6CEF-B5B2-6F4D6767BAD6}"/>
                  </a:ext>
                </a:extLst>
              </p:cNvPr>
              <p:cNvSpPr>
                <a:spLocks noChangeShapeType="1"/>
              </p:cNvSpPr>
              <p:nvPr/>
            </p:nvSpPr>
            <p:spPr bwMode="auto">
              <a:xfrm>
                <a:off x="4481514" y="292258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49" name="Line 40">
                <a:extLst>
                  <a:ext uri="{FF2B5EF4-FFF2-40B4-BE49-F238E27FC236}">
                    <a16:creationId xmlns:a16="http://schemas.microsoft.com/office/drawing/2014/main" id="{B4F37FA2-9C3D-E51F-8C70-C19381F685F9}"/>
                  </a:ext>
                </a:extLst>
              </p:cNvPr>
              <p:cNvSpPr>
                <a:spLocks noChangeShapeType="1"/>
              </p:cNvSpPr>
              <p:nvPr/>
            </p:nvSpPr>
            <p:spPr bwMode="auto">
              <a:xfrm>
                <a:off x="4481514" y="269875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0" name="Line 41">
                <a:extLst>
                  <a:ext uri="{FF2B5EF4-FFF2-40B4-BE49-F238E27FC236}">
                    <a16:creationId xmlns:a16="http://schemas.microsoft.com/office/drawing/2014/main" id="{121B12B5-342A-80B9-EBF6-B6E7FC279B28}"/>
                  </a:ext>
                </a:extLst>
              </p:cNvPr>
              <p:cNvSpPr>
                <a:spLocks noChangeShapeType="1"/>
              </p:cNvSpPr>
              <p:nvPr/>
            </p:nvSpPr>
            <p:spPr bwMode="auto">
              <a:xfrm>
                <a:off x="4481514" y="247332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1" name="Line 42">
                <a:extLst>
                  <a:ext uri="{FF2B5EF4-FFF2-40B4-BE49-F238E27FC236}">
                    <a16:creationId xmlns:a16="http://schemas.microsoft.com/office/drawing/2014/main" id="{D45C212E-F965-41F0-24DD-2C551D7DA882}"/>
                  </a:ext>
                </a:extLst>
              </p:cNvPr>
              <p:cNvSpPr>
                <a:spLocks noChangeShapeType="1"/>
              </p:cNvSpPr>
              <p:nvPr/>
            </p:nvSpPr>
            <p:spPr bwMode="auto">
              <a:xfrm>
                <a:off x="4481514" y="224948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2" name="Line 43">
                <a:extLst>
                  <a:ext uri="{FF2B5EF4-FFF2-40B4-BE49-F238E27FC236}">
                    <a16:creationId xmlns:a16="http://schemas.microsoft.com/office/drawing/2014/main" id="{CAA91B5A-F543-FD3B-4074-FFBE594CC50E}"/>
                  </a:ext>
                </a:extLst>
              </p:cNvPr>
              <p:cNvSpPr>
                <a:spLocks noChangeShapeType="1"/>
              </p:cNvSpPr>
              <p:nvPr/>
            </p:nvSpPr>
            <p:spPr bwMode="auto">
              <a:xfrm>
                <a:off x="4481514" y="202406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3" name="Line 44">
                <a:extLst>
                  <a:ext uri="{FF2B5EF4-FFF2-40B4-BE49-F238E27FC236}">
                    <a16:creationId xmlns:a16="http://schemas.microsoft.com/office/drawing/2014/main" id="{782318D1-1E54-FB6C-DE82-AEBE5F02518C}"/>
                  </a:ext>
                </a:extLst>
              </p:cNvPr>
              <p:cNvSpPr>
                <a:spLocks noChangeShapeType="1"/>
              </p:cNvSpPr>
              <p:nvPr/>
            </p:nvSpPr>
            <p:spPr bwMode="auto">
              <a:xfrm>
                <a:off x="4481514" y="180022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4" name="Line 45">
                <a:extLst>
                  <a:ext uri="{FF2B5EF4-FFF2-40B4-BE49-F238E27FC236}">
                    <a16:creationId xmlns:a16="http://schemas.microsoft.com/office/drawing/2014/main" id="{7FCC6050-8235-6D83-B849-7337C409E82D}"/>
                  </a:ext>
                </a:extLst>
              </p:cNvPr>
              <p:cNvSpPr>
                <a:spLocks noChangeShapeType="1"/>
              </p:cNvSpPr>
              <p:nvPr/>
            </p:nvSpPr>
            <p:spPr bwMode="auto">
              <a:xfrm flipH="1">
                <a:off x="7292978" y="404653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5" name="Line 46">
                <a:extLst>
                  <a:ext uri="{FF2B5EF4-FFF2-40B4-BE49-F238E27FC236}">
                    <a16:creationId xmlns:a16="http://schemas.microsoft.com/office/drawing/2014/main" id="{2E173237-5A33-8E5B-CBC4-00B857FD0AD6}"/>
                  </a:ext>
                </a:extLst>
              </p:cNvPr>
              <p:cNvSpPr>
                <a:spLocks noChangeShapeType="1"/>
              </p:cNvSpPr>
              <p:nvPr/>
            </p:nvSpPr>
            <p:spPr bwMode="auto">
              <a:xfrm flipH="1">
                <a:off x="7292978" y="38211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6" name="Line 47">
                <a:extLst>
                  <a:ext uri="{FF2B5EF4-FFF2-40B4-BE49-F238E27FC236}">
                    <a16:creationId xmlns:a16="http://schemas.microsoft.com/office/drawing/2014/main" id="{7C6E083B-4741-4BF7-0B6D-B6782016A075}"/>
                  </a:ext>
                </a:extLst>
              </p:cNvPr>
              <p:cNvSpPr>
                <a:spLocks noChangeShapeType="1"/>
              </p:cNvSpPr>
              <p:nvPr/>
            </p:nvSpPr>
            <p:spPr bwMode="auto">
              <a:xfrm flipH="1">
                <a:off x="7292978" y="3597276"/>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7" name="Line 48">
                <a:extLst>
                  <a:ext uri="{FF2B5EF4-FFF2-40B4-BE49-F238E27FC236}">
                    <a16:creationId xmlns:a16="http://schemas.microsoft.com/office/drawing/2014/main" id="{F5A5755D-825E-18BF-FC48-10C84FFC3AC8}"/>
                  </a:ext>
                </a:extLst>
              </p:cNvPr>
              <p:cNvSpPr>
                <a:spLocks noChangeShapeType="1"/>
              </p:cNvSpPr>
              <p:nvPr/>
            </p:nvSpPr>
            <p:spPr bwMode="auto">
              <a:xfrm flipH="1">
                <a:off x="7292978" y="3371851"/>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8" name="Line 49">
                <a:extLst>
                  <a:ext uri="{FF2B5EF4-FFF2-40B4-BE49-F238E27FC236}">
                    <a16:creationId xmlns:a16="http://schemas.microsoft.com/office/drawing/2014/main" id="{A23B227D-0794-AEFE-FD7E-510498714EBC}"/>
                  </a:ext>
                </a:extLst>
              </p:cNvPr>
              <p:cNvSpPr>
                <a:spLocks noChangeShapeType="1"/>
              </p:cNvSpPr>
              <p:nvPr/>
            </p:nvSpPr>
            <p:spPr bwMode="auto">
              <a:xfrm flipH="1">
                <a:off x="7292978" y="314801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59" name="Line 50">
                <a:extLst>
                  <a:ext uri="{FF2B5EF4-FFF2-40B4-BE49-F238E27FC236}">
                    <a16:creationId xmlns:a16="http://schemas.microsoft.com/office/drawing/2014/main" id="{0D93110F-652A-EAB8-A653-FFDF9CFBE48E}"/>
                  </a:ext>
                </a:extLst>
              </p:cNvPr>
              <p:cNvSpPr>
                <a:spLocks noChangeShapeType="1"/>
              </p:cNvSpPr>
              <p:nvPr/>
            </p:nvSpPr>
            <p:spPr bwMode="auto">
              <a:xfrm flipH="1">
                <a:off x="7292978" y="292258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60" name="Line 51">
                <a:extLst>
                  <a:ext uri="{FF2B5EF4-FFF2-40B4-BE49-F238E27FC236}">
                    <a16:creationId xmlns:a16="http://schemas.microsoft.com/office/drawing/2014/main" id="{DA43705C-07C4-A571-05EF-9C2358A408AE}"/>
                  </a:ext>
                </a:extLst>
              </p:cNvPr>
              <p:cNvSpPr>
                <a:spLocks noChangeShapeType="1"/>
              </p:cNvSpPr>
              <p:nvPr/>
            </p:nvSpPr>
            <p:spPr bwMode="auto">
              <a:xfrm flipH="1">
                <a:off x="7292978" y="2698750"/>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61" name="Line 52">
                <a:extLst>
                  <a:ext uri="{FF2B5EF4-FFF2-40B4-BE49-F238E27FC236}">
                    <a16:creationId xmlns:a16="http://schemas.microsoft.com/office/drawing/2014/main" id="{74B0F838-58B1-F2AD-0568-2C1EC3A5833B}"/>
                  </a:ext>
                </a:extLst>
              </p:cNvPr>
              <p:cNvSpPr>
                <a:spLocks noChangeShapeType="1"/>
              </p:cNvSpPr>
              <p:nvPr/>
            </p:nvSpPr>
            <p:spPr bwMode="auto">
              <a:xfrm flipH="1">
                <a:off x="7292978" y="247332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62" name="Line 53">
                <a:extLst>
                  <a:ext uri="{FF2B5EF4-FFF2-40B4-BE49-F238E27FC236}">
                    <a16:creationId xmlns:a16="http://schemas.microsoft.com/office/drawing/2014/main" id="{650285BE-DD29-0100-AF7A-03223A4B48D4}"/>
                  </a:ext>
                </a:extLst>
              </p:cNvPr>
              <p:cNvSpPr>
                <a:spLocks noChangeShapeType="1"/>
              </p:cNvSpPr>
              <p:nvPr/>
            </p:nvSpPr>
            <p:spPr bwMode="auto">
              <a:xfrm flipH="1">
                <a:off x="7292978" y="2249488"/>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63" name="Line 54">
                <a:extLst>
                  <a:ext uri="{FF2B5EF4-FFF2-40B4-BE49-F238E27FC236}">
                    <a16:creationId xmlns:a16="http://schemas.microsoft.com/office/drawing/2014/main" id="{6C1BD01A-17DC-84FF-A37E-EDF25A32D476}"/>
                  </a:ext>
                </a:extLst>
              </p:cNvPr>
              <p:cNvSpPr>
                <a:spLocks noChangeShapeType="1"/>
              </p:cNvSpPr>
              <p:nvPr/>
            </p:nvSpPr>
            <p:spPr bwMode="auto">
              <a:xfrm flipH="1">
                <a:off x="7292978" y="2024063"/>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64" name="Line 55">
                <a:extLst>
                  <a:ext uri="{FF2B5EF4-FFF2-40B4-BE49-F238E27FC236}">
                    <a16:creationId xmlns:a16="http://schemas.microsoft.com/office/drawing/2014/main" id="{85A9C22F-B534-6039-9713-B21E486D7FDA}"/>
                  </a:ext>
                </a:extLst>
              </p:cNvPr>
              <p:cNvSpPr>
                <a:spLocks noChangeShapeType="1"/>
              </p:cNvSpPr>
              <p:nvPr/>
            </p:nvSpPr>
            <p:spPr bwMode="auto">
              <a:xfrm flipH="1">
                <a:off x="7292978" y="1800225"/>
                <a:ext cx="28575"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65" name="Rectangle 56">
                <a:extLst>
                  <a:ext uri="{FF2B5EF4-FFF2-40B4-BE49-F238E27FC236}">
                    <a16:creationId xmlns:a16="http://schemas.microsoft.com/office/drawing/2014/main" id="{0A50F33C-2BE4-6A33-E4DE-040B347EFC78}"/>
                  </a:ext>
                </a:extLst>
              </p:cNvPr>
              <p:cNvSpPr>
                <a:spLocks noChangeArrowheads="1"/>
              </p:cNvSpPr>
              <p:nvPr/>
            </p:nvSpPr>
            <p:spPr bwMode="auto">
              <a:xfrm>
                <a:off x="4324352" y="3960813"/>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cs typeface="Arial" panose="020B0604020202020204" pitchFamily="34" charset="0"/>
                  </a:rPr>
                  <a:t>0</a:t>
                </a:r>
                <a:endParaRPr kumimoji="0" lang="en-US" altLang="en-US" sz="1100" b="0" i="0" u="none" strike="noStrike" cap="none" normalizeH="0" baseline="0" dirty="0">
                  <a:ln>
                    <a:noFill/>
                  </a:ln>
                  <a:solidFill>
                    <a:schemeClr val="tx1"/>
                  </a:solidFill>
                  <a:effectLst/>
                  <a:cs typeface="Arial" panose="020B0604020202020204" pitchFamily="34" charset="0"/>
                </a:endParaRPr>
              </a:p>
            </p:txBody>
          </p:sp>
          <p:sp>
            <p:nvSpPr>
              <p:cNvPr id="66" name="Rectangle 58">
                <a:extLst>
                  <a:ext uri="{FF2B5EF4-FFF2-40B4-BE49-F238E27FC236}">
                    <a16:creationId xmlns:a16="http://schemas.microsoft.com/office/drawing/2014/main" id="{4C842365-E7F1-2979-6E9F-5DDC6D07C16E}"/>
                  </a:ext>
                </a:extLst>
              </p:cNvPr>
              <p:cNvSpPr>
                <a:spLocks noChangeArrowheads="1"/>
              </p:cNvSpPr>
              <p:nvPr/>
            </p:nvSpPr>
            <p:spPr bwMode="auto">
              <a:xfrm>
                <a:off x="4324352" y="3509963"/>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2</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67" name="Rectangle 60">
                <a:extLst>
                  <a:ext uri="{FF2B5EF4-FFF2-40B4-BE49-F238E27FC236}">
                    <a16:creationId xmlns:a16="http://schemas.microsoft.com/office/drawing/2014/main" id="{BF82BB20-B995-1A4E-63EE-BCCE97EAECC0}"/>
                  </a:ext>
                </a:extLst>
              </p:cNvPr>
              <p:cNvSpPr>
                <a:spLocks noChangeArrowheads="1"/>
              </p:cNvSpPr>
              <p:nvPr/>
            </p:nvSpPr>
            <p:spPr bwMode="auto">
              <a:xfrm>
                <a:off x="4324352" y="3063876"/>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4</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68" name="Rectangle 62">
                <a:extLst>
                  <a:ext uri="{FF2B5EF4-FFF2-40B4-BE49-F238E27FC236}">
                    <a16:creationId xmlns:a16="http://schemas.microsoft.com/office/drawing/2014/main" id="{E945D39F-21E5-B800-2142-BB942226A2C9}"/>
                  </a:ext>
                </a:extLst>
              </p:cNvPr>
              <p:cNvSpPr>
                <a:spLocks noChangeArrowheads="1"/>
              </p:cNvSpPr>
              <p:nvPr/>
            </p:nvSpPr>
            <p:spPr bwMode="auto">
              <a:xfrm>
                <a:off x="4324352" y="2613025"/>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6</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69" name="Rectangle 64">
                <a:extLst>
                  <a:ext uri="{FF2B5EF4-FFF2-40B4-BE49-F238E27FC236}">
                    <a16:creationId xmlns:a16="http://schemas.microsoft.com/office/drawing/2014/main" id="{179C086C-8929-C395-D3AA-445C0B1938D3}"/>
                  </a:ext>
                </a:extLst>
              </p:cNvPr>
              <p:cNvSpPr>
                <a:spLocks noChangeArrowheads="1"/>
              </p:cNvSpPr>
              <p:nvPr/>
            </p:nvSpPr>
            <p:spPr bwMode="auto">
              <a:xfrm>
                <a:off x="4324352" y="2166938"/>
                <a:ext cx="7778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8</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70" name="Rectangle 66">
                <a:extLst>
                  <a:ext uri="{FF2B5EF4-FFF2-40B4-BE49-F238E27FC236}">
                    <a16:creationId xmlns:a16="http://schemas.microsoft.com/office/drawing/2014/main" id="{A0019106-2D3F-2F81-5637-5AD6B75010D1}"/>
                  </a:ext>
                </a:extLst>
              </p:cNvPr>
              <p:cNvSpPr>
                <a:spLocks noChangeArrowheads="1"/>
              </p:cNvSpPr>
              <p:nvPr/>
            </p:nvSpPr>
            <p:spPr bwMode="auto">
              <a:xfrm>
                <a:off x="4278314" y="1716088"/>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10</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71" name="Freeform 67">
                <a:extLst>
                  <a:ext uri="{FF2B5EF4-FFF2-40B4-BE49-F238E27FC236}">
                    <a16:creationId xmlns:a16="http://schemas.microsoft.com/office/drawing/2014/main" id="{FAFB8FBA-05A3-0087-3D78-F4C05A0EE5F9}"/>
                  </a:ext>
                </a:extLst>
              </p:cNvPr>
              <p:cNvSpPr>
                <a:spLocks/>
              </p:cNvSpPr>
              <p:nvPr/>
            </p:nvSpPr>
            <p:spPr bwMode="auto">
              <a:xfrm>
                <a:off x="4462464" y="1717675"/>
                <a:ext cx="42863" cy="42863"/>
              </a:xfrm>
              <a:custGeom>
                <a:avLst/>
                <a:gdLst>
                  <a:gd name="T0" fmla="*/ 0 w 105"/>
                  <a:gd name="T1" fmla="*/ 100 h 105"/>
                  <a:gd name="T2" fmla="*/ 1 w 105"/>
                  <a:gd name="T3" fmla="*/ 97 h 105"/>
                  <a:gd name="T4" fmla="*/ 46 w 105"/>
                  <a:gd name="T5" fmla="*/ 52 h 105"/>
                  <a:gd name="T6" fmla="*/ 1 w 105"/>
                  <a:gd name="T7" fmla="*/ 7 h 105"/>
                  <a:gd name="T8" fmla="*/ 0 w 105"/>
                  <a:gd name="T9" fmla="*/ 5 h 105"/>
                  <a:gd name="T10" fmla="*/ 1 w 105"/>
                  <a:gd name="T11" fmla="*/ 2 h 105"/>
                  <a:gd name="T12" fmla="*/ 4 w 105"/>
                  <a:gd name="T13" fmla="*/ 0 h 105"/>
                  <a:gd name="T14" fmla="*/ 8 w 105"/>
                  <a:gd name="T15" fmla="*/ 2 h 105"/>
                  <a:gd name="T16" fmla="*/ 52 w 105"/>
                  <a:gd name="T17" fmla="*/ 46 h 105"/>
                  <a:gd name="T18" fmla="*/ 97 w 105"/>
                  <a:gd name="T19" fmla="*/ 2 h 105"/>
                  <a:gd name="T20" fmla="*/ 100 w 105"/>
                  <a:gd name="T21" fmla="*/ 0 h 105"/>
                  <a:gd name="T22" fmla="*/ 103 w 105"/>
                  <a:gd name="T23" fmla="*/ 2 h 105"/>
                  <a:gd name="T24" fmla="*/ 105 w 105"/>
                  <a:gd name="T25" fmla="*/ 5 h 105"/>
                  <a:gd name="T26" fmla="*/ 103 w 105"/>
                  <a:gd name="T27" fmla="*/ 7 h 105"/>
                  <a:gd name="T28" fmla="*/ 58 w 105"/>
                  <a:gd name="T29" fmla="*/ 52 h 105"/>
                  <a:gd name="T30" fmla="*/ 103 w 105"/>
                  <a:gd name="T31" fmla="*/ 97 h 105"/>
                  <a:gd name="T32" fmla="*/ 105 w 105"/>
                  <a:gd name="T33" fmla="*/ 100 h 105"/>
                  <a:gd name="T34" fmla="*/ 103 w 105"/>
                  <a:gd name="T35" fmla="*/ 103 h 105"/>
                  <a:gd name="T36" fmla="*/ 100 w 105"/>
                  <a:gd name="T37" fmla="*/ 105 h 105"/>
                  <a:gd name="T38" fmla="*/ 97 w 105"/>
                  <a:gd name="T39" fmla="*/ 103 h 105"/>
                  <a:gd name="T40" fmla="*/ 52 w 105"/>
                  <a:gd name="T41" fmla="*/ 58 h 105"/>
                  <a:gd name="T42" fmla="*/ 8 w 105"/>
                  <a:gd name="T43" fmla="*/ 103 h 105"/>
                  <a:gd name="T44" fmla="*/ 4 w 105"/>
                  <a:gd name="T45" fmla="*/ 105 h 105"/>
                  <a:gd name="T46" fmla="*/ 1 w 105"/>
                  <a:gd name="T47" fmla="*/ 103 h 105"/>
                  <a:gd name="T48" fmla="*/ 0 w 105"/>
                  <a:gd name="T49"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05">
                    <a:moveTo>
                      <a:pt x="0" y="100"/>
                    </a:moveTo>
                    <a:cubicBezTo>
                      <a:pt x="0" y="99"/>
                      <a:pt x="1" y="98"/>
                      <a:pt x="1" y="97"/>
                    </a:cubicBezTo>
                    <a:lnTo>
                      <a:pt x="46" y="52"/>
                    </a:lnTo>
                    <a:lnTo>
                      <a:pt x="1" y="7"/>
                    </a:lnTo>
                    <a:cubicBezTo>
                      <a:pt x="1" y="7"/>
                      <a:pt x="0" y="6"/>
                      <a:pt x="0" y="5"/>
                    </a:cubicBezTo>
                    <a:cubicBezTo>
                      <a:pt x="0" y="4"/>
                      <a:pt x="1" y="3"/>
                      <a:pt x="1" y="2"/>
                    </a:cubicBezTo>
                    <a:cubicBezTo>
                      <a:pt x="2" y="1"/>
                      <a:pt x="3" y="0"/>
                      <a:pt x="4" y="0"/>
                    </a:cubicBezTo>
                    <a:cubicBezTo>
                      <a:pt x="5" y="0"/>
                      <a:pt x="7" y="1"/>
                      <a:pt x="8" y="2"/>
                    </a:cubicBezTo>
                    <a:lnTo>
                      <a:pt x="52" y="46"/>
                    </a:lnTo>
                    <a:lnTo>
                      <a:pt x="97" y="2"/>
                    </a:lnTo>
                    <a:cubicBezTo>
                      <a:pt x="98" y="1"/>
                      <a:pt x="99" y="0"/>
                      <a:pt x="100" y="0"/>
                    </a:cubicBezTo>
                    <a:cubicBezTo>
                      <a:pt x="101" y="0"/>
                      <a:pt x="102" y="1"/>
                      <a:pt x="103" y="2"/>
                    </a:cubicBezTo>
                    <a:cubicBezTo>
                      <a:pt x="104" y="3"/>
                      <a:pt x="105" y="4"/>
                      <a:pt x="105" y="5"/>
                    </a:cubicBezTo>
                    <a:cubicBezTo>
                      <a:pt x="105" y="6"/>
                      <a:pt x="104" y="7"/>
                      <a:pt x="103" y="7"/>
                    </a:cubicBezTo>
                    <a:lnTo>
                      <a:pt x="58" y="52"/>
                    </a:lnTo>
                    <a:lnTo>
                      <a:pt x="103" y="97"/>
                    </a:lnTo>
                    <a:cubicBezTo>
                      <a:pt x="104" y="98"/>
                      <a:pt x="105" y="99"/>
                      <a:pt x="105" y="100"/>
                    </a:cubicBezTo>
                    <a:cubicBezTo>
                      <a:pt x="105" y="101"/>
                      <a:pt x="104" y="102"/>
                      <a:pt x="103" y="103"/>
                    </a:cubicBezTo>
                    <a:cubicBezTo>
                      <a:pt x="102" y="104"/>
                      <a:pt x="101" y="105"/>
                      <a:pt x="100" y="105"/>
                    </a:cubicBezTo>
                    <a:cubicBezTo>
                      <a:pt x="99" y="105"/>
                      <a:pt x="98" y="104"/>
                      <a:pt x="97" y="103"/>
                    </a:cubicBezTo>
                    <a:lnTo>
                      <a:pt x="52" y="58"/>
                    </a:lnTo>
                    <a:lnTo>
                      <a:pt x="8" y="103"/>
                    </a:lnTo>
                    <a:cubicBezTo>
                      <a:pt x="7" y="104"/>
                      <a:pt x="6" y="105"/>
                      <a:pt x="4" y="105"/>
                    </a:cubicBezTo>
                    <a:cubicBezTo>
                      <a:pt x="3" y="105"/>
                      <a:pt x="2" y="104"/>
                      <a:pt x="1" y="103"/>
                    </a:cubicBezTo>
                    <a:cubicBezTo>
                      <a:pt x="1" y="102"/>
                      <a:pt x="0" y="101"/>
                      <a:pt x="0" y="100"/>
                    </a:cubicBezTo>
                    <a:close/>
                  </a:path>
                </a:pathLst>
              </a:custGeom>
              <a:solidFill>
                <a:srgbClr val="26262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p:sp>
            <p:nvSpPr>
              <p:cNvPr id="72" name="Rectangle 68">
                <a:extLst>
                  <a:ext uri="{FF2B5EF4-FFF2-40B4-BE49-F238E27FC236}">
                    <a16:creationId xmlns:a16="http://schemas.microsoft.com/office/drawing/2014/main" id="{0326FA63-D170-BF7B-429A-630139ADDC76}"/>
                  </a:ext>
                </a:extLst>
              </p:cNvPr>
              <p:cNvSpPr>
                <a:spLocks noChangeArrowheads="1"/>
              </p:cNvSpPr>
              <p:nvPr/>
            </p:nvSpPr>
            <p:spPr bwMode="auto">
              <a:xfrm>
                <a:off x="4521202" y="1644650"/>
                <a:ext cx="1571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cs typeface="Arial" panose="020B0604020202020204" pitchFamily="34" charset="0"/>
                  </a:rPr>
                  <a:t>10</a:t>
                </a:r>
                <a:endParaRPr kumimoji="0" lang="en-US" altLang="en-US" sz="1100" b="0" i="0" u="none" strike="noStrike" cap="none" normalizeH="0" baseline="0">
                  <a:ln>
                    <a:noFill/>
                  </a:ln>
                  <a:solidFill>
                    <a:schemeClr val="tx1"/>
                  </a:solidFill>
                  <a:effectLst/>
                  <a:cs typeface="Arial" panose="020B0604020202020204" pitchFamily="34" charset="0"/>
                </a:endParaRPr>
              </a:p>
            </p:txBody>
          </p:sp>
          <p:sp>
            <p:nvSpPr>
              <p:cNvPr id="73" name="Rectangle 69">
                <a:extLst>
                  <a:ext uri="{FF2B5EF4-FFF2-40B4-BE49-F238E27FC236}">
                    <a16:creationId xmlns:a16="http://schemas.microsoft.com/office/drawing/2014/main" id="{0D434DD0-5B91-934A-1DF7-947872063C6D}"/>
                  </a:ext>
                </a:extLst>
              </p:cNvPr>
              <p:cNvSpPr>
                <a:spLocks noChangeArrowheads="1"/>
              </p:cNvSpPr>
              <p:nvPr/>
            </p:nvSpPr>
            <p:spPr bwMode="auto">
              <a:xfrm>
                <a:off x="4657727" y="1593850"/>
                <a:ext cx="1492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262626"/>
                    </a:solidFill>
                    <a:effectLst/>
                    <a:cs typeface="Arial" panose="020B0604020202020204" pitchFamily="34" charset="0"/>
                  </a:rPr>
                  <a:t>121</a:t>
                </a:r>
                <a:endParaRPr kumimoji="0" lang="en-US" altLang="en-US" sz="700" b="0" i="0" u="none" strike="noStrike" cap="none" normalizeH="0" baseline="0" dirty="0">
                  <a:ln>
                    <a:noFill/>
                  </a:ln>
                  <a:solidFill>
                    <a:schemeClr val="tx1"/>
                  </a:solidFill>
                  <a:effectLst/>
                  <a:cs typeface="Arial" panose="020B0604020202020204" pitchFamily="34" charset="0"/>
                </a:endParaRPr>
              </a:p>
            </p:txBody>
          </p:sp>
          <p:sp>
            <p:nvSpPr>
              <p:cNvPr id="74" name="Freeform 70">
                <a:extLst>
                  <a:ext uri="{FF2B5EF4-FFF2-40B4-BE49-F238E27FC236}">
                    <a16:creationId xmlns:a16="http://schemas.microsoft.com/office/drawing/2014/main" id="{72345E63-54FA-8DCE-E0E8-921F89E5C39C}"/>
                  </a:ext>
                </a:extLst>
              </p:cNvPr>
              <p:cNvSpPr>
                <a:spLocks/>
              </p:cNvSpPr>
              <p:nvPr/>
            </p:nvSpPr>
            <p:spPr bwMode="auto">
              <a:xfrm>
                <a:off x="4481514" y="2011363"/>
                <a:ext cx="2840039" cy="2035176"/>
              </a:xfrm>
              <a:custGeom>
                <a:avLst/>
                <a:gdLst>
                  <a:gd name="T0" fmla="*/ 0 w 1789"/>
                  <a:gd name="T1" fmla="*/ 1282 h 1282"/>
                  <a:gd name="T2" fmla="*/ 255 w 1789"/>
                  <a:gd name="T3" fmla="*/ 1282 h 1282"/>
                  <a:gd name="T4" fmla="*/ 511 w 1789"/>
                  <a:gd name="T5" fmla="*/ 1282 h 1282"/>
                  <a:gd name="T6" fmla="*/ 766 w 1789"/>
                  <a:gd name="T7" fmla="*/ 1282 h 1282"/>
                  <a:gd name="T8" fmla="*/ 1022 w 1789"/>
                  <a:gd name="T9" fmla="*/ 1282 h 1282"/>
                  <a:gd name="T10" fmla="*/ 1278 w 1789"/>
                  <a:gd name="T11" fmla="*/ 1282 h 1282"/>
                  <a:gd name="T12" fmla="*/ 1533 w 1789"/>
                  <a:gd name="T13" fmla="*/ 1282 h 1282"/>
                  <a:gd name="T14" fmla="*/ 1789 w 1789"/>
                  <a:gd name="T15" fmla="*/ 0 h 12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9" h="1282">
                    <a:moveTo>
                      <a:pt x="0" y="1282"/>
                    </a:moveTo>
                    <a:lnTo>
                      <a:pt x="255" y="1282"/>
                    </a:lnTo>
                    <a:lnTo>
                      <a:pt x="511" y="1282"/>
                    </a:lnTo>
                    <a:lnTo>
                      <a:pt x="766" y="1282"/>
                    </a:lnTo>
                    <a:lnTo>
                      <a:pt x="1022" y="1282"/>
                    </a:lnTo>
                    <a:lnTo>
                      <a:pt x="1278" y="1282"/>
                    </a:lnTo>
                    <a:lnTo>
                      <a:pt x="1533" y="1282"/>
                    </a:lnTo>
                    <a:lnTo>
                      <a:pt x="1789"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3AE1231-151A-FE85-1933-19BE4058A206}"/>
                      </a:ext>
                    </a:extLst>
                  </p:cNvPr>
                  <p:cNvSpPr txBox="1"/>
                  <p:nvPr/>
                </p:nvSpPr>
                <p:spPr>
                  <a:xfrm>
                    <a:off x="6689576" y="1860037"/>
                    <a:ext cx="53585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𝛼</m:t>
                          </m:r>
                          <m:r>
                            <a:rPr lang="en-US" sz="1200" b="0" i="1" smtClean="0">
                              <a:latin typeface="Cambria Math" panose="02040503050406030204" pitchFamily="18" charset="0"/>
                            </a:rPr>
                            <m:t>=0.5</m:t>
                          </m:r>
                        </m:oMath>
                      </m:oMathPara>
                    </a14:m>
                    <a:endParaRPr lang="en-US" sz="1200" dirty="0"/>
                  </a:p>
                </p:txBody>
              </p:sp>
            </mc:Choice>
            <mc:Fallback xmlns="">
              <p:sp>
                <p:nvSpPr>
                  <p:cNvPr id="191" name="TextBox 190">
                    <a:extLst>
                      <a:ext uri="{FF2B5EF4-FFF2-40B4-BE49-F238E27FC236}">
                        <a16:creationId xmlns:a16="http://schemas.microsoft.com/office/drawing/2014/main" id="{B2E77F7B-F14F-AC81-4AE2-AC8D2818E7E2}"/>
                      </a:ext>
                    </a:extLst>
                  </p:cNvPr>
                  <p:cNvSpPr txBox="1">
                    <a:spLocks noRot="1" noChangeAspect="1" noMove="1" noResize="1" noEditPoints="1" noAdjustHandles="1" noChangeArrowheads="1" noChangeShapeType="1" noTextEdit="1"/>
                  </p:cNvSpPr>
                  <p:nvPr/>
                </p:nvSpPr>
                <p:spPr>
                  <a:xfrm>
                    <a:off x="6689576" y="1860037"/>
                    <a:ext cx="535852" cy="184666"/>
                  </a:xfrm>
                  <a:prstGeom prst="rect">
                    <a:avLst/>
                  </a:prstGeom>
                  <a:blipFill>
                    <a:blip r:embed="rId5"/>
                    <a:stretch>
                      <a:fillRect l="-3409" r="-7955" b="-10000"/>
                    </a:stretch>
                  </a:blipFill>
                </p:spPr>
                <p:txBody>
                  <a:bodyPr/>
                  <a:lstStyle/>
                  <a:p>
                    <a:r>
                      <a:rPr lang="en-US">
                        <a:noFill/>
                      </a:rPr>
                      <a:t> </a:t>
                    </a:r>
                  </a:p>
                </p:txBody>
              </p:sp>
            </mc:Fallback>
          </mc:AlternateContent>
          <p:sp>
            <p:nvSpPr>
              <p:cNvPr id="76" name="TextBox 75">
                <a:extLst>
                  <a:ext uri="{FF2B5EF4-FFF2-40B4-BE49-F238E27FC236}">
                    <a16:creationId xmlns:a16="http://schemas.microsoft.com/office/drawing/2014/main" id="{A108BACE-50DD-B1D1-FEE4-8C4105EB572F}"/>
                  </a:ext>
                </a:extLst>
              </p:cNvPr>
              <p:cNvSpPr txBox="1"/>
              <p:nvPr/>
            </p:nvSpPr>
            <p:spPr>
              <a:xfrm>
                <a:off x="5585864" y="4260856"/>
                <a:ext cx="630301" cy="276999"/>
              </a:xfrm>
              <a:prstGeom prst="rect">
                <a:avLst/>
              </a:prstGeom>
              <a:noFill/>
            </p:spPr>
            <p:txBody>
              <a:bodyPr wrap="none" rtlCol="0">
                <a:spAutoFit/>
              </a:bodyPr>
              <a:lstStyle/>
              <a:p>
                <a:r>
                  <a:rPr lang="en-US" sz="1200" dirty="0"/>
                  <a:t>epochs</a:t>
                </a:r>
              </a:p>
            </p:txBody>
          </p:sp>
        </p:grpSp>
      </p:grpSp>
    </p:spTree>
    <p:extLst>
      <p:ext uri="{BB962C8B-B14F-4D97-AF65-F5344CB8AC3E}">
        <p14:creationId xmlns:p14="http://schemas.microsoft.com/office/powerpoint/2010/main" val="3828948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A76B-7FDA-340B-0E60-7F2FAB5243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84C68C-0082-F8FD-8A71-C6E6EE57CC9B}"/>
              </a:ext>
            </a:extLst>
          </p:cNvPr>
          <p:cNvSpPr>
            <a:spLocks noGrp="1"/>
          </p:cNvSpPr>
          <p:nvPr>
            <p:ph type="ctrTitle"/>
          </p:nvPr>
        </p:nvSpPr>
        <p:spPr>
          <a:xfrm>
            <a:off x="685800" y="1219201"/>
            <a:ext cx="7772400" cy="2381250"/>
          </a:xfrm>
        </p:spPr>
        <p:txBody>
          <a:bodyPr>
            <a:normAutofit/>
          </a:bodyPr>
          <a:lstStyle/>
          <a:p>
            <a:r>
              <a:rPr lang="en-US" dirty="0"/>
              <a:t>8.3</a:t>
            </a:r>
            <a:br>
              <a:rPr lang="en-US" dirty="0"/>
            </a:br>
            <a:br>
              <a:rPr lang="en-US" dirty="0"/>
            </a:br>
            <a:r>
              <a:rPr lang="en-US" dirty="0"/>
              <a:t>Matlab Functions for Feedforward Neural Network</a:t>
            </a:r>
          </a:p>
        </p:txBody>
      </p:sp>
      <p:sp>
        <p:nvSpPr>
          <p:cNvPr id="2" name="Subtitle 1">
            <a:extLst>
              <a:ext uri="{FF2B5EF4-FFF2-40B4-BE49-F238E27FC236}">
                <a16:creationId xmlns:a16="http://schemas.microsoft.com/office/drawing/2014/main" id="{9CFC86A3-B973-933C-1F5C-86FA98322D6B}"/>
              </a:ext>
            </a:extLst>
          </p:cNvPr>
          <p:cNvSpPr>
            <a:spLocks noGrp="1"/>
          </p:cNvSpPr>
          <p:nvPr>
            <p:ph type="subTitle" idx="1"/>
          </p:nvPr>
        </p:nvSpPr>
        <p:spPr/>
        <p:txBody>
          <a:bodyPr/>
          <a:lstStyle/>
          <a:p>
            <a:r>
              <a:rPr lang="en-US" dirty="0"/>
              <a:t>With given samples and network structure, Matlab can train and predict NN model</a:t>
            </a:r>
          </a:p>
        </p:txBody>
      </p:sp>
    </p:spTree>
    <p:extLst>
      <p:ext uri="{BB962C8B-B14F-4D97-AF65-F5344CB8AC3E}">
        <p14:creationId xmlns:p14="http://schemas.microsoft.com/office/powerpoint/2010/main" val="4282721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A3E87-7AB9-4AF0-B8A6-35BE91B119E8}"/>
              </a:ext>
            </a:extLst>
          </p:cNvPr>
          <p:cNvSpPr>
            <a:spLocks noGrp="1"/>
          </p:cNvSpPr>
          <p:nvPr>
            <p:ph type="body" sz="quarter" idx="10"/>
          </p:nvPr>
        </p:nvSpPr>
        <p:spPr/>
        <p:txBody>
          <a:bodyPr/>
          <a:lstStyle/>
          <a:p>
            <a:r>
              <a:rPr lang="en-US" dirty="0"/>
              <a:t>define a network model </a:t>
            </a:r>
            <a:r>
              <a:rPr lang="en-US" dirty="0">
                <a:sym typeface="Wingdings" panose="05000000000000000000" pitchFamily="2" charset="2"/>
              </a:rPr>
              <a:t> </a:t>
            </a:r>
            <a:r>
              <a:rPr lang="en-US" dirty="0"/>
              <a:t>set up configurations </a:t>
            </a:r>
            <a:r>
              <a:rPr lang="en-US" dirty="0">
                <a:sym typeface="Wingdings" panose="05000000000000000000" pitchFamily="2" charset="2"/>
              </a:rPr>
              <a:t> </a:t>
            </a:r>
            <a:r>
              <a:rPr lang="en-US" dirty="0"/>
              <a:t>train the network model </a:t>
            </a:r>
            <a:r>
              <a:rPr lang="en-US" dirty="0">
                <a:sym typeface="Wingdings" panose="05000000000000000000" pitchFamily="2" charset="2"/>
              </a:rPr>
              <a:t> </a:t>
            </a:r>
            <a:r>
              <a:rPr lang="en-US" dirty="0"/>
              <a:t>prediction with different inputs</a:t>
            </a:r>
          </a:p>
          <a:p>
            <a:r>
              <a:rPr lang="en-US" dirty="0" err="1">
                <a:solidFill>
                  <a:srgbClr val="0000FF"/>
                </a:solidFill>
                <a:latin typeface="Courier New" panose="02070309020205020404" pitchFamily="49" charset="0"/>
                <a:cs typeface="Courier New" panose="02070309020205020404" pitchFamily="49" charset="0"/>
              </a:rPr>
              <a:t>feedforwardnet</a:t>
            </a:r>
            <a:r>
              <a:rPr lang="en-US" dirty="0"/>
              <a:t>: creates a two-layer network model with user-defined number of hidden nodes</a:t>
            </a:r>
          </a:p>
          <a:p>
            <a:r>
              <a:rPr lang="en-US" dirty="0">
                <a:solidFill>
                  <a:srgbClr val="0000FF"/>
                </a:solidFill>
                <a:latin typeface="Courier New" panose="02070309020205020404" pitchFamily="49" charset="0"/>
                <a:cs typeface="Courier New" panose="02070309020205020404" pitchFamily="49" charset="0"/>
              </a:rPr>
              <a:t>configure</a:t>
            </a:r>
            <a:r>
              <a:rPr lang="en-US" dirty="0"/>
              <a:t>: Optional step to normalize input and output data and assigns them to each node</a:t>
            </a:r>
          </a:p>
          <a:p>
            <a:r>
              <a:rPr lang="en-US" dirty="0">
                <a:solidFill>
                  <a:srgbClr val="0000FF"/>
                </a:solidFill>
                <a:latin typeface="Courier New" panose="02070309020205020404" pitchFamily="49" charset="0"/>
                <a:cs typeface="Courier New" panose="02070309020205020404" pitchFamily="49" charset="0"/>
              </a:rPr>
              <a:t>train</a:t>
            </a:r>
            <a:r>
              <a:rPr lang="en-US" dirty="0"/>
              <a:t>: trains the network model with the LM backpropagation for training method and the MSE for the error function </a:t>
            </a:r>
          </a:p>
          <a:p>
            <a:r>
              <a:rPr lang="en-US" dirty="0">
                <a:solidFill>
                  <a:srgbClr val="0000FF"/>
                </a:solidFill>
                <a:latin typeface="Courier New" panose="02070309020205020404" pitchFamily="49" charset="0"/>
                <a:cs typeface="Courier New" panose="02070309020205020404" pitchFamily="49" charset="0"/>
              </a:rPr>
              <a:t>sim</a:t>
            </a:r>
            <a:r>
              <a:rPr lang="en-US" dirty="0"/>
              <a:t>: simulates/predicts the network outputs at new inputs based on the identified weights and biases during the training process</a:t>
            </a:r>
          </a:p>
        </p:txBody>
      </p:sp>
      <p:sp>
        <p:nvSpPr>
          <p:cNvPr id="3" name="Title 2">
            <a:extLst>
              <a:ext uri="{FF2B5EF4-FFF2-40B4-BE49-F238E27FC236}">
                <a16:creationId xmlns:a16="http://schemas.microsoft.com/office/drawing/2014/main" id="{00CFB011-9FD1-4A43-AA82-814727982FB5}"/>
              </a:ext>
            </a:extLst>
          </p:cNvPr>
          <p:cNvSpPr>
            <a:spLocks noGrp="1"/>
          </p:cNvSpPr>
          <p:nvPr>
            <p:ph type="title"/>
          </p:nvPr>
        </p:nvSpPr>
        <p:spPr/>
        <p:txBody>
          <a:bodyPr>
            <a:normAutofit fontScale="90000"/>
          </a:bodyPr>
          <a:lstStyle/>
          <a:p>
            <a:r>
              <a:rPr lang="en-US" dirty="0"/>
              <a:t>Matlab Functions for Feedforward NN</a:t>
            </a:r>
          </a:p>
        </p:txBody>
      </p:sp>
    </p:spTree>
    <p:extLst>
      <p:ext uri="{BB962C8B-B14F-4D97-AF65-F5344CB8AC3E}">
        <p14:creationId xmlns:p14="http://schemas.microsoft.com/office/powerpoint/2010/main" val="3326271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8490C-C28D-B0D8-3619-25F425E01D08}"/>
              </a:ext>
            </a:extLst>
          </p:cNvPr>
          <p:cNvSpPr>
            <a:spLocks noGrp="1"/>
          </p:cNvSpPr>
          <p:nvPr>
            <p:ph type="body" sz="quarter" idx="10"/>
          </p:nvPr>
        </p:nvSpPr>
        <p:spPr>
          <a:xfrm>
            <a:off x="228600" y="774200"/>
            <a:ext cx="8694174" cy="5626600"/>
          </a:xfrm>
        </p:spPr>
        <p:txBody>
          <a:bodyPr/>
          <a:lstStyle/>
          <a:p>
            <a:r>
              <a:rPr lang="en-US" dirty="0">
                <a:latin typeface="Courier New" panose="02070309020205020404" pitchFamily="49" charset="0"/>
                <a:cs typeface="Courier New" panose="02070309020205020404" pitchFamily="49" charset="0"/>
              </a:rPr>
              <a:t>net=</a:t>
            </a:r>
            <a:r>
              <a:rPr lang="en-US" dirty="0" err="1">
                <a:latin typeface="Courier New" panose="02070309020205020404" pitchFamily="49" charset="0"/>
                <a:cs typeface="Courier New" panose="02070309020205020404" pitchFamily="49" charset="0"/>
              </a:rPr>
              <a:t>fitnet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hiddenSizes,trainFcn</a:t>
            </a:r>
            <a:r>
              <a:rPr lang="en-US" dirty="0">
                <a:latin typeface="Courier New" panose="02070309020205020404" pitchFamily="49" charset="0"/>
                <a:cs typeface="Courier New" panose="02070309020205020404" pitchFamily="49" charset="0"/>
              </a:rPr>
              <a:t>)</a:t>
            </a:r>
          </a:p>
          <a:p>
            <a:pPr lvl="1"/>
            <a:r>
              <a:rPr lang="en-US" dirty="0"/>
              <a:t>Defining the structure of the network and the training function</a:t>
            </a:r>
          </a:p>
          <a:p>
            <a:pPr lvl="1"/>
            <a:r>
              <a:rPr lang="en-US" dirty="0" err="1"/>
              <a:t>hiddenSizes</a:t>
            </a:r>
            <a:r>
              <a:rPr lang="en-US" dirty="0"/>
              <a:t>=[10, 4]: 2 hidden layers with 10 and 4 nodes, respectively</a:t>
            </a:r>
          </a:p>
          <a:p>
            <a:pPr lvl="1"/>
            <a:r>
              <a:rPr lang="en-US" dirty="0" err="1"/>
              <a:t>trainFcn</a:t>
            </a:r>
            <a:endParaRPr lang="en-US" dirty="0"/>
          </a:p>
          <a:p>
            <a:endParaRPr lang="en-US" dirty="0"/>
          </a:p>
          <a:p>
            <a:endParaRPr lang="en-US" dirty="0"/>
          </a:p>
          <a:p>
            <a:endParaRPr lang="en-US" dirty="0"/>
          </a:p>
          <a:p>
            <a:r>
              <a:rPr lang="en-US" dirty="0"/>
              <a:t>Two hidden layers (example)</a:t>
            </a:r>
          </a:p>
          <a:p>
            <a:pPr lvl="1"/>
            <a:r>
              <a:rPr lang="en-US" dirty="0"/>
              <a:t>1st-layer: a different estimate of the desired final y</a:t>
            </a:r>
          </a:p>
          <a:p>
            <a:pPr lvl="1"/>
            <a:r>
              <a:rPr lang="en-US" dirty="0"/>
              <a:t>2nd-layer: different weighted averages of the estimate</a:t>
            </a:r>
          </a:p>
        </p:txBody>
      </p:sp>
      <p:sp>
        <p:nvSpPr>
          <p:cNvPr id="3" name="Title 2">
            <a:extLst>
              <a:ext uri="{FF2B5EF4-FFF2-40B4-BE49-F238E27FC236}">
                <a16:creationId xmlns:a16="http://schemas.microsoft.com/office/drawing/2014/main" id="{B5AAE377-1828-CAF9-1AED-9EFCA76450C1}"/>
              </a:ext>
            </a:extLst>
          </p:cNvPr>
          <p:cNvSpPr>
            <a:spLocks noGrp="1"/>
          </p:cNvSpPr>
          <p:nvPr>
            <p:ph type="title"/>
          </p:nvPr>
        </p:nvSpPr>
        <p:spPr/>
        <p:txBody>
          <a:bodyPr>
            <a:normAutofit fontScale="90000"/>
          </a:bodyPr>
          <a:lstStyle/>
          <a:p>
            <a:r>
              <a:rPr lang="en-US" dirty="0"/>
              <a:t>Matlab </a:t>
            </a:r>
            <a:r>
              <a:rPr lang="en-US" dirty="0" err="1"/>
              <a:t>fitnet</a:t>
            </a:r>
            <a:endParaRPr lang="en-US" dirty="0"/>
          </a:p>
        </p:txBody>
      </p:sp>
      <p:graphicFrame>
        <p:nvGraphicFramePr>
          <p:cNvPr id="4" name="Table 3">
            <a:extLst>
              <a:ext uri="{FF2B5EF4-FFF2-40B4-BE49-F238E27FC236}">
                <a16:creationId xmlns:a16="http://schemas.microsoft.com/office/drawing/2014/main" id="{3D5F3591-AC91-B6EE-ED03-DAE82A12AE65}"/>
              </a:ext>
            </a:extLst>
          </p:cNvPr>
          <p:cNvGraphicFramePr>
            <a:graphicFrameLocks noGrp="1"/>
          </p:cNvGraphicFramePr>
          <p:nvPr>
            <p:extLst>
              <p:ext uri="{D42A27DB-BD31-4B8C-83A1-F6EECF244321}">
                <p14:modId xmlns:p14="http://schemas.microsoft.com/office/powerpoint/2010/main" val="2814598192"/>
              </p:ext>
            </p:extLst>
          </p:nvPr>
        </p:nvGraphicFramePr>
        <p:xfrm>
          <a:off x="1074174" y="2659936"/>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739167111"/>
                    </a:ext>
                  </a:extLst>
                </a:gridCol>
                <a:gridCol w="3048000">
                  <a:extLst>
                    <a:ext uri="{9D8B030D-6E8A-4147-A177-3AD203B41FA5}">
                      <a16:colId xmlns:a16="http://schemas.microsoft.com/office/drawing/2014/main" val="803366256"/>
                    </a:ext>
                  </a:extLst>
                </a:gridCol>
              </a:tblGrid>
              <a:tr h="370840">
                <a:tc>
                  <a:txBody>
                    <a:bodyPr/>
                    <a:lstStyle/>
                    <a:p>
                      <a:r>
                        <a:rPr lang="en-US" dirty="0"/>
                        <a:t>Training function</a:t>
                      </a:r>
                    </a:p>
                  </a:txBody>
                  <a:tcPr/>
                </a:tc>
                <a:tc>
                  <a:txBody>
                    <a:bodyPr/>
                    <a:lstStyle/>
                    <a:p>
                      <a:r>
                        <a:rPr lang="en-US" dirty="0"/>
                        <a:t>Algorithm</a:t>
                      </a:r>
                    </a:p>
                  </a:txBody>
                  <a:tcPr/>
                </a:tc>
                <a:extLst>
                  <a:ext uri="{0D108BD9-81ED-4DB2-BD59-A6C34878D82A}">
                    <a16:rowId xmlns:a16="http://schemas.microsoft.com/office/drawing/2014/main" val="1598805754"/>
                  </a:ext>
                </a:extLst>
              </a:tr>
              <a:tr h="370840">
                <a:tc>
                  <a:txBody>
                    <a:bodyPr/>
                    <a:lstStyle/>
                    <a:p>
                      <a:r>
                        <a:rPr lang="en-US" dirty="0"/>
                        <a:t>'</a:t>
                      </a:r>
                      <a:r>
                        <a:rPr lang="en-US" dirty="0" err="1"/>
                        <a:t>trainlm</a:t>
                      </a:r>
                      <a:r>
                        <a:rPr lang="en-US" dirty="0"/>
                        <a:t>'</a:t>
                      </a:r>
                    </a:p>
                  </a:txBody>
                  <a:tcPr/>
                </a:tc>
                <a:tc>
                  <a:txBody>
                    <a:bodyPr/>
                    <a:lstStyle/>
                    <a:p>
                      <a:r>
                        <a:rPr lang="en-US" dirty="0"/>
                        <a:t>Levenberg-Marquardt</a:t>
                      </a:r>
                    </a:p>
                  </a:txBody>
                  <a:tcPr/>
                </a:tc>
                <a:extLst>
                  <a:ext uri="{0D108BD9-81ED-4DB2-BD59-A6C34878D82A}">
                    <a16:rowId xmlns:a16="http://schemas.microsoft.com/office/drawing/2014/main" val="20007450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trainbr</a:t>
                      </a:r>
                      <a:r>
                        <a:rPr lang="en-US" dirty="0"/>
                        <a:t>'</a:t>
                      </a:r>
                    </a:p>
                  </a:txBody>
                  <a:tcPr/>
                </a:tc>
                <a:tc>
                  <a:txBody>
                    <a:bodyPr/>
                    <a:lstStyle/>
                    <a:p>
                      <a:r>
                        <a:rPr lang="en-US" dirty="0"/>
                        <a:t>Bayesian regularization</a:t>
                      </a:r>
                    </a:p>
                  </a:txBody>
                  <a:tcPr/>
                </a:tc>
                <a:extLst>
                  <a:ext uri="{0D108BD9-81ED-4DB2-BD59-A6C34878D82A}">
                    <a16:rowId xmlns:a16="http://schemas.microsoft.com/office/drawing/2014/main" val="809151210"/>
                  </a:ext>
                </a:extLst>
              </a:tr>
              <a:tr h="370840">
                <a:tc>
                  <a:txBody>
                    <a:bodyPr/>
                    <a:lstStyle/>
                    <a:p>
                      <a:r>
                        <a:rPr lang="en-US" dirty="0"/>
                        <a:t>'</a:t>
                      </a:r>
                      <a:r>
                        <a:rPr lang="en-US" dirty="0" err="1"/>
                        <a:t>trainbfg</a:t>
                      </a:r>
                      <a:r>
                        <a:rPr lang="en-US" dirty="0"/>
                        <a:t>'</a:t>
                      </a:r>
                    </a:p>
                  </a:txBody>
                  <a:tcPr/>
                </a:tc>
                <a:tc>
                  <a:txBody>
                    <a:bodyPr/>
                    <a:lstStyle/>
                    <a:p>
                      <a:r>
                        <a:rPr lang="en-US" dirty="0"/>
                        <a:t>BFGS quasi-Newton</a:t>
                      </a:r>
                    </a:p>
                  </a:txBody>
                  <a:tcPr/>
                </a:tc>
                <a:extLst>
                  <a:ext uri="{0D108BD9-81ED-4DB2-BD59-A6C34878D82A}">
                    <a16:rowId xmlns:a16="http://schemas.microsoft.com/office/drawing/2014/main" val="2523482298"/>
                  </a:ext>
                </a:extLst>
              </a:tr>
              <a:tr h="370840">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410344638"/>
                  </a:ext>
                </a:extLst>
              </a:tr>
            </a:tbl>
          </a:graphicData>
        </a:graphic>
      </p:graphicFrame>
    </p:spTree>
    <p:extLst>
      <p:ext uri="{BB962C8B-B14F-4D97-AF65-F5344CB8AC3E}">
        <p14:creationId xmlns:p14="http://schemas.microsoft.com/office/powerpoint/2010/main" val="135078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771451E-F5E4-E64E-DE2B-005CDC0023BF}"/>
                  </a:ext>
                </a:extLst>
              </p:cNvPr>
              <p:cNvSpPr>
                <a:spLocks noGrp="1"/>
              </p:cNvSpPr>
              <p:nvPr>
                <p:ph type="body" sz="quarter" idx="10"/>
              </p:nvPr>
            </p:nvSpPr>
            <p:spPr/>
            <p:txBody>
              <a:bodyPr/>
              <a:lstStyle/>
              <a:p>
                <a:r>
                  <a:rPr lang="en-US" dirty="0"/>
                  <a:t>Brain has about 86 billion neurons, which are the nerve cells that process inputs to lead to action on the basis of these inputs</a:t>
                </a:r>
              </a:p>
              <a:p>
                <a:r>
                  <a:rPr lang="en-US" dirty="0"/>
                  <a:t>This is done through neurons communicating with one another (100 trillion connections)</a:t>
                </a:r>
              </a:p>
              <a:p>
                <a:pPr lvl="1"/>
                <a:r>
                  <a:rPr lang="en-US" dirty="0"/>
                  <a:t>Each neuron is connected to about </a:t>
                </a:r>
                <a14:m>
                  <m:oMath xmlns:m="http://schemas.openxmlformats.org/officeDocument/2006/math">
                    <m:r>
                      <a:rPr lang="en-US" b="0" i="0" dirty="0" smtClean="0">
                        <a:latin typeface="Cambria Math" panose="02040503050406030204" pitchFamily="18" charset="0"/>
                      </a:rPr>
                      <m:t>1,000</m:t>
                    </m:r>
                  </m:oMath>
                </a14:m>
                <a:r>
                  <a:rPr lang="en-US" dirty="0"/>
                  <a:t> other neurons</a:t>
                </a:r>
              </a:p>
              <a:p>
                <a:pPr lvl="1"/>
                <a:r>
                  <a:rPr lang="en-US" dirty="0"/>
                  <a:t>adjusting the connectivity and interaction to improve results</a:t>
                </a:r>
              </a:p>
              <a:p>
                <a:r>
                  <a:rPr lang="en-US" dirty="0"/>
                  <a:t>Artificial neural networks imitate the processing and the training</a:t>
                </a:r>
              </a:p>
            </p:txBody>
          </p:sp>
        </mc:Choice>
        <mc:Fallback xmlns="">
          <p:sp>
            <p:nvSpPr>
              <p:cNvPr id="2" name="Text Placeholder 1">
                <a:extLst>
                  <a:ext uri="{FF2B5EF4-FFF2-40B4-BE49-F238E27FC236}">
                    <a16:creationId xmlns:a16="http://schemas.microsoft.com/office/drawing/2014/main" id="{F771451E-F5E4-E64E-DE2B-005CDC0023B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034426F-ADFB-79F5-8737-D5952DBD1961}"/>
              </a:ext>
            </a:extLst>
          </p:cNvPr>
          <p:cNvSpPr>
            <a:spLocks noGrp="1"/>
          </p:cNvSpPr>
          <p:nvPr>
            <p:ph type="title"/>
          </p:nvPr>
        </p:nvSpPr>
        <p:spPr/>
        <p:txBody>
          <a:bodyPr>
            <a:normAutofit fontScale="90000"/>
          </a:bodyPr>
          <a:lstStyle/>
          <a:p>
            <a:r>
              <a:rPr lang="en-US" dirty="0"/>
              <a:t>What We Try to Imitate</a:t>
            </a:r>
          </a:p>
        </p:txBody>
      </p:sp>
    </p:spTree>
    <p:extLst>
      <p:ext uri="{BB962C8B-B14F-4D97-AF65-F5344CB8AC3E}">
        <p14:creationId xmlns:p14="http://schemas.microsoft.com/office/powerpoint/2010/main" val="3989563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2F9734-E120-4A9A-81A6-B819BB80FF2C}"/>
              </a:ext>
            </a:extLst>
          </p:cNvPr>
          <p:cNvSpPr>
            <a:spLocks noGrp="1"/>
          </p:cNvSpPr>
          <p:nvPr>
            <p:ph type="body" sz="quarter" idx="10"/>
          </p:nvPr>
        </p:nvSpPr>
        <p:spPr>
          <a:xfrm>
            <a:off x="278969" y="774200"/>
            <a:ext cx="8560231" cy="5626600"/>
          </a:xfrm>
        </p:spPr>
        <p:txBody>
          <a:bodyPr/>
          <a:lstStyle/>
          <a:p>
            <a:pPr lvl="1"/>
            <a:r>
              <a:rPr lang="en-US" dirty="0"/>
              <a:t>Randomly divide data: training (70%), validation (15%), test (15%)</a:t>
            </a:r>
          </a:p>
          <a:p>
            <a:pPr lvl="1"/>
            <a:r>
              <a:rPr lang="en-US" dirty="0"/>
              <a:t>use training set to update the weights and biases based on their error</a:t>
            </a:r>
          </a:p>
          <a:p>
            <a:pPr lvl="1"/>
            <a:r>
              <a:rPr lang="en-US" dirty="0"/>
              <a:t>The error of the training set keeps decreasing, and the error in the validation set also decreases: the training process goes well</a:t>
            </a:r>
          </a:p>
          <a:p>
            <a:pPr lvl="1"/>
            <a:r>
              <a:rPr lang="en-US" dirty="0"/>
              <a:t>The error in the validation set starts increasing after some phase of training process, i.e., good performance at the training set but bad performance at the validation set (new points, prediction points): the network model </a:t>
            </a:r>
            <a:r>
              <a:rPr lang="en-US" dirty="0">
                <a:solidFill>
                  <a:srgbClr val="FF0000"/>
                </a:solidFill>
              </a:rPr>
              <a:t>overfits</a:t>
            </a:r>
            <a:r>
              <a:rPr lang="en-US" dirty="0"/>
              <a:t> the training data</a:t>
            </a:r>
          </a:p>
          <a:p>
            <a:pPr lvl="1"/>
            <a:r>
              <a:rPr lang="en-US" dirty="0"/>
              <a:t>Therefore, the training process stops when the validation error starts increasing</a:t>
            </a:r>
          </a:p>
          <a:p>
            <a:pPr lvl="1"/>
            <a:r>
              <a:rPr lang="en-US" dirty="0"/>
              <a:t>The test data sets are not used during the training process but used for testing the prediction accuracy with trained parameters</a:t>
            </a:r>
          </a:p>
        </p:txBody>
      </p:sp>
      <p:sp>
        <p:nvSpPr>
          <p:cNvPr id="3" name="Title 2">
            <a:extLst>
              <a:ext uri="{FF2B5EF4-FFF2-40B4-BE49-F238E27FC236}">
                <a16:creationId xmlns:a16="http://schemas.microsoft.com/office/drawing/2014/main" id="{66D4EB51-615E-4D02-B795-57BCC53BEE00}"/>
              </a:ext>
            </a:extLst>
          </p:cNvPr>
          <p:cNvSpPr>
            <a:spLocks noGrp="1"/>
          </p:cNvSpPr>
          <p:nvPr>
            <p:ph type="title"/>
          </p:nvPr>
        </p:nvSpPr>
        <p:spPr/>
        <p:txBody>
          <a:bodyPr>
            <a:normAutofit fontScale="90000"/>
          </a:bodyPr>
          <a:lstStyle/>
          <a:p>
            <a:r>
              <a:rPr lang="en-US" dirty="0"/>
              <a:t>Stopping Criterion Based on Validation Error</a:t>
            </a:r>
          </a:p>
        </p:txBody>
      </p:sp>
    </p:spTree>
    <p:extLst>
      <p:ext uri="{BB962C8B-B14F-4D97-AF65-F5344CB8AC3E}">
        <p14:creationId xmlns:p14="http://schemas.microsoft.com/office/powerpoint/2010/main" val="2813447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3CA85B3-0B8E-4A57-8E0C-7EB2E12B8AF4}"/>
                  </a:ext>
                </a:extLst>
              </p:cNvPr>
              <p:cNvSpPr>
                <a:spLocks noGrp="1"/>
              </p:cNvSpPr>
              <p:nvPr>
                <p:ph type="body" sz="quarter" idx="10"/>
              </p:nvPr>
            </p:nvSpPr>
            <p:spPr>
              <a:xfrm>
                <a:off x="304800" y="774200"/>
                <a:ext cx="8534400" cy="3570919"/>
              </a:xfrm>
            </p:spPr>
            <p:txBody>
              <a:bodyPr/>
              <a:lstStyle/>
              <a:p>
                <a:r>
                  <a:rPr lang="en-US" dirty="0"/>
                  <a:t>Predict y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m:rPr>
                            <m:sty m:val="p"/>
                          </m:rPr>
                          <a:rPr lang="en-US" b="0" i="0" smtClean="0">
                            <a:latin typeface="Cambria Math" panose="02040503050406030204" pitchFamily="18" charset="0"/>
                          </a:rPr>
                          <m:t>new</m:t>
                        </m:r>
                      </m:sub>
                    </m:sSub>
                    <m:r>
                      <a:rPr lang="en-US" b="0" i="1" smtClean="0">
                        <a:latin typeface="Cambria Math" panose="02040503050406030204" pitchFamily="18" charset="0"/>
                        <a:ea typeface="Cambria Math" panose="02040503050406030204" pitchFamily="18" charset="0"/>
                      </a:rPr>
                      <m:t>∈[−5, 25]</m:t>
                    </m:r>
                  </m:oMath>
                </a14:m>
                <a:r>
                  <a:rPr lang="en-US" dirty="0"/>
                  <a:t> using one hidden-node NN</a:t>
                </a:r>
              </a:p>
              <a:p>
                <a:endParaRPr lang="en-US" dirty="0"/>
              </a:p>
              <a:p>
                <a:r>
                  <a:rPr lang="en-US" dirty="0"/>
                  <a:t>Matlab code</a:t>
                </a:r>
              </a:p>
              <a:p>
                <a:pPr marL="285750" lvl="1" indent="0" hangingPunct="0">
                  <a:spcBef>
                    <a:spcPts val="1200"/>
                  </a:spcBef>
                  <a:buNone/>
                </a:pPr>
                <a:r>
                  <a:rPr lang="en-US" sz="1600" noProof="1">
                    <a:latin typeface="Courier New" panose="02070309020205020404" pitchFamily="49" charset="0"/>
                    <a:cs typeface="Courier New" panose="02070309020205020404" pitchFamily="49" charset="0"/>
                  </a:rPr>
                  <a:t>x=[0    5   10   15   20];       %[1 x 5] training input data</a:t>
                </a:r>
              </a:p>
              <a:p>
                <a:pPr marL="285750" lvl="1" indent="0" hangingPunct="0">
                  <a:spcBef>
                    <a:spcPts val="0"/>
                  </a:spcBef>
                  <a:buNone/>
                </a:pPr>
                <a:r>
                  <a:rPr lang="en-US" sz="1600" noProof="1">
                    <a:latin typeface="Courier New" panose="02070309020205020404" pitchFamily="49" charset="0"/>
                    <a:cs typeface="Courier New" panose="02070309020205020404" pitchFamily="49" charset="0"/>
                  </a:rPr>
                  <a:t>y=[1 0.99 0.99 0.94 0.95];      %[1 x 5] training output data</a:t>
                </a:r>
              </a:p>
              <a:p>
                <a:pPr marL="285750" lvl="1" indent="0" hangingPunct="0">
                  <a:spcBef>
                    <a:spcPts val="0"/>
                  </a:spcBef>
                  <a:buNone/>
                </a:pPr>
                <a:r>
                  <a:rPr lang="en-US" sz="1600" noProof="1">
                    <a:latin typeface="Courier New" panose="02070309020205020404" pitchFamily="49" charset="0"/>
                    <a:cs typeface="Courier New" panose="02070309020205020404" pitchFamily="49" charset="0"/>
                  </a:rPr>
                  <a:t>nh=1;                                   % num. of hidden node</a:t>
                </a:r>
              </a:p>
              <a:p>
                <a:pPr marL="285750" lvl="1" indent="0" hangingPunct="0">
                  <a:spcBef>
                    <a:spcPts val="0"/>
                  </a:spcBef>
                  <a:buNone/>
                </a:pPr>
                <a:r>
                  <a:rPr lang="en-US" sz="1600" noProof="1">
                    <a:latin typeface="Courier New" panose="02070309020205020404" pitchFamily="49" charset="0"/>
                    <a:cs typeface="Courier New" panose="02070309020205020404" pitchFamily="49" charset="0"/>
                  </a:rPr>
                  <a:t>net=feedforwardnet(nh);      % create two-layer network model</a:t>
                </a:r>
              </a:p>
              <a:p>
                <a:pPr marL="285750" lvl="1" indent="0" hangingPunct="0">
                  <a:spcBef>
                    <a:spcPts val="0"/>
                  </a:spcBef>
                  <a:buNone/>
                </a:pPr>
                <a:r>
                  <a:rPr lang="en-US" sz="1600" noProof="1">
                    <a:latin typeface="Courier New" panose="02070309020205020404" pitchFamily="49" charset="0"/>
                    <a:cs typeface="Courier New" panose="02070309020205020404" pitchFamily="49" charset="0"/>
                  </a:rPr>
                  <a:t>net=configure(net,x,y);                    % this is optional</a:t>
                </a:r>
              </a:p>
              <a:p>
                <a:pPr marL="285750" lvl="1" indent="0" hangingPunct="0">
                  <a:spcBef>
                    <a:spcPts val="0"/>
                  </a:spcBef>
                  <a:buNone/>
                </a:pPr>
                <a:r>
                  <a:rPr lang="en-US" sz="1600" noProof="1">
                    <a:latin typeface="Courier New" panose="02070309020205020404" pitchFamily="49" charset="0"/>
                    <a:cs typeface="Courier New" panose="02070309020205020404" pitchFamily="49" charset="0"/>
                  </a:rPr>
                  <a:t>[netModel,trainRecor]=train(net,x,y); % train the model ‘net’</a:t>
                </a:r>
              </a:p>
              <a:p>
                <a:pPr marL="285750" lvl="1" indent="0" hangingPunct="0">
                  <a:spcBef>
                    <a:spcPts val="0"/>
                  </a:spcBef>
                  <a:buNone/>
                </a:pPr>
                <a:r>
                  <a:rPr lang="en-US" sz="1600" noProof="1">
                    <a:latin typeface="Courier New" panose="02070309020205020404" pitchFamily="49" charset="0"/>
                    <a:cs typeface="Courier New" panose="02070309020205020404" pitchFamily="49" charset="0"/>
                  </a:rPr>
                  <a:t>xNew=-5:0.1:25;                            % new input points</a:t>
                </a:r>
              </a:p>
              <a:p>
                <a:pPr marL="285750" lvl="1" indent="0" hangingPunct="0">
                  <a:spcBef>
                    <a:spcPts val="0"/>
                  </a:spcBef>
                  <a:buNone/>
                </a:pPr>
                <a:r>
                  <a:rPr lang="en-US" sz="1600" noProof="1">
                    <a:latin typeface="Courier New" panose="02070309020205020404" pitchFamily="49" charset="0"/>
                    <a:cs typeface="Courier New" panose="02070309020205020404" pitchFamily="49" charset="0"/>
                  </a:rPr>
                  <a:t>z=sim(netModel,xNew);                    % simulation results</a:t>
                </a:r>
              </a:p>
              <a:p>
                <a:pPr lvl="1"/>
                <a:endParaRPr lang="en-US" dirty="0"/>
              </a:p>
            </p:txBody>
          </p:sp>
        </mc:Choice>
        <mc:Fallback xmlns="">
          <p:sp>
            <p:nvSpPr>
              <p:cNvPr id="2" name="Text Placeholder 1">
                <a:extLst>
                  <a:ext uri="{FF2B5EF4-FFF2-40B4-BE49-F238E27FC236}">
                    <a16:creationId xmlns:a16="http://schemas.microsoft.com/office/drawing/2014/main" id="{A3CA85B3-0B8E-4A57-8E0C-7EB2E12B8AF4}"/>
                  </a:ext>
                </a:extLst>
              </p:cNvPr>
              <p:cNvSpPr>
                <a:spLocks noGrp="1" noRot="1" noChangeAspect="1" noMove="1" noResize="1" noEditPoints="1" noAdjustHandles="1" noChangeArrowheads="1" noChangeShapeType="1" noTextEdit="1"/>
              </p:cNvSpPr>
              <p:nvPr>
                <p:ph type="body" sz="quarter" idx="10"/>
              </p:nvPr>
            </p:nvSpPr>
            <p:spPr>
              <a:xfrm>
                <a:off x="304800" y="774200"/>
                <a:ext cx="8534400" cy="3570919"/>
              </a:xfrm>
              <a:blipFill>
                <a:blip r:embed="rId2"/>
                <a:stretch>
                  <a:fillRect l="-929" t="-221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3FF2AE3-E71F-4CD3-8522-4D8BC4B167B9}"/>
              </a:ext>
            </a:extLst>
          </p:cNvPr>
          <p:cNvSpPr>
            <a:spLocks noGrp="1"/>
          </p:cNvSpPr>
          <p:nvPr>
            <p:ph type="title"/>
          </p:nvPr>
        </p:nvSpPr>
        <p:spPr/>
        <p:txBody>
          <a:bodyPr>
            <a:normAutofit fontScale="90000"/>
          </a:bodyPr>
          <a:lstStyle/>
          <a:p>
            <a:r>
              <a:rPr lang="en-US" dirty="0"/>
              <a:t>Ex8.4) Feedforward NN Model</a:t>
            </a:r>
          </a:p>
        </p:txBody>
      </p:sp>
      <p:sp>
        <p:nvSpPr>
          <p:cNvPr id="4" name="Rectangle 2">
            <a:extLst>
              <a:ext uri="{FF2B5EF4-FFF2-40B4-BE49-F238E27FC236}">
                <a16:creationId xmlns:a16="http://schemas.microsoft.com/office/drawing/2014/main" id="{72509E2D-74CD-4670-92FE-C50A713A1D8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D7FB8A4-0CFC-9853-8A1F-CDC0BCB055E9}"/>
                  </a:ext>
                </a:extLst>
              </p:cNvPr>
              <p:cNvSpPr txBox="1"/>
              <p:nvPr/>
            </p:nvSpPr>
            <p:spPr>
              <a:xfrm>
                <a:off x="556871" y="1307703"/>
                <a:ext cx="8045729" cy="4376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smtClean="0">
                          <a:latin typeface="Cambria Math" panose="02040503050406030204" pitchFamily="18" charset="0"/>
                        </a:rPr>
                        <m:t>𝐱</m:t>
                      </m:r>
                      <m:r>
                        <a:rPr lang="en-US" sz="2000" b="0" i="1">
                          <a:latin typeface="Cambria Math" panose="02040503050406030204" pitchFamily="18" charset="0"/>
                        </a:rPr>
                        <m:t> </m:t>
                      </m:r>
                      <m:d>
                        <m:dPr>
                          <m:ctrlPr>
                            <a:rPr lang="en-US" sz="2000" b="0" i="1">
                              <a:latin typeface="Cambria Math" panose="02040503050406030204" pitchFamily="18" charset="0"/>
                            </a:rPr>
                          </m:ctrlPr>
                        </m:dPr>
                        <m:e>
                          <m:r>
                            <a:rPr lang="en-US" sz="2000" b="0" i="0">
                              <a:latin typeface="Cambria Math" panose="02040503050406030204" pitchFamily="18" charset="0"/>
                            </a:rPr>
                            <m:t>=</m:t>
                          </m:r>
                          <m:r>
                            <a:rPr lang="en-US" sz="2000" b="1" i="0">
                              <a:latin typeface="Cambria Math" panose="02040503050406030204" pitchFamily="18" charset="0"/>
                            </a:rPr>
                            <m:t>𝐭</m:t>
                          </m:r>
                        </m:e>
                      </m:d>
                      <m:r>
                        <a:rPr lang="en-US" sz="2000" b="0" i="0">
                          <a:latin typeface="Cambria Math" panose="02040503050406030204" pitchFamily="18" charset="0"/>
                        </a:rPr>
                        <m:t>=</m:t>
                      </m:r>
                      <m:sSup>
                        <m:sSupPr>
                          <m:ctrlPr>
                            <a:rPr lang="en-US" sz="2000" b="0" i="1">
                              <a:latin typeface="Cambria Math" panose="02040503050406030204" pitchFamily="18" charset="0"/>
                            </a:rPr>
                          </m:ctrlPr>
                        </m:sSupPr>
                        <m:e>
                          <m:d>
                            <m:dPr>
                              <m:begChr m:val="["/>
                              <m:endChr m:val="]"/>
                              <m:ctrlPr>
                                <a:rPr lang="en-US" sz="2000" b="0" i="1">
                                  <a:latin typeface="Cambria Math" panose="02040503050406030204" pitchFamily="18" charset="0"/>
                                </a:rPr>
                              </m:ctrlPr>
                            </m:dPr>
                            <m:e>
                              <m:m>
                                <m:mPr>
                                  <m:plcHide m:val="on"/>
                                  <m:mcs>
                                    <m:mc>
                                      <m:mcPr>
                                        <m:count m:val="5"/>
                                        <m:mcJc m:val="center"/>
                                      </m:mcPr>
                                    </m:mc>
                                  </m:mcs>
                                  <m:ctrlPr>
                                    <a:rPr lang="en-US" sz="2000" b="0" i="1">
                                      <a:latin typeface="Cambria Math" panose="02040503050406030204" pitchFamily="18" charset="0"/>
                                    </a:rPr>
                                  </m:ctrlPr>
                                </m:mPr>
                                <m:mr>
                                  <m:e>
                                    <m:r>
                                      <a:rPr lang="en-US" sz="2000" b="0" i="0">
                                        <a:latin typeface="Cambria Math" panose="02040503050406030204" pitchFamily="18" charset="0"/>
                                      </a:rPr>
                                      <m:t>0</m:t>
                                    </m:r>
                                  </m:e>
                                  <m:e>
                                    <m:r>
                                      <a:rPr lang="en-US" sz="2000" b="0" i="0">
                                        <a:latin typeface="Cambria Math" panose="02040503050406030204" pitchFamily="18" charset="0"/>
                                      </a:rPr>
                                      <m:t>5</m:t>
                                    </m:r>
                                  </m:e>
                                  <m:e>
                                    <m:r>
                                      <a:rPr lang="en-US" sz="2000" b="0" i="0">
                                        <a:latin typeface="Cambria Math" panose="02040503050406030204" pitchFamily="18" charset="0"/>
                                      </a:rPr>
                                      <m:t>10</m:t>
                                    </m:r>
                                  </m:e>
                                  <m:e>
                                    <m:r>
                                      <a:rPr lang="en-US" sz="2000" b="0" i="0">
                                        <a:latin typeface="Cambria Math" panose="02040503050406030204" pitchFamily="18" charset="0"/>
                                      </a:rPr>
                                      <m:t>15</m:t>
                                    </m:r>
                                  </m:e>
                                  <m:e>
                                    <m:r>
                                      <a:rPr lang="en-US" sz="2000" b="0" i="0">
                                        <a:latin typeface="Cambria Math" panose="02040503050406030204" pitchFamily="18" charset="0"/>
                                      </a:rPr>
                                      <m:t>20</m:t>
                                    </m:r>
                                  </m:e>
                                </m:mr>
                              </m:m>
                            </m:e>
                          </m:d>
                        </m:e>
                        <m:sup>
                          <m:r>
                            <m:rPr>
                              <m:sty m:val="p"/>
                            </m:rPr>
                            <a:rPr lang="en-US" sz="2000" b="0" i="1">
                              <a:latin typeface="Cambria Math" panose="02040503050406030204" pitchFamily="18" charset="0"/>
                            </a:rPr>
                            <m:t>T</m:t>
                          </m:r>
                        </m:sup>
                      </m:sSup>
                      <m:r>
                        <a:rPr lang="en-US" sz="2000" b="0" i="0">
                          <a:latin typeface="Cambria Math" panose="02040503050406030204" pitchFamily="18" charset="0"/>
                        </a:rPr>
                        <m:t>,</m:t>
                      </m:r>
                      <m:r>
                        <a:rPr lang="en-US" sz="2000" b="0" i="1">
                          <a:latin typeface="Cambria Math" panose="02040503050406030204" pitchFamily="18" charset="0"/>
                        </a:rPr>
                        <m:t> </m:t>
                      </m:r>
                      <m:r>
                        <a:rPr lang="en-US" sz="2000" b="1" i="0">
                          <a:latin typeface="Cambria Math" panose="02040503050406030204" pitchFamily="18" charset="0"/>
                        </a:rPr>
                        <m:t>𝐲</m:t>
                      </m:r>
                      <m:r>
                        <a:rPr lang="en-US" sz="2000" b="0" i="0">
                          <a:latin typeface="Cambria Math" panose="02040503050406030204" pitchFamily="18" charset="0"/>
                        </a:rPr>
                        <m:t>=</m:t>
                      </m:r>
                      <m:sSup>
                        <m:sSupPr>
                          <m:ctrlPr>
                            <a:rPr lang="en-US" sz="2000" b="0" i="1">
                              <a:latin typeface="Cambria Math" panose="02040503050406030204" pitchFamily="18" charset="0"/>
                            </a:rPr>
                          </m:ctrlPr>
                        </m:sSupPr>
                        <m:e>
                          <m:d>
                            <m:dPr>
                              <m:begChr m:val="["/>
                              <m:endChr m:val="]"/>
                              <m:ctrlPr>
                                <a:rPr lang="en-US" sz="2000" b="0" i="1">
                                  <a:latin typeface="Cambria Math" panose="02040503050406030204" pitchFamily="18" charset="0"/>
                                </a:rPr>
                              </m:ctrlPr>
                            </m:dPr>
                            <m:e>
                              <m:m>
                                <m:mPr>
                                  <m:plcHide m:val="on"/>
                                  <m:mcs>
                                    <m:mc>
                                      <m:mcPr>
                                        <m:count m:val="5"/>
                                        <m:mcJc m:val="center"/>
                                      </m:mcPr>
                                    </m:mc>
                                  </m:mcs>
                                  <m:ctrlPr>
                                    <a:rPr lang="en-US" sz="2000" b="0" i="1">
                                      <a:latin typeface="Cambria Math" panose="02040503050406030204" pitchFamily="18" charset="0"/>
                                    </a:rPr>
                                  </m:ctrlPr>
                                </m:mPr>
                                <m:mr>
                                  <m:e>
                                    <m:r>
                                      <a:rPr lang="en-US" sz="2000" b="0" i="0">
                                        <a:latin typeface="Cambria Math" panose="02040503050406030204" pitchFamily="18" charset="0"/>
                                      </a:rPr>
                                      <m:t>1</m:t>
                                    </m:r>
                                  </m:e>
                                  <m:e>
                                    <m:r>
                                      <a:rPr lang="en-US" sz="2000" b="0" i="0">
                                        <a:latin typeface="Cambria Math" panose="02040503050406030204" pitchFamily="18" charset="0"/>
                                      </a:rPr>
                                      <m:t>0.99</m:t>
                                    </m:r>
                                  </m:e>
                                  <m:e>
                                    <m:r>
                                      <a:rPr lang="en-US" sz="2000" b="0" i="0">
                                        <a:latin typeface="Cambria Math" panose="02040503050406030204" pitchFamily="18" charset="0"/>
                                      </a:rPr>
                                      <m:t>0.99</m:t>
                                    </m:r>
                                  </m:e>
                                  <m:e>
                                    <m:r>
                                      <a:rPr lang="en-US" sz="2000" b="0" i="0">
                                        <a:latin typeface="Cambria Math" panose="02040503050406030204" pitchFamily="18" charset="0"/>
                                      </a:rPr>
                                      <m:t>0.94</m:t>
                                    </m:r>
                                  </m:e>
                                  <m:e>
                                    <m:r>
                                      <a:rPr lang="en-US" sz="2000" b="0" i="0">
                                        <a:latin typeface="Cambria Math" panose="02040503050406030204" pitchFamily="18" charset="0"/>
                                      </a:rPr>
                                      <m:t>0.95</m:t>
                                    </m:r>
                                  </m:e>
                                </m:mr>
                              </m:m>
                            </m:e>
                          </m:d>
                        </m:e>
                        <m:sup>
                          <m:r>
                            <m:rPr>
                              <m:sty m:val="p"/>
                            </m:rPr>
                            <a:rPr lang="en-US" sz="2000" b="0" i="1">
                              <a:latin typeface="Cambria Math" panose="02040503050406030204" pitchFamily="18" charset="0"/>
                            </a:rPr>
                            <m:t>T</m:t>
                          </m:r>
                        </m:sup>
                      </m:sSup>
                    </m:oMath>
                  </m:oMathPara>
                </a14:m>
                <a:endParaRPr lang="en-US" sz="2000" dirty="0"/>
              </a:p>
            </p:txBody>
          </p:sp>
        </mc:Choice>
        <mc:Fallback xmlns="">
          <p:sp>
            <p:nvSpPr>
              <p:cNvPr id="8" name="TextBox 7">
                <a:extLst>
                  <a:ext uri="{FF2B5EF4-FFF2-40B4-BE49-F238E27FC236}">
                    <a16:creationId xmlns:a16="http://schemas.microsoft.com/office/drawing/2014/main" id="{AD7FB8A4-0CFC-9853-8A1F-CDC0BCB055E9}"/>
                  </a:ext>
                </a:extLst>
              </p:cNvPr>
              <p:cNvSpPr txBox="1">
                <a:spLocks noRot="1" noChangeAspect="1" noMove="1" noResize="1" noEditPoints="1" noAdjustHandles="1" noChangeArrowheads="1" noChangeShapeType="1" noTextEdit="1"/>
              </p:cNvSpPr>
              <p:nvPr/>
            </p:nvSpPr>
            <p:spPr>
              <a:xfrm>
                <a:off x="556871" y="1307703"/>
                <a:ext cx="8045729" cy="437684"/>
              </a:xfrm>
              <a:prstGeom prst="rect">
                <a:avLst/>
              </a:prstGeom>
              <a:blipFill>
                <a:blip r:embed="rId3"/>
                <a:stretch>
                  <a:fillRect t="-2817" b="-22535"/>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6FBA634C-DBBF-72D5-CB5E-765DF03EB861}"/>
              </a:ext>
            </a:extLst>
          </p:cNvPr>
          <p:cNvGrpSpPr/>
          <p:nvPr/>
        </p:nvGrpSpPr>
        <p:grpSpPr>
          <a:xfrm>
            <a:off x="1492917" y="4461995"/>
            <a:ext cx="6007906" cy="1821183"/>
            <a:chOff x="1802300" y="1729409"/>
            <a:chExt cx="5635371" cy="1708256"/>
          </a:xfrm>
        </p:grpSpPr>
        <p:sp>
          <p:nvSpPr>
            <p:cNvPr id="10" name="직사각형 8">
              <a:extLst>
                <a:ext uri="{FF2B5EF4-FFF2-40B4-BE49-F238E27FC236}">
                  <a16:creationId xmlns:a16="http://schemas.microsoft.com/office/drawing/2014/main" id="{71690551-4FB9-5271-632C-9F515F3E373A}"/>
                </a:ext>
              </a:extLst>
            </p:cNvPr>
            <p:cNvSpPr/>
            <p:nvPr/>
          </p:nvSpPr>
          <p:spPr>
            <a:xfrm>
              <a:off x="3709809" y="2465817"/>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11" name="직선 연결선 9">
              <a:extLst>
                <a:ext uri="{FF2B5EF4-FFF2-40B4-BE49-F238E27FC236}">
                  <a16:creationId xmlns:a16="http://schemas.microsoft.com/office/drawing/2014/main" id="{B25A5FD6-BEEF-B9E5-0717-1F36436AD8FD}"/>
                </a:ext>
              </a:extLst>
            </p:cNvPr>
            <p:cNvCxnSpPr>
              <a:stCxn id="10" idx="1"/>
              <a:endCxn id="10" idx="3"/>
            </p:cNvCxnSpPr>
            <p:nvPr/>
          </p:nvCxnSpPr>
          <p:spPr>
            <a:xfrm>
              <a:off x="3709809" y="2735817"/>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12" name="직선 화살표 연결선 10">
              <a:extLst>
                <a:ext uri="{FF2B5EF4-FFF2-40B4-BE49-F238E27FC236}">
                  <a16:creationId xmlns:a16="http://schemas.microsoft.com/office/drawing/2014/main" id="{B9E7B9C0-3D8E-72ED-4F1D-2B4EF21154F0}"/>
                </a:ext>
              </a:extLst>
            </p:cNvPr>
            <p:cNvCxnSpPr>
              <a:stCxn id="10" idx="2"/>
              <a:endCxn id="10" idx="0"/>
            </p:cNvCxnSpPr>
            <p:nvPr/>
          </p:nvCxnSpPr>
          <p:spPr>
            <a:xfrm flipV="1">
              <a:off x="3979809" y="2465817"/>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6F583231-BE45-4439-555A-E68BA017BBBD}"/>
                    </a:ext>
                  </a:extLst>
                </p:cNvPr>
                <p:cNvSpPr>
                  <a:spLocks noChangeAspect="1"/>
                </p:cNvSpPr>
                <p:nvPr/>
              </p:nvSpPr>
              <p:spPr>
                <a:xfrm>
                  <a:off x="2176899" y="2537618"/>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𝑥</m:t>
                        </m:r>
                      </m:oMath>
                    </m:oMathPara>
                  </a14:m>
                  <a:endParaRPr lang="en-US" sz="1200" dirty="0">
                    <a:solidFill>
                      <a:schemeClr val="tx1"/>
                    </a:solidFill>
                  </a:endParaRPr>
                </a:p>
              </p:txBody>
            </p:sp>
          </mc:Choice>
          <mc:Fallback xmlns="">
            <p:sp>
              <p:nvSpPr>
                <p:cNvPr id="45" name="Oval 44">
                  <a:extLst>
                    <a:ext uri="{FF2B5EF4-FFF2-40B4-BE49-F238E27FC236}">
                      <a16:creationId xmlns:a16="http://schemas.microsoft.com/office/drawing/2014/main" id="{E2AED4AF-A917-42A0-8233-ADDEBFDDB305}"/>
                    </a:ext>
                  </a:extLst>
                </p:cNvPr>
                <p:cNvSpPr>
                  <a:spLocks noRot="1" noChangeAspect="1" noMove="1" noResize="1" noEditPoints="1" noAdjustHandles="1" noChangeArrowheads="1" noChangeShapeType="1" noTextEdit="1"/>
                </p:cNvSpPr>
                <p:nvPr/>
              </p:nvSpPr>
              <p:spPr>
                <a:xfrm>
                  <a:off x="2176899" y="2537618"/>
                  <a:ext cx="365760" cy="365760"/>
                </a:xfrm>
                <a:prstGeom prst="ellipse">
                  <a:avLst/>
                </a:prstGeom>
                <a:blipFill>
                  <a:blip r:embed="rId4"/>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B5E62B20-E0A1-D721-2F41-D90F1397C734}"/>
                    </a:ext>
                  </a:extLst>
                </p:cNvPr>
                <p:cNvSpPr>
                  <a:spLocks noChangeAspect="1"/>
                </p:cNvSpPr>
                <p:nvPr/>
              </p:nvSpPr>
              <p:spPr>
                <a:xfrm>
                  <a:off x="3035041" y="2537618"/>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Σ</m:t>
                        </m:r>
                      </m:oMath>
                    </m:oMathPara>
                  </a14:m>
                  <a:endParaRPr lang="en-US" dirty="0">
                    <a:solidFill>
                      <a:schemeClr val="tx1"/>
                    </a:solidFill>
                  </a:endParaRPr>
                </a:p>
              </p:txBody>
            </p:sp>
          </mc:Choice>
          <mc:Fallback xmlns="">
            <p:sp>
              <p:nvSpPr>
                <p:cNvPr id="29" name="Oval 28">
                  <a:extLst>
                    <a:ext uri="{FF2B5EF4-FFF2-40B4-BE49-F238E27FC236}">
                      <a16:creationId xmlns:a16="http://schemas.microsoft.com/office/drawing/2014/main" id="{B9114289-1F6F-82E7-B14F-9DE93DDD782A}"/>
                    </a:ext>
                  </a:extLst>
                </p:cNvPr>
                <p:cNvSpPr>
                  <a:spLocks noRot="1" noChangeAspect="1" noMove="1" noResize="1" noEditPoints="1" noAdjustHandles="1" noChangeArrowheads="1" noChangeShapeType="1" noTextEdit="1"/>
                </p:cNvSpPr>
                <p:nvPr/>
              </p:nvSpPr>
              <p:spPr>
                <a:xfrm>
                  <a:off x="3035041" y="2537618"/>
                  <a:ext cx="365760" cy="365760"/>
                </a:xfrm>
                <a:prstGeom prst="ellipse">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C2902F2-F661-0EAB-04D5-0EB2A46114EA}"/>
                    </a:ext>
                  </a:extLst>
                </p:cNvPr>
                <p:cNvSpPr txBox="1"/>
                <p:nvPr/>
              </p:nvSpPr>
              <p:spPr>
                <a:xfrm>
                  <a:off x="2658363" y="2490304"/>
                  <a:ext cx="214481"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𝑥</m:t>
                            </m:r>
                          </m:sub>
                        </m:sSub>
                      </m:oMath>
                    </m:oMathPara>
                  </a14:m>
                  <a:endParaRPr lang="en-US" sz="1200" dirty="0"/>
                </a:p>
              </p:txBody>
            </p:sp>
          </mc:Choice>
          <mc:Fallback xmlns="">
            <p:sp>
              <p:nvSpPr>
                <p:cNvPr id="33" name="TextBox 32">
                  <a:extLst>
                    <a:ext uri="{FF2B5EF4-FFF2-40B4-BE49-F238E27FC236}">
                      <a16:creationId xmlns:a16="http://schemas.microsoft.com/office/drawing/2014/main" id="{9C1E44F4-736A-F9C3-9D02-28E6A92FBA95}"/>
                    </a:ext>
                  </a:extLst>
                </p:cNvPr>
                <p:cNvSpPr txBox="1">
                  <a:spLocks noRot="1" noChangeAspect="1" noMove="1" noResize="1" noEditPoints="1" noAdjustHandles="1" noChangeArrowheads="1" noChangeShapeType="1" noTextEdit="1"/>
                </p:cNvSpPr>
                <p:nvPr/>
              </p:nvSpPr>
              <p:spPr>
                <a:xfrm>
                  <a:off x="2658363" y="2490304"/>
                  <a:ext cx="214481" cy="184666"/>
                </a:xfrm>
                <a:prstGeom prst="rect">
                  <a:avLst/>
                </a:prstGeom>
                <a:blipFill>
                  <a:blip r:embed="rId6"/>
                  <a:stretch>
                    <a:fillRect l="-857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19E811F2-117B-45A0-3552-B409FC75114B}"/>
                    </a:ext>
                  </a:extLst>
                </p:cNvPr>
                <p:cNvSpPr/>
                <p:nvPr/>
              </p:nvSpPr>
              <p:spPr>
                <a:xfrm>
                  <a:off x="3049065" y="1966458"/>
                  <a:ext cx="334906" cy="2448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𝑏</m:t>
                            </m:r>
                          </m:e>
                          <m:sub>
                            <m:r>
                              <a:rPr lang="en-US" sz="1200" b="0" i="1" smtClean="0">
                                <a:solidFill>
                                  <a:schemeClr val="tx1"/>
                                </a:solidFill>
                                <a:latin typeface="Cambria Math" panose="02040503050406030204" pitchFamily="18" charset="0"/>
                              </a:rPr>
                              <m:t>h</m:t>
                            </m:r>
                          </m:sub>
                        </m:sSub>
                      </m:oMath>
                    </m:oMathPara>
                  </a14:m>
                  <a:endParaRPr lang="en-US" sz="1200" dirty="0">
                    <a:solidFill>
                      <a:schemeClr val="tx1"/>
                    </a:solidFill>
                  </a:endParaRPr>
                </a:p>
              </p:txBody>
            </p:sp>
          </mc:Choice>
          <mc:Fallback xmlns="">
            <p:sp>
              <p:nvSpPr>
                <p:cNvPr id="36" name="Oval 35">
                  <a:extLst>
                    <a:ext uri="{FF2B5EF4-FFF2-40B4-BE49-F238E27FC236}">
                      <a16:creationId xmlns:a16="http://schemas.microsoft.com/office/drawing/2014/main" id="{B1D4DE62-5F86-BE11-271E-50C563A6F52C}"/>
                    </a:ext>
                  </a:extLst>
                </p:cNvPr>
                <p:cNvSpPr>
                  <a:spLocks noRot="1" noChangeAspect="1" noMove="1" noResize="1" noEditPoints="1" noAdjustHandles="1" noChangeArrowheads="1" noChangeShapeType="1" noTextEdit="1"/>
                </p:cNvSpPr>
                <p:nvPr/>
              </p:nvSpPr>
              <p:spPr>
                <a:xfrm>
                  <a:off x="3049065" y="1966458"/>
                  <a:ext cx="334906" cy="244833"/>
                </a:xfrm>
                <a:prstGeom prst="ellipse">
                  <a:avLst/>
                </a:prstGeom>
                <a:blipFill>
                  <a:blip r:embed="rId7"/>
                  <a:stretch>
                    <a:fillRect/>
                  </a:stretch>
                </a:blipFill>
                <a:ln w="19050">
                  <a:solidFill>
                    <a:schemeClr val="tx1"/>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DA6737EE-DE38-22DB-2C48-1D0712046AF2}"/>
                </a:ext>
              </a:extLst>
            </p:cNvPr>
            <p:cNvCxnSpPr>
              <a:stCxn id="16" idx="4"/>
              <a:endCxn id="14" idx="0"/>
            </p:cNvCxnSpPr>
            <p:nvPr/>
          </p:nvCxnSpPr>
          <p:spPr>
            <a:xfrm>
              <a:off x="3216518" y="2211291"/>
              <a:ext cx="1403" cy="32632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699A13-0419-374F-D11F-B062EDA7C180}"/>
                </a:ext>
              </a:extLst>
            </p:cNvPr>
            <p:cNvCxnSpPr>
              <a:cxnSpLocks/>
            </p:cNvCxnSpPr>
            <p:nvPr/>
          </p:nvCxnSpPr>
          <p:spPr>
            <a:xfrm>
              <a:off x="3393878" y="2728354"/>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10343AE-3BCA-7759-00EF-E6E6CC62C768}"/>
                </a:ext>
              </a:extLst>
            </p:cNvPr>
            <p:cNvCxnSpPr>
              <a:cxnSpLocks/>
            </p:cNvCxnSpPr>
            <p:nvPr/>
          </p:nvCxnSpPr>
          <p:spPr>
            <a:xfrm>
              <a:off x="4239435" y="2733366"/>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F9DBB16-8DB6-08D2-374D-89A0D33DA871}"/>
                </a:ext>
              </a:extLst>
            </p:cNvPr>
            <p:cNvSpPr txBox="1"/>
            <p:nvPr/>
          </p:nvSpPr>
          <p:spPr>
            <a:xfrm>
              <a:off x="3591982" y="2040583"/>
              <a:ext cx="819033" cy="461665"/>
            </a:xfrm>
            <a:prstGeom prst="rect">
              <a:avLst/>
            </a:prstGeom>
            <a:noFill/>
          </p:spPr>
          <p:txBody>
            <a:bodyPr wrap="square" rtlCol="0">
              <a:spAutoFit/>
            </a:bodyPr>
            <a:lstStyle/>
            <a:p>
              <a:pPr algn="ctr"/>
              <a:r>
                <a:rPr lang="en-US" sz="1200" dirty="0"/>
                <a:t>Activation function</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743A6FC4-3453-2432-2547-658C6FB692AB}"/>
                    </a:ext>
                  </a:extLst>
                </p:cNvPr>
                <p:cNvSpPr txBox="1"/>
                <p:nvPr/>
              </p:nvSpPr>
              <p:spPr>
                <a:xfrm>
                  <a:off x="6737053" y="2511418"/>
                  <a:ext cx="700618" cy="461665"/>
                </a:xfrm>
                <a:prstGeom prst="rect">
                  <a:avLst/>
                </a:prstGeom>
                <a:noFill/>
              </p:spPr>
              <p:txBody>
                <a:bodyPr wrap="square" rtlCol="0">
                  <a:spAutoFit/>
                </a:bodyPr>
                <a:lstStyle/>
                <a:p>
                  <a:pPr algn="ctr"/>
                  <a:r>
                    <a:rPr lang="en-US" sz="1200" dirty="0"/>
                    <a:t>Output </a:t>
                  </a:r>
                  <a14:m>
                    <m:oMath xmlns:m="http://schemas.openxmlformats.org/officeDocument/2006/math">
                      <m:r>
                        <a:rPr lang="en-US" sz="1200" b="0" i="1" smtClean="0">
                          <a:latin typeface="Cambria Math" panose="02040503050406030204" pitchFamily="18" charset="0"/>
                        </a:rPr>
                        <m:t>𝑧</m:t>
                      </m:r>
                    </m:oMath>
                  </a14:m>
                  <a:endParaRPr lang="en-US" sz="1200" dirty="0"/>
                </a:p>
              </p:txBody>
            </p:sp>
          </mc:Choice>
          <mc:Fallback xmlns="">
            <p:sp>
              <p:nvSpPr>
                <p:cNvPr id="44" name="TextBox 43">
                  <a:extLst>
                    <a:ext uri="{FF2B5EF4-FFF2-40B4-BE49-F238E27FC236}">
                      <a16:creationId xmlns:a16="http://schemas.microsoft.com/office/drawing/2014/main" id="{E2AC426F-506A-3000-5F90-2E90E2E92E0A}"/>
                    </a:ext>
                  </a:extLst>
                </p:cNvPr>
                <p:cNvSpPr txBox="1">
                  <a:spLocks noRot="1" noChangeAspect="1" noMove="1" noResize="1" noEditPoints="1" noAdjustHandles="1" noChangeArrowheads="1" noChangeShapeType="1" noTextEdit="1"/>
                </p:cNvSpPr>
                <p:nvPr/>
              </p:nvSpPr>
              <p:spPr>
                <a:xfrm>
                  <a:off x="6737053" y="2511418"/>
                  <a:ext cx="700618" cy="461665"/>
                </a:xfrm>
                <a:prstGeom prst="rect">
                  <a:avLst/>
                </a:prstGeom>
                <a:blipFill>
                  <a:blip r:embed="rId8"/>
                  <a:stretch>
                    <a:fillRect t="-1316"/>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719CB036-C106-BAEC-8D30-E764BA8E2BB5}"/>
                </a:ext>
              </a:extLst>
            </p:cNvPr>
            <p:cNvCxnSpPr>
              <a:cxnSpLocks/>
            </p:cNvCxnSpPr>
            <p:nvPr/>
          </p:nvCxnSpPr>
          <p:spPr>
            <a:xfrm>
              <a:off x="2521573" y="2713711"/>
              <a:ext cx="527492"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Oval 22">
                  <a:extLst>
                    <a:ext uri="{FF2B5EF4-FFF2-40B4-BE49-F238E27FC236}">
                      <a16:creationId xmlns:a16="http://schemas.microsoft.com/office/drawing/2014/main" id="{8261E814-5510-B1BF-486F-3AF258266B67}"/>
                    </a:ext>
                  </a:extLst>
                </p:cNvPr>
                <p:cNvSpPr>
                  <a:spLocks noChangeAspect="1"/>
                </p:cNvSpPr>
                <p:nvPr/>
              </p:nvSpPr>
              <p:spPr>
                <a:xfrm>
                  <a:off x="4558171" y="2558511"/>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14:m>
                    <m:oMathPara xmlns:m="http://schemas.openxmlformats.org/officeDocument/2006/math">
                      <m:oMathParaPr>
                        <m:jc m:val="center"/>
                      </m:oMathParaPr>
                      <m:oMath xmlns:m="http://schemas.openxmlformats.org/officeDocument/2006/math">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h</m:t>
                        </m:r>
                      </m:oMath>
                    </m:oMathPara>
                  </a14:m>
                  <a:endParaRPr lang="en-US" sz="1200" dirty="0">
                    <a:solidFill>
                      <a:schemeClr val="tx1"/>
                    </a:solidFill>
                  </a:endParaRPr>
                </a:p>
              </p:txBody>
            </p:sp>
          </mc:Choice>
          <mc:Fallback xmlns="">
            <p:sp>
              <p:nvSpPr>
                <p:cNvPr id="55" name="Oval 54">
                  <a:extLst>
                    <a:ext uri="{FF2B5EF4-FFF2-40B4-BE49-F238E27FC236}">
                      <a16:creationId xmlns:a16="http://schemas.microsoft.com/office/drawing/2014/main" id="{BA09A51B-31E3-66FF-2C20-E6A8C85107D3}"/>
                    </a:ext>
                  </a:extLst>
                </p:cNvPr>
                <p:cNvSpPr>
                  <a:spLocks noRot="1" noChangeAspect="1" noMove="1" noResize="1" noEditPoints="1" noAdjustHandles="1" noChangeArrowheads="1" noChangeShapeType="1" noTextEdit="1"/>
                </p:cNvSpPr>
                <p:nvPr/>
              </p:nvSpPr>
              <p:spPr>
                <a:xfrm>
                  <a:off x="4558171" y="2558511"/>
                  <a:ext cx="365760" cy="365760"/>
                </a:xfrm>
                <a:prstGeom prst="ellipse">
                  <a:avLst/>
                </a:prstGeom>
                <a:blipFill>
                  <a:blip r:embed="rId9"/>
                  <a:stretch>
                    <a:fillRect/>
                  </a:stretch>
                </a:blipFill>
                <a:ln w="19050">
                  <a:solidFill>
                    <a:schemeClr val="tx1"/>
                  </a:solidFill>
                </a:ln>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C71C8AC6-BC1D-9845-F279-125FEB506F83}"/>
                </a:ext>
              </a:extLst>
            </p:cNvPr>
            <p:cNvCxnSpPr>
              <a:cxnSpLocks/>
            </p:cNvCxnSpPr>
            <p:nvPr/>
          </p:nvCxnSpPr>
          <p:spPr>
            <a:xfrm>
              <a:off x="5664056" y="2736753"/>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직사각형 8">
              <a:extLst>
                <a:ext uri="{FF2B5EF4-FFF2-40B4-BE49-F238E27FC236}">
                  <a16:creationId xmlns:a16="http://schemas.microsoft.com/office/drawing/2014/main" id="{DA508B05-5841-D20A-0BEB-4DBAB2D97948}"/>
                </a:ext>
              </a:extLst>
            </p:cNvPr>
            <p:cNvSpPr/>
            <p:nvPr/>
          </p:nvSpPr>
          <p:spPr>
            <a:xfrm>
              <a:off x="5969173" y="2472641"/>
              <a:ext cx="540000" cy="54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latin typeface="Arial" panose="020B0604020202020204" pitchFamily="34" charset="0"/>
                <a:cs typeface="Arial" panose="020B0604020202020204" pitchFamily="34" charset="0"/>
              </a:endParaRPr>
            </a:p>
          </p:txBody>
        </p:sp>
        <p:cxnSp>
          <p:nvCxnSpPr>
            <p:cNvPr id="26" name="직선 연결선 9">
              <a:extLst>
                <a:ext uri="{FF2B5EF4-FFF2-40B4-BE49-F238E27FC236}">
                  <a16:creationId xmlns:a16="http://schemas.microsoft.com/office/drawing/2014/main" id="{F68AD349-7068-1AB0-5971-4BF29E691438}"/>
                </a:ext>
              </a:extLst>
            </p:cNvPr>
            <p:cNvCxnSpPr>
              <a:stCxn id="25" idx="1"/>
              <a:endCxn id="25" idx="3"/>
            </p:cNvCxnSpPr>
            <p:nvPr/>
          </p:nvCxnSpPr>
          <p:spPr>
            <a:xfrm>
              <a:off x="5969173" y="2742641"/>
              <a:ext cx="540000" cy="0"/>
            </a:xfrm>
            <a:prstGeom prst="line">
              <a:avLst/>
            </a:prstGeom>
            <a:ln w="12700">
              <a:solidFill>
                <a:schemeClr val="bg1">
                  <a:lumMod val="50000"/>
                </a:schemeClr>
              </a:solidFill>
              <a:tailEnd type="none" w="sm" len="sm"/>
            </a:ln>
          </p:spPr>
          <p:style>
            <a:lnRef idx="1">
              <a:schemeClr val="accent1"/>
            </a:lnRef>
            <a:fillRef idx="0">
              <a:schemeClr val="accent1"/>
            </a:fillRef>
            <a:effectRef idx="0">
              <a:schemeClr val="accent1"/>
            </a:effectRef>
            <a:fontRef idx="minor">
              <a:schemeClr val="tx1"/>
            </a:fontRef>
          </p:style>
        </p:cxnSp>
        <p:cxnSp>
          <p:nvCxnSpPr>
            <p:cNvPr id="27" name="직선 화살표 연결선 10">
              <a:extLst>
                <a:ext uri="{FF2B5EF4-FFF2-40B4-BE49-F238E27FC236}">
                  <a16:creationId xmlns:a16="http://schemas.microsoft.com/office/drawing/2014/main" id="{C1786037-5DCB-1FDE-FF1E-3827AEBC0547}"/>
                </a:ext>
              </a:extLst>
            </p:cNvPr>
            <p:cNvCxnSpPr>
              <a:stCxn id="25" idx="2"/>
              <a:endCxn id="25" idx="0"/>
            </p:cNvCxnSpPr>
            <p:nvPr/>
          </p:nvCxnSpPr>
          <p:spPr>
            <a:xfrm flipV="1">
              <a:off x="6239173" y="2472641"/>
              <a:ext cx="0" cy="540000"/>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8" name="직선 연결선 26">
              <a:extLst>
                <a:ext uri="{FF2B5EF4-FFF2-40B4-BE49-F238E27FC236}">
                  <a16:creationId xmlns:a16="http://schemas.microsoft.com/office/drawing/2014/main" id="{04F226D5-1566-7348-2190-663A86BEB1F6}"/>
                </a:ext>
              </a:extLst>
            </p:cNvPr>
            <p:cNvCxnSpPr>
              <a:cxnSpLocks/>
            </p:cNvCxnSpPr>
            <p:nvPr/>
          </p:nvCxnSpPr>
          <p:spPr>
            <a:xfrm flipV="1">
              <a:off x="5957960" y="2479465"/>
              <a:ext cx="540839" cy="525572"/>
            </a:xfrm>
            <a:prstGeom prst="lin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Oval 28">
                  <a:extLst>
                    <a:ext uri="{FF2B5EF4-FFF2-40B4-BE49-F238E27FC236}">
                      <a16:creationId xmlns:a16="http://schemas.microsoft.com/office/drawing/2014/main" id="{490EB4A9-F12D-709F-9545-519EA4719617}"/>
                    </a:ext>
                  </a:extLst>
                </p:cNvPr>
                <p:cNvSpPr/>
                <p:nvPr/>
              </p:nvSpPr>
              <p:spPr>
                <a:xfrm>
                  <a:off x="5318522" y="1977546"/>
                  <a:ext cx="334906" cy="24483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US" sz="1200" b="0" i="1" smtClean="0">
                                <a:solidFill>
                                  <a:schemeClr val="tx1"/>
                                </a:solidFill>
                                <a:latin typeface="Cambria Math" panose="02040503050406030204" pitchFamily="18" charset="0"/>
                              </a:rPr>
                            </m:ctrlPr>
                          </m:sSubPr>
                          <m:e>
                            <m:r>
                              <a:rPr lang="en-US" sz="1200" b="0" i="1" smtClean="0">
                                <a:solidFill>
                                  <a:schemeClr val="tx1"/>
                                </a:solidFill>
                                <a:latin typeface="Cambria Math" panose="02040503050406030204" pitchFamily="18" charset="0"/>
                              </a:rPr>
                              <m:t>  </m:t>
                            </m:r>
                            <m:r>
                              <a:rPr lang="en-US" sz="1200" b="0" i="1" smtClean="0">
                                <a:solidFill>
                                  <a:schemeClr val="tx1"/>
                                </a:solidFill>
                                <a:latin typeface="Cambria Math" panose="02040503050406030204" pitchFamily="18" charset="0"/>
                              </a:rPr>
                              <m:t>𝑏</m:t>
                            </m:r>
                          </m:e>
                          <m:sub>
                            <m:r>
                              <a:rPr lang="en-US" sz="1200" b="0" i="1" smtClean="0">
                                <a:solidFill>
                                  <a:schemeClr val="tx1"/>
                                </a:solidFill>
                                <a:latin typeface="Cambria Math" panose="02040503050406030204" pitchFamily="18" charset="0"/>
                              </a:rPr>
                              <m:t>𝑧</m:t>
                            </m:r>
                          </m:sub>
                        </m:sSub>
                      </m:oMath>
                    </m:oMathPara>
                  </a14:m>
                  <a:endParaRPr lang="en-US" sz="1200" dirty="0">
                    <a:solidFill>
                      <a:schemeClr val="tx1"/>
                    </a:solidFill>
                  </a:endParaRPr>
                </a:p>
              </p:txBody>
            </p:sp>
          </mc:Choice>
          <mc:Fallback xmlns="">
            <p:sp>
              <p:nvSpPr>
                <p:cNvPr id="61" name="Oval 60">
                  <a:extLst>
                    <a:ext uri="{FF2B5EF4-FFF2-40B4-BE49-F238E27FC236}">
                      <a16:creationId xmlns:a16="http://schemas.microsoft.com/office/drawing/2014/main" id="{E96C8C4F-713C-4C1A-17BA-D6E022746208}"/>
                    </a:ext>
                  </a:extLst>
                </p:cNvPr>
                <p:cNvSpPr>
                  <a:spLocks noRot="1" noChangeAspect="1" noMove="1" noResize="1" noEditPoints="1" noAdjustHandles="1" noChangeArrowheads="1" noChangeShapeType="1" noTextEdit="1"/>
                </p:cNvSpPr>
                <p:nvPr/>
              </p:nvSpPr>
              <p:spPr>
                <a:xfrm>
                  <a:off x="5318522" y="1977546"/>
                  <a:ext cx="334906" cy="244833"/>
                </a:xfrm>
                <a:prstGeom prst="ellipse">
                  <a:avLst/>
                </a:prstGeom>
                <a:blipFill>
                  <a:blip r:embed="rId10"/>
                  <a:stretch>
                    <a:fillRect/>
                  </a:stretch>
                </a:blipFill>
                <a:ln w="19050">
                  <a:solidFill>
                    <a:schemeClr val="tx1"/>
                  </a:solidFill>
                </a:ln>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24220E8B-51BD-CE39-7E5E-AEEFE1ECB612}"/>
                </a:ext>
              </a:extLst>
            </p:cNvPr>
            <p:cNvCxnSpPr>
              <a:stCxn id="29" idx="4"/>
            </p:cNvCxnSpPr>
            <p:nvPr/>
          </p:nvCxnSpPr>
          <p:spPr>
            <a:xfrm>
              <a:off x="5485975" y="2222379"/>
              <a:ext cx="1403" cy="326327"/>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124EA2-73D6-7DCF-4B27-49E620DE2295}"/>
                </a:ext>
              </a:extLst>
            </p:cNvPr>
            <p:cNvCxnSpPr>
              <a:cxnSpLocks/>
            </p:cNvCxnSpPr>
            <p:nvPr/>
          </p:nvCxnSpPr>
          <p:spPr>
            <a:xfrm>
              <a:off x="6509173" y="2742641"/>
              <a:ext cx="309497" cy="0"/>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91AE46C-6A9B-B8F3-5D78-9EA94FD0160C}"/>
                </a:ext>
              </a:extLst>
            </p:cNvPr>
            <p:cNvCxnSpPr>
              <a:cxnSpLocks/>
              <a:endCxn id="33" idx="2"/>
            </p:cNvCxnSpPr>
            <p:nvPr/>
          </p:nvCxnSpPr>
          <p:spPr>
            <a:xfrm flipV="1">
              <a:off x="4912003" y="2727409"/>
              <a:ext cx="388774" cy="840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Oval 32">
                  <a:extLst>
                    <a:ext uri="{FF2B5EF4-FFF2-40B4-BE49-F238E27FC236}">
                      <a16:creationId xmlns:a16="http://schemas.microsoft.com/office/drawing/2014/main" id="{F02FCF01-DAC7-94C3-7E6A-4790B6013C31}"/>
                    </a:ext>
                  </a:extLst>
                </p:cNvPr>
                <p:cNvSpPr>
                  <a:spLocks noChangeAspect="1"/>
                </p:cNvSpPr>
                <p:nvPr/>
              </p:nvSpPr>
              <p:spPr>
                <a:xfrm>
                  <a:off x="5300777" y="2544529"/>
                  <a:ext cx="365760" cy="36576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
                      </m:oMathParaPr>
                      <m:oMath xmlns:m="http://schemas.openxmlformats.org/officeDocument/2006/math">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Σ</m:t>
                        </m:r>
                      </m:oMath>
                    </m:oMathPara>
                  </a14:m>
                  <a:endParaRPr lang="en-US" dirty="0">
                    <a:solidFill>
                      <a:schemeClr val="tx1"/>
                    </a:solidFill>
                  </a:endParaRPr>
                </a:p>
              </p:txBody>
            </p:sp>
          </mc:Choice>
          <mc:Fallback xmlns="">
            <p:sp>
              <p:nvSpPr>
                <p:cNvPr id="67" name="Oval 66">
                  <a:extLst>
                    <a:ext uri="{FF2B5EF4-FFF2-40B4-BE49-F238E27FC236}">
                      <a16:creationId xmlns:a16="http://schemas.microsoft.com/office/drawing/2014/main" id="{5110CBFC-175D-C1A6-A4F9-B882646A0606}"/>
                    </a:ext>
                  </a:extLst>
                </p:cNvPr>
                <p:cNvSpPr>
                  <a:spLocks noRot="1" noChangeAspect="1" noMove="1" noResize="1" noEditPoints="1" noAdjustHandles="1" noChangeArrowheads="1" noChangeShapeType="1" noTextEdit="1"/>
                </p:cNvSpPr>
                <p:nvPr/>
              </p:nvSpPr>
              <p:spPr>
                <a:xfrm>
                  <a:off x="5300777" y="2544529"/>
                  <a:ext cx="365760" cy="365760"/>
                </a:xfrm>
                <a:prstGeom prst="ellipse">
                  <a:avLst/>
                </a:prstGeom>
                <a:blipFill>
                  <a:blip r:embed="rId11"/>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23BAFC1-422B-DDB6-4E28-4D883B7B7F7B}"/>
                    </a:ext>
                  </a:extLst>
                </p:cNvPr>
                <p:cNvSpPr txBox="1"/>
                <p:nvPr/>
              </p:nvSpPr>
              <p:spPr>
                <a:xfrm>
                  <a:off x="4965011" y="2526531"/>
                  <a:ext cx="223715"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𝑤</m:t>
                            </m:r>
                          </m:e>
                          <m:sub>
                            <m:r>
                              <a:rPr lang="en-US" sz="1200" b="0" i="1" smtClean="0">
                                <a:latin typeface="Cambria Math" panose="02040503050406030204" pitchFamily="18" charset="0"/>
                              </a:rPr>
                              <m:t>h</m:t>
                            </m:r>
                          </m:sub>
                        </m:sSub>
                      </m:oMath>
                    </m:oMathPara>
                  </a14:m>
                  <a:endParaRPr lang="en-US" sz="1200" dirty="0"/>
                </a:p>
              </p:txBody>
            </p:sp>
          </mc:Choice>
          <mc:Fallback xmlns="">
            <p:sp>
              <p:nvSpPr>
                <p:cNvPr id="68" name="TextBox 67">
                  <a:extLst>
                    <a:ext uri="{FF2B5EF4-FFF2-40B4-BE49-F238E27FC236}">
                      <a16:creationId xmlns:a16="http://schemas.microsoft.com/office/drawing/2014/main" id="{A7413F3F-8A1C-16AB-BCCC-AE32FEE4E9A1}"/>
                    </a:ext>
                  </a:extLst>
                </p:cNvPr>
                <p:cNvSpPr txBox="1">
                  <a:spLocks noRot="1" noChangeAspect="1" noMove="1" noResize="1" noEditPoints="1" noAdjustHandles="1" noChangeArrowheads="1" noChangeShapeType="1" noTextEdit="1"/>
                </p:cNvSpPr>
                <p:nvPr/>
              </p:nvSpPr>
              <p:spPr>
                <a:xfrm>
                  <a:off x="4965011" y="2526531"/>
                  <a:ext cx="223715" cy="184666"/>
                </a:xfrm>
                <a:prstGeom prst="rect">
                  <a:avLst/>
                </a:prstGeom>
                <a:blipFill>
                  <a:blip r:embed="rId12"/>
                  <a:stretch>
                    <a:fillRect l="-8108" r="-2703" b="-12903"/>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BF67C8A2-7929-DF4E-5735-858FE2B922C9}"/>
                </a:ext>
              </a:extLst>
            </p:cNvPr>
            <p:cNvSpPr txBox="1"/>
            <p:nvPr/>
          </p:nvSpPr>
          <p:spPr>
            <a:xfrm>
              <a:off x="2014332" y="1729409"/>
              <a:ext cx="3714478" cy="276999"/>
            </a:xfrm>
            <a:prstGeom prst="rect">
              <a:avLst/>
            </a:prstGeom>
            <a:noFill/>
          </p:spPr>
          <p:txBody>
            <a:bodyPr wrap="none" rtlCol="0">
              <a:spAutoFit/>
            </a:bodyPr>
            <a:lstStyle/>
            <a:p>
              <a:r>
                <a:rPr lang="en-US" sz="1200" dirty="0">
                  <a:solidFill>
                    <a:srgbClr val="0000FF"/>
                  </a:solidFill>
                </a:rPr>
                <a:t>Initial      1.40     0.0                                            -0.13     0.02</a:t>
              </a:r>
            </a:p>
          </p:txBody>
        </p:sp>
        <p:sp>
          <p:nvSpPr>
            <p:cNvPr id="36" name="TextBox 35">
              <a:extLst>
                <a:ext uri="{FF2B5EF4-FFF2-40B4-BE49-F238E27FC236}">
                  <a16:creationId xmlns:a16="http://schemas.microsoft.com/office/drawing/2014/main" id="{9FAEF6DD-6C83-E942-B2D6-28EA87EA49C5}"/>
                </a:ext>
              </a:extLst>
            </p:cNvPr>
            <p:cNvSpPr txBox="1"/>
            <p:nvPr/>
          </p:nvSpPr>
          <p:spPr>
            <a:xfrm>
              <a:off x="1802300" y="3160666"/>
              <a:ext cx="4015138" cy="276999"/>
            </a:xfrm>
            <a:prstGeom prst="rect">
              <a:avLst/>
            </a:prstGeom>
            <a:noFill/>
          </p:spPr>
          <p:txBody>
            <a:bodyPr wrap="none" rtlCol="0">
              <a:spAutoFit/>
            </a:bodyPr>
            <a:lstStyle/>
            <a:p>
              <a:r>
                <a:rPr lang="en-US" sz="1200" dirty="0">
                  <a:solidFill>
                    <a:srgbClr val="FF0000"/>
                  </a:solidFill>
                </a:rPr>
                <a:t>Optimum      1.54   -0.22                                            -1.04     0.05</a:t>
              </a:r>
            </a:p>
          </p:txBody>
        </p:sp>
        <p:sp>
          <p:nvSpPr>
            <p:cNvPr id="37" name="Freeform: Shape 36">
              <a:extLst>
                <a:ext uri="{FF2B5EF4-FFF2-40B4-BE49-F238E27FC236}">
                  <a16:creationId xmlns:a16="http://schemas.microsoft.com/office/drawing/2014/main" id="{D91A44B2-1342-740C-3D53-D01E6D11C1A9}"/>
                </a:ext>
              </a:extLst>
            </p:cNvPr>
            <p:cNvSpPr/>
            <p:nvPr/>
          </p:nvSpPr>
          <p:spPr>
            <a:xfrm>
              <a:off x="3710609" y="2478157"/>
              <a:ext cx="523461" cy="523460"/>
            </a:xfrm>
            <a:custGeom>
              <a:avLst/>
              <a:gdLst>
                <a:gd name="connsiteX0" fmla="*/ 0 w 523461"/>
                <a:gd name="connsiteY0" fmla="*/ 523460 h 523460"/>
                <a:gd name="connsiteX1" fmla="*/ 119269 w 523461"/>
                <a:gd name="connsiteY1" fmla="*/ 490330 h 523460"/>
                <a:gd name="connsiteX2" fmla="*/ 218661 w 523461"/>
                <a:gd name="connsiteY2" fmla="*/ 371060 h 523460"/>
                <a:gd name="connsiteX3" fmla="*/ 298174 w 523461"/>
                <a:gd name="connsiteY3" fmla="*/ 198782 h 523460"/>
                <a:gd name="connsiteX4" fmla="*/ 397565 w 523461"/>
                <a:gd name="connsiteY4" fmla="*/ 66260 h 523460"/>
                <a:gd name="connsiteX5" fmla="*/ 523461 w 523461"/>
                <a:gd name="connsiteY5" fmla="*/ 0 h 52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461" h="523460">
                  <a:moveTo>
                    <a:pt x="0" y="523460"/>
                  </a:moveTo>
                  <a:cubicBezTo>
                    <a:pt x="41413" y="519595"/>
                    <a:pt x="82826" y="515730"/>
                    <a:pt x="119269" y="490330"/>
                  </a:cubicBezTo>
                  <a:cubicBezTo>
                    <a:pt x="155712" y="464930"/>
                    <a:pt x="188844" y="419651"/>
                    <a:pt x="218661" y="371060"/>
                  </a:cubicBezTo>
                  <a:cubicBezTo>
                    <a:pt x="248478" y="322469"/>
                    <a:pt x="268357" y="249582"/>
                    <a:pt x="298174" y="198782"/>
                  </a:cubicBezTo>
                  <a:cubicBezTo>
                    <a:pt x="327991" y="147982"/>
                    <a:pt x="360017" y="99390"/>
                    <a:pt x="397565" y="66260"/>
                  </a:cubicBezTo>
                  <a:cubicBezTo>
                    <a:pt x="435113" y="33130"/>
                    <a:pt x="479287" y="16565"/>
                    <a:pt x="523461" y="0"/>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9884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8C2156B-6F1E-4EE8-AA59-2F79FA98DE4C}"/>
                  </a:ext>
                </a:extLst>
              </p:cNvPr>
              <p:cNvSpPr>
                <a:spLocks noGrp="1"/>
              </p:cNvSpPr>
              <p:nvPr>
                <p:ph type="body" sz="quarter" idx="10"/>
              </p:nvPr>
            </p:nvSpPr>
            <p:spPr>
              <a:xfrm>
                <a:off x="304800" y="774200"/>
                <a:ext cx="8534400" cy="2449742"/>
              </a:xfrm>
            </p:spPr>
            <p:txBody>
              <a:bodyPr/>
              <a:lstStyle/>
              <a:p>
                <a:r>
                  <a:rPr lang="en-US" dirty="0"/>
                  <a:t># of training data (3) </a:t>
                </a:r>
                <a14:m>
                  <m:oMath xmlns:m="http://schemas.openxmlformats.org/officeDocument/2006/math">
                    <m:r>
                      <a:rPr lang="en-US" i="1" smtClean="0">
                        <a:latin typeface="Cambria Math" panose="02040503050406030204" pitchFamily="18" charset="0"/>
                        <a:ea typeface="Cambria Math" panose="02040503050406030204" pitchFamily="18" charset="0"/>
                      </a:rPr>
                      <m:t>&lt;</m:t>
                    </m:r>
                  </m:oMath>
                </a14:m>
                <a:r>
                  <a:rPr lang="en-US" dirty="0"/>
                  <a:t> # of parameters (4): not accurate</a:t>
                </a:r>
              </a:p>
              <a:p>
                <a:r>
                  <a:rPr lang="en-US" b="1" dirty="0"/>
                  <a:t>epoch</a:t>
                </a:r>
                <a:r>
                  <a:rPr lang="en-US" dirty="0"/>
                  <a:t>: one complete presentation of the data set to be learned to a </a:t>
                </a:r>
                <a:r>
                  <a:rPr lang="en-US" b="1" dirty="0"/>
                  <a:t>learning machine</a:t>
                </a:r>
                <a:endParaRPr lang="en-US" dirty="0"/>
              </a:p>
              <a:p>
                <a:pPr marL="285750" lvl="1" indent="0" hangingPunct="0">
                  <a:buNone/>
                </a:pPr>
                <a:r>
                  <a:rPr lang="en-US" sz="1800" noProof="1">
                    <a:latin typeface="Courier New" panose="02070309020205020404" pitchFamily="49" charset="0"/>
                    <a:cs typeface="Courier New" panose="02070309020205020404" pitchFamily="49" charset="0"/>
                  </a:rPr>
                  <a:t>bestE=trainRecor.best_epoch;</a:t>
                </a:r>
              </a:p>
              <a:p>
                <a:pPr marL="285750" lvl="1" indent="0" hangingPunct="0">
                  <a:spcBef>
                    <a:spcPts val="0"/>
                  </a:spcBef>
                  <a:buNone/>
                </a:pPr>
                <a:r>
                  <a:rPr lang="en-US" sz="1800" noProof="1">
                    <a:latin typeface="Courier New" panose="02070309020205020404" pitchFamily="49" charset="0"/>
                    <a:cs typeface="Courier New" panose="02070309020205020404" pitchFamily="49" charset="0"/>
                  </a:rPr>
                  <a:t>bestP=trainRecor.best_vperf;</a:t>
                </a:r>
              </a:p>
              <a:p>
                <a:pPr marL="285750" lvl="1" indent="0" hangingPunct="0">
                  <a:spcBef>
                    <a:spcPts val="0"/>
                  </a:spcBef>
                  <a:buNone/>
                </a:pPr>
                <a:r>
                  <a:rPr lang="en-US" sz="1800" noProof="1">
                    <a:latin typeface="Courier New" panose="02070309020205020404" pitchFamily="49" charset="0"/>
                    <a:cs typeface="Courier New" panose="02070309020205020404" pitchFamily="49" charset="0"/>
                  </a:rPr>
                  <a:t>hold on; plot(bestE,bestP,'o');</a:t>
                </a:r>
              </a:p>
              <a:p>
                <a:endParaRPr lang="en-US" dirty="0"/>
              </a:p>
              <a:p>
                <a:endParaRPr lang="en-US" dirty="0"/>
              </a:p>
            </p:txBody>
          </p:sp>
        </mc:Choice>
        <mc:Fallback xmlns="">
          <p:sp>
            <p:nvSpPr>
              <p:cNvPr id="2" name="Text Placeholder 1">
                <a:extLst>
                  <a:ext uri="{FF2B5EF4-FFF2-40B4-BE49-F238E27FC236}">
                    <a16:creationId xmlns:a16="http://schemas.microsoft.com/office/drawing/2014/main" id="{B8C2156B-6F1E-4EE8-AA59-2F79FA98DE4C}"/>
                  </a:ext>
                </a:extLst>
              </p:cNvPr>
              <p:cNvSpPr>
                <a:spLocks noGrp="1" noRot="1" noChangeAspect="1" noMove="1" noResize="1" noEditPoints="1" noAdjustHandles="1" noChangeArrowheads="1" noChangeShapeType="1" noTextEdit="1"/>
              </p:cNvSpPr>
              <p:nvPr>
                <p:ph type="body" sz="quarter" idx="10"/>
              </p:nvPr>
            </p:nvSpPr>
            <p:spPr>
              <a:xfrm>
                <a:off x="304800" y="774200"/>
                <a:ext cx="8534400" cy="2449742"/>
              </a:xfrm>
              <a:blipFill>
                <a:blip r:embed="rId2"/>
                <a:stretch>
                  <a:fillRect l="-929" t="-323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5EF6D77-CB11-4F9F-9CBF-C73C226260D9}"/>
              </a:ext>
            </a:extLst>
          </p:cNvPr>
          <p:cNvSpPr>
            <a:spLocks noGrp="1"/>
          </p:cNvSpPr>
          <p:nvPr>
            <p:ph type="title"/>
          </p:nvPr>
        </p:nvSpPr>
        <p:spPr/>
        <p:txBody>
          <a:bodyPr>
            <a:normAutofit fontScale="90000"/>
          </a:bodyPr>
          <a:lstStyle/>
          <a:p>
            <a:r>
              <a:rPr lang="en-US" dirty="0"/>
              <a:t>Ex8.4) Feedforward NN Model </a:t>
            </a:r>
            <a:r>
              <a:rPr lang="en-US" i="1" dirty="0"/>
              <a:t>cont.</a:t>
            </a:r>
          </a:p>
        </p:txBody>
      </p:sp>
      <p:pic>
        <p:nvPicPr>
          <p:cNvPr id="4" name="Picture 3">
            <a:extLst>
              <a:ext uri="{FF2B5EF4-FFF2-40B4-BE49-F238E27FC236}">
                <a16:creationId xmlns:a16="http://schemas.microsoft.com/office/drawing/2014/main" id="{F36FB70A-2875-4B32-99EF-926474034C2E}"/>
              </a:ext>
            </a:extLst>
          </p:cNvPr>
          <p:cNvPicPr/>
          <p:nvPr/>
        </p:nvPicPr>
        <p:blipFill>
          <a:blip r:embed="rId3"/>
          <a:stretch>
            <a:fillRect/>
          </a:stretch>
        </p:blipFill>
        <p:spPr>
          <a:xfrm>
            <a:off x="501575" y="3428999"/>
            <a:ext cx="3659720" cy="3041331"/>
          </a:xfrm>
          <a:prstGeom prst="rect">
            <a:avLst/>
          </a:prstGeom>
        </p:spPr>
      </p:pic>
      <p:pic>
        <p:nvPicPr>
          <p:cNvPr id="5" name="그림 4098">
            <a:extLst>
              <a:ext uri="{FF2B5EF4-FFF2-40B4-BE49-F238E27FC236}">
                <a16:creationId xmlns:a16="http://schemas.microsoft.com/office/drawing/2014/main" id="{53C3577A-1A97-40CC-AD51-56777BE2316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8070" y="3223942"/>
            <a:ext cx="4284355" cy="3211623"/>
          </a:xfrm>
          <a:prstGeom prst="rect">
            <a:avLst/>
          </a:prstGeom>
          <a:noFill/>
          <a:ln>
            <a:noFill/>
          </a:ln>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E6A642D-6F39-4C85-BBB4-7B3BE510D7ED}"/>
                  </a:ext>
                </a:extLst>
              </p:cNvPr>
              <p:cNvSpPr txBox="1"/>
              <p:nvPr/>
            </p:nvSpPr>
            <p:spPr>
              <a:xfrm rot="16200000">
                <a:off x="3658910" y="4554847"/>
                <a:ext cx="1539284" cy="400110"/>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m:oMathPara>
                </a14:m>
                <a:endParaRPr lang="en-US" sz="2000" dirty="0"/>
              </a:p>
            </p:txBody>
          </p:sp>
        </mc:Choice>
        <mc:Fallback xmlns="">
          <p:sp>
            <p:nvSpPr>
              <p:cNvPr id="6" name="TextBox 5">
                <a:extLst>
                  <a:ext uri="{FF2B5EF4-FFF2-40B4-BE49-F238E27FC236}">
                    <a16:creationId xmlns:a16="http://schemas.microsoft.com/office/drawing/2014/main" id="{0E6A642D-6F39-4C85-BBB4-7B3BE510D7ED}"/>
                  </a:ext>
                </a:extLst>
              </p:cNvPr>
              <p:cNvSpPr txBox="1">
                <a:spLocks noRot="1" noChangeAspect="1" noMove="1" noResize="1" noEditPoints="1" noAdjustHandles="1" noChangeArrowheads="1" noChangeShapeType="1" noTextEdit="1"/>
              </p:cNvSpPr>
              <p:nvPr/>
            </p:nvSpPr>
            <p:spPr>
              <a:xfrm rot="16200000">
                <a:off x="3658910" y="4554847"/>
                <a:ext cx="1539284" cy="400110"/>
              </a:xfrm>
              <a:prstGeom prst="rect">
                <a:avLst/>
              </a:prstGeom>
              <a:blipFill>
                <a:blip r:embed="rId5"/>
                <a:stretch>
                  <a:fillRect l="-3077" r="-10769"/>
                </a:stretch>
              </a:blipFill>
            </p:spPr>
            <p:txBody>
              <a:bodyPr/>
              <a:lstStyle/>
              <a:p>
                <a:r>
                  <a:rPr lang="en-US">
                    <a:noFill/>
                  </a:rPr>
                  <a:t> </a:t>
                </a:r>
              </a:p>
            </p:txBody>
          </p:sp>
        </mc:Fallback>
      </mc:AlternateContent>
    </p:spTree>
    <p:extLst>
      <p:ext uri="{BB962C8B-B14F-4D97-AF65-F5344CB8AC3E}">
        <p14:creationId xmlns:p14="http://schemas.microsoft.com/office/powerpoint/2010/main" val="3738300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11C17F1-ADF3-FA71-2812-470039442681}"/>
                  </a:ext>
                </a:extLst>
              </p:cNvPr>
              <p:cNvSpPr>
                <a:spLocks noGrp="1"/>
              </p:cNvSpPr>
              <p:nvPr>
                <p:ph type="body" sz="quarter" idx="10"/>
              </p:nvPr>
            </p:nvSpPr>
            <p:spPr>
              <a:xfrm>
                <a:off x="304800" y="774200"/>
                <a:ext cx="8534400" cy="683340"/>
              </a:xfrm>
            </p:spPr>
            <p:txBody>
              <a:bodyPr>
                <a:normAutofit/>
              </a:bodyPr>
              <a:lstStyle/>
              <a:p>
                <a:r>
                  <a:rPr lang="en-US" sz="2000" dirty="0"/>
                  <a:t>Fit the banana function using NN in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2</m:t>
                        </m:r>
                      </m:sub>
                    </m:sSub>
                    <m:r>
                      <a:rPr lang="en-US" sz="2000" i="1">
                        <a:latin typeface="Cambria Math" panose="02040503050406030204" pitchFamily="18" charset="0"/>
                      </a:rPr>
                      <m:t>∈[0.5,1.5]</m:t>
                    </m:r>
                  </m:oMath>
                </a14:m>
                <a:r>
                  <a:rPr lang="en-US" sz="2000" dirty="0"/>
                  <a:t> with 20 LHS samples. Calculate the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𝑅𝑀𝑆</m:t>
                        </m:r>
                      </m:sub>
                    </m:sSub>
                  </m:oMath>
                </a14:m>
                <a:r>
                  <a:rPr lang="en-US" sz="2000" dirty="0"/>
                  <a:t> using </a:t>
                </a:r>
                <a14:m>
                  <m:oMath xmlns:m="http://schemas.openxmlformats.org/officeDocument/2006/math">
                    <m:r>
                      <a:rPr lang="en-US" sz="2000" i="1">
                        <a:latin typeface="Cambria Math" panose="02040503050406030204" pitchFamily="18" charset="0"/>
                      </a:rPr>
                      <m:t>51×51</m:t>
                    </m:r>
                  </m:oMath>
                </a14:m>
                <a:r>
                  <a:rPr lang="en-US" sz="2000" dirty="0"/>
                  <a:t> equally spaced grid points</a:t>
                </a:r>
              </a:p>
            </p:txBody>
          </p:sp>
        </mc:Choice>
        <mc:Fallback xmlns="">
          <p:sp>
            <p:nvSpPr>
              <p:cNvPr id="2" name="Text Placeholder 1">
                <a:extLst>
                  <a:ext uri="{FF2B5EF4-FFF2-40B4-BE49-F238E27FC236}">
                    <a16:creationId xmlns:a16="http://schemas.microsoft.com/office/drawing/2014/main" id="{D11C17F1-ADF3-FA71-2812-470039442681}"/>
                  </a:ext>
                </a:extLst>
              </p:cNvPr>
              <p:cNvSpPr>
                <a:spLocks noGrp="1" noRot="1" noChangeAspect="1" noMove="1" noResize="1" noEditPoints="1" noAdjustHandles="1" noChangeArrowheads="1" noChangeShapeType="1" noTextEdit="1"/>
              </p:cNvSpPr>
              <p:nvPr>
                <p:ph type="body" sz="quarter" idx="10"/>
              </p:nvPr>
            </p:nvSpPr>
            <p:spPr>
              <a:xfrm>
                <a:off x="304800" y="774200"/>
                <a:ext cx="8534400" cy="683340"/>
              </a:xfrm>
              <a:blipFill>
                <a:blip r:embed="rId2"/>
                <a:stretch>
                  <a:fillRect l="-643" t="-8036" b="-1071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01983AC-25E7-A803-1875-46F7479CC97A}"/>
              </a:ext>
            </a:extLst>
          </p:cNvPr>
          <p:cNvSpPr>
            <a:spLocks noGrp="1"/>
          </p:cNvSpPr>
          <p:nvPr>
            <p:ph type="title"/>
          </p:nvPr>
        </p:nvSpPr>
        <p:spPr/>
        <p:txBody>
          <a:bodyPr>
            <a:normAutofit fontScale="90000"/>
          </a:bodyPr>
          <a:lstStyle/>
          <a:p>
            <a:r>
              <a:rPr lang="en-US" dirty="0"/>
              <a:t>Ex8.5)  Feedforwardnet of Rosenbrock Function</a:t>
            </a:r>
          </a:p>
        </p:txBody>
      </p:sp>
      <p:sp>
        <p:nvSpPr>
          <p:cNvPr id="6" name="TextBox 5">
            <a:extLst>
              <a:ext uri="{FF2B5EF4-FFF2-40B4-BE49-F238E27FC236}">
                <a16:creationId xmlns:a16="http://schemas.microsoft.com/office/drawing/2014/main" id="{2B82FF1E-3DBD-C37A-F16B-5EDBF3A584D7}"/>
              </a:ext>
            </a:extLst>
          </p:cNvPr>
          <p:cNvSpPr txBox="1"/>
          <p:nvPr/>
        </p:nvSpPr>
        <p:spPr>
          <a:xfrm>
            <a:off x="1333786" y="1361287"/>
            <a:ext cx="6227987" cy="5447645"/>
          </a:xfrm>
          <a:prstGeom prst="rect">
            <a:avLst/>
          </a:prstGeom>
          <a:noFill/>
        </p:spPr>
        <p:txBody>
          <a:bodyPr wrap="none" rtlCol="0">
            <a:spAutoFit/>
          </a:bodyPr>
          <a:lstStyle/>
          <a:p>
            <a:r>
              <a:rPr lang="en-US" sz="1200" noProof="1">
                <a:solidFill>
                  <a:srgbClr val="00B050"/>
                </a:solidFill>
                <a:latin typeface="Courier New" panose="02070309020205020404" pitchFamily="49" charset="0"/>
                <a:cs typeface="Courier New" panose="02070309020205020404" pitchFamily="49" charset="0"/>
              </a:rPr>
              <a:t>%Plotting the actual function at grid points</a:t>
            </a:r>
          </a:p>
          <a:p>
            <a:r>
              <a:rPr lang="en-US" sz="1200" noProof="1">
                <a:latin typeface="Courier New" panose="02070309020205020404" pitchFamily="49" charset="0"/>
                <a:cs typeface="Courier New" panose="02070309020205020404" pitchFamily="49" charset="0"/>
              </a:rPr>
              <a:t>clear; n=51;</a:t>
            </a:r>
          </a:p>
          <a:p>
            <a:r>
              <a:rPr lang="en-US" sz="1200" noProof="1">
                <a:latin typeface="Courier New" panose="02070309020205020404" pitchFamily="49" charset="0"/>
                <a:cs typeface="Courier New" panose="02070309020205020404" pitchFamily="49" charset="0"/>
              </a:rPr>
              <a:t>x=linspace(0.5,1.5,n); y=linspace(0.5,1.5,n);</a:t>
            </a:r>
          </a:p>
          <a:p>
            <a:r>
              <a:rPr lang="en-US" sz="1200" noProof="1">
                <a:latin typeface="Courier New" panose="02070309020205020404" pitchFamily="49" charset="0"/>
                <a:cs typeface="Courier New" panose="02070309020205020404" pitchFamily="49" charset="0"/>
              </a:rPr>
              <a:t>[X,Y]=meshgrid(x,y);</a:t>
            </a:r>
          </a:p>
          <a:p>
            <a:r>
              <a:rPr lang="en-US" sz="1200" noProof="1">
                <a:latin typeface="Courier New" panose="02070309020205020404" pitchFamily="49" charset="0"/>
                <a:cs typeface="Courier New" panose="02070309020205020404" pitchFamily="49" charset="0"/>
              </a:rPr>
              <a:t>Z=zeros(n);</a:t>
            </a:r>
          </a:p>
          <a:p>
            <a:r>
              <a:rPr lang="en-US" sz="1200" noProof="1">
                <a:latin typeface="Courier New" panose="02070309020205020404" pitchFamily="49" charset="0"/>
                <a:cs typeface="Courier New" panose="02070309020205020404" pitchFamily="49" charset="0"/>
              </a:rPr>
              <a:t>for i=1:n, for j=1:n</a:t>
            </a:r>
          </a:p>
          <a:p>
            <a:r>
              <a:rPr lang="en-US" sz="1200" noProof="1">
                <a:latin typeface="Courier New" panose="02070309020205020404" pitchFamily="49" charset="0"/>
                <a:cs typeface="Courier New" panose="02070309020205020404" pitchFamily="49" charset="0"/>
              </a:rPr>
              <a:t> Z(i,j)=Rosenbrock([y(j) x(i)]);</a:t>
            </a:r>
          </a:p>
          <a:p>
            <a:r>
              <a:rPr lang="en-US" sz="1200" noProof="1">
                <a:latin typeface="Courier New" panose="02070309020205020404" pitchFamily="49" charset="0"/>
                <a:cs typeface="Courier New" panose="02070309020205020404" pitchFamily="49" charset="0"/>
              </a:rPr>
              <a:t>end, end</a:t>
            </a:r>
          </a:p>
          <a:p>
            <a:r>
              <a:rPr lang="en-US" sz="1200" noProof="1">
                <a:latin typeface="Courier New" panose="02070309020205020404" pitchFamily="49" charset="0"/>
                <a:cs typeface="Courier New" panose="02070309020205020404" pitchFamily="49" charset="0"/>
              </a:rPr>
              <a:t>figure(1); cs=surface(X,Y,Z); hold on;</a:t>
            </a:r>
          </a:p>
          <a:p>
            <a:r>
              <a:rPr lang="en-US" sz="1200" noProof="1">
                <a:solidFill>
                  <a:srgbClr val="00B050"/>
                </a:solidFill>
                <a:latin typeface="Courier New" panose="02070309020205020404" pitchFamily="49" charset="0"/>
                <a:cs typeface="Courier New" panose="02070309020205020404" pitchFamily="49" charset="0"/>
              </a:rPr>
              <a:t>%</a:t>
            </a:r>
          </a:p>
          <a:p>
            <a:r>
              <a:rPr lang="en-US" sz="1200" noProof="1">
                <a:solidFill>
                  <a:srgbClr val="00B050"/>
                </a:solidFill>
                <a:latin typeface="Courier New" panose="02070309020205020404" pitchFamily="49" charset="0"/>
                <a:cs typeface="Courier New" panose="02070309020205020404" pitchFamily="49" charset="0"/>
              </a:rPr>
              <a:t>%LHS samples</a:t>
            </a:r>
          </a:p>
          <a:p>
            <a:r>
              <a:rPr lang="en-US" sz="1200" noProof="1">
                <a:latin typeface="Courier New" panose="02070309020205020404" pitchFamily="49" charset="0"/>
                <a:cs typeface="Courier New" panose="02070309020205020404" pitchFamily="49" charset="0"/>
              </a:rPr>
              <a:t>rng default;</a:t>
            </a:r>
          </a:p>
          <a:p>
            <a:r>
              <a:rPr lang="en-US" sz="1200" noProof="1">
                <a:latin typeface="Courier New" panose="02070309020205020404" pitchFamily="49" charset="0"/>
                <a:cs typeface="Courier New" panose="02070309020205020404" pitchFamily="49" charset="0"/>
              </a:rPr>
              <a:t>xx=0.5+lhsdesign(20, 2,'iterations',5000,'smooth','off');</a:t>
            </a:r>
          </a:p>
          <a:p>
            <a:r>
              <a:rPr lang="en-US" sz="1200" noProof="1">
                <a:latin typeface="Courier New" panose="02070309020205020404" pitchFamily="49" charset="0"/>
                <a:cs typeface="Courier New" panose="02070309020205020404" pitchFamily="49" charset="0"/>
              </a:rPr>
              <a:t>yy=Rosenbrock(xx);</a:t>
            </a:r>
          </a:p>
          <a:p>
            <a:r>
              <a:rPr lang="en-US" sz="1200" noProof="1">
                <a:latin typeface="Courier New" panose="02070309020205020404" pitchFamily="49" charset="0"/>
                <a:cs typeface="Courier New" panose="02070309020205020404" pitchFamily="49" charset="0"/>
              </a:rPr>
              <a:t>plot3(xx(:,1), xx(:,2), yy,'or'); hold off</a:t>
            </a:r>
          </a:p>
          <a:p>
            <a:r>
              <a:rPr lang="en-US" sz="1200" noProof="1">
                <a:solidFill>
                  <a:srgbClr val="00B050"/>
                </a:solidFill>
                <a:latin typeface="Courier New" panose="02070309020205020404" pitchFamily="49" charset="0"/>
                <a:cs typeface="Courier New" panose="02070309020205020404" pitchFamily="49" charset="0"/>
              </a:rPr>
              <a:t>%</a:t>
            </a:r>
          </a:p>
          <a:p>
            <a:r>
              <a:rPr lang="en-US" sz="1200" noProof="1">
                <a:solidFill>
                  <a:srgbClr val="00B050"/>
                </a:solidFill>
                <a:latin typeface="Courier New" panose="02070309020205020404" pitchFamily="49" charset="0"/>
                <a:cs typeface="Courier New" panose="02070309020205020404" pitchFamily="49" charset="0"/>
              </a:rPr>
              <a:t>% FFNN</a:t>
            </a:r>
          </a:p>
          <a:p>
            <a:r>
              <a:rPr lang="en-US" sz="1200" noProof="1">
                <a:latin typeface="Courier New" panose="02070309020205020404" pitchFamily="49" charset="0"/>
                <a:cs typeface="Courier New" panose="02070309020205020404" pitchFamily="49" charset="0"/>
              </a:rPr>
              <a:t>nh=5;                                       </a:t>
            </a:r>
            <a:r>
              <a:rPr lang="en-US" sz="1200" noProof="1">
                <a:solidFill>
                  <a:srgbClr val="00B050"/>
                </a:solidFill>
                <a:latin typeface="Courier New" panose="02070309020205020404" pitchFamily="49" charset="0"/>
                <a:cs typeface="Courier New" panose="02070309020205020404" pitchFamily="49" charset="0"/>
              </a:rPr>
              <a:t>% num. of hidden node</a:t>
            </a:r>
          </a:p>
          <a:p>
            <a:r>
              <a:rPr lang="en-US" sz="1200" noProof="1">
                <a:latin typeface="Courier New" panose="02070309020205020404" pitchFamily="49" charset="0"/>
                <a:cs typeface="Courier New" panose="02070309020205020404" pitchFamily="49" charset="0"/>
              </a:rPr>
              <a:t>net=feedforwardnet(nh);          </a:t>
            </a:r>
            <a:r>
              <a:rPr lang="en-US" sz="1200" noProof="1">
                <a:solidFill>
                  <a:srgbClr val="00B050"/>
                </a:solidFill>
                <a:latin typeface="Courier New" panose="02070309020205020404" pitchFamily="49" charset="0"/>
                <a:cs typeface="Courier New" panose="02070309020205020404" pitchFamily="49" charset="0"/>
              </a:rPr>
              <a:t>% create two-layer network model</a:t>
            </a:r>
          </a:p>
          <a:p>
            <a:r>
              <a:rPr lang="en-US" sz="1200" noProof="1">
                <a:latin typeface="Courier New" panose="02070309020205020404" pitchFamily="49" charset="0"/>
                <a:cs typeface="Courier New" panose="02070309020205020404" pitchFamily="49" charset="0"/>
              </a:rPr>
              <a:t>net=configure(net,xx',yy');                    </a:t>
            </a:r>
            <a:r>
              <a:rPr lang="en-US" sz="1200" noProof="1">
                <a:solidFill>
                  <a:srgbClr val="00B050"/>
                </a:solidFill>
                <a:latin typeface="Courier New" panose="02070309020205020404" pitchFamily="49" charset="0"/>
                <a:cs typeface="Courier New" panose="02070309020205020404" pitchFamily="49" charset="0"/>
              </a:rPr>
              <a:t>% this is optional</a:t>
            </a:r>
          </a:p>
          <a:p>
            <a:r>
              <a:rPr lang="en-US" sz="1200" noProof="1">
                <a:latin typeface="Courier New" panose="02070309020205020404" pitchFamily="49" charset="0"/>
                <a:cs typeface="Courier New" panose="02070309020205020404" pitchFamily="49" charset="0"/>
              </a:rPr>
              <a:t>[netModel,trainRecor]=train(net,xx',yy'); </a:t>
            </a:r>
            <a:r>
              <a:rPr lang="en-US" sz="1200" noProof="1">
                <a:solidFill>
                  <a:srgbClr val="00B050"/>
                </a:solidFill>
                <a:latin typeface="Courier New" panose="02070309020205020404" pitchFamily="49" charset="0"/>
                <a:cs typeface="Courier New" panose="02070309020205020404" pitchFamily="49" charset="0"/>
              </a:rPr>
              <a:t>% train the model 'net'</a:t>
            </a:r>
          </a:p>
          <a:p>
            <a:r>
              <a:rPr lang="en-US" sz="1200" noProof="1">
                <a:latin typeface="Courier New" panose="02070309020205020404" pitchFamily="49" charset="0"/>
                <a:cs typeface="Courier New" panose="02070309020205020404" pitchFamily="49" charset="0"/>
              </a:rPr>
              <a:t>ZNN=zeros(n);</a:t>
            </a:r>
          </a:p>
          <a:p>
            <a:r>
              <a:rPr lang="en-US" sz="1200" noProof="1">
                <a:latin typeface="Courier New" panose="02070309020205020404" pitchFamily="49" charset="0"/>
                <a:cs typeface="Courier New" panose="02070309020205020404" pitchFamily="49" charset="0"/>
              </a:rPr>
              <a:t>for i=1:n, for j=1:n</a:t>
            </a:r>
          </a:p>
          <a:p>
            <a:r>
              <a:rPr lang="en-US" sz="1200" noProof="1">
                <a:latin typeface="Courier New" panose="02070309020205020404" pitchFamily="49" charset="0"/>
                <a:cs typeface="Courier New" panose="02070309020205020404" pitchFamily="49" charset="0"/>
              </a:rPr>
              <a:t> ZNN(i,j)=sim(netModel,[y(j) x(i)]');</a:t>
            </a:r>
          </a:p>
          <a:p>
            <a:r>
              <a:rPr lang="en-US" sz="1200" noProof="1">
                <a:latin typeface="Courier New" panose="02070309020205020404" pitchFamily="49" charset="0"/>
                <a:cs typeface="Courier New" panose="02070309020205020404" pitchFamily="49" charset="0"/>
              </a:rPr>
              <a:t>end, end</a:t>
            </a:r>
          </a:p>
          <a:p>
            <a:r>
              <a:rPr lang="en-US" sz="1200" noProof="1">
                <a:latin typeface="Courier New" panose="02070309020205020404" pitchFamily="49" charset="0"/>
                <a:cs typeface="Courier New" panose="02070309020205020404" pitchFamily="49" charset="0"/>
              </a:rPr>
              <a:t>figure(2); cs=surface(X,Y,ZNN); hold on;</a:t>
            </a:r>
          </a:p>
          <a:p>
            <a:r>
              <a:rPr lang="en-US" sz="1200" noProof="1">
                <a:latin typeface="Courier New" panose="02070309020205020404" pitchFamily="49" charset="0"/>
                <a:cs typeface="Courier New" panose="02070309020205020404" pitchFamily="49" charset="0"/>
              </a:rPr>
              <a:t>plot3(xx(:,1), xx(:,2), yy,'or'); hold off</a:t>
            </a:r>
          </a:p>
          <a:p>
            <a:r>
              <a:rPr lang="en-US" sz="1200" noProof="1">
                <a:latin typeface="Courier New" panose="02070309020205020404" pitchFamily="49" charset="0"/>
                <a:cs typeface="Courier New" panose="02070309020205020404" pitchFamily="49" charset="0"/>
              </a:rPr>
              <a:t>RMSE=sqrt(sum(sum(abs(Z-ZNN)))/(n*n))</a:t>
            </a:r>
          </a:p>
        </p:txBody>
      </p:sp>
    </p:spTree>
    <p:extLst>
      <p:ext uri="{BB962C8B-B14F-4D97-AF65-F5344CB8AC3E}">
        <p14:creationId xmlns:p14="http://schemas.microsoft.com/office/powerpoint/2010/main" val="2289595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0C378F-39E4-3EDE-5EB9-C8B1C7ABA0D4}"/>
              </a:ext>
            </a:extLst>
          </p:cNvPr>
          <p:cNvSpPr>
            <a:spLocks noGrp="1"/>
          </p:cNvSpPr>
          <p:nvPr>
            <p:ph type="title"/>
          </p:nvPr>
        </p:nvSpPr>
        <p:spPr/>
        <p:txBody>
          <a:bodyPr>
            <a:normAutofit fontScale="90000"/>
          </a:bodyPr>
          <a:lstStyle/>
          <a:p>
            <a:r>
              <a:rPr lang="en-US" dirty="0"/>
              <a:t>Ex8.5)  Feedforwardnet of Rosenbrock Function </a:t>
            </a:r>
            <a:r>
              <a:rPr lang="en-US" i="1" dirty="0"/>
              <a:t>cont</a:t>
            </a:r>
            <a:r>
              <a:rPr lang="en-US" dirty="0"/>
              <a:t>.</a:t>
            </a:r>
          </a:p>
        </p:txBody>
      </p:sp>
      <p:pic>
        <p:nvPicPr>
          <p:cNvPr id="4" name="Picture 3">
            <a:extLst>
              <a:ext uri="{FF2B5EF4-FFF2-40B4-BE49-F238E27FC236}">
                <a16:creationId xmlns:a16="http://schemas.microsoft.com/office/drawing/2014/main" id="{EF11A11D-BBDE-366E-C07E-013641A5546E}"/>
              </a:ext>
            </a:extLst>
          </p:cNvPr>
          <p:cNvPicPr>
            <a:picLocks noChangeAspect="1"/>
          </p:cNvPicPr>
          <p:nvPr/>
        </p:nvPicPr>
        <p:blipFill>
          <a:blip r:embed="rId2"/>
          <a:stretch>
            <a:fillRect/>
          </a:stretch>
        </p:blipFill>
        <p:spPr>
          <a:xfrm>
            <a:off x="612473" y="3540801"/>
            <a:ext cx="3657600" cy="2743200"/>
          </a:xfrm>
          <a:prstGeom prst="rect">
            <a:avLst/>
          </a:prstGeom>
        </p:spPr>
      </p:pic>
      <p:pic>
        <p:nvPicPr>
          <p:cNvPr id="5" name="Picture 4">
            <a:extLst>
              <a:ext uri="{FF2B5EF4-FFF2-40B4-BE49-F238E27FC236}">
                <a16:creationId xmlns:a16="http://schemas.microsoft.com/office/drawing/2014/main" id="{86EE45FE-59D9-4F77-299B-787B57A43BAC}"/>
              </a:ext>
            </a:extLst>
          </p:cNvPr>
          <p:cNvPicPr>
            <a:picLocks noChangeAspect="1"/>
          </p:cNvPicPr>
          <p:nvPr/>
        </p:nvPicPr>
        <p:blipFill>
          <a:blip r:embed="rId3"/>
          <a:stretch>
            <a:fillRect/>
          </a:stretch>
        </p:blipFill>
        <p:spPr>
          <a:xfrm>
            <a:off x="5174458" y="3548796"/>
            <a:ext cx="2743200" cy="2788065"/>
          </a:xfrm>
          <a:prstGeom prst="rect">
            <a:avLst/>
          </a:prstGeom>
        </p:spPr>
      </p:pic>
      <p:pic>
        <p:nvPicPr>
          <p:cNvPr id="6" name="Picture 5">
            <a:extLst>
              <a:ext uri="{FF2B5EF4-FFF2-40B4-BE49-F238E27FC236}">
                <a16:creationId xmlns:a16="http://schemas.microsoft.com/office/drawing/2014/main" id="{ECC168AE-6DAB-26EB-0F08-5A2866558C9C}"/>
              </a:ext>
            </a:extLst>
          </p:cNvPr>
          <p:cNvPicPr>
            <a:picLocks noChangeAspect="1"/>
          </p:cNvPicPr>
          <p:nvPr/>
        </p:nvPicPr>
        <p:blipFill>
          <a:blip r:embed="rId4"/>
          <a:stretch>
            <a:fillRect/>
          </a:stretch>
        </p:blipFill>
        <p:spPr>
          <a:xfrm>
            <a:off x="4872834" y="591346"/>
            <a:ext cx="3657600" cy="2711796"/>
          </a:xfrm>
          <a:prstGeom prst="rect">
            <a:avLst/>
          </a:prstGeom>
        </p:spPr>
      </p:pic>
      <p:pic>
        <p:nvPicPr>
          <p:cNvPr id="7" name="Picture 6">
            <a:extLst>
              <a:ext uri="{FF2B5EF4-FFF2-40B4-BE49-F238E27FC236}">
                <a16:creationId xmlns:a16="http://schemas.microsoft.com/office/drawing/2014/main" id="{A8459927-BA37-4333-A932-7F56DA256C4D}"/>
              </a:ext>
            </a:extLst>
          </p:cNvPr>
          <p:cNvPicPr>
            <a:picLocks noChangeAspect="1"/>
          </p:cNvPicPr>
          <p:nvPr/>
        </p:nvPicPr>
        <p:blipFill>
          <a:blip r:embed="rId5"/>
          <a:stretch>
            <a:fillRect/>
          </a:stretch>
        </p:blipFill>
        <p:spPr>
          <a:xfrm>
            <a:off x="599448" y="594490"/>
            <a:ext cx="3657600" cy="2711796"/>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ACF8903-4B1D-89DC-3378-796337E7303E}"/>
                  </a:ext>
                </a:extLst>
              </p:cNvPr>
              <p:cNvSpPr txBox="1"/>
              <p:nvPr/>
            </p:nvSpPr>
            <p:spPr>
              <a:xfrm>
                <a:off x="3166394" y="2861384"/>
                <a:ext cx="3978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8" name="TextBox 7">
                <a:extLst>
                  <a:ext uri="{FF2B5EF4-FFF2-40B4-BE49-F238E27FC236}">
                    <a16:creationId xmlns:a16="http://schemas.microsoft.com/office/drawing/2014/main" id="{7ACF8903-4B1D-89DC-3378-796337E7303E}"/>
                  </a:ext>
                </a:extLst>
              </p:cNvPr>
              <p:cNvSpPr txBox="1">
                <a:spLocks noRot="1" noChangeAspect="1" noMove="1" noResize="1" noEditPoints="1" noAdjustHandles="1" noChangeArrowheads="1" noChangeShapeType="1" noTextEdit="1"/>
              </p:cNvSpPr>
              <p:nvPr/>
            </p:nvSpPr>
            <p:spPr>
              <a:xfrm>
                <a:off x="3166394" y="2861384"/>
                <a:ext cx="397801"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29C757-5D67-3779-B6DA-5260B4A7D1F3}"/>
                  </a:ext>
                </a:extLst>
              </p:cNvPr>
              <p:cNvSpPr txBox="1"/>
              <p:nvPr/>
            </p:nvSpPr>
            <p:spPr>
              <a:xfrm>
                <a:off x="961002" y="2553607"/>
                <a:ext cx="4019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m:oMathPara>
                </a14:m>
                <a:endParaRPr lang="en-US" sz="1400" dirty="0"/>
              </a:p>
            </p:txBody>
          </p:sp>
        </mc:Choice>
        <mc:Fallback xmlns="">
          <p:sp>
            <p:nvSpPr>
              <p:cNvPr id="9" name="TextBox 8">
                <a:extLst>
                  <a:ext uri="{FF2B5EF4-FFF2-40B4-BE49-F238E27FC236}">
                    <a16:creationId xmlns:a16="http://schemas.microsoft.com/office/drawing/2014/main" id="{5A29C757-5D67-3779-B6DA-5260B4A7D1F3}"/>
                  </a:ext>
                </a:extLst>
              </p:cNvPr>
              <p:cNvSpPr txBox="1">
                <a:spLocks noRot="1" noChangeAspect="1" noMove="1" noResize="1" noEditPoints="1" noAdjustHandles="1" noChangeArrowheads="1" noChangeShapeType="1" noTextEdit="1"/>
              </p:cNvSpPr>
              <p:nvPr/>
            </p:nvSpPr>
            <p:spPr>
              <a:xfrm>
                <a:off x="961002" y="2553607"/>
                <a:ext cx="401969" cy="3077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6B5F3FC-5F8E-57CB-4734-38CDCA9419CD}"/>
                  </a:ext>
                </a:extLst>
              </p:cNvPr>
              <p:cNvSpPr txBox="1"/>
              <p:nvPr/>
            </p:nvSpPr>
            <p:spPr>
              <a:xfrm>
                <a:off x="7383229" y="2866831"/>
                <a:ext cx="3978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10" name="TextBox 9">
                <a:extLst>
                  <a:ext uri="{FF2B5EF4-FFF2-40B4-BE49-F238E27FC236}">
                    <a16:creationId xmlns:a16="http://schemas.microsoft.com/office/drawing/2014/main" id="{56B5F3FC-5F8E-57CB-4734-38CDCA9419CD}"/>
                  </a:ext>
                </a:extLst>
              </p:cNvPr>
              <p:cNvSpPr txBox="1">
                <a:spLocks noRot="1" noChangeAspect="1" noMove="1" noResize="1" noEditPoints="1" noAdjustHandles="1" noChangeArrowheads="1" noChangeShapeType="1" noTextEdit="1"/>
              </p:cNvSpPr>
              <p:nvPr/>
            </p:nvSpPr>
            <p:spPr>
              <a:xfrm>
                <a:off x="7383229" y="2866831"/>
                <a:ext cx="397801"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ACF2B1-650C-55F1-5C4F-BF446D32043C}"/>
                  </a:ext>
                </a:extLst>
              </p:cNvPr>
              <p:cNvSpPr txBox="1"/>
              <p:nvPr/>
            </p:nvSpPr>
            <p:spPr>
              <a:xfrm>
                <a:off x="5177837" y="2559054"/>
                <a:ext cx="4019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m:oMathPara>
                </a14:m>
                <a:endParaRPr lang="en-US" sz="1400" dirty="0"/>
              </a:p>
            </p:txBody>
          </p:sp>
        </mc:Choice>
        <mc:Fallback xmlns="">
          <p:sp>
            <p:nvSpPr>
              <p:cNvPr id="11" name="TextBox 10">
                <a:extLst>
                  <a:ext uri="{FF2B5EF4-FFF2-40B4-BE49-F238E27FC236}">
                    <a16:creationId xmlns:a16="http://schemas.microsoft.com/office/drawing/2014/main" id="{CCACF2B1-650C-55F1-5C4F-BF446D32043C}"/>
                  </a:ext>
                </a:extLst>
              </p:cNvPr>
              <p:cNvSpPr txBox="1">
                <a:spLocks noRot="1" noChangeAspect="1" noMove="1" noResize="1" noEditPoints="1" noAdjustHandles="1" noChangeArrowheads="1" noChangeShapeType="1" noTextEdit="1"/>
              </p:cNvSpPr>
              <p:nvPr/>
            </p:nvSpPr>
            <p:spPr>
              <a:xfrm>
                <a:off x="5177837" y="2559054"/>
                <a:ext cx="401969" cy="307777"/>
              </a:xfrm>
              <a:prstGeom prst="rect">
                <a:avLst/>
              </a:prstGeom>
              <a:blipFill>
                <a:blip r:embed="rId7"/>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035F2985-FA9C-9140-A794-72AE7BF63331}"/>
              </a:ext>
            </a:extLst>
          </p:cNvPr>
          <p:cNvSpPr txBox="1"/>
          <p:nvPr/>
        </p:nvSpPr>
        <p:spPr>
          <a:xfrm>
            <a:off x="5765483" y="6224726"/>
            <a:ext cx="1854034" cy="338554"/>
          </a:xfrm>
          <a:prstGeom prst="rect">
            <a:avLst/>
          </a:prstGeom>
          <a:noFill/>
        </p:spPr>
        <p:txBody>
          <a:bodyPr wrap="none" rtlCol="0">
            <a:spAutoFit/>
          </a:bodyPr>
          <a:lstStyle/>
          <a:p>
            <a:r>
              <a:rPr lang="en-US" sz="1600" dirty="0"/>
              <a:t>(d) Training results</a:t>
            </a:r>
          </a:p>
        </p:txBody>
      </p:sp>
      <p:sp>
        <p:nvSpPr>
          <p:cNvPr id="18" name="TextBox 17">
            <a:extLst>
              <a:ext uri="{FF2B5EF4-FFF2-40B4-BE49-F238E27FC236}">
                <a16:creationId xmlns:a16="http://schemas.microsoft.com/office/drawing/2014/main" id="{51FBB7DB-D246-DFAE-E957-4629C2591B80}"/>
              </a:ext>
            </a:extLst>
          </p:cNvPr>
          <p:cNvSpPr txBox="1"/>
          <p:nvPr/>
        </p:nvSpPr>
        <p:spPr>
          <a:xfrm>
            <a:off x="902598" y="3260572"/>
            <a:ext cx="3289170" cy="338554"/>
          </a:xfrm>
          <a:prstGeom prst="rect">
            <a:avLst/>
          </a:prstGeom>
          <a:noFill/>
        </p:spPr>
        <p:txBody>
          <a:bodyPr wrap="none" rtlCol="0">
            <a:spAutoFit/>
          </a:bodyPr>
          <a:lstStyle/>
          <a:p>
            <a:r>
              <a:rPr lang="en-US" sz="1600" dirty="0"/>
              <a:t>(a) Actual function with 20 samples</a:t>
            </a:r>
          </a:p>
        </p:txBody>
      </p:sp>
      <p:sp>
        <p:nvSpPr>
          <p:cNvPr id="19" name="TextBox 18">
            <a:extLst>
              <a:ext uri="{FF2B5EF4-FFF2-40B4-BE49-F238E27FC236}">
                <a16:creationId xmlns:a16="http://schemas.microsoft.com/office/drawing/2014/main" id="{A9A665BA-6D4E-5EE6-9B11-7414ED0F0A35}"/>
              </a:ext>
            </a:extLst>
          </p:cNvPr>
          <p:cNvSpPr txBox="1"/>
          <p:nvPr/>
        </p:nvSpPr>
        <p:spPr>
          <a:xfrm>
            <a:off x="5552229" y="3296399"/>
            <a:ext cx="2350387" cy="338554"/>
          </a:xfrm>
          <a:prstGeom prst="rect">
            <a:avLst/>
          </a:prstGeom>
          <a:noFill/>
        </p:spPr>
        <p:txBody>
          <a:bodyPr wrap="none" rtlCol="0">
            <a:spAutoFit/>
          </a:bodyPr>
          <a:lstStyle/>
          <a:p>
            <a:r>
              <a:rPr lang="en-US" sz="1600" dirty="0"/>
              <a:t>(b) FFNN approximation</a:t>
            </a:r>
          </a:p>
        </p:txBody>
      </p:sp>
      <p:sp>
        <p:nvSpPr>
          <p:cNvPr id="20" name="TextBox 19">
            <a:extLst>
              <a:ext uri="{FF2B5EF4-FFF2-40B4-BE49-F238E27FC236}">
                <a16:creationId xmlns:a16="http://schemas.microsoft.com/office/drawing/2014/main" id="{0E9F229A-0D26-AB04-5350-2BFAED9F6943}"/>
              </a:ext>
            </a:extLst>
          </p:cNvPr>
          <p:cNvSpPr txBox="1"/>
          <p:nvPr/>
        </p:nvSpPr>
        <p:spPr>
          <a:xfrm>
            <a:off x="1524483" y="6224726"/>
            <a:ext cx="1833579" cy="338554"/>
          </a:xfrm>
          <a:prstGeom prst="rect">
            <a:avLst/>
          </a:prstGeom>
          <a:noFill/>
        </p:spPr>
        <p:txBody>
          <a:bodyPr wrap="none" rtlCol="0">
            <a:spAutoFit/>
          </a:bodyPr>
          <a:lstStyle/>
          <a:p>
            <a:r>
              <a:rPr lang="en-US" sz="1600" dirty="0"/>
              <a:t>(c) Training history</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1C9DC61-F346-F63D-393F-2B2E94CCD920}"/>
                  </a:ext>
                </a:extLst>
              </p:cNvPr>
              <p:cNvSpPr txBox="1"/>
              <p:nvPr/>
            </p:nvSpPr>
            <p:spPr>
              <a:xfrm>
                <a:off x="1881263" y="644305"/>
                <a:ext cx="4621009" cy="369332"/>
              </a:xfrm>
              <a:prstGeom prst="rect">
                <a:avLst/>
              </a:prstGeom>
              <a:noFill/>
            </p:spPr>
            <p:txBody>
              <a:bodyPr wrap="none" rtlCol="0">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𝑅𝑀𝑆𝐸</m:t>
                        </m:r>
                      </m:sub>
                    </m:sSub>
                    <m:r>
                      <a:rPr lang="en-US" i="1">
                        <a:latin typeface="Cambria Math" panose="02040503050406030204" pitchFamily="18" charset="0"/>
                      </a:rPr>
                      <m:t>=4.4287</m:t>
                    </m:r>
                  </m:oMath>
                </a14:m>
                <a:r>
                  <a:rPr lang="en-US" dirty="0"/>
                  <a:t>, range of function </a:t>
                </a:r>
                <a14:m>
                  <m:oMath xmlns:m="http://schemas.openxmlformats.org/officeDocument/2006/math">
                    <m:r>
                      <a:rPr lang="en-US" i="1">
                        <a:latin typeface="Cambria Math" panose="02040503050406030204" pitchFamily="18" charset="0"/>
                      </a:rPr>
                      <m:t>[0, 306.5]</m:t>
                    </m:r>
                  </m:oMath>
                </a14:m>
                <a:r>
                  <a:rPr lang="en-US" dirty="0"/>
                  <a:t> </a:t>
                </a:r>
              </a:p>
            </p:txBody>
          </p:sp>
        </mc:Choice>
        <mc:Fallback xmlns="">
          <p:sp>
            <p:nvSpPr>
              <p:cNvPr id="21" name="TextBox 20">
                <a:extLst>
                  <a:ext uri="{FF2B5EF4-FFF2-40B4-BE49-F238E27FC236}">
                    <a16:creationId xmlns:a16="http://schemas.microsoft.com/office/drawing/2014/main" id="{91C9DC61-F346-F63D-393F-2B2E94CCD920}"/>
                  </a:ext>
                </a:extLst>
              </p:cNvPr>
              <p:cNvSpPr txBox="1">
                <a:spLocks noRot="1" noChangeAspect="1" noMove="1" noResize="1" noEditPoints="1" noAdjustHandles="1" noChangeArrowheads="1" noChangeShapeType="1" noTextEdit="1"/>
              </p:cNvSpPr>
              <p:nvPr/>
            </p:nvSpPr>
            <p:spPr>
              <a:xfrm>
                <a:off x="1881263" y="644305"/>
                <a:ext cx="4621009" cy="369332"/>
              </a:xfrm>
              <a:prstGeom prst="rect">
                <a:avLst/>
              </a:prstGeom>
              <a:blipFill>
                <a:blip r:embed="rId9"/>
                <a:stretch>
                  <a:fillRect t="-8333" b="-28333"/>
                </a:stretch>
              </a:blipFill>
            </p:spPr>
            <p:txBody>
              <a:bodyPr/>
              <a:lstStyle/>
              <a:p>
                <a:r>
                  <a:rPr lang="en-US">
                    <a:noFill/>
                  </a:rPr>
                  <a:t> </a:t>
                </a:r>
              </a:p>
            </p:txBody>
          </p:sp>
        </mc:Fallback>
      </mc:AlternateContent>
    </p:spTree>
    <p:extLst>
      <p:ext uri="{BB962C8B-B14F-4D97-AF65-F5344CB8AC3E}">
        <p14:creationId xmlns:p14="http://schemas.microsoft.com/office/powerpoint/2010/main" val="4001357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62DCB895-53DA-C6A8-95E7-121DD17DDBE6}"/>
                  </a:ext>
                </a:extLst>
              </p:cNvPr>
              <p:cNvSpPr>
                <a:spLocks noGrp="1"/>
              </p:cNvSpPr>
              <p:nvPr>
                <p:ph type="body" sz="quarter" idx="10"/>
              </p:nvPr>
            </p:nvSpPr>
            <p:spPr>
              <a:xfrm>
                <a:off x="304799" y="774200"/>
                <a:ext cx="8612319" cy="1040850"/>
              </a:xfrm>
            </p:spPr>
            <p:txBody>
              <a:bodyPr/>
              <a:lstStyle/>
              <a:p>
                <a:r>
                  <a:rPr lang="en-US" dirty="0"/>
                  <a:t>To show the effect of extrapolation error, add 4 corner points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𝑅𝑀𝑆𝐸</m:t>
                        </m:r>
                      </m:sub>
                    </m:sSub>
                    <m:r>
                      <a:rPr lang="en-US" i="1">
                        <a:latin typeface="Cambria Math" panose="02040503050406030204" pitchFamily="18" charset="0"/>
                      </a:rPr>
                      <m:t>=2.0519</m:t>
                    </m:r>
                  </m:oMath>
                </a14:m>
                <a:r>
                  <a:rPr lang="en-US" dirty="0"/>
                  <a:t>, about 0.67% error on average</a:t>
                </a:r>
              </a:p>
            </p:txBody>
          </p:sp>
        </mc:Choice>
        <mc:Fallback xmlns="">
          <p:sp>
            <p:nvSpPr>
              <p:cNvPr id="2" name="Text Placeholder 1">
                <a:extLst>
                  <a:ext uri="{FF2B5EF4-FFF2-40B4-BE49-F238E27FC236}">
                    <a16:creationId xmlns:a16="http://schemas.microsoft.com/office/drawing/2014/main" id="{62DCB895-53DA-C6A8-95E7-121DD17DDBE6}"/>
                  </a:ext>
                </a:extLst>
              </p:cNvPr>
              <p:cNvSpPr>
                <a:spLocks noGrp="1" noRot="1" noChangeAspect="1" noMove="1" noResize="1" noEditPoints="1" noAdjustHandles="1" noChangeArrowheads="1" noChangeShapeType="1" noTextEdit="1"/>
              </p:cNvSpPr>
              <p:nvPr>
                <p:ph type="body" sz="quarter" idx="10"/>
              </p:nvPr>
            </p:nvSpPr>
            <p:spPr>
              <a:xfrm>
                <a:off x="304799" y="774200"/>
                <a:ext cx="8612319" cy="1040850"/>
              </a:xfrm>
              <a:blipFill>
                <a:blip r:embed="rId2"/>
                <a:stretch>
                  <a:fillRect l="-920" t="-7602" r="-77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AA23DBA-C31A-7668-5A0D-709F943F4E8C}"/>
              </a:ext>
            </a:extLst>
          </p:cNvPr>
          <p:cNvSpPr>
            <a:spLocks noGrp="1"/>
          </p:cNvSpPr>
          <p:nvPr>
            <p:ph type="title"/>
          </p:nvPr>
        </p:nvSpPr>
        <p:spPr/>
        <p:txBody>
          <a:bodyPr>
            <a:normAutofit fontScale="90000"/>
          </a:bodyPr>
          <a:lstStyle/>
          <a:p>
            <a:r>
              <a:rPr lang="en-US" dirty="0"/>
              <a:t>Ex8.5)  Feedforwardnet of Rosenbrock Function </a:t>
            </a:r>
            <a:r>
              <a:rPr lang="en-US" i="1" dirty="0"/>
              <a:t>cont</a:t>
            </a:r>
            <a:r>
              <a:rPr lang="en-US" dirty="0"/>
              <a:t>.</a:t>
            </a:r>
          </a:p>
        </p:txBody>
      </p:sp>
      <p:pic>
        <p:nvPicPr>
          <p:cNvPr id="5" name="Picture 4">
            <a:extLst>
              <a:ext uri="{FF2B5EF4-FFF2-40B4-BE49-F238E27FC236}">
                <a16:creationId xmlns:a16="http://schemas.microsoft.com/office/drawing/2014/main" id="{89BF13EC-B6F0-F77D-49BE-553BDC03D402}"/>
              </a:ext>
            </a:extLst>
          </p:cNvPr>
          <p:cNvPicPr>
            <a:picLocks noChangeAspect="1"/>
          </p:cNvPicPr>
          <p:nvPr/>
        </p:nvPicPr>
        <p:blipFill>
          <a:blip r:embed="rId3"/>
          <a:stretch>
            <a:fillRect/>
          </a:stretch>
        </p:blipFill>
        <p:spPr>
          <a:xfrm>
            <a:off x="598650" y="2299751"/>
            <a:ext cx="3657600" cy="2711796"/>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8B1DBDE-0817-CF31-4A71-D27363614807}"/>
                  </a:ext>
                </a:extLst>
              </p:cNvPr>
              <p:cNvSpPr txBox="1"/>
              <p:nvPr/>
            </p:nvSpPr>
            <p:spPr>
              <a:xfrm>
                <a:off x="3013726" y="4628967"/>
                <a:ext cx="39780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1</m:t>
                          </m:r>
                        </m:sub>
                      </m:sSub>
                    </m:oMath>
                  </m:oMathPara>
                </a14:m>
                <a:endParaRPr lang="en-US" sz="1400" dirty="0"/>
              </a:p>
            </p:txBody>
          </p:sp>
        </mc:Choice>
        <mc:Fallback xmlns="">
          <p:sp>
            <p:nvSpPr>
              <p:cNvPr id="6" name="TextBox 5">
                <a:extLst>
                  <a:ext uri="{FF2B5EF4-FFF2-40B4-BE49-F238E27FC236}">
                    <a16:creationId xmlns:a16="http://schemas.microsoft.com/office/drawing/2014/main" id="{A8B1DBDE-0817-CF31-4A71-D27363614807}"/>
                  </a:ext>
                </a:extLst>
              </p:cNvPr>
              <p:cNvSpPr txBox="1">
                <a:spLocks noRot="1" noChangeAspect="1" noMove="1" noResize="1" noEditPoints="1" noAdjustHandles="1" noChangeArrowheads="1" noChangeShapeType="1" noTextEdit="1"/>
              </p:cNvSpPr>
              <p:nvPr/>
            </p:nvSpPr>
            <p:spPr>
              <a:xfrm>
                <a:off x="3013726" y="4628967"/>
                <a:ext cx="397801" cy="3077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E269149-4E42-28EB-1C8E-1B4C7ED1E3DE}"/>
                  </a:ext>
                </a:extLst>
              </p:cNvPr>
              <p:cNvSpPr txBox="1"/>
              <p:nvPr/>
            </p:nvSpPr>
            <p:spPr>
              <a:xfrm>
                <a:off x="1021979" y="4321190"/>
                <a:ext cx="40196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𝑥</m:t>
                          </m:r>
                        </m:e>
                        <m:sub>
                          <m:r>
                            <a:rPr lang="en-US" sz="1400" b="0" i="1" smtClean="0">
                              <a:latin typeface="Cambria Math" panose="02040503050406030204" pitchFamily="18" charset="0"/>
                            </a:rPr>
                            <m:t>2</m:t>
                          </m:r>
                        </m:sub>
                      </m:sSub>
                    </m:oMath>
                  </m:oMathPara>
                </a14:m>
                <a:endParaRPr lang="en-US" sz="1400" dirty="0"/>
              </a:p>
            </p:txBody>
          </p:sp>
        </mc:Choice>
        <mc:Fallback xmlns="">
          <p:sp>
            <p:nvSpPr>
              <p:cNvPr id="7" name="TextBox 6">
                <a:extLst>
                  <a:ext uri="{FF2B5EF4-FFF2-40B4-BE49-F238E27FC236}">
                    <a16:creationId xmlns:a16="http://schemas.microsoft.com/office/drawing/2014/main" id="{8E269149-4E42-28EB-1C8E-1B4C7ED1E3DE}"/>
                  </a:ext>
                </a:extLst>
              </p:cNvPr>
              <p:cNvSpPr txBox="1">
                <a:spLocks noRot="1" noChangeAspect="1" noMove="1" noResize="1" noEditPoints="1" noAdjustHandles="1" noChangeArrowheads="1" noChangeShapeType="1" noTextEdit="1"/>
              </p:cNvSpPr>
              <p:nvPr/>
            </p:nvSpPr>
            <p:spPr>
              <a:xfrm>
                <a:off x="1021979" y="4321190"/>
                <a:ext cx="401969" cy="307777"/>
              </a:xfrm>
              <a:prstGeom prst="rect">
                <a:avLst/>
              </a:prstGeom>
              <a:blipFill>
                <a:blip r:embed="rId5"/>
                <a:stretch>
                  <a:fillRect/>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F42FEE3E-B206-E34D-F5C8-496D70CB4350}"/>
              </a:ext>
            </a:extLst>
          </p:cNvPr>
          <p:cNvPicPr>
            <a:picLocks noChangeAspect="1"/>
          </p:cNvPicPr>
          <p:nvPr/>
        </p:nvPicPr>
        <p:blipFill>
          <a:blip r:embed="rId6"/>
          <a:stretch>
            <a:fillRect/>
          </a:stretch>
        </p:blipFill>
        <p:spPr>
          <a:xfrm>
            <a:off x="4392986" y="2299751"/>
            <a:ext cx="3657600" cy="2743200"/>
          </a:xfrm>
          <a:prstGeom prst="rect">
            <a:avLst/>
          </a:prstGeom>
        </p:spPr>
      </p:pic>
    </p:spTree>
    <p:extLst>
      <p:ext uri="{BB962C8B-B14F-4D97-AF65-F5344CB8AC3E}">
        <p14:creationId xmlns:p14="http://schemas.microsoft.com/office/powerpoint/2010/main" val="3134985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9A55D92-4AC9-1460-FC3F-B36ECA0D6A6E}"/>
                  </a:ext>
                </a:extLst>
              </p:cNvPr>
              <p:cNvSpPr>
                <a:spLocks noGrp="1"/>
              </p:cNvSpPr>
              <p:nvPr>
                <p:ph type="body" sz="quarter" idx="10"/>
              </p:nvPr>
            </p:nvSpPr>
            <p:spPr>
              <a:xfrm>
                <a:off x="304800" y="774200"/>
                <a:ext cx="8534400" cy="1078454"/>
              </a:xfrm>
            </p:spPr>
            <p:txBody>
              <a:bodyPr/>
              <a:lstStyle/>
              <a:p>
                <a:r>
                  <a:rPr lang="en-US" dirty="0"/>
                  <a:t>True function: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𝜋</m:t>
                            </m:r>
                            <m:r>
                              <a:rPr lang="en-US" b="0" i="1" smtClean="0">
                                <a:latin typeface="Cambria Math" panose="02040503050406030204" pitchFamily="18" charset="0"/>
                              </a:rPr>
                              <m:t>𝑥</m:t>
                            </m:r>
                            <m:r>
                              <a:rPr lang="en-US" b="0" i="1" smtClean="0">
                                <a:latin typeface="Cambria Math" panose="02040503050406030204" pitchFamily="18" charset="0"/>
                              </a:rPr>
                              <m:t>/4.7</m:t>
                            </m:r>
                          </m:e>
                        </m:d>
                      </m:e>
                    </m:func>
                  </m:oMath>
                </a14:m>
                <a:r>
                  <a:rPr lang="en-US" dirty="0"/>
                  <a:t>,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≤100</m:t>
                    </m:r>
                  </m:oMath>
                </a14:m>
                <a:endParaRPr lang="en-US" dirty="0"/>
              </a:p>
              <a:p>
                <a:r>
                  <a:rPr lang="en-US" dirty="0"/>
                  <a:t>Data: 101 equally spaced intervals</a:t>
                </a:r>
              </a:p>
            </p:txBody>
          </p:sp>
        </mc:Choice>
        <mc:Fallback xmlns="">
          <p:sp>
            <p:nvSpPr>
              <p:cNvPr id="2" name="Text Placeholder 1">
                <a:extLst>
                  <a:ext uri="{FF2B5EF4-FFF2-40B4-BE49-F238E27FC236}">
                    <a16:creationId xmlns:a16="http://schemas.microsoft.com/office/drawing/2014/main" id="{89A55D92-4AC9-1460-FC3F-B36ECA0D6A6E}"/>
                  </a:ext>
                </a:extLst>
              </p:cNvPr>
              <p:cNvSpPr>
                <a:spLocks noGrp="1" noRot="1" noChangeAspect="1" noMove="1" noResize="1" noEditPoints="1" noAdjustHandles="1" noChangeArrowheads="1" noChangeShapeType="1" noTextEdit="1"/>
              </p:cNvSpPr>
              <p:nvPr>
                <p:ph type="body" sz="quarter" idx="10"/>
              </p:nvPr>
            </p:nvSpPr>
            <p:spPr>
              <a:xfrm>
                <a:off x="304800" y="774200"/>
                <a:ext cx="8534400" cy="1078454"/>
              </a:xfrm>
              <a:blipFill>
                <a:blip r:embed="rId2"/>
                <a:stretch>
                  <a:fillRect l="-929" t="-3955" b="-10734"/>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292AE76-B5B3-883B-5538-45EB92638D78}"/>
              </a:ext>
            </a:extLst>
          </p:cNvPr>
          <p:cNvSpPr>
            <a:spLocks noGrp="1"/>
          </p:cNvSpPr>
          <p:nvPr>
            <p:ph type="title"/>
          </p:nvPr>
        </p:nvSpPr>
        <p:spPr/>
        <p:txBody>
          <a:bodyPr>
            <a:normAutofit fontScale="90000"/>
          </a:bodyPr>
          <a:lstStyle/>
          <a:p>
            <a:r>
              <a:rPr lang="en-US" dirty="0"/>
              <a:t>Ex) Fitting Periodic Function</a:t>
            </a:r>
          </a:p>
        </p:txBody>
      </p:sp>
      <p:sp>
        <p:nvSpPr>
          <p:cNvPr id="4" name="Content Placeholder 2">
            <a:extLst>
              <a:ext uri="{FF2B5EF4-FFF2-40B4-BE49-F238E27FC236}">
                <a16:creationId xmlns:a16="http://schemas.microsoft.com/office/drawing/2014/main" id="{90DAF57F-B88B-D7DB-C423-9E55BA5DDC64}"/>
              </a:ext>
            </a:extLst>
          </p:cNvPr>
          <p:cNvSpPr txBox="1">
            <a:spLocks/>
          </p:cNvSpPr>
          <p:nvPr/>
        </p:nvSpPr>
        <p:spPr>
          <a:xfrm>
            <a:off x="556591" y="1879161"/>
            <a:ext cx="8154062" cy="4068098"/>
          </a:xfrm>
          <a:prstGeom prst="rect">
            <a:avLst/>
          </a:prstGeom>
        </p:spPr>
        <p:txBody>
          <a:bodyPr/>
          <a:lst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200" noProof="1">
                <a:latin typeface="Courier New" panose="02070309020205020404" pitchFamily="49" charset="0"/>
                <a:cs typeface="Courier New" panose="02070309020205020404" pitchFamily="49" charset="0"/>
              </a:rPr>
              <a:t>mse=1; %            The results are random, so we run multiple times</a:t>
            </a:r>
          </a:p>
          <a:p>
            <a:pPr marL="0" indent="0">
              <a:buFont typeface="Arial" charset="0"/>
              <a:buNone/>
            </a:pPr>
            <a:r>
              <a:rPr lang="en-US" sz="1200" noProof="1">
                <a:latin typeface="Courier New" panose="02070309020205020404" pitchFamily="49" charset="0"/>
                <a:cs typeface="Courier New" panose="02070309020205020404" pitchFamily="49" charset="0"/>
              </a:rPr>
              <a:t>x=0:1:100;  y=sin(pi*x/4.7); % The 4.7 was selected so that the points are not periodic</a:t>
            </a:r>
          </a:p>
          <a:p>
            <a:pPr marL="0" indent="0">
              <a:buFont typeface="Arial" charset="0"/>
              <a:buNone/>
            </a:pPr>
            <a:r>
              <a:rPr lang="en-US" sz="1200" noProof="1">
                <a:latin typeface="Courier New" panose="02070309020205020404" pitchFamily="49" charset="0"/>
                <a:cs typeface="Courier New" panose="02070309020205020404" pitchFamily="49" charset="0"/>
              </a:rPr>
              <a:t>while mse&gt;0.001  % We will stop only after the mean square error is smaller than 0.001</a:t>
            </a:r>
          </a:p>
          <a:p>
            <a:pPr marL="0" indent="0">
              <a:buFont typeface="Arial" charset="0"/>
              <a:buNone/>
            </a:pPr>
            <a:r>
              <a:rPr lang="en-US" sz="1200" noProof="1">
                <a:latin typeface="Courier New" panose="02070309020205020404" pitchFamily="49" charset="0"/>
                <a:cs typeface="Courier New" panose="02070309020205020404" pitchFamily="49" charset="0"/>
              </a:rPr>
              <a:t>    net.performFcn = 'mse';</a:t>
            </a:r>
          </a:p>
          <a:p>
            <a:pPr marL="0" indent="0">
              <a:buFont typeface="Arial" charset="0"/>
              <a:buNone/>
            </a:pPr>
            <a:r>
              <a:rPr lang="en-US" sz="1200" noProof="1">
                <a:latin typeface="Courier New" panose="02070309020205020404" pitchFamily="49" charset="0"/>
                <a:cs typeface="Courier New" panose="02070309020205020404" pitchFamily="49" charset="0"/>
              </a:rPr>
              <a:t>    net=fitnet([12,10,8,6,4,2]);</a:t>
            </a:r>
          </a:p>
          <a:p>
            <a:pPr marL="0" indent="0">
              <a:buFont typeface="Arial" charset="0"/>
              <a:buNone/>
            </a:pPr>
            <a:r>
              <a:rPr lang="en-US" sz="1200" noProof="1">
                <a:latin typeface="Courier New" panose="02070309020205020404" pitchFamily="49" charset="0"/>
                <a:cs typeface="Courier New" panose="02070309020205020404" pitchFamily="49" charset="0"/>
              </a:rPr>
              <a:t>    net=train(net,x,y); </a:t>
            </a:r>
          </a:p>
          <a:p>
            <a:pPr marL="0" indent="0">
              <a:buFont typeface="Arial" charset="0"/>
              <a:buNone/>
            </a:pPr>
            <a:r>
              <a:rPr lang="en-US" sz="1200" noProof="1">
                <a:latin typeface="Courier New" panose="02070309020205020404" pitchFamily="49" charset="0"/>
                <a:cs typeface="Courier New" panose="02070309020205020404" pitchFamily="49" charset="0"/>
              </a:rPr>
              <a:t>    %% testing performance</a:t>
            </a:r>
          </a:p>
          <a:p>
            <a:pPr marL="0" indent="0">
              <a:buFont typeface="Arial" charset="0"/>
              <a:buNone/>
            </a:pPr>
            <a:r>
              <a:rPr lang="en-US" sz="1200" noProof="1">
                <a:latin typeface="Courier New" panose="02070309020205020404" pitchFamily="49" charset="0"/>
                <a:cs typeface="Courier New" panose="02070309020205020404" pitchFamily="49" charset="0"/>
              </a:rPr>
              <a:t>    yfit_test=net(x);</a:t>
            </a:r>
          </a:p>
          <a:p>
            <a:pPr marL="0" indent="0">
              <a:buFont typeface="Arial" charset="0"/>
              <a:buNone/>
            </a:pPr>
            <a:r>
              <a:rPr lang="en-US" sz="1200" noProof="1">
                <a:latin typeface="Courier New" panose="02070309020205020404" pitchFamily="49" charset="0"/>
                <a:cs typeface="Courier New" panose="02070309020205020404" pitchFamily="49" charset="0"/>
              </a:rPr>
              <a:t>    mse=perform(net,y,yfit_test);</a:t>
            </a:r>
          </a:p>
          <a:p>
            <a:pPr marL="0" indent="0">
              <a:buFont typeface="Arial" charset="0"/>
              <a:buNone/>
            </a:pPr>
            <a:r>
              <a:rPr lang="en-US" sz="1200" noProof="1">
                <a:latin typeface="Courier New" panose="02070309020205020404" pitchFamily="49" charset="0"/>
                <a:cs typeface="Courier New" panose="02070309020205020404" pitchFamily="49" charset="0"/>
              </a:rPr>
              <a:t>    %%%%%%%%%%%%%%%%%%%%%%</a:t>
            </a:r>
          </a:p>
          <a:p>
            <a:pPr marL="0" indent="0">
              <a:buFont typeface="Arial" charset="0"/>
              <a:buNone/>
            </a:pPr>
            <a:r>
              <a:rPr lang="en-US" sz="1200" noProof="1">
                <a:latin typeface="Courier New" panose="02070309020205020404" pitchFamily="49" charset="0"/>
                <a:cs typeface="Courier New" panose="02070309020205020404" pitchFamily="49" charset="0"/>
              </a:rPr>
              <a:t>end</a:t>
            </a:r>
          </a:p>
          <a:p>
            <a:pPr marL="0" indent="0">
              <a:buFont typeface="Arial" charset="0"/>
              <a:buNone/>
            </a:pPr>
            <a:r>
              <a:rPr lang="en-US" sz="1200" noProof="1">
                <a:latin typeface="Courier New" panose="02070309020205020404" pitchFamily="49" charset="0"/>
                <a:cs typeface="Courier New" panose="02070309020205020404" pitchFamily="49" charset="0"/>
              </a:rPr>
              <a:t>view(net)</a:t>
            </a:r>
          </a:p>
          <a:p>
            <a:pPr marL="0" indent="0">
              <a:buFont typeface="Arial" charset="0"/>
              <a:buNone/>
            </a:pPr>
            <a:r>
              <a:rPr lang="en-US" sz="1200" noProof="1">
                <a:latin typeface="Courier New" panose="02070309020205020404" pitchFamily="49" charset="0"/>
                <a:cs typeface="Courier New" panose="02070309020205020404" pitchFamily="49" charset="0"/>
              </a:rPr>
              <a:t>%% plotting</a:t>
            </a:r>
          </a:p>
          <a:p>
            <a:pPr marL="0" indent="0">
              <a:buFont typeface="Arial" charset="0"/>
              <a:buNone/>
            </a:pPr>
            <a:r>
              <a:rPr lang="en-US" sz="1200" noProof="1">
                <a:latin typeface="Courier New" panose="02070309020205020404" pitchFamily="49" charset="0"/>
                <a:cs typeface="Courier New" panose="02070309020205020404" pitchFamily="49" charset="0"/>
              </a:rPr>
              <a:t>xplot=0:0.1:100; yplot=sin(pi*xplot/4.7); %The plotting points are 10 denser than the training points</a:t>
            </a:r>
          </a:p>
          <a:p>
            <a:pPr marL="0" indent="0">
              <a:buFont typeface="Arial" charset="0"/>
              <a:buNone/>
            </a:pPr>
            <a:r>
              <a:rPr lang="en-US" sz="1200" noProof="1">
                <a:latin typeface="Courier New" panose="02070309020205020404" pitchFamily="49" charset="0"/>
                <a:cs typeface="Courier New" panose="02070309020205020404" pitchFamily="49" charset="0"/>
              </a:rPr>
              <a:t>yfit=net(xplot); % making predictions  </a:t>
            </a:r>
          </a:p>
          <a:p>
            <a:pPr marL="0" indent="0">
              <a:buFont typeface="Arial" charset="0"/>
              <a:buNone/>
            </a:pPr>
            <a:r>
              <a:rPr lang="en-US" sz="1200" noProof="1">
                <a:latin typeface="Courier New" panose="02070309020205020404" pitchFamily="49" charset="0"/>
                <a:cs typeface="Courier New" panose="02070309020205020404" pitchFamily="49" charset="0"/>
              </a:rPr>
              <a:t>plot(xplot,yfit,'b',x,y,'*',xplot,yplot,'--r')</a:t>
            </a:r>
          </a:p>
        </p:txBody>
      </p:sp>
    </p:spTree>
    <p:extLst>
      <p:ext uri="{BB962C8B-B14F-4D97-AF65-F5344CB8AC3E}">
        <p14:creationId xmlns:p14="http://schemas.microsoft.com/office/powerpoint/2010/main" val="36648896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106EC-B224-EACA-8D7C-725A56E69FE1}"/>
              </a:ext>
            </a:extLst>
          </p:cNvPr>
          <p:cNvSpPr>
            <a:spLocks noGrp="1"/>
          </p:cNvSpPr>
          <p:nvPr>
            <p:ph type="title"/>
          </p:nvPr>
        </p:nvSpPr>
        <p:spPr/>
        <p:txBody>
          <a:bodyPr>
            <a:normAutofit fontScale="90000"/>
          </a:bodyPr>
          <a:lstStyle/>
          <a:p>
            <a:r>
              <a:rPr lang="en-US" dirty="0"/>
              <a:t>Ex) Network Model and Fitting Results</a:t>
            </a:r>
          </a:p>
        </p:txBody>
      </p:sp>
      <p:pic>
        <p:nvPicPr>
          <p:cNvPr id="6" name="Picture 5">
            <a:extLst>
              <a:ext uri="{FF2B5EF4-FFF2-40B4-BE49-F238E27FC236}">
                <a16:creationId xmlns:a16="http://schemas.microsoft.com/office/drawing/2014/main" id="{9FF2F3AD-D278-91D6-6C6C-895ED115553E}"/>
              </a:ext>
            </a:extLst>
          </p:cNvPr>
          <p:cNvPicPr>
            <a:picLocks noChangeAspect="1"/>
          </p:cNvPicPr>
          <p:nvPr/>
        </p:nvPicPr>
        <p:blipFill>
          <a:blip r:embed="rId2"/>
          <a:stretch>
            <a:fillRect/>
          </a:stretch>
        </p:blipFill>
        <p:spPr>
          <a:xfrm>
            <a:off x="250554" y="707649"/>
            <a:ext cx="1021310" cy="5902825"/>
          </a:xfrm>
          <a:prstGeom prst="rect">
            <a:avLst/>
          </a:prstGeom>
        </p:spPr>
      </p:pic>
      <p:pic>
        <p:nvPicPr>
          <p:cNvPr id="7" name="Picture 6">
            <a:extLst>
              <a:ext uri="{FF2B5EF4-FFF2-40B4-BE49-F238E27FC236}">
                <a16:creationId xmlns:a16="http://schemas.microsoft.com/office/drawing/2014/main" id="{AA119E36-76EE-3D12-9B19-311CF9407A97}"/>
              </a:ext>
            </a:extLst>
          </p:cNvPr>
          <p:cNvPicPr>
            <a:picLocks noChangeAspect="1"/>
          </p:cNvPicPr>
          <p:nvPr/>
        </p:nvPicPr>
        <p:blipFill>
          <a:blip r:embed="rId3"/>
          <a:stretch>
            <a:fillRect/>
          </a:stretch>
        </p:blipFill>
        <p:spPr>
          <a:xfrm>
            <a:off x="1271864" y="874643"/>
            <a:ext cx="3615057" cy="5335325"/>
          </a:xfrm>
          <a:prstGeom prst="rect">
            <a:avLst/>
          </a:prstGeom>
        </p:spPr>
      </p:pic>
      <p:pic>
        <p:nvPicPr>
          <p:cNvPr id="8" name="Picture 7">
            <a:extLst>
              <a:ext uri="{FF2B5EF4-FFF2-40B4-BE49-F238E27FC236}">
                <a16:creationId xmlns:a16="http://schemas.microsoft.com/office/drawing/2014/main" id="{D6363699-D6DC-8C6A-7D44-CFA2E235B1DD}"/>
              </a:ext>
            </a:extLst>
          </p:cNvPr>
          <p:cNvPicPr>
            <a:picLocks noChangeAspect="1"/>
          </p:cNvPicPr>
          <p:nvPr/>
        </p:nvPicPr>
        <p:blipFill>
          <a:blip r:embed="rId4"/>
          <a:stretch>
            <a:fillRect/>
          </a:stretch>
        </p:blipFill>
        <p:spPr>
          <a:xfrm>
            <a:off x="5024128" y="2186593"/>
            <a:ext cx="4004412" cy="3323662"/>
          </a:xfrm>
          <a:prstGeom prst="rect">
            <a:avLst/>
          </a:prstGeom>
        </p:spPr>
      </p:pic>
    </p:spTree>
    <p:extLst>
      <p:ext uri="{BB962C8B-B14F-4D97-AF65-F5344CB8AC3E}">
        <p14:creationId xmlns:p14="http://schemas.microsoft.com/office/powerpoint/2010/main" val="3152163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A8791A-1B78-53AD-49C9-9A5E61B2AD5C}"/>
              </a:ext>
            </a:extLst>
          </p:cNvPr>
          <p:cNvSpPr>
            <a:spLocks noGrp="1"/>
          </p:cNvSpPr>
          <p:nvPr>
            <p:ph type="title"/>
          </p:nvPr>
        </p:nvSpPr>
        <p:spPr/>
        <p:txBody>
          <a:bodyPr>
            <a:normAutofit fontScale="90000"/>
          </a:bodyPr>
          <a:lstStyle/>
          <a:p>
            <a:r>
              <a:rPr lang="en-US" dirty="0"/>
              <a:t>Ex) Network Model and Fitting Results cont.</a:t>
            </a:r>
          </a:p>
        </p:txBody>
      </p:sp>
      <p:pic>
        <p:nvPicPr>
          <p:cNvPr id="4" name="Picture 3">
            <a:extLst>
              <a:ext uri="{FF2B5EF4-FFF2-40B4-BE49-F238E27FC236}">
                <a16:creationId xmlns:a16="http://schemas.microsoft.com/office/drawing/2014/main" id="{96EDA772-1E4D-7487-E0D5-F5629AA0A0C8}"/>
              </a:ext>
            </a:extLst>
          </p:cNvPr>
          <p:cNvPicPr>
            <a:picLocks noChangeAspect="1"/>
          </p:cNvPicPr>
          <p:nvPr/>
        </p:nvPicPr>
        <p:blipFill>
          <a:blip r:embed="rId2"/>
          <a:stretch>
            <a:fillRect/>
          </a:stretch>
        </p:blipFill>
        <p:spPr>
          <a:xfrm>
            <a:off x="1098896" y="921069"/>
            <a:ext cx="6526406" cy="5332861"/>
          </a:xfrm>
          <a:prstGeom prst="rect">
            <a:avLst/>
          </a:prstGeom>
        </p:spPr>
      </p:pic>
    </p:spTree>
    <p:extLst>
      <p:ext uri="{BB962C8B-B14F-4D97-AF65-F5344CB8AC3E}">
        <p14:creationId xmlns:p14="http://schemas.microsoft.com/office/powerpoint/2010/main" val="2129709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A76B-7FDA-340B-0E60-7F2FAB5243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84C68C-0082-F8FD-8A71-C6E6EE57CC9B}"/>
              </a:ext>
            </a:extLst>
          </p:cNvPr>
          <p:cNvSpPr>
            <a:spLocks noGrp="1"/>
          </p:cNvSpPr>
          <p:nvPr>
            <p:ph type="ctrTitle"/>
          </p:nvPr>
        </p:nvSpPr>
        <p:spPr>
          <a:xfrm>
            <a:off x="685800" y="1219201"/>
            <a:ext cx="7772400" cy="2381250"/>
          </a:xfrm>
        </p:spPr>
        <p:txBody>
          <a:bodyPr>
            <a:normAutofit/>
          </a:bodyPr>
          <a:lstStyle/>
          <a:p>
            <a:r>
              <a:rPr lang="en-US" dirty="0"/>
              <a:t>8.4</a:t>
            </a:r>
            <a:br>
              <a:rPr lang="en-US" dirty="0"/>
            </a:br>
            <a:br>
              <a:rPr lang="en-US" dirty="0"/>
            </a:br>
            <a:r>
              <a:rPr lang="en-US" dirty="0"/>
              <a:t>Uncertainty Quantification in Neural Network Models</a:t>
            </a:r>
          </a:p>
        </p:txBody>
      </p:sp>
      <p:sp>
        <p:nvSpPr>
          <p:cNvPr id="2" name="Subtitle 1">
            <a:extLst>
              <a:ext uri="{FF2B5EF4-FFF2-40B4-BE49-F238E27FC236}">
                <a16:creationId xmlns:a16="http://schemas.microsoft.com/office/drawing/2014/main" id="{9CFC86A3-B973-933C-1F5C-86FA98322D6B}"/>
              </a:ext>
            </a:extLst>
          </p:cNvPr>
          <p:cNvSpPr>
            <a:spLocks noGrp="1"/>
          </p:cNvSpPr>
          <p:nvPr>
            <p:ph type="subTitle" idx="1"/>
          </p:nvPr>
        </p:nvSpPr>
        <p:spPr/>
        <p:txBody>
          <a:bodyPr/>
          <a:lstStyle/>
          <a:p>
            <a:r>
              <a:rPr lang="en-US" dirty="0"/>
              <a:t>Training uncertainty = uncertainty in samples + uncertainty in model form + uncertainty in training process</a:t>
            </a:r>
          </a:p>
        </p:txBody>
      </p:sp>
    </p:spTree>
    <p:extLst>
      <p:ext uri="{BB962C8B-B14F-4D97-AF65-F5344CB8AC3E}">
        <p14:creationId xmlns:p14="http://schemas.microsoft.com/office/powerpoint/2010/main" val="3695180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E89F57-5914-4D65-BCE1-40B172F2440D}"/>
              </a:ext>
            </a:extLst>
          </p:cNvPr>
          <p:cNvSpPr>
            <a:spLocks noGrp="1"/>
          </p:cNvSpPr>
          <p:nvPr>
            <p:ph type="body" sz="quarter" idx="10"/>
          </p:nvPr>
        </p:nvSpPr>
        <p:spPr>
          <a:xfrm>
            <a:off x="304800" y="774200"/>
            <a:ext cx="8583478" cy="5626600"/>
          </a:xfrm>
        </p:spPr>
        <p:txBody>
          <a:bodyPr/>
          <a:lstStyle/>
          <a:p>
            <a:r>
              <a:rPr lang="en-US" dirty="0"/>
              <a:t>Computing systems vaguely inspired by the biological neural networks that constitute animal </a:t>
            </a:r>
            <a:r>
              <a:rPr lang="en-US" dirty="0">
                <a:solidFill>
                  <a:srgbClr val="FF0000"/>
                </a:solidFill>
              </a:rPr>
              <a:t>brains</a:t>
            </a:r>
          </a:p>
          <a:p>
            <a:pPr lvl="1"/>
            <a:r>
              <a:rPr lang="en-US" dirty="0"/>
              <a:t>The data structures and functionality of neural nets are designed to simulate associative </a:t>
            </a:r>
            <a:r>
              <a:rPr lang="en-US" dirty="0">
                <a:solidFill>
                  <a:srgbClr val="FF0000"/>
                </a:solidFill>
              </a:rPr>
              <a:t>memory</a:t>
            </a:r>
          </a:p>
          <a:p>
            <a:pPr lvl="1"/>
            <a:r>
              <a:rPr lang="en-US" dirty="0"/>
              <a:t>Learn by processing input and output data (</a:t>
            </a:r>
            <a:r>
              <a:rPr lang="en-US" dirty="0">
                <a:solidFill>
                  <a:srgbClr val="FF0000"/>
                </a:solidFill>
              </a:rPr>
              <a:t>samples</a:t>
            </a:r>
            <a:r>
              <a:rPr lang="en-US" dirty="0"/>
              <a:t>)</a:t>
            </a:r>
          </a:p>
          <a:p>
            <a:pPr lvl="1"/>
            <a:r>
              <a:rPr lang="en-US" dirty="0"/>
              <a:t>After learn by enough data, neural nets can predict results from inputs</a:t>
            </a:r>
          </a:p>
          <a:p>
            <a:r>
              <a:rPr lang="en-US" dirty="0"/>
              <a:t>Relationship between the </a:t>
            </a:r>
            <a:r>
              <a:rPr lang="en-US" dirty="0">
                <a:solidFill>
                  <a:srgbClr val="FF0000"/>
                </a:solidFill>
              </a:rPr>
              <a:t>number</a:t>
            </a:r>
            <a:r>
              <a:rPr lang="en-US" dirty="0"/>
              <a:t> and </a:t>
            </a:r>
            <a:r>
              <a:rPr lang="en-US" dirty="0">
                <a:solidFill>
                  <a:srgbClr val="FF0000"/>
                </a:solidFill>
              </a:rPr>
              <a:t>diversity</a:t>
            </a:r>
            <a:r>
              <a:rPr lang="en-US" dirty="0"/>
              <a:t> of samples processed by a neural net and the prediction accuracy</a:t>
            </a:r>
          </a:p>
          <a:p>
            <a:r>
              <a:rPr lang="en-US" dirty="0"/>
              <a:t>Fancy description, but basically neural network is a kind of </a:t>
            </a:r>
            <a:r>
              <a:rPr lang="en-US" dirty="0">
                <a:solidFill>
                  <a:srgbClr val="FF0000"/>
                </a:solidFill>
              </a:rPr>
              <a:t>surrogate</a:t>
            </a:r>
            <a:r>
              <a:rPr lang="en-US" dirty="0"/>
              <a:t> model</a:t>
            </a:r>
          </a:p>
          <a:p>
            <a:pPr lvl="1"/>
            <a:r>
              <a:rPr lang="en-US" dirty="0"/>
              <a:t>Determine (train) unknown parameters using samples and predict</a:t>
            </a:r>
          </a:p>
        </p:txBody>
      </p:sp>
      <p:sp>
        <p:nvSpPr>
          <p:cNvPr id="3" name="Title 2">
            <a:extLst>
              <a:ext uri="{FF2B5EF4-FFF2-40B4-BE49-F238E27FC236}">
                <a16:creationId xmlns:a16="http://schemas.microsoft.com/office/drawing/2014/main" id="{73BF164E-010D-40B0-8821-3C33A8F613CC}"/>
              </a:ext>
            </a:extLst>
          </p:cNvPr>
          <p:cNvSpPr>
            <a:spLocks noGrp="1"/>
          </p:cNvSpPr>
          <p:nvPr>
            <p:ph type="title"/>
          </p:nvPr>
        </p:nvSpPr>
        <p:spPr/>
        <p:txBody>
          <a:bodyPr>
            <a:normAutofit fontScale="90000"/>
          </a:bodyPr>
          <a:lstStyle/>
          <a:p>
            <a:r>
              <a:rPr lang="en-US" dirty="0"/>
              <a:t>Artificial Neural Network</a:t>
            </a:r>
          </a:p>
        </p:txBody>
      </p:sp>
    </p:spTree>
    <p:extLst>
      <p:ext uri="{BB962C8B-B14F-4D97-AF65-F5344CB8AC3E}">
        <p14:creationId xmlns:p14="http://schemas.microsoft.com/office/powerpoint/2010/main" val="2586858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645D99-5D94-D855-7A01-3219B695DA9B}"/>
              </a:ext>
            </a:extLst>
          </p:cNvPr>
          <p:cNvSpPr>
            <a:spLocks noGrp="1"/>
          </p:cNvSpPr>
          <p:nvPr>
            <p:ph type="body" sz="quarter" idx="10"/>
          </p:nvPr>
        </p:nvSpPr>
        <p:spPr/>
        <p:txBody>
          <a:bodyPr/>
          <a:lstStyle/>
          <a:p>
            <a:pPr marL="457200" indent="-457200">
              <a:buFont typeface="+mj-lt"/>
              <a:buAutoNum type="arabicPeriod"/>
            </a:pPr>
            <a:r>
              <a:rPr lang="en-US" dirty="0"/>
              <a:t>early stopping criterion</a:t>
            </a:r>
          </a:p>
          <a:p>
            <a:pPr lvl="1"/>
            <a:r>
              <a:rPr lang="en-US" dirty="0"/>
              <a:t>Uncertainty due to randomly chosen training and validation sets</a:t>
            </a:r>
          </a:p>
          <a:p>
            <a:pPr marL="457200" indent="-457200">
              <a:buFont typeface="+mj-lt"/>
              <a:buAutoNum type="arabicPeriod"/>
            </a:pPr>
            <a:r>
              <a:rPr lang="en-US" dirty="0"/>
              <a:t>model-form uncertainty of NN</a:t>
            </a:r>
          </a:p>
          <a:p>
            <a:pPr lvl="1"/>
            <a:r>
              <a:rPr lang="en-US" dirty="0"/>
              <a:t>network structure, including the number of nodes and layers and types of activation functions</a:t>
            </a:r>
          </a:p>
          <a:p>
            <a:pPr marL="457200" indent="-457200">
              <a:buFont typeface="+mj-lt"/>
              <a:buAutoNum type="arabicPeriod"/>
            </a:pPr>
            <a:r>
              <a:rPr lang="en-US" dirty="0"/>
              <a:t>optimization algorithms</a:t>
            </a:r>
          </a:p>
          <a:p>
            <a:pPr lvl="1"/>
            <a:r>
              <a:rPr lang="en-US" dirty="0"/>
              <a:t>local optima based on randomly chosen initial values of parameters</a:t>
            </a:r>
          </a:p>
          <a:p>
            <a:pPr lvl="1"/>
            <a:endParaRPr lang="en-US" dirty="0"/>
          </a:p>
        </p:txBody>
      </p:sp>
      <p:sp>
        <p:nvSpPr>
          <p:cNvPr id="3" name="Title 2">
            <a:extLst>
              <a:ext uri="{FF2B5EF4-FFF2-40B4-BE49-F238E27FC236}">
                <a16:creationId xmlns:a16="http://schemas.microsoft.com/office/drawing/2014/main" id="{A65C9986-7C12-C656-7039-D619132E785E}"/>
              </a:ext>
            </a:extLst>
          </p:cNvPr>
          <p:cNvSpPr>
            <a:spLocks noGrp="1"/>
          </p:cNvSpPr>
          <p:nvPr>
            <p:ph type="title"/>
          </p:nvPr>
        </p:nvSpPr>
        <p:spPr/>
        <p:txBody>
          <a:bodyPr>
            <a:normAutofit fontScale="90000"/>
          </a:bodyPr>
          <a:lstStyle/>
          <a:p>
            <a:r>
              <a:rPr lang="en-US" dirty="0"/>
              <a:t>Sources of Uncertainty in the Training Process of NN</a:t>
            </a:r>
          </a:p>
        </p:txBody>
      </p:sp>
      <p:pic>
        <p:nvPicPr>
          <p:cNvPr id="4" name="Picture 3" descr="Diagram, funnel chart&#10;&#10;Description automatically generated with medium confidence">
            <a:extLst>
              <a:ext uri="{FF2B5EF4-FFF2-40B4-BE49-F238E27FC236}">
                <a16:creationId xmlns:a16="http://schemas.microsoft.com/office/drawing/2014/main" id="{FD4FF16C-16F1-3F79-6BFC-56EFF1D91157}"/>
              </a:ext>
            </a:extLst>
          </p:cNvPr>
          <p:cNvPicPr>
            <a:picLocks noChangeAspect="1"/>
          </p:cNvPicPr>
          <p:nvPr/>
        </p:nvPicPr>
        <p:blipFill>
          <a:blip r:embed="rId2"/>
          <a:stretch>
            <a:fillRect/>
          </a:stretch>
        </p:blipFill>
        <p:spPr>
          <a:xfrm>
            <a:off x="794084" y="4214490"/>
            <a:ext cx="7686275" cy="2013377"/>
          </a:xfrm>
          <a:prstGeom prst="rect">
            <a:avLst/>
          </a:prstGeom>
        </p:spPr>
      </p:pic>
    </p:spTree>
    <p:extLst>
      <p:ext uri="{BB962C8B-B14F-4D97-AF65-F5344CB8AC3E}">
        <p14:creationId xmlns:p14="http://schemas.microsoft.com/office/powerpoint/2010/main" val="3325930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3B083B-877F-25B9-5688-07C5454AA60D}"/>
              </a:ext>
            </a:extLst>
          </p:cNvPr>
          <p:cNvSpPr>
            <a:spLocks noGrp="1"/>
          </p:cNvSpPr>
          <p:nvPr>
            <p:ph type="body" sz="quarter" idx="10"/>
          </p:nvPr>
        </p:nvSpPr>
        <p:spPr/>
        <p:txBody>
          <a:bodyPr/>
          <a:lstStyle/>
          <a:p>
            <a:r>
              <a:rPr lang="en-US" dirty="0"/>
              <a:t>Aleatory: random by nature, noise in data, uncontrollable, conservatism</a:t>
            </a:r>
          </a:p>
          <a:p>
            <a:r>
              <a:rPr lang="en-US" dirty="0"/>
              <a:t>Epistemic: may not random, but unknown, model error, sampling uncertainty, controllable, reducible, </a:t>
            </a:r>
          </a:p>
          <a:p>
            <a:r>
              <a:rPr lang="en-US" dirty="0"/>
              <a:t>Training uncertainty: mixture of aleatory and epistemic</a:t>
            </a:r>
          </a:p>
          <a:p>
            <a:pPr lvl="1"/>
            <a:r>
              <a:rPr lang="en-US" dirty="0"/>
              <a:t>Aleatory: random selection of validation set</a:t>
            </a:r>
          </a:p>
          <a:p>
            <a:pPr lvl="1"/>
            <a:r>
              <a:rPr lang="en-US" dirty="0"/>
              <a:t>Epistemic: network structure and type of activation function, gradient-based optimization algorithm</a:t>
            </a:r>
          </a:p>
          <a:p>
            <a:r>
              <a:rPr lang="en-US" dirty="0"/>
              <a:t>Important to quantify training uncertainty</a:t>
            </a:r>
          </a:p>
          <a:p>
            <a:pPr lvl="1"/>
            <a:r>
              <a:rPr lang="en-US" dirty="0"/>
              <a:t>If training uncertainty is in the level of noise in data, it is acceptable</a:t>
            </a:r>
          </a:p>
          <a:p>
            <a:pPr lvl="1"/>
            <a:endParaRPr lang="en-US" dirty="0"/>
          </a:p>
        </p:txBody>
      </p:sp>
      <p:sp>
        <p:nvSpPr>
          <p:cNvPr id="3" name="Title 2">
            <a:extLst>
              <a:ext uri="{FF2B5EF4-FFF2-40B4-BE49-F238E27FC236}">
                <a16:creationId xmlns:a16="http://schemas.microsoft.com/office/drawing/2014/main" id="{0AC51B09-6982-8C75-38E1-9B48C7202A53}"/>
              </a:ext>
            </a:extLst>
          </p:cNvPr>
          <p:cNvSpPr>
            <a:spLocks noGrp="1"/>
          </p:cNvSpPr>
          <p:nvPr>
            <p:ph type="title"/>
          </p:nvPr>
        </p:nvSpPr>
        <p:spPr/>
        <p:txBody>
          <a:bodyPr>
            <a:normAutofit fontScale="90000"/>
          </a:bodyPr>
          <a:lstStyle/>
          <a:p>
            <a:r>
              <a:rPr lang="en-US" dirty="0"/>
              <a:t>Training Uncertainty</a:t>
            </a:r>
          </a:p>
        </p:txBody>
      </p:sp>
    </p:spTree>
    <p:extLst>
      <p:ext uri="{BB962C8B-B14F-4D97-AF65-F5344CB8AC3E}">
        <p14:creationId xmlns:p14="http://schemas.microsoft.com/office/powerpoint/2010/main" val="8100474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C1A84FB-1AC4-21DF-45AB-90DAB9BA29C6}"/>
                  </a:ext>
                </a:extLst>
              </p:cNvPr>
              <p:cNvSpPr>
                <a:spLocks noGrp="1"/>
              </p:cNvSpPr>
              <p:nvPr>
                <p:ph type="body" sz="quarter" idx="10"/>
              </p:nvPr>
            </p:nvSpPr>
            <p:spPr>
              <a:xfrm>
                <a:off x="304800" y="774200"/>
                <a:ext cx="8534400" cy="418239"/>
              </a:xfrm>
            </p:spPr>
            <p:txBody>
              <a:bodyPr>
                <a:normAutofit lnSpcReduction="10000"/>
              </a:bodyPr>
              <a:lstStyle/>
              <a:p>
                <a14:m>
                  <m:oMath xmlns:m="http://schemas.openxmlformats.org/officeDocument/2006/math">
                    <m:r>
                      <a:rPr lang="en-US" i="1">
                        <a:latin typeface="Cambria Math" panose="02040503050406030204" pitchFamily="18" charset="0"/>
                      </a:rPr>
                      <m:t>𝑧</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=0.2</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𝑥</m:t>
                        </m:r>
                      </m:e>
                    </m:func>
                  </m:oMath>
                </a14:m>
                <a:r>
                  <a:rPr lang="en-US" dirty="0"/>
                  <a:t>,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∈[0,4</m:t>
                    </m:r>
                    <m:r>
                      <a:rPr lang="en-US" i="1">
                        <a:latin typeface="Cambria Math" panose="02040503050406030204" pitchFamily="18" charset="0"/>
                      </a:rPr>
                      <m:t>𝜋</m:t>
                    </m:r>
                    <m:r>
                      <a:rPr lang="en-US" i="1">
                        <a:latin typeface="Cambria Math" panose="02040503050406030204" pitchFamily="18" charset="0"/>
                      </a:rPr>
                      <m:t>]</m:t>
                    </m:r>
                  </m:oMath>
                </a14:m>
                <a:r>
                  <a:rPr lang="en-US" dirty="0"/>
                  <a:t>, activate different uncertainty</a:t>
                </a:r>
              </a:p>
            </p:txBody>
          </p:sp>
        </mc:Choice>
        <mc:Fallback xmlns="">
          <p:sp>
            <p:nvSpPr>
              <p:cNvPr id="2" name="Text Placeholder 1">
                <a:extLst>
                  <a:ext uri="{FF2B5EF4-FFF2-40B4-BE49-F238E27FC236}">
                    <a16:creationId xmlns:a16="http://schemas.microsoft.com/office/drawing/2014/main" id="{2C1A84FB-1AC4-21DF-45AB-90DAB9BA29C6}"/>
                  </a:ext>
                </a:extLst>
              </p:cNvPr>
              <p:cNvSpPr>
                <a:spLocks noGrp="1" noRot="1" noChangeAspect="1" noMove="1" noResize="1" noEditPoints="1" noAdjustHandles="1" noChangeArrowheads="1" noChangeShapeType="1" noTextEdit="1"/>
              </p:cNvSpPr>
              <p:nvPr>
                <p:ph type="body" sz="quarter" idx="10"/>
              </p:nvPr>
            </p:nvSpPr>
            <p:spPr>
              <a:xfrm>
                <a:off x="304800" y="774200"/>
                <a:ext cx="8534400" cy="418239"/>
              </a:xfrm>
              <a:blipFill>
                <a:blip r:embed="rId2"/>
                <a:stretch>
                  <a:fillRect l="-929" t="-27536" r="-286" b="-2608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295B290-0F6A-710B-B295-1708AA3B7930}"/>
              </a:ext>
            </a:extLst>
          </p:cNvPr>
          <p:cNvSpPr>
            <a:spLocks noGrp="1"/>
          </p:cNvSpPr>
          <p:nvPr>
            <p:ph type="title"/>
          </p:nvPr>
        </p:nvSpPr>
        <p:spPr/>
        <p:txBody>
          <a:bodyPr>
            <a:normAutofit fontScale="90000"/>
          </a:bodyPr>
          <a:lstStyle/>
          <a:p>
            <a:r>
              <a:rPr lang="en-US" dirty="0"/>
              <a:t>Sources of Training Uncertainty</a:t>
            </a:r>
          </a:p>
        </p:txBody>
      </p:sp>
      <p:sp>
        <p:nvSpPr>
          <p:cNvPr id="6" name="TextBox 5">
            <a:extLst>
              <a:ext uri="{FF2B5EF4-FFF2-40B4-BE49-F238E27FC236}">
                <a16:creationId xmlns:a16="http://schemas.microsoft.com/office/drawing/2014/main" id="{F5EE31D5-F0BB-957E-B319-714C8339EBAE}"/>
              </a:ext>
            </a:extLst>
          </p:cNvPr>
          <p:cNvSpPr txBox="1"/>
          <p:nvPr/>
        </p:nvSpPr>
        <p:spPr>
          <a:xfrm>
            <a:off x="859397" y="1123689"/>
            <a:ext cx="6599884" cy="5447645"/>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 2: clear; close all; rng default</a:t>
            </a:r>
          </a:p>
          <a:p>
            <a:r>
              <a:rPr lang="en-US" sz="1200" noProof="1">
                <a:latin typeface="Courier New" panose="02070309020205020404" pitchFamily="49" charset="0"/>
                <a:cs typeface="Courier New" panose="02070309020205020404" pitchFamily="49" charset="0"/>
              </a:rPr>
              <a:t> 3: a=0; b=4*pi; n=51; ns=15; nh=5; </a:t>
            </a:r>
          </a:p>
          <a:p>
            <a:r>
              <a:rPr lang="en-US" sz="1200" noProof="1">
                <a:latin typeface="Courier New" panose="02070309020205020404" pitchFamily="49" charset="0"/>
                <a:cs typeface="Courier New" panose="02070309020205020404" pitchFamily="49" charset="0"/>
              </a:rPr>
              <a:t> 4: x=linspace(a,b,n);                             % Test grid points</a:t>
            </a:r>
          </a:p>
          <a:p>
            <a:r>
              <a:rPr lang="en-US" sz="1200" noProof="1">
                <a:latin typeface="Courier New" panose="02070309020205020404" pitchFamily="49" charset="0"/>
                <a:cs typeface="Courier New" panose="02070309020205020404" pitchFamily="49" charset="0"/>
              </a:rPr>
              <a:t> 5: z=0.2*x+sin(x);                                   % True function</a:t>
            </a:r>
          </a:p>
          <a:p>
            <a:r>
              <a:rPr lang="en-US" sz="1200" noProof="1">
                <a:latin typeface="Courier New" panose="02070309020205020404" pitchFamily="49" charset="0"/>
                <a:cs typeface="Courier New" panose="02070309020205020404" pitchFamily="49" charset="0"/>
              </a:rPr>
              <a:t> 6: %</a:t>
            </a:r>
          </a:p>
          <a:p>
            <a:r>
              <a:rPr lang="en-US" sz="1200" noProof="1">
                <a:latin typeface="Courier New" panose="02070309020205020404" pitchFamily="49" charset="0"/>
                <a:cs typeface="Courier New" panose="02070309020205020404" pitchFamily="49" charset="0"/>
              </a:rPr>
              <a:t> 7: xx=linspace(a,b,ns);                     % Equally spaced samples</a:t>
            </a:r>
          </a:p>
          <a:p>
            <a:r>
              <a:rPr lang="en-US" sz="1200" noProof="1">
                <a:latin typeface="Courier New" panose="02070309020205020404" pitchFamily="49" charset="0"/>
                <a:cs typeface="Courier New" panose="02070309020205020404" pitchFamily="49" charset="0"/>
              </a:rPr>
              <a:t> 8: yy=0.2*xx+sin(xx);</a:t>
            </a:r>
          </a:p>
          <a:p>
            <a:r>
              <a:rPr lang="en-US" sz="1200" noProof="1">
                <a:latin typeface="Courier New" panose="02070309020205020404" pitchFamily="49" charset="0"/>
                <a:cs typeface="Courier New" panose="02070309020205020404" pitchFamily="49" charset="0"/>
              </a:rPr>
              <a:t> 9: %</a:t>
            </a:r>
          </a:p>
          <a:p>
            <a:r>
              <a:rPr lang="en-US" sz="1200" noProof="1">
                <a:latin typeface="Courier New" panose="02070309020205020404" pitchFamily="49" charset="0"/>
                <a:cs typeface="Courier New" panose="02070309020205020404" pitchFamily="49" charset="0"/>
              </a:rPr>
              <a:t>10: figure(1); hold on</a:t>
            </a:r>
          </a:p>
          <a:p>
            <a:r>
              <a:rPr lang="en-US" sz="1200" noProof="1">
                <a:latin typeface="Courier New" panose="02070309020205020404" pitchFamily="49" charset="0"/>
                <a:cs typeface="Courier New" panose="02070309020205020404" pitchFamily="49" charset="0"/>
              </a:rPr>
              <a:t>11: for i=1:20                                   % Repetition of FFNN</a:t>
            </a:r>
          </a:p>
          <a:p>
            <a:r>
              <a:rPr lang="en-US" sz="1200" noProof="1">
                <a:latin typeface="Courier New" panose="02070309020205020404" pitchFamily="49" charset="0"/>
                <a:cs typeface="Courier New" panose="02070309020205020404" pitchFamily="49" charset="0"/>
              </a:rPr>
              <a:t>12:  net=feedforwardnet(nh);         % create two-layer network model</a:t>
            </a:r>
          </a:p>
          <a:p>
            <a:r>
              <a:rPr lang="en-US" sz="1200" noProof="1">
                <a:latin typeface="Courier New" panose="02070309020205020404" pitchFamily="49" charset="0"/>
                <a:cs typeface="Courier New" panose="02070309020205020404" pitchFamily="49" charset="0"/>
              </a:rPr>
              <a:t>13:  net=configure(net,xx,yy);</a:t>
            </a:r>
          </a:p>
          <a:p>
            <a:r>
              <a:rPr lang="en-US" sz="1200" noProof="1">
                <a:latin typeface="Courier New" panose="02070309020205020404" pitchFamily="49" charset="0"/>
                <a:cs typeface="Courier New" panose="02070309020205020404" pitchFamily="49" charset="0"/>
              </a:rPr>
              <a:t>14:  if i==1, wb=getwb(net); end             </a:t>
            </a:r>
          </a:p>
          <a:p>
            <a:r>
              <a:rPr lang="en-US" sz="1200" noProof="1">
                <a:latin typeface="Courier New" panose="02070309020205020404" pitchFamily="49" charset="0"/>
                <a:cs typeface="Courier New" panose="02070309020205020404" pitchFamily="49" charset="0"/>
              </a:rPr>
              <a:t>15:  net = setwb(net,wb);                    % Fix initial parameters</a:t>
            </a:r>
          </a:p>
          <a:p>
            <a:r>
              <a:rPr lang="en-US" sz="1200" noProof="1">
                <a:latin typeface="Courier New" panose="02070309020205020404" pitchFamily="49" charset="0"/>
                <a:cs typeface="Courier New" panose="02070309020205020404" pitchFamily="49" charset="0"/>
              </a:rPr>
              <a:t>16:  %</a:t>
            </a:r>
          </a:p>
          <a:p>
            <a:r>
              <a:rPr lang="en-US" sz="1200" noProof="1">
                <a:latin typeface="Courier New" panose="02070309020205020404" pitchFamily="49" charset="0"/>
                <a:cs typeface="Courier New" panose="02070309020205020404" pitchFamily="49" charset="0"/>
              </a:rPr>
              <a:t>17:  net.divideFcn = 'divideind';                    % Fixed datasets</a:t>
            </a:r>
          </a:p>
          <a:p>
            <a:r>
              <a:rPr lang="en-US" sz="1200" noProof="1">
                <a:latin typeface="Courier New" panose="02070309020205020404" pitchFamily="49" charset="0"/>
                <a:cs typeface="Courier New" panose="02070309020205020404" pitchFamily="49" charset="0"/>
              </a:rPr>
              <a:t>18:  net.divideParam.trainInd=[1 2 3 4 6 7 9 11 12 14 15];</a:t>
            </a:r>
          </a:p>
          <a:p>
            <a:r>
              <a:rPr lang="en-US" sz="1200" noProof="1">
                <a:latin typeface="Courier New" panose="02070309020205020404" pitchFamily="49" charset="0"/>
                <a:cs typeface="Courier New" panose="02070309020205020404" pitchFamily="49" charset="0"/>
              </a:rPr>
              <a:t>19:  net.divideParam.valInd=[5 10];</a:t>
            </a:r>
          </a:p>
          <a:p>
            <a:r>
              <a:rPr lang="en-US" sz="1200" noProof="1">
                <a:latin typeface="Courier New" panose="02070309020205020404" pitchFamily="49" charset="0"/>
                <a:cs typeface="Courier New" panose="02070309020205020404" pitchFamily="49" charset="0"/>
              </a:rPr>
              <a:t>20:  net.divideParam.testInd=[8 13];</a:t>
            </a:r>
          </a:p>
          <a:p>
            <a:r>
              <a:rPr lang="en-US" sz="1200" noProof="1">
                <a:latin typeface="Courier New" panose="02070309020205020404" pitchFamily="49" charset="0"/>
                <a:cs typeface="Courier New" panose="02070309020205020404" pitchFamily="49" charset="0"/>
              </a:rPr>
              <a:t>21:  %</a:t>
            </a:r>
          </a:p>
          <a:p>
            <a:r>
              <a:rPr lang="en-US" sz="1200" noProof="1">
                <a:latin typeface="Courier New" panose="02070309020205020404" pitchFamily="49" charset="0"/>
                <a:cs typeface="Courier New" panose="02070309020205020404" pitchFamily="49" charset="0"/>
              </a:rPr>
              <a:t>22:  [netModel,trainRecor]=train(net,xx,yy);  % train the model 'net'</a:t>
            </a:r>
          </a:p>
          <a:p>
            <a:r>
              <a:rPr lang="en-US" sz="1200" noProof="1">
                <a:latin typeface="Courier New" panose="02070309020205020404" pitchFamily="49" charset="0"/>
                <a:cs typeface="Courier New" panose="02070309020205020404" pitchFamily="49" charset="0"/>
              </a:rPr>
              <a:t>23:  zNN=sim(netModel,x);                    % FFNN model predictions</a:t>
            </a:r>
          </a:p>
          <a:p>
            <a:r>
              <a:rPr lang="en-US" sz="1200" noProof="1">
                <a:latin typeface="Courier New" panose="02070309020205020404" pitchFamily="49" charset="0"/>
                <a:cs typeface="Courier New" panose="02070309020205020404" pitchFamily="49" charset="0"/>
              </a:rPr>
              <a:t>24:  plot(x,zNN,'k');</a:t>
            </a:r>
          </a:p>
          <a:p>
            <a:r>
              <a:rPr lang="en-US" sz="1200" noProof="1">
                <a:latin typeface="Courier New" panose="02070309020205020404" pitchFamily="49" charset="0"/>
                <a:cs typeface="Courier New" panose="02070309020205020404" pitchFamily="49" charset="0"/>
              </a:rPr>
              <a:t>25:  %</a:t>
            </a:r>
          </a:p>
          <a:p>
            <a:r>
              <a:rPr lang="en-US" sz="1200" noProof="1">
                <a:latin typeface="Courier New" panose="02070309020205020404" pitchFamily="49" charset="0"/>
                <a:cs typeface="Courier New" panose="02070309020205020404" pitchFamily="49" charset="0"/>
              </a:rPr>
              <a:t>26:  RMSE(i)=sqrt((z-zNN)*(z-zNN)'/n);            % RMSE at test grid</a:t>
            </a:r>
          </a:p>
          <a:p>
            <a:r>
              <a:rPr lang="en-US" sz="1200" noProof="1">
                <a:latin typeface="Courier New" panose="02070309020205020404" pitchFamily="49" charset="0"/>
                <a:cs typeface="Courier New" panose="02070309020205020404" pitchFamily="49" charset="0"/>
              </a:rPr>
              <a:t>27: end</a:t>
            </a:r>
          </a:p>
          <a:p>
            <a:r>
              <a:rPr lang="en-US" sz="1200" noProof="1">
                <a:latin typeface="Courier New" panose="02070309020205020404" pitchFamily="49" charset="0"/>
                <a:cs typeface="Courier New" panose="02070309020205020404" pitchFamily="49" charset="0"/>
              </a:rPr>
              <a:t>28: plot(x,z,'r',xx, yy,'or'); hold off</a:t>
            </a:r>
          </a:p>
          <a:p>
            <a:r>
              <a:rPr lang="en-US" sz="1200" noProof="1">
                <a:latin typeface="Courier New" panose="02070309020205020404" pitchFamily="49" charset="0"/>
                <a:cs typeface="Courier New" panose="02070309020205020404" pitchFamily="49" charset="0"/>
              </a:rPr>
              <a:t>29: m=mean(RMSE), s=std(RMSE)   % Mean and standard deviation of RMSE</a:t>
            </a:r>
          </a:p>
        </p:txBody>
      </p:sp>
    </p:spTree>
    <p:extLst>
      <p:ext uri="{BB962C8B-B14F-4D97-AF65-F5344CB8AC3E}">
        <p14:creationId xmlns:p14="http://schemas.microsoft.com/office/powerpoint/2010/main" val="38689420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BA53B8A-AB2E-DF41-A150-68A9C44DDCF6}"/>
                  </a:ext>
                </a:extLst>
              </p:cNvPr>
              <p:cNvSpPr>
                <a:spLocks noGrp="1"/>
              </p:cNvSpPr>
              <p:nvPr>
                <p:ph type="body" sz="quarter" idx="10"/>
              </p:nvPr>
            </p:nvSpPr>
            <p:spPr>
              <a:xfrm>
                <a:off x="304800" y="774200"/>
                <a:ext cx="8534400" cy="2477764"/>
              </a:xfrm>
            </p:spPr>
            <p:txBody>
              <a:bodyPr/>
              <a:lstStyle/>
              <a:p>
                <a14:m>
                  <m:oMath xmlns:m="http://schemas.openxmlformats.org/officeDocument/2006/math">
                    <m:r>
                      <a:rPr lang="en-US" i="1" smtClean="0">
                        <a:latin typeface="Cambria Math" panose="02040503050406030204" pitchFamily="18" charset="0"/>
                      </a:rPr>
                      <m:t>𝑛</m:t>
                    </m:r>
                    <m:r>
                      <a:rPr lang="en-US" i="1" smtClean="0">
                        <a:latin typeface="Cambria Math" panose="02040503050406030204" pitchFamily="18" charset="0"/>
                      </a:rPr>
                      <m:t>=51</m:t>
                    </m:r>
                  </m:oMath>
                </a14:m>
                <a:r>
                  <a:rPr lang="en-US" dirty="0"/>
                  <a:t> grid points,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=15</m:t>
                    </m:r>
                  </m:oMath>
                </a14:m>
                <a:r>
                  <a:rPr lang="en-US" dirty="0"/>
                  <a:t> samples, </a:t>
                </a:r>
                <a14:m>
                  <m:oMath xmlns:m="http://schemas.openxmlformats.org/officeDocument/2006/math">
                    <m:r>
                      <a:rPr lang="en-US" i="1">
                        <a:latin typeface="Cambria Math" panose="02040503050406030204" pitchFamily="18" charset="0"/>
                      </a:rPr>
                      <m:t>𝑛h</m:t>
                    </m:r>
                    <m:r>
                      <a:rPr lang="en-US" i="1">
                        <a:latin typeface="Cambria Math" panose="02040503050406030204" pitchFamily="18" charset="0"/>
                      </a:rPr>
                      <m:t>=5</m:t>
                    </m:r>
                  </m:oMath>
                </a14:m>
                <a:r>
                  <a:rPr lang="en-US" dirty="0"/>
                  <a:t> hidden nodes</a:t>
                </a:r>
              </a:p>
              <a:p>
                <a:r>
                  <a:rPr lang="en-US" dirty="0"/>
                  <a:t>Lines 14~15 fix the initial parameter values</a:t>
                </a:r>
              </a:p>
              <a:p>
                <a:r>
                  <a:rPr lang="en-US" dirty="0"/>
                  <a:t>Lines 17~20 fix the training, validation, and test datasets</a:t>
                </a:r>
              </a:p>
              <a:p>
                <a:r>
                  <a:rPr lang="en-US" dirty="0"/>
                  <a:t>repeats 20 times to calculate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𝑅𝑀𝑆</m:t>
                        </m:r>
                      </m:sub>
                    </m:sSub>
                  </m:oMath>
                </a14:m>
                <a:r>
                  <a:rPr lang="en-US" dirty="0"/>
                  <a:t> between the true function and network prediction at grid points</a:t>
                </a:r>
              </a:p>
            </p:txBody>
          </p:sp>
        </mc:Choice>
        <mc:Fallback xmlns="">
          <p:sp>
            <p:nvSpPr>
              <p:cNvPr id="2" name="Text Placeholder 1">
                <a:extLst>
                  <a:ext uri="{FF2B5EF4-FFF2-40B4-BE49-F238E27FC236}">
                    <a16:creationId xmlns:a16="http://schemas.microsoft.com/office/drawing/2014/main" id="{FBA53B8A-AB2E-DF41-A150-68A9C44DDCF6}"/>
                  </a:ext>
                </a:extLst>
              </p:cNvPr>
              <p:cNvSpPr>
                <a:spLocks noGrp="1" noRot="1" noChangeAspect="1" noMove="1" noResize="1" noEditPoints="1" noAdjustHandles="1" noChangeArrowheads="1" noChangeShapeType="1" noTextEdit="1"/>
              </p:cNvSpPr>
              <p:nvPr>
                <p:ph type="body" sz="quarter" idx="10"/>
              </p:nvPr>
            </p:nvSpPr>
            <p:spPr>
              <a:xfrm>
                <a:off x="304800" y="774200"/>
                <a:ext cx="8534400" cy="2477764"/>
              </a:xfrm>
              <a:blipFill>
                <a:blip r:embed="rId2"/>
                <a:stretch>
                  <a:fillRect l="-929" t="-3202" b="-369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644B4BE-C5B5-EFFF-8A9F-75ED34090023}"/>
              </a:ext>
            </a:extLst>
          </p:cNvPr>
          <p:cNvSpPr>
            <a:spLocks noGrp="1"/>
          </p:cNvSpPr>
          <p:nvPr>
            <p:ph type="title"/>
          </p:nvPr>
        </p:nvSpPr>
        <p:spPr/>
        <p:txBody>
          <a:bodyPr>
            <a:normAutofit fontScale="90000"/>
          </a:bodyPr>
          <a:lstStyle/>
          <a:p>
            <a:r>
              <a:rPr lang="en-US" dirty="0"/>
              <a:t>Sources of Training Uncertainty </a:t>
            </a:r>
            <a:r>
              <a:rPr lang="en-US" i="1" dirty="0"/>
              <a:t>cont</a:t>
            </a:r>
            <a:r>
              <a:rPr lang="en-US" dirty="0"/>
              <a:t>.</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34A30464-C778-61E6-CE34-6AF6A7D1B79A}"/>
                  </a:ext>
                </a:extLst>
              </p:cNvPr>
              <p:cNvGraphicFramePr>
                <a:graphicFrameLocks noGrp="1"/>
              </p:cNvGraphicFramePr>
              <p:nvPr>
                <p:extLst>
                  <p:ext uri="{D42A27DB-BD31-4B8C-83A1-F6EECF244321}">
                    <p14:modId xmlns:p14="http://schemas.microsoft.com/office/powerpoint/2010/main" val="2525228519"/>
                  </p:ext>
                </p:extLst>
              </p:nvPr>
            </p:nvGraphicFramePr>
            <p:xfrm>
              <a:off x="387485" y="3429000"/>
              <a:ext cx="8257487" cy="2772420"/>
            </p:xfrm>
            <a:graphic>
              <a:graphicData uri="http://schemas.openxmlformats.org/drawingml/2006/table">
                <a:tbl>
                  <a:tblPr firstRow="1" firstCol="1" bandRow="1">
                    <a:tableStyleId>{5C22544A-7EE6-4342-B048-85BDC9FD1C3A}</a:tableStyleId>
                  </a:tblPr>
                  <a:tblGrid>
                    <a:gridCol w="3410632">
                      <a:extLst>
                        <a:ext uri="{9D8B030D-6E8A-4147-A177-3AD203B41FA5}">
                          <a16:colId xmlns:a16="http://schemas.microsoft.com/office/drawing/2014/main" val="3079997406"/>
                        </a:ext>
                      </a:extLst>
                    </a:gridCol>
                    <a:gridCol w="1902652">
                      <a:extLst>
                        <a:ext uri="{9D8B030D-6E8A-4147-A177-3AD203B41FA5}">
                          <a16:colId xmlns:a16="http://schemas.microsoft.com/office/drawing/2014/main" val="2196473253"/>
                        </a:ext>
                      </a:extLst>
                    </a:gridCol>
                    <a:gridCol w="2944203">
                      <a:extLst>
                        <a:ext uri="{9D8B030D-6E8A-4147-A177-3AD203B41FA5}">
                          <a16:colId xmlns:a16="http://schemas.microsoft.com/office/drawing/2014/main" val="4162872843"/>
                        </a:ext>
                      </a:extLst>
                    </a:gridCol>
                  </a:tblGrid>
                  <a:tr h="775858">
                    <a:tc>
                      <a:txBody>
                        <a:bodyPr/>
                        <a:lstStyle/>
                        <a:p>
                          <a:pPr marL="0" marR="0">
                            <a:lnSpc>
                              <a:spcPts val="1500"/>
                            </a:lnSpc>
                            <a:buNone/>
                            <a:tabLst>
                              <a:tab pos="228600" algn="l"/>
                              <a:tab pos="2971800" algn="ctr"/>
                              <a:tab pos="5943600" algn="r"/>
                            </a:tabLst>
                          </a:pPr>
                          <a:r>
                            <a:rPr lang="en-US" sz="1800">
                              <a:effectLst/>
                            </a:rPr>
                            <a:t>Source of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gn="ctr">
                            <a:lnSpc>
                              <a:spcPts val="1500"/>
                            </a:lnSpc>
                            <a:buNone/>
                            <a:tabLst>
                              <a:tab pos="228600" algn="l"/>
                              <a:tab pos="2971800" algn="ctr"/>
                              <a:tab pos="5943600" algn="r"/>
                            </a:tabLst>
                          </a:pPr>
                          <a:r>
                            <a:rPr lang="en-US" sz="1800" dirty="0">
                              <a:effectLst/>
                            </a:rPr>
                            <a:t>Mean of </a:t>
                          </a:r>
                          <a14:m>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𝑒</m:t>
                                  </m:r>
                                </m:e>
                                <m:sub>
                                  <m:r>
                                    <a:rPr lang="en-US" sz="1800">
                                      <a:effectLst/>
                                      <a:latin typeface="Cambria Math" panose="02040503050406030204" pitchFamily="18" charset="0"/>
                                    </a:rPr>
                                    <m:t>𝑅𝑀𝑆𝐸</m:t>
                                  </m:r>
                                </m:sub>
                              </m:sSub>
                            </m:oMath>
                          </a14:m>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gn="ctr">
                            <a:lnSpc>
                              <a:spcPts val="1500"/>
                            </a:lnSpc>
                            <a:buNone/>
                            <a:tabLst>
                              <a:tab pos="228600" algn="l"/>
                              <a:tab pos="2971800" algn="ctr"/>
                              <a:tab pos="5943600" algn="r"/>
                            </a:tabLst>
                          </a:pPr>
                          <a:r>
                            <a:rPr lang="en-US" sz="1800" dirty="0">
                              <a:effectLst/>
                            </a:rPr>
                            <a:t>STD of </a:t>
                          </a:r>
                          <a14:m>
                            <m:oMath xmlns:m="http://schemas.openxmlformats.org/officeDocument/2006/math">
                              <m:sSub>
                                <m:sSubPr>
                                  <m:ctrlPr>
                                    <a:rPr lang="en-US" sz="1800" i="1">
                                      <a:effectLst/>
                                      <a:latin typeface="Cambria Math" panose="02040503050406030204" pitchFamily="18" charset="0"/>
                                    </a:rPr>
                                  </m:ctrlPr>
                                </m:sSubPr>
                                <m:e>
                                  <m:r>
                                    <a:rPr lang="en-US" sz="1800">
                                      <a:effectLst/>
                                      <a:latin typeface="Cambria Math" panose="02040503050406030204" pitchFamily="18" charset="0"/>
                                    </a:rPr>
                                    <m:t>𝑒</m:t>
                                  </m:r>
                                </m:e>
                                <m:sub>
                                  <m:r>
                                    <a:rPr lang="en-US" sz="1800">
                                      <a:effectLst/>
                                      <a:latin typeface="Cambria Math" panose="02040503050406030204" pitchFamily="18" charset="0"/>
                                    </a:rPr>
                                    <m:t>𝑅𝑀𝑆𝐸</m:t>
                                  </m:r>
                                </m:sub>
                              </m:sSub>
                            </m:oMath>
                          </a14:m>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extLst>
                      <a:ext uri="{0D108BD9-81ED-4DB2-BD59-A6C34878D82A}">
                        <a16:rowId xmlns:a16="http://schemas.microsoft.com/office/drawing/2014/main" val="4250742868"/>
                      </a:ext>
                    </a:extLst>
                  </a:tr>
                  <a:tr h="403672">
                    <a:tc>
                      <a:txBody>
                        <a:bodyPr/>
                        <a:lstStyle/>
                        <a:p>
                          <a:pPr marL="0" marR="0">
                            <a:lnSpc>
                              <a:spcPts val="1500"/>
                            </a:lnSpc>
                            <a:buNone/>
                            <a:tabLst>
                              <a:tab pos="228600" algn="l"/>
                              <a:tab pos="2971800" algn="ctr"/>
                              <a:tab pos="5943600" algn="r"/>
                            </a:tabLst>
                          </a:pPr>
                          <a:r>
                            <a:rPr lang="en-US" sz="1800">
                              <a:effectLst/>
                            </a:rPr>
                            <a:t>No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0.2798</m:t>
                                </m:r>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0.0</m:t>
                                </m:r>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extLst>
                      <a:ext uri="{0D108BD9-81ED-4DB2-BD59-A6C34878D82A}">
                        <a16:rowId xmlns:a16="http://schemas.microsoft.com/office/drawing/2014/main" val="77098351"/>
                      </a:ext>
                    </a:extLst>
                  </a:tr>
                  <a:tr h="403672">
                    <a:tc>
                      <a:txBody>
                        <a:bodyPr/>
                        <a:lstStyle/>
                        <a:p>
                          <a:pPr marL="0" marR="0">
                            <a:lnSpc>
                              <a:spcPts val="1500"/>
                            </a:lnSpc>
                            <a:buNone/>
                            <a:tabLst>
                              <a:tab pos="228600" algn="l"/>
                              <a:tab pos="2971800" algn="ctr"/>
                              <a:tab pos="5943600" algn="r"/>
                            </a:tabLst>
                          </a:pPr>
                          <a:r>
                            <a:rPr lang="en-US" sz="1800">
                              <a:effectLst/>
                            </a:rPr>
                            <a:t>Initialization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0.1900</m:t>
                                </m:r>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0.1216</m:t>
                                </m:r>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extLst>
                      <a:ext uri="{0D108BD9-81ED-4DB2-BD59-A6C34878D82A}">
                        <a16:rowId xmlns:a16="http://schemas.microsoft.com/office/drawing/2014/main" val="2765355297"/>
                      </a:ext>
                    </a:extLst>
                  </a:tr>
                  <a:tr h="785546">
                    <a:tc>
                      <a:txBody>
                        <a:bodyPr/>
                        <a:lstStyle/>
                        <a:p>
                          <a:pPr marL="0" marR="0">
                            <a:lnSpc>
                              <a:spcPts val="1500"/>
                            </a:lnSpc>
                            <a:buNone/>
                            <a:tabLst>
                              <a:tab pos="228600" algn="l"/>
                              <a:tab pos="2971800" algn="ctr"/>
                              <a:tab pos="5943600" algn="r"/>
                            </a:tabLst>
                          </a:pPr>
                          <a:r>
                            <a:rPr lang="en-US" sz="1800">
                              <a:effectLst/>
                            </a:rPr>
                            <a:t>Selecting training set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0.1888</m:t>
                                </m:r>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0.1106</m:t>
                                </m:r>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extLst>
                      <a:ext uri="{0D108BD9-81ED-4DB2-BD59-A6C34878D82A}">
                        <a16:rowId xmlns:a16="http://schemas.microsoft.com/office/drawing/2014/main" val="976398889"/>
                      </a:ext>
                    </a:extLst>
                  </a:tr>
                  <a:tr h="403672">
                    <a:tc>
                      <a:txBody>
                        <a:bodyPr/>
                        <a:lstStyle/>
                        <a:p>
                          <a:pPr marL="0" marR="0">
                            <a:lnSpc>
                              <a:spcPts val="1500"/>
                            </a:lnSpc>
                            <a:buNone/>
                            <a:tabLst>
                              <a:tab pos="228600" algn="l"/>
                              <a:tab pos="2971800" algn="ctr"/>
                              <a:tab pos="5943600" algn="r"/>
                            </a:tabLst>
                          </a:pPr>
                          <a:r>
                            <a:rPr lang="en-US" sz="1800">
                              <a:effectLst/>
                            </a:rPr>
                            <a:t>Both uncertainties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0.1930</m:t>
                                </m:r>
                              </m:oMath>
                            </m:oMathPara>
                          </a14:m>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800">
                                    <a:effectLst/>
                                    <a:latin typeface="Cambria Math" panose="02040503050406030204" pitchFamily="18" charset="0"/>
                                  </a:rPr>
                                  <m:t>0.2258</m:t>
                                </m:r>
                              </m:oMath>
                            </m:oMathPara>
                          </a14:m>
                          <a:endParaRPr lang="en-US" sz="18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extLst>
                      <a:ext uri="{0D108BD9-81ED-4DB2-BD59-A6C34878D82A}">
                        <a16:rowId xmlns:a16="http://schemas.microsoft.com/office/drawing/2014/main" val="2361427340"/>
                      </a:ext>
                    </a:extLst>
                  </a:tr>
                </a:tbl>
              </a:graphicData>
            </a:graphic>
          </p:graphicFrame>
        </mc:Choice>
        <mc:Fallback xmlns="">
          <p:graphicFrame>
            <p:nvGraphicFramePr>
              <p:cNvPr id="9" name="Table 8">
                <a:extLst>
                  <a:ext uri="{FF2B5EF4-FFF2-40B4-BE49-F238E27FC236}">
                    <a16:creationId xmlns:a16="http://schemas.microsoft.com/office/drawing/2014/main" id="{34A30464-C778-61E6-CE34-6AF6A7D1B79A}"/>
                  </a:ext>
                </a:extLst>
              </p:cNvPr>
              <p:cNvGraphicFramePr>
                <a:graphicFrameLocks noGrp="1"/>
              </p:cNvGraphicFramePr>
              <p:nvPr>
                <p:extLst>
                  <p:ext uri="{D42A27DB-BD31-4B8C-83A1-F6EECF244321}">
                    <p14:modId xmlns:p14="http://schemas.microsoft.com/office/powerpoint/2010/main" val="2525228519"/>
                  </p:ext>
                </p:extLst>
              </p:nvPr>
            </p:nvGraphicFramePr>
            <p:xfrm>
              <a:off x="387485" y="3429000"/>
              <a:ext cx="8257487" cy="2772420"/>
            </p:xfrm>
            <a:graphic>
              <a:graphicData uri="http://schemas.openxmlformats.org/drawingml/2006/table">
                <a:tbl>
                  <a:tblPr firstRow="1" firstCol="1" bandRow="1">
                    <a:tableStyleId>{5C22544A-7EE6-4342-B048-85BDC9FD1C3A}</a:tableStyleId>
                  </a:tblPr>
                  <a:tblGrid>
                    <a:gridCol w="3410632">
                      <a:extLst>
                        <a:ext uri="{9D8B030D-6E8A-4147-A177-3AD203B41FA5}">
                          <a16:colId xmlns:a16="http://schemas.microsoft.com/office/drawing/2014/main" val="3079997406"/>
                        </a:ext>
                      </a:extLst>
                    </a:gridCol>
                    <a:gridCol w="1902652">
                      <a:extLst>
                        <a:ext uri="{9D8B030D-6E8A-4147-A177-3AD203B41FA5}">
                          <a16:colId xmlns:a16="http://schemas.microsoft.com/office/drawing/2014/main" val="2196473253"/>
                        </a:ext>
                      </a:extLst>
                    </a:gridCol>
                    <a:gridCol w="2944203">
                      <a:extLst>
                        <a:ext uri="{9D8B030D-6E8A-4147-A177-3AD203B41FA5}">
                          <a16:colId xmlns:a16="http://schemas.microsoft.com/office/drawing/2014/main" val="4162872843"/>
                        </a:ext>
                      </a:extLst>
                    </a:gridCol>
                  </a:tblGrid>
                  <a:tr h="775858">
                    <a:tc>
                      <a:txBody>
                        <a:bodyPr/>
                        <a:lstStyle/>
                        <a:p>
                          <a:pPr marL="0" marR="0">
                            <a:lnSpc>
                              <a:spcPts val="1500"/>
                            </a:lnSpc>
                            <a:buNone/>
                            <a:tabLst>
                              <a:tab pos="228600" algn="l"/>
                              <a:tab pos="2971800" algn="ctr"/>
                              <a:tab pos="5943600" algn="r"/>
                            </a:tabLst>
                          </a:pPr>
                          <a:r>
                            <a:rPr lang="en-US" sz="1800">
                              <a:effectLst/>
                            </a:rPr>
                            <a:t>Source of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endParaRPr lang="en-US"/>
                        </a:p>
                      </a:txBody>
                      <a:tcPr marL="113969" marR="113969" marT="0" marB="0" anchor="ctr">
                        <a:blipFill>
                          <a:blip r:embed="rId3"/>
                          <a:stretch>
                            <a:fillRect l="-179233" t="-781" r="-155591" b="-261719"/>
                          </a:stretch>
                        </a:blipFill>
                      </a:tcPr>
                    </a:tc>
                    <a:tc>
                      <a:txBody>
                        <a:bodyPr/>
                        <a:lstStyle/>
                        <a:p>
                          <a:endParaRPr lang="en-US"/>
                        </a:p>
                      </a:txBody>
                      <a:tcPr marL="113969" marR="113969" marT="0" marB="0" anchor="ctr">
                        <a:blipFill>
                          <a:blip r:embed="rId3"/>
                          <a:stretch>
                            <a:fillRect l="-180952" t="-781" r="-828" b="-261719"/>
                          </a:stretch>
                        </a:blipFill>
                      </a:tcPr>
                    </a:tc>
                    <a:extLst>
                      <a:ext uri="{0D108BD9-81ED-4DB2-BD59-A6C34878D82A}">
                        <a16:rowId xmlns:a16="http://schemas.microsoft.com/office/drawing/2014/main" val="4250742868"/>
                      </a:ext>
                    </a:extLst>
                  </a:tr>
                  <a:tr h="403672">
                    <a:tc>
                      <a:txBody>
                        <a:bodyPr/>
                        <a:lstStyle/>
                        <a:p>
                          <a:pPr marL="0" marR="0">
                            <a:lnSpc>
                              <a:spcPts val="1500"/>
                            </a:lnSpc>
                            <a:buNone/>
                            <a:tabLst>
                              <a:tab pos="228600" algn="l"/>
                              <a:tab pos="2971800" algn="ctr"/>
                              <a:tab pos="5943600" algn="r"/>
                            </a:tabLst>
                          </a:pPr>
                          <a:r>
                            <a:rPr lang="en-US" sz="1800">
                              <a:effectLst/>
                            </a:rPr>
                            <a:t>No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endParaRPr lang="en-US"/>
                        </a:p>
                      </a:txBody>
                      <a:tcPr marL="113969" marR="113969" marT="0" marB="0" anchor="ctr">
                        <a:blipFill>
                          <a:blip r:embed="rId3"/>
                          <a:stretch>
                            <a:fillRect l="-179233" t="-195455" r="-155591" b="-407576"/>
                          </a:stretch>
                        </a:blipFill>
                      </a:tcPr>
                    </a:tc>
                    <a:tc>
                      <a:txBody>
                        <a:bodyPr/>
                        <a:lstStyle/>
                        <a:p>
                          <a:endParaRPr lang="en-US"/>
                        </a:p>
                      </a:txBody>
                      <a:tcPr marL="113969" marR="113969" marT="0" marB="0" anchor="ctr">
                        <a:blipFill>
                          <a:blip r:embed="rId3"/>
                          <a:stretch>
                            <a:fillRect l="-180952" t="-195455" r="-828" b="-407576"/>
                          </a:stretch>
                        </a:blipFill>
                      </a:tcPr>
                    </a:tc>
                    <a:extLst>
                      <a:ext uri="{0D108BD9-81ED-4DB2-BD59-A6C34878D82A}">
                        <a16:rowId xmlns:a16="http://schemas.microsoft.com/office/drawing/2014/main" val="77098351"/>
                      </a:ext>
                    </a:extLst>
                  </a:tr>
                  <a:tr h="403672">
                    <a:tc>
                      <a:txBody>
                        <a:bodyPr/>
                        <a:lstStyle/>
                        <a:p>
                          <a:pPr marL="0" marR="0">
                            <a:lnSpc>
                              <a:spcPts val="1500"/>
                            </a:lnSpc>
                            <a:buNone/>
                            <a:tabLst>
                              <a:tab pos="228600" algn="l"/>
                              <a:tab pos="2971800" algn="ctr"/>
                              <a:tab pos="5943600" algn="r"/>
                            </a:tabLst>
                          </a:pPr>
                          <a:r>
                            <a:rPr lang="en-US" sz="1800">
                              <a:effectLst/>
                            </a:rPr>
                            <a:t>Initialization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endParaRPr lang="en-US"/>
                        </a:p>
                      </a:txBody>
                      <a:tcPr marL="113969" marR="113969" marT="0" marB="0" anchor="ctr">
                        <a:blipFill>
                          <a:blip r:embed="rId3"/>
                          <a:stretch>
                            <a:fillRect l="-179233" t="-295455" r="-155591" b="-307576"/>
                          </a:stretch>
                        </a:blipFill>
                      </a:tcPr>
                    </a:tc>
                    <a:tc>
                      <a:txBody>
                        <a:bodyPr/>
                        <a:lstStyle/>
                        <a:p>
                          <a:endParaRPr lang="en-US"/>
                        </a:p>
                      </a:txBody>
                      <a:tcPr marL="113969" marR="113969" marT="0" marB="0" anchor="ctr">
                        <a:blipFill>
                          <a:blip r:embed="rId3"/>
                          <a:stretch>
                            <a:fillRect l="-180952" t="-295455" r="-828" b="-307576"/>
                          </a:stretch>
                        </a:blipFill>
                      </a:tcPr>
                    </a:tc>
                    <a:extLst>
                      <a:ext uri="{0D108BD9-81ED-4DB2-BD59-A6C34878D82A}">
                        <a16:rowId xmlns:a16="http://schemas.microsoft.com/office/drawing/2014/main" val="2765355297"/>
                      </a:ext>
                    </a:extLst>
                  </a:tr>
                  <a:tr h="785546">
                    <a:tc>
                      <a:txBody>
                        <a:bodyPr/>
                        <a:lstStyle/>
                        <a:p>
                          <a:pPr marL="0" marR="0">
                            <a:lnSpc>
                              <a:spcPts val="1500"/>
                            </a:lnSpc>
                            <a:buNone/>
                            <a:tabLst>
                              <a:tab pos="228600" algn="l"/>
                              <a:tab pos="2971800" algn="ctr"/>
                              <a:tab pos="5943600" algn="r"/>
                            </a:tabLst>
                          </a:pPr>
                          <a:r>
                            <a:rPr lang="en-US" sz="1800">
                              <a:effectLst/>
                            </a:rPr>
                            <a:t>Selecting training set uncertainty</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endParaRPr lang="en-US"/>
                        </a:p>
                      </a:txBody>
                      <a:tcPr marL="113969" marR="113969" marT="0" marB="0" anchor="ctr">
                        <a:blipFill>
                          <a:blip r:embed="rId3"/>
                          <a:stretch>
                            <a:fillRect l="-179233" t="-200769" r="-155591" b="-56154"/>
                          </a:stretch>
                        </a:blipFill>
                      </a:tcPr>
                    </a:tc>
                    <a:tc>
                      <a:txBody>
                        <a:bodyPr/>
                        <a:lstStyle/>
                        <a:p>
                          <a:endParaRPr lang="en-US"/>
                        </a:p>
                      </a:txBody>
                      <a:tcPr marL="113969" marR="113969" marT="0" marB="0" anchor="ctr">
                        <a:blipFill>
                          <a:blip r:embed="rId3"/>
                          <a:stretch>
                            <a:fillRect l="-180952" t="-200769" r="-828" b="-56154"/>
                          </a:stretch>
                        </a:blipFill>
                      </a:tcPr>
                    </a:tc>
                    <a:extLst>
                      <a:ext uri="{0D108BD9-81ED-4DB2-BD59-A6C34878D82A}">
                        <a16:rowId xmlns:a16="http://schemas.microsoft.com/office/drawing/2014/main" val="976398889"/>
                      </a:ext>
                    </a:extLst>
                  </a:tr>
                  <a:tr h="403672">
                    <a:tc>
                      <a:txBody>
                        <a:bodyPr/>
                        <a:lstStyle/>
                        <a:p>
                          <a:pPr marL="0" marR="0">
                            <a:lnSpc>
                              <a:spcPts val="1500"/>
                            </a:lnSpc>
                            <a:buNone/>
                            <a:tabLst>
                              <a:tab pos="228600" algn="l"/>
                              <a:tab pos="2971800" algn="ctr"/>
                              <a:tab pos="5943600" algn="r"/>
                            </a:tabLst>
                          </a:pPr>
                          <a:r>
                            <a:rPr lang="en-US" sz="1800">
                              <a:effectLst/>
                            </a:rPr>
                            <a:t>Both uncertainties</a:t>
                          </a:r>
                          <a:endParaRPr lang="en-US" sz="18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3969" marR="113969" marT="0" marB="0" anchor="ctr"/>
                    </a:tc>
                    <a:tc>
                      <a:txBody>
                        <a:bodyPr/>
                        <a:lstStyle/>
                        <a:p>
                          <a:endParaRPr lang="en-US"/>
                        </a:p>
                      </a:txBody>
                      <a:tcPr marL="113969" marR="113969" marT="0" marB="0" anchor="ctr">
                        <a:blipFill>
                          <a:blip r:embed="rId3"/>
                          <a:stretch>
                            <a:fillRect l="-179233" t="-592424" r="-155591" b="-10606"/>
                          </a:stretch>
                        </a:blipFill>
                      </a:tcPr>
                    </a:tc>
                    <a:tc>
                      <a:txBody>
                        <a:bodyPr/>
                        <a:lstStyle/>
                        <a:p>
                          <a:endParaRPr lang="en-US"/>
                        </a:p>
                      </a:txBody>
                      <a:tcPr marL="113969" marR="113969" marT="0" marB="0" anchor="ctr">
                        <a:blipFill>
                          <a:blip r:embed="rId3"/>
                          <a:stretch>
                            <a:fillRect l="-180952" t="-592424" r="-828" b="-10606"/>
                          </a:stretch>
                        </a:blipFill>
                      </a:tcPr>
                    </a:tc>
                    <a:extLst>
                      <a:ext uri="{0D108BD9-81ED-4DB2-BD59-A6C34878D82A}">
                        <a16:rowId xmlns:a16="http://schemas.microsoft.com/office/drawing/2014/main" val="2361427340"/>
                      </a:ext>
                    </a:extLst>
                  </a:tr>
                </a:tbl>
              </a:graphicData>
            </a:graphic>
          </p:graphicFrame>
        </mc:Fallback>
      </mc:AlternateContent>
    </p:spTree>
    <p:extLst>
      <p:ext uri="{BB962C8B-B14F-4D97-AF65-F5344CB8AC3E}">
        <p14:creationId xmlns:p14="http://schemas.microsoft.com/office/powerpoint/2010/main" val="1848077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3B5A30-8C4A-87F6-1DE6-093EF7BD1BDC}"/>
              </a:ext>
            </a:extLst>
          </p:cNvPr>
          <p:cNvSpPr>
            <a:spLocks noGrp="1"/>
          </p:cNvSpPr>
          <p:nvPr>
            <p:ph type="title"/>
          </p:nvPr>
        </p:nvSpPr>
        <p:spPr/>
        <p:txBody>
          <a:bodyPr>
            <a:normAutofit fontScale="90000"/>
          </a:bodyPr>
          <a:lstStyle/>
          <a:p>
            <a:r>
              <a:rPr lang="en-US" dirty="0"/>
              <a:t>Sources of Training Uncertainty </a:t>
            </a:r>
            <a:r>
              <a:rPr lang="en-US" i="1" dirty="0"/>
              <a:t>cont</a:t>
            </a:r>
            <a:r>
              <a:rPr lang="en-US" dirty="0"/>
              <a:t>.</a:t>
            </a:r>
          </a:p>
        </p:txBody>
      </p:sp>
      <p:grpSp>
        <p:nvGrpSpPr>
          <p:cNvPr id="4" name="Group 4">
            <a:extLst>
              <a:ext uri="{FF2B5EF4-FFF2-40B4-BE49-F238E27FC236}">
                <a16:creationId xmlns:a16="http://schemas.microsoft.com/office/drawing/2014/main" id="{D0D07702-DD47-9517-2EA0-736CAF663B42}"/>
              </a:ext>
            </a:extLst>
          </p:cNvPr>
          <p:cNvGrpSpPr>
            <a:grpSpLocks noChangeAspect="1"/>
          </p:cNvGrpSpPr>
          <p:nvPr/>
        </p:nvGrpSpPr>
        <p:grpSpPr bwMode="auto">
          <a:xfrm>
            <a:off x="1136249" y="529333"/>
            <a:ext cx="3084516" cy="2538415"/>
            <a:chOff x="850" y="511"/>
            <a:chExt cx="1943" cy="1599"/>
          </a:xfrm>
        </p:grpSpPr>
        <p:sp>
          <p:nvSpPr>
            <p:cNvPr id="5" name="Line 6">
              <a:extLst>
                <a:ext uri="{FF2B5EF4-FFF2-40B4-BE49-F238E27FC236}">
                  <a16:creationId xmlns:a16="http://schemas.microsoft.com/office/drawing/2014/main" id="{8EEDBF22-2F15-8402-E6A3-9AB39220093A}"/>
                </a:ext>
              </a:extLst>
            </p:cNvPr>
            <p:cNvSpPr>
              <a:spLocks noChangeShapeType="1"/>
            </p:cNvSpPr>
            <p:nvPr/>
          </p:nvSpPr>
          <p:spPr bwMode="auto">
            <a:xfrm>
              <a:off x="934" y="1975"/>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 name="Line 7">
              <a:extLst>
                <a:ext uri="{FF2B5EF4-FFF2-40B4-BE49-F238E27FC236}">
                  <a16:creationId xmlns:a16="http://schemas.microsoft.com/office/drawing/2014/main" id="{ACDBB9C8-446B-2E1E-FDF5-A5F69C9C2F02}"/>
                </a:ext>
              </a:extLst>
            </p:cNvPr>
            <p:cNvSpPr>
              <a:spLocks noChangeShapeType="1"/>
            </p:cNvSpPr>
            <p:nvPr/>
          </p:nvSpPr>
          <p:spPr bwMode="auto">
            <a:xfrm flipV="1">
              <a:off x="934"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8">
              <a:extLst>
                <a:ext uri="{FF2B5EF4-FFF2-40B4-BE49-F238E27FC236}">
                  <a16:creationId xmlns:a16="http://schemas.microsoft.com/office/drawing/2014/main" id="{E8F7FD76-865E-6627-4EC7-1935BC294E61}"/>
                </a:ext>
              </a:extLst>
            </p:cNvPr>
            <p:cNvSpPr>
              <a:spLocks noChangeShapeType="1"/>
            </p:cNvSpPr>
            <p:nvPr/>
          </p:nvSpPr>
          <p:spPr bwMode="auto">
            <a:xfrm flipV="1">
              <a:off x="1189"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9">
              <a:extLst>
                <a:ext uri="{FF2B5EF4-FFF2-40B4-BE49-F238E27FC236}">
                  <a16:creationId xmlns:a16="http://schemas.microsoft.com/office/drawing/2014/main" id="{BD76D7F0-1D9A-559A-EC4E-B36E7AE6BB36}"/>
                </a:ext>
              </a:extLst>
            </p:cNvPr>
            <p:cNvSpPr>
              <a:spLocks noChangeShapeType="1"/>
            </p:cNvSpPr>
            <p:nvPr/>
          </p:nvSpPr>
          <p:spPr bwMode="auto">
            <a:xfrm flipV="1">
              <a:off x="1445"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10">
              <a:extLst>
                <a:ext uri="{FF2B5EF4-FFF2-40B4-BE49-F238E27FC236}">
                  <a16:creationId xmlns:a16="http://schemas.microsoft.com/office/drawing/2014/main" id="{A24885D1-F345-86C0-835D-442D5561AEDA}"/>
                </a:ext>
              </a:extLst>
            </p:cNvPr>
            <p:cNvSpPr>
              <a:spLocks noChangeShapeType="1"/>
            </p:cNvSpPr>
            <p:nvPr/>
          </p:nvSpPr>
          <p:spPr bwMode="auto">
            <a:xfrm flipV="1">
              <a:off x="1700"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1">
              <a:extLst>
                <a:ext uri="{FF2B5EF4-FFF2-40B4-BE49-F238E27FC236}">
                  <a16:creationId xmlns:a16="http://schemas.microsoft.com/office/drawing/2014/main" id="{6B392CB2-1F6F-0D34-EF9F-033EDB9DD613}"/>
                </a:ext>
              </a:extLst>
            </p:cNvPr>
            <p:cNvSpPr>
              <a:spLocks noChangeShapeType="1"/>
            </p:cNvSpPr>
            <p:nvPr/>
          </p:nvSpPr>
          <p:spPr bwMode="auto">
            <a:xfrm flipV="1">
              <a:off x="1956"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2">
              <a:extLst>
                <a:ext uri="{FF2B5EF4-FFF2-40B4-BE49-F238E27FC236}">
                  <a16:creationId xmlns:a16="http://schemas.microsoft.com/office/drawing/2014/main" id="{8F4AF592-F944-D325-15B4-0FB33B88F338}"/>
                </a:ext>
              </a:extLst>
            </p:cNvPr>
            <p:cNvSpPr>
              <a:spLocks noChangeShapeType="1"/>
            </p:cNvSpPr>
            <p:nvPr/>
          </p:nvSpPr>
          <p:spPr bwMode="auto">
            <a:xfrm flipV="1">
              <a:off x="2212"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3">
              <a:extLst>
                <a:ext uri="{FF2B5EF4-FFF2-40B4-BE49-F238E27FC236}">
                  <a16:creationId xmlns:a16="http://schemas.microsoft.com/office/drawing/2014/main" id="{05574440-B76E-F5FE-1EEC-D5717D0E701C}"/>
                </a:ext>
              </a:extLst>
            </p:cNvPr>
            <p:cNvSpPr>
              <a:spLocks noChangeShapeType="1"/>
            </p:cNvSpPr>
            <p:nvPr/>
          </p:nvSpPr>
          <p:spPr bwMode="auto">
            <a:xfrm flipV="1">
              <a:off x="2467"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4">
              <a:extLst>
                <a:ext uri="{FF2B5EF4-FFF2-40B4-BE49-F238E27FC236}">
                  <a16:creationId xmlns:a16="http://schemas.microsoft.com/office/drawing/2014/main" id="{D08DEC56-5470-55B9-C6B2-C8CA86025374}"/>
                </a:ext>
              </a:extLst>
            </p:cNvPr>
            <p:cNvSpPr>
              <a:spLocks noChangeShapeType="1"/>
            </p:cNvSpPr>
            <p:nvPr/>
          </p:nvSpPr>
          <p:spPr bwMode="auto">
            <a:xfrm flipV="1">
              <a:off x="2723" y="195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Rectangle 15">
              <a:extLst>
                <a:ext uri="{FF2B5EF4-FFF2-40B4-BE49-F238E27FC236}">
                  <a16:creationId xmlns:a16="http://schemas.microsoft.com/office/drawing/2014/main" id="{2FCE3698-F1F9-F3AB-0861-C569E3605E0A}"/>
                </a:ext>
              </a:extLst>
            </p:cNvPr>
            <p:cNvSpPr>
              <a:spLocks noChangeArrowheads="1"/>
            </p:cNvSpPr>
            <p:nvPr/>
          </p:nvSpPr>
          <p:spPr bwMode="auto">
            <a:xfrm>
              <a:off x="917"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 name="Rectangle 16">
              <a:extLst>
                <a:ext uri="{FF2B5EF4-FFF2-40B4-BE49-F238E27FC236}">
                  <a16:creationId xmlns:a16="http://schemas.microsoft.com/office/drawing/2014/main" id="{840E96AB-D597-4459-D8EB-376DC1094D72}"/>
                </a:ext>
              </a:extLst>
            </p:cNvPr>
            <p:cNvSpPr>
              <a:spLocks noChangeArrowheads="1"/>
            </p:cNvSpPr>
            <p:nvPr/>
          </p:nvSpPr>
          <p:spPr bwMode="auto">
            <a:xfrm>
              <a:off x="1173"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 name="Rectangle 17">
              <a:extLst>
                <a:ext uri="{FF2B5EF4-FFF2-40B4-BE49-F238E27FC236}">
                  <a16:creationId xmlns:a16="http://schemas.microsoft.com/office/drawing/2014/main" id="{3B650F24-C3FB-4B36-E864-EAF239C64725}"/>
                </a:ext>
              </a:extLst>
            </p:cNvPr>
            <p:cNvSpPr>
              <a:spLocks noChangeArrowheads="1"/>
            </p:cNvSpPr>
            <p:nvPr/>
          </p:nvSpPr>
          <p:spPr bwMode="auto">
            <a:xfrm>
              <a:off x="1428"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 name="Rectangle 18">
              <a:extLst>
                <a:ext uri="{FF2B5EF4-FFF2-40B4-BE49-F238E27FC236}">
                  <a16:creationId xmlns:a16="http://schemas.microsoft.com/office/drawing/2014/main" id="{3C4B41A3-1C03-0566-B623-483AFA07987F}"/>
                </a:ext>
              </a:extLst>
            </p:cNvPr>
            <p:cNvSpPr>
              <a:spLocks noChangeArrowheads="1"/>
            </p:cNvSpPr>
            <p:nvPr/>
          </p:nvSpPr>
          <p:spPr bwMode="auto">
            <a:xfrm>
              <a:off x="1684"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 name="Rectangle 19">
              <a:extLst>
                <a:ext uri="{FF2B5EF4-FFF2-40B4-BE49-F238E27FC236}">
                  <a16:creationId xmlns:a16="http://schemas.microsoft.com/office/drawing/2014/main" id="{E73EA760-53D4-B172-C74D-9748EAD77919}"/>
                </a:ext>
              </a:extLst>
            </p:cNvPr>
            <p:cNvSpPr>
              <a:spLocks noChangeArrowheads="1"/>
            </p:cNvSpPr>
            <p:nvPr/>
          </p:nvSpPr>
          <p:spPr bwMode="auto">
            <a:xfrm>
              <a:off x="1940"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 name="Rectangle 20">
              <a:extLst>
                <a:ext uri="{FF2B5EF4-FFF2-40B4-BE49-F238E27FC236}">
                  <a16:creationId xmlns:a16="http://schemas.microsoft.com/office/drawing/2014/main" id="{4041BFB1-DD41-EF81-B941-72B94626965F}"/>
                </a:ext>
              </a:extLst>
            </p:cNvPr>
            <p:cNvSpPr>
              <a:spLocks noChangeArrowheads="1"/>
            </p:cNvSpPr>
            <p:nvPr/>
          </p:nvSpPr>
          <p:spPr bwMode="auto">
            <a:xfrm>
              <a:off x="2183" y="200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 name="Rectangle 21">
              <a:extLst>
                <a:ext uri="{FF2B5EF4-FFF2-40B4-BE49-F238E27FC236}">
                  <a16:creationId xmlns:a16="http://schemas.microsoft.com/office/drawing/2014/main" id="{E530BEAE-BACD-A08D-D768-5B06024009BC}"/>
                </a:ext>
              </a:extLst>
            </p:cNvPr>
            <p:cNvSpPr>
              <a:spLocks noChangeArrowheads="1"/>
            </p:cNvSpPr>
            <p:nvPr/>
          </p:nvSpPr>
          <p:spPr bwMode="auto">
            <a:xfrm>
              <a:off x="2438" y="200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1" name="Rectangle 22">
              <a:extLst>
                <a:ext uri="{FF2B5EF4-FFF2-40B4-BE49-F238E27FC236}">
                  <a16:creationId xmlns:a16="http://schemas.microsoft.com/office/drawing/2014/main" id="{22C2A260-A69E-1DE8-69FD-CD33166ADA7C}"/>
                </a:ext>
              </a:extLst>
            </p:cNvPr>
            <p:cNvSpPr>
              <a:spLocks noChangeArrowheads="1"/>
            </p:cNvSpPr>
            <p:nvPr/>
          </p:nvSpPr>
          <p:spPr bwMode="auto">
            <a:xfrm>
              <a:off x="2694" y="200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 name="Line 23">
              <a:extLst>
                <a:ext uri="{FF2B5EF4-FFF2-40B4-BE49-F238E27FC236}">
                  <a16:creationId xmlns:a16="http://schemas.microsoft.com/office/drawing/2014/main" id="{C90AB8D5-24D7-D166-9181-0681FB75E3F5}"/>
                </a:ext>
              </a:extLst>
            </p:cNvPr>
            <p:cNvSpPr>
              <a:spLocks noChangeShapeType="1"/>
            </p:cNvSpPr>
            <p:nvPr/>
          </p:nvSpPr>
          <p:spPr bwMode="auto">
            <a:xfrm flipV="1">
              <a:off x="934" y="560"/>
              <a:ext cx="0" cy="141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24">
              <a:extLst>
                <a:ext uri="{FF2B5EF4-FFF2-40B4-BE49-F238E27FC236}">
                  <a16:creationId xmlns:a16="http://schemas.microsoft.com/office/drawing/2014/main" id="{FB52D492-FCA5-4980-09B3-0E4057F21710}"/>
                </a:ext>
              </a:extLst>
            </p:cNvPr>
            <p:cNvSpPr>
              <a:spLocks noChangeShapeType="1"/>
            </p:cNvSpPr>
            <p:nvPr/>
          </p:nvSpPr>
          <p:spPr bwMode="auto">
            <a:xfrm>
              <a:off x="934" y="197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5">
              <a:extLst>
                <a:ext uri="{FF2B5EF4-FFF2-40B4-BE49-F238E27FC236}">
                  <a16:creationId xmlns:a16="http://schemas.microsoft.com/office/drawing/2014/main" id="{1DC15249-92FD-F819-78F9-CE010916D859}"/>
                </a:ext>
              </a:extLst>
            </p:cNvPr>
            <p:cNvSpPr>
              <a:spLocks noChangeShapeType="1"/>
            </p:cNvSpPr>
            <p:nvPr/>
          </p:nvSpPr>
          <p:spPr bwMode="auto">
            <a:xfrm>
              <a:off x="934" y="177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6">
              <a:extLst>
                <a:ext uri="{FF2B5EF4-FFF2-40B4-BE49-F238E27FC236}">
                  <a16:creationId xmlns:a16="http://schemas.microsoft.com/office/drawing/2014/main" id="{712BA99C-7A00-935E-5B03-16EB159266AB}"/>
                </a:ext>
              </a:extLst>
            </p:cNvPr>
            <p:cNvSpPr>
              <a:spLocks noChangeShapeType="1"/>
            </p:cNvSpPr>
            <p:nvPr/>
          </p:nvSpPr>
          <p:spPr bwMode="auto">
            <a:xfrm>
              <a:off x="934" y="157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27">
              <a:extLst>
                <a:ext uri="{FF2B5EF4-FFF2-40B4-BE49-F238E27FC236}">
                  <a16:creationId xmlns:a16="http://schemas.microsoft.com/office/drawing/2014/main" id="{62F4AECD-2045-9714-2332-DDA6026193A5}"/>
                </a:ext>
              </a:extLst>
            </p:cNvPr>
            <p:cNvSpPr>
              <a:spLocks noChangeShapeType="1"/>
            </p:cNvSpPr>
            <p:nvPr/>
          </p:nvSpPr>
          <p:spPr bwMode="auto">
            <a:xfrm>
              <a:off x="934" y="136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28">
              <a:extLst>
                <a:ext uri="{FF2B5EF4-FFF2-40B4-BE49-F238E27FC236}">
                  <a16:creationId xmlns:a16="http://schemas.microsoft.com/office/drawing/2014/main" id="{AF7411F7-6F7A-2BC0-9837-65E6D909C888}"/>
                </a:ext>
              </a:extLst>
            </p:cNvPr>
            <p:cNvSpPr>
              <a:spLocks noChangeShapeType="1"/>
            </p:cNvSpPr>
            <p:nvPr/>
          </p:nvSpPr>
          <p:spPr bwMode="auto">
            <a:xfrm>
              <a:off x="934" y="116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29">
              <a:extLst>
                <a:ext uri="{FF2B5EF4-FFF2-40B4-BE49-F238E27FC236}">
                  <a16:creationId xmlns:a16="http://schemas.microsoft.com/office/drawing/2014/main" id="{02D84D34-2C45-2542-0B5F-7E3B8FEF0AC1}"/>
                </a:ext>
              </a:extLst>
            </p:cNvPr>
            <p:cNvSpPr>
              <a:spLocks noChangeShapeType="1"/>
            </p:cNvSpPr>
            <p:nvPr/>
          </p:nvSpPr>
          <p:spPr bwMode="auto">
            <a:xfrm>
              <a:off x="934" y="96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30">
              <a:extLst>
                <a:ext uri="{FF2B5EF4-FFF2-40B4-BE49-F238E27FC236}">
                  <a16:creationId xmlns:a16="http://schemas.microsoft.com/office/drawing/2014/main" id="{89D905F1-891E-DA5E-2FC7-C7948884B168}"/>
                </a:ext>
              </a:extLst>
            </p:cNvPr>
            <p:cNvSpPr>
              <a:spLocks noChangeShapeType="1"/>
            </p:cNvSpPr>
            <p:nvPr/>
          </p:nvSpPr>
          <p:spPr bwMode="auto">
            <a:xfrm>
              <a:off x="934" y="76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Line 31">
              <a:extLst>
                <a:ext uri="{FF2B5EF4-FFF2-40B4-BE49-F238E27FC236}">
                  <a16:creationId xmlns:a16="http://schemas.microsoft.com/office/drawing/2014/main" id="{20FD2FAD-6735-D1F8-BF6E-24E3B17815F9}"/>
                </a:ext>
              </a:extLst>
            </p:cNvPr>
            <p:cNvSpPr>
              <a:spLocks noChangeShapeType="1"/>
            </p:cNvSpPr>
            <p:nvPr/>
          </p:nvSpPr>
          <p:spPr bwMode="auto">
            <a:xfrm>
              <a:off x="934" y="56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1" name="Rectangle 33">
              <a:extLst>
                <a:ext uri="{FF2B5EF4-FFF2-40B4-BE49-F238E27FC236}">
                  <a16:creationId xmlns:a16="http://schemas.microsoft.com/office/drawing/2014/main" id="{67045F5B-00DA-1DA8-4C9A-CC614B193AED}"/>
                </a:ext>
              </a:extLst>
            </p:cNvPr>
            <p:cNvSpPr>
              <a:spLocks noChangeArrowheads="1"/>
            </p:cNvSpPr>
            <p:nvPr/>
          </p:nvSpPr>
          <p:spPr bwMode="auto">
            <a:xfrm>
              <a:off x="850" y="17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2" name="Rectangle 35">
              <a:extLst>
                <a:ext uri="{FF2B5EF4-FFF2-40B4-BE49-F238E27FC236}">
                  <a16:creationId xmlns:a16="http://schemas.microsoft.com/office/drawing/2014/main" id="{2EF81A75-F6F5-8963-ED7B-0D5A89CF53C6}"/>
                </a:ext>
              </a:extLst>
            </p:cNvPr>
            <p:cNvSpPr>
              <a:spLocks noChangeArrowheads="1"/>
            </p:cNvSpPr>
            <p:nvPr/>
          </p:nvSpPr>
          <p:spPr bwMode="auto">
            <a:xfrm>
              <a:off x="850" y="131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Rectangle 37">
              <a:extLst>
                <a:ext uri="{FF2B5EF4-FFF2-40B4-BE49-F238E27FC236}">
                  <a16:creationId xmlns:a16="http://schemas.microsoft.com/office/drawing/2014/main" id="{336985EE-0F6B-36BA-F99E-AF604B77E5AD}"/>
                </a:ext>
              </a:extLst>
            </p:cNvPr>
            <p:cNvSpPr>
              <a:spLocks noChangeArrowheads="1"/>
            </p:cNvSpPr>
            <p:nvPr/>
          </p:nvSpPr>
          <p:spPr bwMode="auto">
            <a:xfrm>
              <a:off x="850" y="9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4" name="Rectangle 39">
              <a:extLst>
                <a:ext uri="{FF2B5EF4-FFF2-40B4-BE49-F238E27FC236}">
                  <a16:creationId xmlns:a16="http://schemas.microsoft.com/office/drawing/2014/main" id="{E304AF2F-6C64-3C11-1AB5-EF780DC70B73}"/>
                </a:ext>
              </a:extLst>
            </p:cNvPr>
            <p:cNvSpPr>
              <a:spLocks noChangeArrowheads="1"/>
            </p:cNvSpPr>
            <p:nvPr/>
          </p:nvSpPr>
          <p:spPr bwMode="auto">
            <a:xfrm>
              <a:off x="850" y="51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5" name="Freeform 40">
              <a:extLst>
                <a:ext uri="{FF2B5EF4-FFF2-40B4-BE49-F238E27FC236}">
                  <a16:creationId xmlns:a16="http://schemas.microsoft.com/office/drawing/2014/main" id="{1822CCFD-B6B4-AD3F-F427-8213E2EC4EC9}"/>
                </a:ext>
              </a:extLst>
            </p:cNvPr>
            <p:cNvSpPr>
              <a:spLocks/>
            </p:cNvSpPr>
            <p:nvPr/>
          </p:nvSpPr>
          <p:spPr bwMode="auto">
            <a:xfrm>
              <a:off x="934" y="760"/>
              <a:ext cx="1605" cy="1013"/>
            </a:xfrm>
            <a:custGeom>
              <a:avLst/>
              <a:gdLst>
                <a:gd name="T0" fmla="*/ 0 w 1605"/>
                <a:gd name="T1" fmla="*/ 1013 h 1013"/>
                <a:gd name="T2" fmla="*/ 32 w 1605"/>
                <a:gd name="T3" fmla="*/ 891 h 1013"/>
                <a:gd name="T4" fmla="*/ 64 w 1605"/>
                <a:gd name="T5" fmla="*/ 766 h 1013"/>
                <a:gd name="T6" fmla="*/ 96 w 1605"/>
                <a:gd name="T7" fmla="*/ 658 h 1013"/>
                <a:gd name="T8" fmla="*/ 128 w 1605"/>
                <a:gd name="T9" fmla="*/ 577 h 1013"/>
                <a:gd name="T10" fmla="*/ 161 w 1605"/>
                <a:gd name="T11" fmla="*/ 524 h 1013"/>
                <a:gd name="T12" fmla="*/ 193 w 1605"/>
                <a:gd name="T13" fmla="*/ 496 h 1013"/>
                <a:gd name="T14" fmla="*/ 225 w 1605"/>
                <a:gd name="T15" fmla="*/ 488 h 1013"/>
                <a:gd name="T16" fmla="*/ 257 w 1605"/>
                <a:gd name="T17" fmla="*/ 498 h 1013"/>
                <a:gd name="T18" fmla="*/ 289 w 1605"/>
                <a:gd name="T19" fmla="*/ 526 h 1013"/>
                <a:gd name="T20" fmla="*/ 321 w 1605"/>
                <a:gd name="T21" fmla="*/ 574 h 1013"/>
                <a:gd name="T22" fmla="*/ 353 w 1605"/>
                <a:gd name="T23" fmla="*/ 640 h 1013"/>
                <a:gd name="T24" fmla="*/ 385 w 1605"/>
                <a:gd name="T25" fmla="*/ 719 h 1013"/>
                <a:gd name="T26" fmla="*/ 417 w 1605"/>
                <a:gd name="T27" fmla="*/ 800 h 1013"/>
                <a:gd name="T28" fmla="*/ 450 w 1605"/>
                <a:gd name="T29" fmla="*/ 873 h 1013"/>
                <a:gd name="T30" fmla="*/ 482 w 1605"/>
                <a:gd name="T31" fmla="*/ 930 h 1013"/>
                <a:gd name="T32" fmla="*/ 514 w 1605"/>
                <a:gd name="T33" fmla="*/ 969 h 1013"/>
                <a:gd name="T34" fmla="*/ 546 w 1605"/>
                <a:gd name="T35" fmla="*/ 993 h 1013"/>
                <a:gd name="T36" fmla="*/ 578 w 1605"/>
                <a:gd name="T37" fmla="*/ 1003 h 1013"/>
                <a:gd name="T38" fmla="*/ 610 w 1605"/>
                <a:gd name="T39" fmla="*/ 1001 h 1013"/>
                <a:gd name="T40" fmla="*/ 642 w 1605"/>
                <a:gd name="T41" fmla="*/ 985 h 1013"/>
                <a:gd name="T42" fmla="*/ 674 w 1605"/>
                <a:gd name="T43" fmla="*/ 952 h 1013"/>
                <a:gd name="T44" fmla="*/ 706 w 1605"/>
                <a:gd name="T45" fmla="*/ 896 h 1013"/>
                <a:gd name="T46" fmla="*/ 739 w 1605"/>
                <a:gd name="T47" fmla="*/ 810 h 1013"/>
                <a:gd name="T48" fmla="*/ 771 w 1605"/>
                <a:gd name="T49" fmla="*/ 692 h 1013"/>
                <a:gd name="T50" fmla="*/ 803 w 1605"/>
                <a:gd name="T51" fmla="*/ 548 h 1013"/>
                <a:gd name="T52" fmla="*/ 835 w 1605"/>
                <a:gd name="T53" fmla="*/ 397 h 1013"/>
                <a:gd name="T54" fmla="*/ 867 w 1605"/>
                <a:gd name="T55" fmla="*/ 260 h 1013"/>
                <a:gd name="T56" fmla="*/ 899 w 1605"/>
                <a:gd name="T57" fmla="*/ 153 h 1013"/>
                <a:gd name="T58" fmla="*/ 931 w 1605"/>
                <a:gd name="T59" fmla="*/ 78 h 1013"/>
                <a:gd name="T60" fmla="*/ 963 w 1605"/>
                <a:gd name="T61" fmla="*/ 32 h 1013"/>
                <a:gd name="T62" fmla="*/ 995 w 1605"/>
                <a:gd name="T63" fmla="*/ 7 h 1013"/>
                <a:gd name="T64" fmla="*/ 1028 w 1605"/>
                <a:gd name="T65" fmla="*/ 0 h 1013"/>
                <a:gd name="T66" fmla="*/ 1060 w 1605"/>
                <a:gd name="T67" fmla="*/ 8 h 1013"/>
                <a:gd name="T68" fmla="*/ 1092 w 1605"/>
                <a:gd name="T69" fmla="*/ 28 h 1013"/>
                <a:gd name="T70" fmla="*/ 1124 w 1605"/>
                <a:gd name="T71" fmla="*/ 60 h 1013"/>
                <a:gd name="T72" fmla="*/ 1156 w 1605"/>
                <a:gd name="T73" fmla="*/ 98 h 1013"/>
                <a:gd name="T74" fmla="*/ 1188 w 1605"/>
                <a:gd name="T75" fmla="*/ 136 h 1013"/>
                <a:gd name="T76" fmla="*/ 1220 w 1605"/>
                <a:gd name="T77" fmla="*/ 167 h 1013"/>
                <a:gd name="T78" fmla="*/ 1252 w 1605"/>
                <a:gd name="T79" fmla="*/ 190 h 1013"/>
                <a:gd name="T80" fmla="*/ 1285 w 1605"/>
                <a:gd name="T81" fmla="*/ 205 h 1013"/>
                <a:gd name="T82" fmla="*/ 1316 w 1605"/>
                <a:gd name="T83" fmla="*/ 214 h 1013"/>
                <a:gd name="T84" fmla="*/ 1349 w 1605"/>
                <a:gd name="T85" fmla="*/ 219 h 1013"/>
                <a:gd name="T86" fmla="*/ 1381 w 1605"/>
                <a:gd name="T87" fmla="*/ 221 h 1013"/>
                <a:gd name="T88" fmla="*/ 1413 w 1605"/>
                <a:gd name="T89" fmla="*/ 221 h 1013"/>
                <a:gd name="T90" fmla="*/ 1445 w 1605"/>
                <a:gd name="T91" fmla="*/ 220 h 1013"/>
                <a:gd name="T92" fmla="*/ 1477 w 1605"/>
                <a:gd name="T93" fmla="*/ 217 h 1013"/>
                <a:gd name="T94" fmla="*/ 1509 w 1605"/>
                <a:gd name="T95" fmla="*/ 211 h 1013"/>
                <a:gd name="T96" fmla="*/ 1541 w 1605"/>
                <a:gd name="T97" fmla="*/ 201 h 1013"/>
                <a:gd name="T98" fmla="*/ 1574 w 1605"/>
                <a:gd name="T99" fmla="*/ 185 h 1013"/>
                <a:gd name="T100" fmla="*/ 1605 w 1605"/>
                <a:gd name="T101" fmla="*/ 161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13">
                  <a:moveTo>
                    <a:pt x="0" y="1013"/>
                  </a:moveTo>
                  <a:lnTo>
                    <a:pt x="32" y="891"/>
                  </a:lnTo>
                  <a:lnTo>
                    <a:pt x="64" y="766"/>
                  </a:lnTo>
                  <a:lnTo>
                    <a:pt x="96" y="658"/>
                  </a:lnTo>
                  <a:lnTo>
                    <a:pt x="128" y="577"/>
                  </a:lnTo>
                  <a:lnTo>
                    <a:pt x="161" y="524"/>
                  </a:lnTo>
                  <a:lnTo>
                    <a:pt x="193" y="496"/>
                  </a:lnTo>
                  <a:lnTo>
                    <a:pt x="225" y="488"/>
                  </a:lnTo>
                  <a:lnTo>
                    <a:pt x="257" y="498"/>
                  </a:lnTo>
                  <a:lnTo>
                    <a:pt x="289" y="526"/>
                  </a:lnTo>
                  <a:lnTo>
                    <a:pt x="321" y="574"/>
                  </a:lnTo>
                  <a:lnTo>
                    <a:pt x="353" y="640"/>
                  </a:lnTo>
                  <a:lnTo>
                    <a:pt x="385" y="719"/>
                  </a:lnTo>
                  <a:lnTo>
                    <a:pt x="417" y="800"/>
                  </a:lnTo>
                  <a:lnTo>
                    <a:pt x="450" y="873"/>
                  </a:lnTo>
                  <a:lnTo>
                    <a:pt x="482" y="930"/>
                  </a:lnTo>
                  <a:lnTo>
                    <a:pt x="514" y="969"/>
                  </a:lnTo>
                  <a:lnTo>
                    <a:pt x="546" y="993"/>
                  </a:lnTo>
                  <a:lnTo>
                    <a:pt x="578" y="1003"/>
                  </a:lnTo>
                  <a:lnTo>
                    <a:pt x="610" y="1001"/>
                  </a:lnTo>
                  <a:lnTo>
                    <a:pt x="642" y="985"/>
                  </a:lnTo>
                  <a:lnTo>
                    <a:pt x="674" y="952"/>
                  </a:lnTo>
                  <a:lnTo>
                    <a:pt x="706" y="896"/>
                  </a:lnTo>
                  <a:lnTo>
                    <a:pt x="739" y="810"/>
                  </a:lnTo>
                  <a:lnTo>
                    <a:pt x="771" y="692"/>
                  </a:lnTo>
                  <a:lnTo>
                    <a:pt x="803" y="548"/>
                  </a:lnTo>
                  <a:lnTo>
                    <a:pt x="835" y="397"/>
                  </a:lnTo>
                  <a:lnTo>
                    <a:pt x="867" y="260"/>
                  </a:lnTo>
                  <a:lnTo>
                    <a:pt x="899" y="153"/>
                  </a:lnTo>
                  <a:lnTo>
                    <a:pt x="931" y="78"/>
                  </a:lnTo>
                  <a:lnTo>
                    <a:pt x="963" y="32"/>
                  </a:lnTo>
                  <a:lnTo>
                    <a:pt x="995" y="7"/>
                  </a:lnTo>
                  <a:lnTo>
                    <a:pt x="1028" y="0"/>
                  </a:lnTo>
                  <a:lnTo>
                    <a:pt x="1060" y="8"/>
                  </a:lnTo>
                  <a:lnTo>
                    <a:pt x="1092" y="28"/>
                  </a:lnTo>
                  <a:lnTo>
                    <a:pt x="1124" y="60"/>
                  </a:lnTo>
                  <a:lnTo>
                    <a:pt x="1156" y="98"/>
                  </a:lnTo>
                  <a:lnTo>
                    <a:pt x="1188" y="136"/>
                  </a:lnTo>
                  <a:lnTo>
                    <a:pt x="1220" y="167"/>
                  </a:lnTo>
                  <a:lnTo>
                    <a:pt x="1252" y="190"/>
                  </a:lnTo>
                  <a:lnTo>
                    <a:pt x="1285" y="205"/>
                  </a:lnTo>
                  <a:lnTo>
                    <a:pt x="1316" y="214"/>
                  </a:lnTo>
                  <a:lnTo>
                    <a:pt x="1349" y="219"/>
                  </a:lnTo>
                  <a:lnTo>
                    <a:pt x="1381" y="221"/>
                  </a:lnTo>
                  <a:lnTo>
                    <a:pt x="1413" y="221"/>
                  </a:lnTo>
                  <a:lnTo>
                    <a:pt x="1445" y="220"/>
                  </a:lnTo>
                  <a:lnTo>
                    <a:pt x="1477" y="217"/>
                  </a:lnTo>
                  <a:lnTo>
                    <a:pt x="1509" y="211"/>
                  </a:lnTo>
                  <a:lnTo>
                    <a:pt x="1541" y="201"/>
                  </a:lnTo>
                  <a:lnTo>
                    <a:pt x="1574" y="185"/>
                  </a:lnTo>
                  <a:lnTo>
                    <a:pt x="1605" y="16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 name="Freeform 41">
              <a:extLst>
                <a:ext uri="{FF2B5EF4-FFF2-40B4-BE49-F238E27FC236}">
                  <a16:creationId xmlns:a16="http://schemas.microsoft.com/office/drawing/2014/main" id="{238F6F35-203E-C40F-D4C9-F4C91C4A3B26}"/>
                </a:ext>
              </a:extLst>
            </p:cNvPr>
            <p:cNvSpPr>
              <a:spLocks/>
            </p:cNvSpPr>
            <p:nvPr/>
          </p:nvSpPr>
          <p:spPr bwMode="auto">
            <a:xfrm>
              <a:off x="934" y="725"/>
              <a:ext cx="1605" cy="1079"/>
            </a:xfrm>
            <a:custGeom>
              <a:avLst/>
              <a:gdLst>
                <a:gd name="T0" fmla="*/ 0 w 1605"/>
                <a:gd name="T1" fmla="*/ 1047 h 1079"/>
                <a:gd name="T2" fmla="*/ 32 w 1605"/>
                <a:gd name="T3" fmla="*/ 927 h 1079"/>
                <a:gd name="T4" fmla="*/ 64 w 1605"/>
                <a:gd name="T5" fmla="*/ 812 h 1079"/>
                <a:gd name="T6" fmla="*/ 96 w 1605"/>
                <a:gd name="T7" fmla="*/ 710 h 1079"/>
                <a:gd name="T8" fmla="*/ 128 w 1605"/>
                <a:gd name="T9" fmla="*/ 625 h 1079"/>
                <a:gd name="T10" fmla="*/ 161 w 1605"/>
                <a:gd name="T11" fmla="*/ 562 h 1079"/>
                <a:gd name="T12" fmla="*/ 193 w 1605"/>
                <a:gd name="T13" fmla="*/ 522 h 1079"/>
                <a:gd name="T14" fmla="*/ 225 w 1605"/>
                <a:gd name="T15" fmla="*/ 508 h 1079"/>
                <a:gd name="T16" fmla="*/ 257 w 1605"/>
                <a:gd name="T17" fmla="*/ 519 h 1079"/>
                <a:gd name="T18" fmla="*/ 289 w 1605"/>
                <a:gd name="T19" fmla="*/ 553 h 1079"/>
                <a:gd name="T20" fmla="*/ 321 w 1605"/>
                <a:gd name="T21" fmla="*/ 607 h 1079"/>
                <a:gd name="T22" fmla="*/ 353 w 1605"/>
                <a:gd name="T23" fmla="*/ 675 h 1079"/>
                <a:gd name="T24" fmla="*/ 385 w 1605"/>
                <a:gd name="T25" fmla="*/ 753 h 1079"/>
                <a:gd name="T26" fmla="*/ 417 w 1605"/>
                <a:gd name="T27" fmla="*/ 834 h 1079"/>
                <a:gd name="T28" fmla="*/ 450 w 1605"/>
                <a:gd name="T29" fmla="*/ 912 h 1079"/>
                <a:gd name="T30" fmla="*/ 482 w 1605"/>
                <a:gd name="T31" fmla="*/ 980 h 1079"/>
                <a:gd name="T32" fmla="*/ 514 w 1605"/>
                <a:gd name="T33" fmla="*/ 1034 h 1079"/>
                <a:gd name="T34" fmla="*/ 546 w 1605"/>
                <a:gd name="T35" fmla="*/ 1068 h 1079"/>
                <a:gd name="T36" fmla="*/ 578 w 1605"/>
                <a:gd name="T37" fmla="*/ 1079 h 1079"/>
                <a:gd name="T38" fmla="*/ 610 w 1605"/>
                <a:gd name="T39" fmla="*/ 1065 h 1079"/>
                <a:gd name="T40" fmla="*/ 642 w 1605"/>
                <a:gd name="T41" fmla="*/ 1026 h 1079"/>
                <a:gd name="T42" fmla="*/ 674 w 1605"/>
                <a:gd name="T43" fmla="*/ 962 h 1079"/>
                <a:gd name="T44" fmla="*/ 706 w 1605"/>
                <a:gd name="T45" fmla="*/ 877 h 1079"/>
                <a:gd name="T46" fmla="*/ 739 w 1605"/>
                <a:gd name="T47" fmla="*/ 775 h 1079"/>
                <a:gd name="T48" fmla="*/ 771 w 1605"/>
                <a:gd name="T49" fmla="*/ 661 h 1079"/>
                <a:gd name="T50" fmla="*/ 803 w 1605"/>
                <a:gd name="T51" fmla="*/ 540 h 1079"/>
                <a:gd name="T52" fmla="*/ 835 w 1605"/>
                <a:gd name="T53" fmla="*/ 419 h 1079"/>
                <a:gd name="T54" fmla="*/ 867 w 1605"/>
                <a:gd name="T55" fmla="*/ 304 h 1079"/>
                <a:gd name="T56" fmla="*/ 899 w 1605"/>
                <a:gd name="T57" fmla="*/ 202 h 1079"/>
                <a:gd name="T58" fmla="*/ 931 w 1605"/>
                <a:gd name="T59" fmla="*/ 117 h 1079"/>
                <a:gd name="T60" fmla="*/ 963 w 1605"/>
                <a:gd name="T61" fmla="*/ 54 h 1079"/>
                <a:gd name="T62" fmla="*/ 995 w 1605"/>
                <a:gd name="T63" fmla="*/ 14 h 1079"/>
                <a:gd name="T64" fmla="*/ 1028 w 1605"/>
                <a:gd name="T65" fmla="*/ 0 h 1079"/>
                <a:gd name="T66" fmla="*/ 1060 w 1605"/>
                <a:gd name="T67" fmla="*/ 11 h 1079"/>
                <a:gd name="T68" fmla="*/ 1092 w 1605"/>
                <a:gd name="T69" fmla="*/ 45 h 1079"/>
                <a:gd name="T70" fmla="*/ 1124 w 1605"/>
                <a:gd name="T71" fmla="*/ 99 h 1079"/>
                <a:gd name="T72" fmla="*/ 1156 w 1605"/>
                <a:gd name="T73" fmla="*/ 167 h 1079"/>
                <a:gd name="T74" fmla="*/ 1188 w 1605"/>
                <a:gd name="T75" fmla="*/ 245 h 1079"/>
                <a:gd name="T76" fmla="*/ 1220 w 1605"/>
                <a:gd name="T77" fmla="*/ 326 h 1079"/>
                <a:gd name="T78" fmla="*/ 1252 w 1605"/>
                <a:gd name="T79" fmla="*/ 404 h 1079"/>
                <a:gd name="T80" fmla="*/ 1285 w 1605"/>
                <a:gd name="T81" fmla="*/ 472 h 1079"/>
                <a:gd name="T82" fmla="*/ 1316 w 1605"/>
                <a:gd name="T83" fmla="*/ 526 h 1079"/>
                <a:gd name="T84" fmla="*/ 1349 w 1605"/>
                <a:gd name="T85" fmla="*/ 560 h 1079"/>
                <a:gd name="T86" fmla="*/ 1381 w 1605"/>
                <a:gd name="T87" fmla="*/ 571 h 1079"/>
                <a:gd name="T88" fmla="*/ 1413 w 1605"/>
                <a:gd name="T89" fmla="*/ 557 h 1079"/>
                <a:gd name="T90" fmla="*/ 1445 w 1605"/>
                <a:gd name="T91" fmla="*/ 518 h 1079"/>
                <a:gd name="T92" fmla="*/ 1477 w 1605"/>
                <a:gd name="T93" fmla="*/ 454 h 1079"/>
                <a:gd name="T94" fmla="*/ 1509 w 1605"/>
                <a:gd name="T95" fmla="*/ 369 h 1079"/>
                <a:gd name="T96" fmla="*/ 1541 w 1605"/>
                <a:gd name="T97" fmla="*/ 267 h 1079"/>
                <a:gd name="T98" fmla="*/ 1574 w 1605"/>
                <a:gd name="T99" fmla="*/ 152 h 1079"/>
                <a:gd name="T100" fmla="*/ 1605 w 1605"/>
                <a:gd name="T101" fmla="*/ 3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79">
                  <a:moveTo>
                    <a:pt x="0" y="1047"/>
                  </a:moveTo>
                  <a:lnTo>
                    <a:pt x="32" y="927"/>
                  </a:lnTo>
                  <a:lnTo>
                    <a:pt x="64" y="812"/>
                  </a:lnTo>
                  <a:lnTo>
                    <a:pt x="96" y="710"/>
                  </a:lnTo>
                  <a:lnTo>
                    <a:pt x="128" y="625"/>
                  </a:lnTo>
                  <a:lnTo>
                    <a:pt x="161" y="562"/>
                  </a:lnTo>
                  <a:lnTo>
                    <a:pt x="193" y="522"/>
                  </a:lnTo>
                  <a:lnTo>
                    <a:pt x="225" y="508"/>
                  </a:lnTo>
                  <a:lnTo>
                    <a:pt x="257" y="519"/>
                  </a:lnTo>
                  <a:lnTo>
                    <a:pt x="289" y="553"/>
                  </a:lnTo>
                  <a:lnTo>
                    <a:pt x="321" y="607"/>
                  </a:lnTo>
                  <a:lnTo>
                    <a:pt x="353" y="675"/>
                  </a:lnTo>
                  <a:lnTo>
                    <a:pt x="385" y="753"/>
                  </a:lnTo>
                  <a:lnTo>
                    <a:pt x="417" y="834"/>
                  </a:lnTo>
                  <a:lnTo>
                    <a:pt x="450" y="912"/>
                  </a:lnTo>
                  <a:lnTo>
                    <a:pt x="482" y="980"/>
                  </a:lnTo>
                  <a:lnTo>
                    <a:pt x="514" y="1034"/>
                  </a:lnTo>
                  <a:lnTo>
                    <a:pt x="546" y="1068"/>
                  </a:lnTo>
                  <a:lnTo>
                    <a:pt x="578" y="1079"/>
                  </a:lnTo>
                  <a:lnTo>
                    <a:pt x="610" y="1065"/>
                  </a:lnTo>
                  <a:lnTo>
                    <a:pt x="642" y="1026"/>
                  </a:lnTo>
                  <a:lnTo>
                    <a:pt x="674" y="962"/>
                  </a:lnTo>
                  <a:lnTo>
                    <a:pt x="706" y="877"/>
                  </a:lnTo>
                  <a:lnTo>
                    <a:pt x="739" y="775"/>
                  </a:lnTo>
                  <a:lnTo>
                    <a:pt x="771" y="661"/>
                  </a:lnTo>
                  <a:lnTo>
                    <a:pt x="803" y="540"/>
                  </a:lnTo>
                  <a:lnTo>
                    <a:pt x="835" y="419"/>
                  </a:lnTo>
                  <a:lnTo>
                    <a:pt x="867" y="304"/>
                  </a:lnTo>
                  <a:lnTo>
                    <a:pt x="899" y="202"/>
                  </a:lnTo>
                  <a:lnTo>
                    <a:pt x="931" y="117"/>
                  </a:lnTo>
                  <a:lnTo>
                    <a:pt x="963" y="54"/>
                  </a:lnTo>
                  <a:lnTo>
                    <a:pt x="995" y="14"/>
                  </a:lnTo>
                  <a:lnTo>
                    <a:pt x="1028" y="0"/>
                  </a:lnTo>
                  <a:lnTo>
                    <a:pt x="1060" y="11"/>
                  </a:lnTo>
                  <a:lnTo>
                    <a:pt x="1092" y="45"/>
                  </a:lnTo>
                  <a:lnTo>
                    <a:pt x="1124" y="99"/>
                  </a:lnTo>
                  <a:lnTo>
                    <a:pt x="1156" y="167"/>
                  </a:lnTo>
                  <a:lnTo>
                    <a:pt x="1188" y="245"/>
                  </a:lnTo>
                  <a:lnTo>
                    <a:pt x="1220" y="326"/>
                  </a:lnTo>
                  <a:lnTo>
                    <a:pt x="1252" y="404"/>
                  </a:lnTo>
                  <a:lnTo>
                    <a:pt x="1285" y="472"/>
                  </a:lnTo>
                  <a:lnTo>
                    <a:pt x="1316" y="526"/>
                  </a:lnTo>
                  <a:lnTo>
                    <a:pt x="1349" y="560"/>
                  </a:lnTo>
                  <a:lnTo>
                    <a:pt x="1381" y="571"/>
                  </a:lnTo>
                  <a:lnTo>
                    <a:pt x="1413" y="557"/>
                  </a:lnTo>
                  <a:lnTo>
                    <a:pt x="1445" y="518"/>
                  </a:lnTo>
                  <a:lnTo>
                    <a:pt x="1477" y="454"/>
                  </a:lnTo>
                  <a:lnTo>
                    <a:pt x="1509" y="369"/>
                  </a:lnTo>
                  <a:lnTo>
                    <a:pt x="1541" y="267"/>
                  </a:lnTo>
                  <a:lnTo>
                    <a:pt x="1574" y="152"/>
                  </a:lnTo>
                  <a:lnTo>
                    <a:pt x="1605" y="32"/>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 name="Freeform 42">
              <a:extLst>
                <a:ext uri="{FF2B5EF4-FFF2-40B4-BE49-F238E27FC236}">
                  <a16:creationId xmlns:a16="http://schemas.microsoft.com/office/drawing/2014/main" id="{3F849F51-E886-0283-990A-043B0F739362}"/>
                </a:ext>
              </a:extLst>
            </p:cNvPr>
            <p:cNvSpPr>
              <a:spLocks noEditPoints="1"/>
            </p:cNvSpPr>
            <p:nvPr/>
          </p:nvSpPr>
          <p:spPr bwMode="auto">
            <a:xfrm>
              <a:off x="916" y="1755"/>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8" name="Freeform 43">
              <a:extLst>
                <a:ext uri="{FF2B5EF4-FFF2-40B4-BE49-F238E27FC236}">
                  <a16:creationId xmlns:a16="http://schemas.microsoft.com/office/drawing/2014/main" id="{87559A2A-5E35-A610-237A-56F06027940F}"/>
                </a:ext>
              </a:extLst>
            </p:cNvPr>
            <p:cNvSpPr>
              <a:spLocks noEditPoints="1"/>
            </p:cNvSpPr>
            <p:nvPr/>
          </p:nvSpPr>
          <p:spPr bwMode="auto">
            <a:xfrm>
              <a:off x="1031" y="1366"/>
              <a:ext cx="36"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39" name="Freeform 44">
              <a:extLst>
                <a:ext uri="{FF2B5EF4-FFF2-40B4-BE49-F238E27FC236}">
                  <a16:creationId xmlns:a16="http://schemas.microsoft.com/office/drawing/2014/main" id="{D8638B17-4DB4-3948-A3B0-D1EC5A5903D9}"/>
                </a:ext>
              </a:extLst>
            </p:cNvPr>
            <p:cNvSpPr>
              <a:spLocks noEditPoints="1"/>
            </p:cNvSpPr>
            <p:nvPr/>
          </p:nvSpPr>
          <p:spPr bwMode="auto">
            <a:xfrm>
              <a:off x="1146" y="1215"/>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0" name="Freeform 45">
              <a:extLst>
                <a:ext uri="{FF2B5EF4-FFF2-40B4-BE49-F238E27FC236}">
                  <a16:creationId xmlns:a16="http://schemas.microsoft.com/office/drawing/2014/main" id="{695AB8FA-C63D-F3DD-187B-5E0C6998F9BE}"/>
                </a:ext>
              </a:extLst>
            </p:cNvPr>
            <p:cNvSpPr>
              <a:spLocks noEditPoints="1"/>
            </p:cNvSpPr>
            <p:nvPr/>
          </p:nvSpPr>
          <p:spPr bwMode="auto">
            <a:xfrm>
              <a:off x="1260" y="1362"/>
              <a:ext cx="36" cy="35"/>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1" name="Freeform 46">
              <a:extLst>
                <a:ext uri="{FF2B5EF4-FFF2-40B4-BE49-F238E27FC236}">
                  <a16:creationId xmlns:a16="http://schemas.microsoft.com/office/drawing/2014/main" id="{D3569721-448B-3572-12ED-9902803AEBCE}"/>
                </a:ext>
              </a:extLst>
            </p:cNvPr>
            <p:cNvSpPr>
              <a:spLocks noEditPoints="1"/>
            </p:cNvSpPr>
            <p:nvPr/>
          </p:nvSpPr>
          <p:spPr bwMode="auto">
            <a:xfrm>
              <a:off x="1375" y="1640"/>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6"/>
                    <a:pt x="128" y="69"/>
                  </a:cubicBezTo>
                  <a:lnTo>
                    <a:pt x="128" y="69"/>
                  </a:lnTo>
                  <a:cubicBezTo>
                    <a:pt x="128" y="101"/>
                    <a:pt x="102" y="128"/>
                    <a:pt x="69" y="128"/>
                  </a:cubicBezTo>
                  <a:cubicBezTo>
                    <a:pt x="37" y="128"/>
                    <a:pt x="11" y="101"/>
                    <a:pt x="11" y="69"/>
                  </a:cubicBezTo>
                  <a:cubicBezTo>
                    <a:pt x="11" y="36"/>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2" name="Freeform 47">
              <a:extLst>
                <a:ext uri="{FF2B5EF4-FFF2-40B4-BE49-F238E27FC236}">
                  <a16:creationId xmlns:a16="http://schemas.microsoft.com/office/drawing/2014/main" id="{29FA7585-A01F-ECB6-0E70-9B88E1B8AC5A}"/>
                </a:ext>
              </a:extLst>
            </p:cNvPr>
            <p:cNvSpPr>
              <a:spLocks noEditPoints="1"/>
            </p:cNvSpPr>
            <p:nvPr/>
          </p:nvSpPr>
          <p:spPr bwMode="auto">
            <a:xfrm>
              <a:off x="1490" y="1786"/>
              <a:ext cx="35"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3" name="Freeform 48">
              <a:extLst>
                <a:ext uri="{FF2B5EF4-FFF2-40B4-BE49-F238E27FC236}">
                  <a16:creationId xmlns:a16="http://schemas.microsoft.com/office/drawing/2014/main" id="{913951B6-6D86-0378-C499-114EBBE1E717}"/>
                </a:ext>
              </a:extLst>
            </p:cNvPr>
            <p:cNvSpPr>
              <a:spLocks noEditPoints="1"/>
            </p:cNvSpPr>
            <p:nvPr/>
          </p:nvSpPr>
          <p:spPr bwMode="auto">
            <a:xfrm>
              <a:off x="1604" y="1635"/>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4" name="Freeform 49">
              <a:extLst>
                <a:ext uri="{FF2B5EF4-FFF2-40B4-BE49-F238E27FC236}">
                  <a16:creationId xmlns:a16="http://schemas.microsoft.com/office/drawing/2014/main" id="{E528043F-8E20-FB73-C1B6-1CF1F9FC0BAA}"/>
                </a:ext>
              </a:extLst>
            </p:cNvPr>
            <p:cNvSpPr>
              <a:spLocks noEditPoints="1"/>
            </p:cNvSpPr>
            <p:nvPr/>
          </p:nvSpPr>
          <p:spPr bwMode="auto">
            <a:xfrm>
              <a:off x="1719" y="1247"/>
              <a:ext cx="36"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5" name="Freeform 50">
              <a:extLst>
                <a:ext uri="{FF2B5EF4-FFF2-40B4-BE49-F238E27FC236}">
                  <a16:creationId xmlns:a16="http://schemas.microsoft.com/office/drawing/2014/main" id="{53E37E29-4745-0708-22A2-78137426CEA9}"/>
                </a:ext>
              </a:extLst>
            </p:cNvPr>
            <p:cNvSpPr>
              <a:spLocks noEditPoints="1"/>
            </p:cNvSpPr>
            <p:nvPr/>
          </p:nvSpPr>
          <p:spPr bwMode="auto">
            <a:xfrm>
              <a:off x="1834" y="858"/>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6" name="Freeform 51">
              <a:extLst>
                <a:ext uri="{FF2B5EF4-FFF2-40B4-BE49-F238E27FC236}">
                  <a16:creationId xmlns:a16="http://schemas.microsoft.com/office/drawing/2014/main" id="{4104B1B6-0428-20A8-5854-F1CE4CE8ACE0}"/>
                </a:ext>
              </a:extLst>
            </p:cNvPr>
            <p:cNvSpPr>
              <a:spLocks noEditPoints="1"/>
            </p:cNvSpPr>
            <p:nvPr/>
          </p:nvSpPr>
          <p:spPr bwMode="auto">
            <a:xfrm>
              <a:off x="1948" y="708"/>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7" name="Freeform 52">
              <a:extLst>
                <a:ext uri="{FF2B5EF4-FFF2-40B4-BE49-F238E27FC236}">
                  <a16:creationId xmlns:a16="http://schemas.microsoft.com/office/drawing/2014/main" id="{C404278C-6C38-9FD6-BE81-6C8DF2BDF4D4}"/>
                </a:ext>
              </a:extLst>
            </p:cNvPr>
            <p:cNvSpPr>
              <a:spLocks noEditPoints="1"/>
            </p:cNvSpPr>
            <p:nvPr/>
          </p:nvSpPr>
          <p:spPr bwMode="auto">
            <a:xfrm>
              <a:off x="2063" y="854"/>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8" name="Freeform 53">
              <a:extLst>
                <a:ext uri="{FF2B5EF4-FFF2-40B4-BE49-F238E27FC236}">
                  <a16:creationId xmlns:a16="http://schemas.microsoft.com/office/drawing/2014/main" id="{D00DC09E-AA4B-1EF5-5AD4-E159FABF163B}"/>
                </a:ext>
              </a:extLst>
            </p:cNvPr>
            <p:cNvSpPr>
              <a:spLocks noEditPoints="1"/>
            </p:cNvSpPr>
            <p:nvPr/>
          </p:nvSpPr>
          <p:spPr bwMode="auto">
            <a:xfrm>
              <a:off x="2178" y="1132"/>
              <a:ext cx="35"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9" name="Freeform 54">
              <a:extLst>
                <a:ext uri="{FF2B5EF4-FFF2-40B4-BE49-F238E27FC236}">
                  <a16:creationId xmlns:a16="http://schemas.microsoft.com/office/drawing/2014/main" id="{1804781D-A406-9972-E0B4-F8852396B426}"/>
                </a:ext>
              </a:extLst>
            </p:cNvPr>
            <p:cNvSpPr>
              <a:spLocks noEditPoints="1"/>
            </p:cNvSpPr>
            <p:nvPr/>
          </p:nvSpPr>
          <p:spPr bwMode="auto">
            <a:xfrm>
              <a:off x="2292" y="1278"/>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0" name="Freeform 55">
              <a:extLst>
                <a:ext uri="{FF2B5EF4-FFF2-40B4-BE49-F238E27FC236}">
                  <a16:creationId xmlns:a16="http://schemas.microsoft.com/office/drawing/2014/main" id="{B7C43ADD-9ABF-D042-27D6-5CC6CE924B90}"/>
                </a:ext>
              </a:extLst>
            </p:cNvPr>
            <p:cNvSpPr>
              <a:spLocks noEditPoints="1"/>
            </p:cNvSpPr>
            <p:nvPr/>
          </p:nvSpPr>
          <p:spPr bwMode="auto">
            <a:xfrm>
              <a:off x="2407" y="1127"/>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7" y="138"/>
                    <a:pt x="139" y="107"/>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 name="Freeform 56">
              <a:extLst>
                <a:ext uri="{FF2B5EF4-FFF2-40B4-BE49-F238E27FC236}">
                  <a16:creationId xmlns:a16="http://schemas.microsoft.com/office/drawing/2014/main" id="{A5AB61EB-F7B3-C753-8553-4942825CDC12}"/>
                </a:ext>
              </a:extLst>
            </p:cNvPr>
            <p:cNvSpPr>
              <a:spLocks noEditPoints="1"/>
            </p:cNvSpPr>
            <p:nvPr/>
          </p:nvSpPr>
          <p:spPr bwMode="auto">
            <a:xfrm>
              <a:off x="2522" y="739"/>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52" name="Group 59">
            <a:extLst>
              <a:ext uri="{FF2B5EF4-FFF2-40B4-BE49-F238E27FC236}">
                <a16:creationId xmlns:a16="http://schemas.microsoft.com/office/drawing/2014/main" id="{A73F459F-F32C-016F-B767-9CE7A928C2FA}"/>
              </a:ext>
            </a:extLst>
          </p:cNvPr>
          <p:cNvGrpSpPr>
            <a:grpSpLocks noChangeAspect="1"/>
          </p:cNvGrpSpPr>
          <p:nvPr/>
        </p:nvGrpSpPr>
        <p:grpSpPr bwMode="auto">
          <a:xfrm>
            <a:off x="4860523" y="602356"/>
            <a:ext cx="3094040" cy="2460625"/>
            <a:chOff x="3196" y="557"/>
            <a:chExt cx="1949" cy="1550"/>
          </a:xfrm>
        </p:grpSpPr>
        <p:sp>
          <p:nvSpPr>
            <p:cNvPr id="53" name="Line 61">
              <a:extLst>
                <a:ext uri="{FF2B5EF4-FFF2-40B4-BE49-F238E27FC236}">
                  <a16:creationId xmlns:a16="http://schemas.microsoft.com/office/drawing/2014/main" id="{2CAE03F3-AC11-5672-0C03-DEA3E8BDDA9A}"/>
                </a:ext>
              </a:extLst>
            </p:cNvPr>
            <p:cNvSpPr>
              <a:spLocks noChangeShapeType="1"/>
            </p:cNvSpPr>
            <p:nvPr/>
          </p:nvSpPr>
          <p:spPr bwMode="auto">
            <a:xfrm>
              <a:off x="3286" y="1972"/>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62">
              <a:extLst>
                <a:ext uri="{FF2B5EF4-FFF2-40B4-BE49-F238E27FC236}">
                  <a16:creationId xmlns:a16="http://schemas.microsoft.com/office/drawing/2014/main" id="{C4C23718-04E7-967A-809C-935240045DD1}"/>
                </a:ext>
              </a:extLst>
            </p:cNvPr>
            <p:cNvSpPr>
              <a:spLocks noChangeShapeType="1"/>
            </p:cNvSpPr>
            <p:nvPr/>
          </p:nvSpPr>
          <p:spPr bwMode="auto">
            <a:xfrm flipV="1">
              <a:off x="3286"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Line 63">
              <a:extLst>
                <a:ext uri="{FF2B5EF4-FFF2-40B4-BE49-F238E27FC236}">
                  <a16:creationId xmlns:a16="http://schemas.microsoft.com/office/drawing/2014/main" id="{ED12FDD9-E3F1-4D03-3EFB-14894316EF01}"/>
                </a:ext>
              </a:extLst>
            </p:cNvPr>
            <p:cNvSpPr>
              <a:spLocks noChangeShapeType="1"/>
            </p:cNvSpPr>
            <p:nvPr/>
          </p:nvSpPr>
          <p:spPr bwMode="auto">
            <a:xfrm flipV="1">
              <a:off x="3541"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Line 64">
              <a:extLst>
                <a:ext uri="{FF2B5EF4-FFF2-40B4-BE49-F238E27FC236}">
                  <a16:creationId xmlns:a16="http://schemas.microsoft.com/office/drawing/2014/main" id="{590F20AC-6026-73FB-7471-2273FAB5E143}"/>
                </a:ext>
              </a:extLst>
            </p:cNvPr>
            <p:cNvSpPr>
              <a:spLocks noChangeShapeType="1"/>
            </p:cNvSpPr>
            <p:nvPr/>
          </p:nvSpPr>
          <p:spPr bwMode="auto">
            <a:xfrm flipV="1">
              <a:off x="3797"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Line 65">
              <a:extLst>
                <a:ext uri="{FF2B5EF4-FFF2-40B4-BE49-F238E27FC236}">
                  <a16:creationId xmlns:a16="http://schemas.microsoft.com/office/drawing/2014/main" id="{B3B2EE4A-5096-4713-555A-B12B32A2A536}"/>
                </a:ext>
              </a:extLst>
            </p:cNvPr>
            <p:cNvSpPr>
              <a:spLocks noChangeShapeType="1"/>
            </p:cNvSpPr>
            <p:nvPr/>
          </p:nvSpPr>
          <p:spPr bwMode="auto">
            <a:xfrm flipV="1">
              <a:off x="4052"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8" name="Line 66">
              <a:extLst>
                <a:ext uri="{FF2B5EF4-FFF2-40B4-BE49-F238E27FC236}">
                  <a16:creationId xmlns:a16="http://schemas.microsoft.com/office/drawing/2014/main" id="{E1B1BA23-ADD7-CA53-F3A4-1C5635BB3EC3}"/>
                </a:ext>
              </a:extLst>
            </p:cNvPr>
            <p:cNvSpPr>
              <a:spLocks noChangeShapeType="1"/>
            </p:cNvSpPr>
            <p:nvPr/>
          </p:nvSpPr>
          <p:spPr bwMode="auto">
            <a:xfrm flipV="1">
              <a:off x="4308"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9" name="Line 67">
              <a:extLst>
                <a:ext uri="{FF2B5EF4-FFF2-40B4-BE49-F238E27FC236}">
                  <a16:creationId xmlns:a16="http://schemas.microsoft.com/office/drawing/2014/main" id="{A0437CE6-9ACF-ED97-CC51-9B38CB650E22}"/>
                </a:ext>
              </a:extLst>
            </p:cNvPr>
            <p:cNvSpPr>
              <a:spLocks noChangeShapeType="1"/>
            </p:cNvSpPr>
            <p:nvPr/>
          </p:nvSpPr>
          <p:spPr bwMode="auto">
            <a:xfrm flipV="1">
              <a:off x="4564"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0" name="Line 68">
              <a:extLst>
                <a:ext uri="{FF2B5EF4-FFF2-40B4-BE49-F238E27FC236}">
                  <a16:creationId xmlns:a16="http://schemas.microsoft.com/office/drawing/2014/main" id="{BC21E92A-9424-0B7D-B0EB-1ABD899976F6}"/>
                </a:ext>
              </a:extLst>
            </p:cNvPr>
            <p:cNvSpPr>
              <a:spLocks noChangeShapeType="1"/>
            </p:cNvSpPr>
            <p:nvPr/>
          </p:nvSpPr>
          <p:spPr bwMode="auto">
            <a:xfrm flipV="1">
              <a:off x="4819"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1" name="Line 69">
              <a:extLst>
                <a:ext uri="{FF2B5EF4-FFF2-40B4-BE49-F238E27FC236}">
                  <a16:creationId xmlns:a16="http://schemas.microsoft.com/office/drawing/2014/main" id="{C1519FF7-9EC7-7DFF-7738-A5551CA8D456}"/>
                </a:ext>
              </a:extLst>
            </p:cNvPr>
            <p:cNvSpPr>
              <a:spLocks noChangeShapeType="1"/>
            </p:cNvSpPr>
            <p:nvPr/>
          </p:nvSpPr>
          <p:spPr bwMode="auto">
            <a:xfrm flipV="1">
              <a:off x="5075" y="1954"/>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2" name="Rectangle 70">
              <a:extLst>
                <a:ext uri="{FF2B5EF4-FFF2-40B4-BE49-F238E27FC236}">
                  <a16:creationId xmlns:a16="http://schemas.microsoft.com/office/drawing/2014/main" id="{A992DCA3-264C-B9E3-9F90-CB49C725C1CE}"/>
                </a:ext>
              </a:extLst>
            </p:cNvPr>
            <p:cNvSpPr>
              <a:spLocks noChangeArrowheads="1"/>
            </p:cNvSpPr>
            <p:nvPr/>
          </p:nvSpPr>
          <p:spPr bwMode="auto">
            <a:xfrm>
              <a:off x="3269" y="200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3" name="Rectangle 71">
              <a:extLst>
                <a:ext uri="{FF2B5EF4-FFF2-40B4-BE49-F238E27FC236}">
                  <a16:creationId xmlns:a16="http://schemas.microsoft.com/office/drawing/2014/main" id="{B810143E-F080-EC72-D08C-CE68C232E246}"/>
                </a:ext>
              </a:extLst>
            </p:cNvPr>
            <p:cNvSpPr>
              <a:spLocks noChangeArrowheads="1"/>
            </p:cNvSpPr>
            <p:nvPr/>
          </p:nvSpPr>
          <p:spPr bwMode="auto">
            <a:xfrm>
              <a:off x="3525" y="200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4" name="Rectangle 72">
              <a:extLst>
                <a:ext uri="{FF2B5EF4-FFF2-40B4-BE49-F238E27FC236}">
                  <a16:creationId xmlns:a16="http://schemas.microsoft.com/office/drawing/2014/main" id="{6083E55C-99BF-CE80-BD22-F2E9E01CC994}"/>
                </a:ext>
              </a:extLst>
            </p:cNvPr>
            <p:cNvSpPr>
              <a:spLocks noChangeArrowheads="1"/>
            </p:cNvSpPr>
            <p:nvPr/>
          </p:nvSpPr>
          <p:spPr bwMode="auto">
            <a:xfrm>
              <a:off x="3780" y="200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5" name="Rectangle 73">
              <a:extLst>
                <a:ext uri="{FF2B5EF4-FFF2-40B4-BE49-F238E27FC236}">
                  <a16:creationId xmlns:a16="http://schemas.microsoft.com/office/drawing/2014/main" id="{D6E0F4B6-FE7E-6597-0CF6-7F3668231A43}"/>
                </a:ext>
              </a:extLst>
            </p:cNvPr>
            <p:cNvSpPr>
              <a:spLocks noChangeArrowheads="1"/>
            </p:cNvSpPr>
            <p:nvPr/>
          </p:nvSpPr>
          <p:spPr bwMode="auto">
            <a:xfrm>
              <a:off x="4036" y="200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6" name="Rectangle 74">
              <a:extLst>
                <a:ext uri="{FF2B5EF4-FFF2-40B4-BE49-F238E27FC236}">
                  <a16:creationId xmlns:a16="http://schemas.microsoft.com/office/drawing/2014/main" id="{BF527239-02B5-86BD-57BD-F52207516043}"/>
                </a:ext>
              </a:extLst>
            </p:cNvPr>
            <p:cNvSpPr>
              <a:spLocks noChangeArrowheads="1"/>
            </p:cNvSpPr>
            <p:nvPr/>
          </p:nvSpPr>
          <p:spPr bwMode="auto">
            <a:xfrm>
              <a:off x="4292" y="200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7" name="Rectangle 75">
              <a:extLst>
                <a:ext uri="{FF2B5EF4-FFF2-40B4-BE49-F238E27FC236}">
                  <a16:creationId xmlns:a16="http://schemas.microsoft.com/office/drawing/2014/main" id="{A1C42EA7-CB49-FD56-7BB0-6B9CDF312D71}"/>
                </a:ext>
              </a:extLst>
            </p:cNvPr>
            <p:cNvSpPr>
              <a:spLocks noChangeArrowheads="1"/>
            </p:cNvSpPr>
            <p:nvPr/>
          </p:nvSpPr>
          <p:spPr bwMode="auto">
            <a:xfrm>
              <a:off x="4535" y="200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8" name="Rectangle 76">
              <a:extLst>
                <a:ext uri="{FF2B5EF4-FFF2-40B4-BE49-F238E27FC236}">
                  <a16:creationId xmlns:a16="http://schemas.microsoft.com/office/drawing/2014/main" id="{D3602B7F-2F83-70F0-104A-23866FB4CF0F}"/>
                </a:ext>
              </a:extLst>
            </p:cNvPr>
            <p:cNvSpPr>
              <a:spLocks noChangeArrowheads="1"/>
            </p:cNvSpPr>
            <p:nvPr/>
          </p:nvSpPr>
          <p:spPr bwMode="auto">
            <a:xfrm>
              <a:off x="4790" y="200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9" name="Rectangle 77">
              <a:extLst>
                <a:ext uri="{FF2B5EF4-FFF2-40B4-BE49-F238E27FC236}">
                  <a16:creationId xmlns:a16="http://schemas.microsoft.com/office/drawing/2014/main" id="{7C8C3387-AECB-EBC1-9C7B-EB6719526940}"/>
                </a:ext>
              </a:extLst>
            </p:cNvPr>
            <p:cNvSpPr>
              <a:spLocks noChangeArrowheads="1"/>
            </p:cNvSpPr>
            <p:nvPr/>
          </p:nvSpPr>
          <p:spPr bwMode="auto">
            <a:xfrm>
              <a:off x="5046" y="2000"/>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70" name="Line 78">
              <a:extLst>
                <a:ext uri="{FF2B5EF4-FFF2-40B4-BE49-F238E27FC236}">
                  <a16:creationId xmlns:a16="http://schemas.microsoft.com/office/drawing/2014/main" id="{651AD6F0-3FD0-AB81-40E0-496FC9E4CA11}"/>
                </a:ext>
              </a:extLst>
            </p:cNvPr>
            <p:cNvSpPr>
              <a:spLocks noChangeShapeType="1"/>
            </p:cNvSpPr>
            <p:nvPr/>
          </p:nvSpPr>
          <p:spPr bwMode="auto">
            <a:xfrm flipV="1">
              <a:off x="3286" y="557"/>
              <a:ext cx="0" cy="141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79">
              <a:extLst>
                <a:ext uri="{FF2B5EF4-FFF2-40B4-BE49-F238E27FC236}">
                  <a16:creationId xmlns:a16="http://schemas.microsoft.com/office/drawing/2014/main" id="{94222489-85CD-A5E9-8066-4018DF069F40}"/>
                </a:ext>
              </a:extLst>
            </p:cNvPr>
            <p:cNvSpPr>
              <a:spLocks noChangeShapeType="1"/>
            </p:cNvSpPr>
            <p:nvPr/>
          </p:nvSpPr>
          <p:spPr bwMode="auto">
            <a:xfrm>
              <a:off x="3286" y="197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80">
              <a:extLst>
                <a:ext uri="{FF2B5EF4-FFF2-40B4-BE49-F238E27FC236}">
                  <a16:creationId xmlns:a16="http://schemas.microsoft.com/office/drawing/2014/main" id="{F8F7F5B5-3EAE-D4F0-2645-B029B2921013}"/>
                </a:ext>
              </a:extLst>
            </p:cNvPr>
            <p:cNvSpPr>
              <a:spLocks noChangeShapeType="1"/>
            </p:cNvSpPr>
            <p:nvPr/>
          </p:nvSpPr>
          <p:spPr bwMode="auto">
            <a:xfrm>
              <a:off x="3286" y="183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3" name="Line 81">
              <a:extLst>
                <a:ext uri="{FF2B5EF4-FFF2-40B4-BE49-F238E27FC236}">
                  <a16:creationId xmlns:a16="http://schemas.microsoft.com/office/drawing/2014/main" id="{62ED71EF-F997-B2D2-BA17-DABA270EB19B}"/>
                </a:ext>
              </a:extLst>
            </p:cNvPr>
            <p:cNvSpPr>
              <a:spLocks noChangeShapeType="1"/>
            </p:cNvSpPr>
            <p:nvPr/>
          </p:nvSpPr>
          <p:spPr bwMode="auto">
            <a:xfrm>
              <a:off x="3286" y="168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4" name="Line 82">
              <a:extLst>
                <a:ext uri="{FF2B5EF4-FFF2-40B4-BE49-F238E27FC236}">
                  <a16:creationId xmlns:a16="http://schemas.microsoft.com/office/drawing/2014/main" id="{AB3496BB-0511-A0FC-F258-ED2459728E70}"/>
                </a:ext>
              </a:extLst>
            </p:cNvPr>
            <p:cNvSpPr>
              <a:spLocks noChangeShapeType="1"/>
            </p:cNvSpPr>
            <p:nvPr/>
          </p:nvSpPr>
          <p:spPr bwMode="auto">
            <a:xfrm>
              <a:off x="3286" y="154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5" name="Line 83">
              <a:extLst>
                <a:ext uri="{FF2B5EF4-FFF2-40B4-BE49-F238E27FC236}">
                  <a16:creationId xmlns:a16="http://schemas.microsoft.com/office/drawing/2014/main" id="{8D4547B7-720E-D038-7071-743902076851}"/>
                </a:ext>
              </a:extLst>
            </p:cNvPr>
            <p:cNvSpPr>
              <a:spLocks noChangeShapeType="1"/>
            </p:cNvSpPr>
            <p:nvPr/>
          </p:nvSpPr>
          <p:spPr bwMode="auto">
            <a:xfrm>
              <a:off x="3286" y="140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6" name="Line 84">
              <a:extLst>
                <a:ext uri="{FF2B5EF4-FFF2-40B4-BE49-F238E27FC236}">
                  <a16:creationId xmlns:a16="http://schemas.microsoft.com/office/drawing/2014/main" id="{FA592D2E-227A-29CC-40FB-0D631B6713CC}"/>
                </a:ext>
              </a:extLst>
            </p:cNvPr>
            <p:cNvSpPr>
              <a:spLocks noChangeShapeType="1"/>
            </p:cNvSpPr>
            <p:nvPr/>
          </p:nvSpPr>
          <p:spPr bwMode="auto">
            <a:xfrm>
              <a:off x="3286" y="126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7" name="Line 85">
              <a:extLst>
                <a:ext uri="{FF2B5EF4-FFF2-40B4-BE49-F238E27FC236}">
                  <a16:creationId xmlns:a16="http://schemas.microsoft.com/office/drawing/2014/main" id="{D78FD6B6-262E-7C66-3EFA-02B080767AEC}"/>
                </a:ext>
              </a:extLst>
            </p:cNvPr>
            <p:cNvSpPr>
              <a:spLocks noChangeShapeType="1"/>
            </p:cNvSpPr>
            <p:nvPr/>
          </p:nvSpPr>
          <p:spPr bwMode="auto">
            <a:xfrm>
              <a:off x="3286" y="112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8" name="Line 86">
              <a:extLst>
                <a:ext uri="{FF2B5EF4-FFF2-40B4-BE49-F238E27FC236}">
                  <a16:creationId xmlns:a16="http://schemas.microsoft.com/office/drawing/2014/main" id="{3AC593A3-EFE9-53F7-1F2E-B03BAE6DCC3C}"/>
                </a:ext>
              </a:extLst>
            </p:cNvPr>
            <p:cNvSpPr>
              <a:spLocks noChangeShapeType="1"/>
            </p:cNvSpPr>
            <p:nvPr/>
          </p:nvSpPr>
          <p:spPr bwMode="auto">
            <a:xfrm>
              <a:off x="3286" y="98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9" name="Line 87">
              <a:extLst>
                <a:ext uri="{FF2B5EF4-FFF2-40B4-BE49-F238E27FC236}">
                  <a16:creationId xmlns:a16="http://schemas.microsoft.com/office/drawing/2014/main" id="{75CC7AB7-F617-6DF8-CF2D-D22736F5E1DB}"/>
                </a:ext>
              </a:extLst>
            </p:cNvPr>
            <p:cNvSpPr>
              <a:spLocks noChangeShapeType="1"/>
            </p:cNvSpPr>
            <p:nvPr/>
          </p:nvSpPr>
          <p:spPr bwMode="auto">
            <a:xfrm>
              <a:off x="3286" y="84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0" name="Line 88">
              <a:extLst>
                <a:ext uri="{FF2B5EF4-FFF2-40B4-BE49-F238E27FC236}">
                  <a16:creationId xmlns:a16="http://schemas.microsoft.com/office/drawing/2014/main" id="{43B363EE-74C0-9705-7E0F-4CCF2739FF69}"/>
                </a:ext>
              </a:extLst>
            </p:cNvPr>
            <p:cNvSpPr>
              <a:spLocks noChangeShapeType="1"/>
            </p:cNvSpPr>
            <p:nvPr/>
          </p:nvSpPr>
          <p:spPr bwMode="auto">
            <a:xfrm>
              <a:off x="3286" y="69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1" name="Line 89">
              <a:extLst>
                <a:ext uri="{FF2B5EF4-FFF2-40B4-BE49-F238E27FC236}">
                  <a16:creationId xmlns:a16="http://schemas.microsoft.com/office/drawing/2014/main" id="{A9F6BB76-0524-6774-1C78-A6837CEFCD0B}"/>
                </a:ext>
              </a:extLst>
            </p:cNvPr>
            <p:cNvSpPr>
              <a:spLocks noChangeShapeType="1"/>
            </p:cNvSpPr>
            <p:nvPr/>
          </p:nvSpPr>
          <p:spPr bwMode="auto">
            <a:xfrm>
              <a:off x="3286" y="55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2" name="Rectangle 91">
              <a:extLst>
                <a:ext uri="{FF2B5EF4-FFF2-40B4-BE49-F238E27FC236}">
                  <a16:creationId xmlns:a16="http://schemas.microsoft.com/office/drawing/2014/main" id="{AD635E81-280C-FA5C-CA88-7B4B55406329}"/>
                </a:ext>
              </a:extLst>
            </p:cNvPr>
            <p:cNvSpPr>
              <a:spLocks noChangeArrowheads="1"/>
            </p:cNvSpPr>
            <p:nvPr/>
          </p:nvSpPr>
          <p:spPr bwMode="auto">
            <a:xfrm>
              <a:off x="3196" y="1782"/>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83" name="Rectangle 93">
              <a:extLst>
                <a:ext uri="{FF2B5EF4-FFF2-40B4-BE49-F238E27FC236}">
                  <a16:creationId xmlns:a16="http://schemas.microsoft.com/office/drawing/2014/main" id="{9141DD99-781F-C88E-316F-21211293070D}"/>
                </a:ext>
              </a:extLst>
            </p:cNvPr>
            <p:cNvSpPr>
              <a:spLocks noChangeArrowheads="1"/>
            </p:cNvSpPr>
            <p:nvPr/>
          </p:nvSpPr>
          <p:spPr bwMode="auto">
            <a:xfrm>
              <a:off x="3212" y="149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4" name="Rectangle 95">
              <a:extLst>
                <a:ext uri="{FF2B5EF4-FFF2-40B4-BE49-F238E27FC236}">
                  <a16:creationId xmlns:a16="http://schemas.microsoft.com/office/drawing/2014/main" id="{77703366-17C2-2813-BCC9-2888CE0F57A2}"/>
                </a:ext>
              </a:extLst>
            </p:cNvPr>
            <p:cNvSpPr>
              <a:spLocks noChangeArrowheads="1"/>
            </p:cNvSpPr>
            <p:nvPr/>
          </p:nvSpPr>
          <p:spPr bwMode="auto">
            <a:xfrm>
              <a:off x="3212" y="121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5" name="Rectangle 97">
              <a:extLst>
                <a:ext uri="{FF2B5EF4-FFF2-40B4-BE49-F238E27FC236}">
                  <a16:creationId xmlns:a16="http://schemas.microsoft.com/office/drawing/2014/main" id="{0CF963A8-2399-6739-F40F-69164E4D5338}"/>
                </a:ext>
              </a:extLst>
            </p:cNvPr>
            <p:cNvSpPr>
              <a:spLocks noChangeArrowheads="1"/>
            </p:cNvSpPr>
            <p:nvPr/>
          </p:nvSpPr>
          <p:spPr bwMode="auto">
            <a:xfrm>
              <a:off x="3212" y="93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6" name="Rectangle 99">
              <a:extLst>
                <a:ext uri="{FF2B5EF4-FFF2-40B4-BE49-F238E27FC236}">
                  <a16:creationId xmlns:a16="http://schemas.microsoft.com/office/drawing/2014/main" id="{C422ABDF-9DB7-F2B5-FA24-C5FFFCAF8B99}"/>
                </a:ext>
              </a:extLst>
            </p:cNvPr>
            <p:cNvSpPr>
              <a:spLocks noChangeArrowheads="1"/>
            </p:cNvSpPr>
            <p:nvPr/>
          </p:nvSpPr>
          <p:spPr bwMode="auto">
            <a:xfrm>
              <a:off x="3212" y="6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7" name="Freeform 101">
              <a:extLst>
                <a:ext uri="{FF2B5EF4-FFF2-40B4-BE49-F238E27FC236}">
                  <a16:creationId xmlns:a16="http://schemas.microsoft.com/office/drawing/2014/main" id="{9ED5DE32-77D1-7C12-2B49-7EB24EDE79E8}"/>
                </a:ext>
              </a:extLst>
            </p:cNvPr>
            <p:cNvSpPr>
              <a:spLocks/>
            </p:cNvSpPr>
            <p:nvPr/>
          </p:nvSpPr>
          <p:spPr bwMode="auto">
            <a:xfrm>
              <a:off x="3286" y="839"/>
              <a:ext cx="1605" cy="708"/>
            </a:xfrm>
            <a:custGeom>
              <a:avLst/>
              <a:gdLst>
                <a:gd name="T0" fmla="*/ 0 w 1605"/>
                <a:gd name="T1" fmla="*/ 708 h 708"/>
                <a:gd name="T2" fmla="*/ 32 w 1605"/>
                <a:gd name="T3" fmla="*/ 623 h 708"/>
                <a:gd name="T4" fmla="*/ 64 w 1605"/>
                <a:gd name="T5" fmla="*/ 536 h 708"/>
                <a:gd name="T6" fmla="*/ 96 w 1605"/>
                <a:gd name="T7" fmla="*/ 460 h 708"/>
                <a:gd name="T8" fmla="*/ 128 w 1605"/>
                <a:gd name="T9" fmla="*/ 403 h 708"/>
                <a:gd name="T10" fmla="*/ 161 w 1605"/>
                <a:gd name="T11" fmla="*/ 366 h 708"/>
                <a:gd name="T12" fmla="*/ 193 w 1605"/>
                <a:gd name="T13" fmla="*/ 347 h 708"/>
                <a:gd name="T14" fmla="*/ 225 w 1605"/>
                <a:gd name="T15" fmla="*/ 341 h 708"/>
                <a:gd name="T16" fmla="*/ 257 w 1605"/>
                <a:gd name="T17" fmla="*/ 348 h 708"/>
                <a:gd name="T18" fmla="*/ 289 w 1605"/>
                <a:gd name="T19" fmla="*/ 368 h 708"/>
                <a:gd name="T20" fmla="*/ 321 w 1605"/>
                <a:gd name="T21" fmla="*/ 401 h 708"/>
                <a:gd name="T22" fmla="*/ 353 w 1605"/>
                <a:gd name="T23" fmla="*/ 447 h 708"/>
                <a:gd name="T24" fmla="*/ 385 w 1605"/>
                <a:gd name="T25" fmla="*/ 503 h 708"/>
                <a:gd name="T26" fmla="*/ 417 w 1605"/>
                <a:gd name="T27" fmla="*/ 560 h 708"/>
                <a:gd name="T28" fmla="*/ 450 w 1605"/>
                <a:gd name="T29" fmla="*/ 611 h 708"/>
                <a:gd name="T30" fmla="*/ 482 w 1605"/>
                <a:gd name="T31" fmla="*/ 650 h 708"/>
                <a:gd name="T32" fmla="*/ 514 w 1605"/>
                <a:gd name="T33" fmla="*/ 678 h 708"/>
                <a:gd name="T34" fmla="*/ 546 w 1605"/>
                <a:gd name="T35" fmla="*/ 695 h 708"/>
                <a:gd name="T36" fmla="*/ 578 w 1605"/>
                <a:gd name="T37" fmla="*/ 702 h 708"/>
                <a:gd name="T38" fmla="*/ 610 w 1605"/>
                <a:gd name="T39" fmla="*/ 700 h 708"/>
                <a:gd name="T40" fmla="*/ 642 w 1605"/>
                <a:gd name="T41" fmla="*/ 689 h 708"/>
                <a:gd name="T42" fmla="*/ 674 w 1605"/>
                <a:gd name="T43" fmla="*/ 666 h 708"/>
                <a:gd name="T44" fmla="*/ 706 w 1605"/>
                <a:gd name="T45" fmla="*/ 627 h 708"/>
                <a:gd name="T46" fmla="*/ 739 w 1605"/>
                <a:gd name="T47" fmla="*/ 567 h 708"/>
                <a:gd name="T48" fmla="*/ 771 w 1605"/>
                <a:gd name="T49" fmla="*/ 484 h 708"/>
                <a:gd name="T50" fmla="*/ 803 w 1605"/>
                <a:gd name="T51" fmla="*/ 383 h 708"/>
                <a:gd name="T52" fmla="*/ 835 w 1605"/>
                <a:gd name="T53" fmla="*/ 277 h 708"/>
                <a:gd name="T54" fmla="*/ 867 w 1605"/>
                <a:gd name="T55" fmla="*/ 181 h 708"/>
                <a:gd name="T56" fmla="*/ 899 w 1605"/>
                <a:gd name="T57" fmla="*/ 106 h 708"/>
                <a:gd name="T58" fmla="*/ 931 w 1605"/>
                <a:gd name="T59" fmla="*/ 54 h 708"/>
                <a:gd name="T60" fmla="*/ 963 w 1605"/>
                <a:gd name="T61" fmla="*/ 22 h 708"/>
                <a:gd name="T62" fmla="*/ 995 w 1605"/>
                <a:gd name="T63" fmla="*/ 5 h 708"/>
                <a:gd name="T64" fmla="*/ 1028 w 1605"/>
                <a:gd name="T65" fmla="*/ 0 h 708"/>
                <a:gd name="T66" fmla="*/ 1060 w 1605"/>
                <a:gd name="T67" fmla="*/ 5 h 708"/>
                <a:gd name="T68" fmla="*/ 1092 w 1605"/>
                <a:gd name="T69" fmla="*/ 19 h 708"/>
                <a:gd name="T70" fmla="*/ 1124 w 1605"/>
                <a:gd name="T71" fmla="*/ 41 h 708"/>
                <a:gd name="T72" fmla="*/ 1156 w 1605"/>
                <a:gd name="T73" fmla="*/ 68 h 708"/>
                <a:gd name="T74" fmla="*/ 1188 w 1605"/>
                <a:gd name="T75" fmla="*/ 94 h 708"/>
                <a:gd name="T76" fmla="*/ 1220 w 1605"/>
                <a:gd name="T77" fmla="*/ 116 h 708"/>
                <a:gd name="T78" fmla="*/ 1252 w 1605"/>
                <a:gd name="T79" fmla="*/ 132 h 708"/>
                <a:gd name="T80" fmla="*/ 1285 w 1605"/>
                <a:gd name="T81" fmla="*/ 143 h 708"/>
                <a:gd name="T82" fmla="*/ 1316 w 1605"/>
                <a:gd name="T83" fmla="*/ 149 h 708"/>
                <a:gd name="T84" fmla="*/ 1349 w 1605"/>
                <a:gd name="T85" fmla="*/ 152 h 708"/>
                <a:gd name="T86" fmla="*/ 1381 w 1605"/>
                <a:gd name="T87" fmla="*/ 154 h 708"/>
                <a:gd name="T88" fmla="*/ 1413 w 1605"/>
                <a:gd name="T89" fmla="*/ 154 h 708"/>
                <a:gd name="T90" fmla="*/ 1445 w 1605"/>
                <a:gd name="T91" fmla="*/ 154 h 708"/>
                <a:gd name="T92" fmla="*/ 1477 w 1605"/>
                <a:gd name="T93" fmla="*/ 151 h 708"/>
                <a:gd name="T94" fmla="*/ 1509 w 1605"/>
                <a:gd name="T95" fmla="*/ 147 h 708"/>
                <a:gd name="T96" fmla="*/ 1541 w 1605"/>
                <a:gd name="T97" fmla="*/ 140 h 708"/>
                <a:gd name="T98" fmla="*/ 1574 w 1605"/>
                <a:gd name="T99" fmla="*/ 129 h 708"/>
                <a:gd name="T100" fmla="*/ 1605 w 1605"/>
                <a:gd name="T101" fmla="*/ 11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08">
                  <a:moveTo>
                    <a:pt x="0" y="708"/>
                  </a:moveTo>
                  <a:lnTo>
                    <a:pt x="32" y="623"/>
                  </a:lnTo>
                  <a:lnTo>
                    <a:pt x="64" y="536"/>
                  </a:lnTo>
                  <a:lnTo>
                    <a:pt x="96" y="460"/>
                  </a:lnTo>
                  <a:lnTo>
                    <a:pt x="128" y="403"/>
                  </a:lnTo>
                  <a:lnTo>
                    <a:pt x="161" y="366"/>
                  </a:lnTo>
                  <a:lnTo>
                    <a:pt x="193" y="347"/>
                  </a:lnTo>
                  <a:lnTo>
                    <a:pt x="225" y="341"/>
                  </a:lnTo>
                  <a:lnTo>
                    <a:pt x="257" y="348"/>
                  </a:lnTo>
                  <a:lnTo>
                    <a:pt x="289" y="368"/>
                  </a:lnTo>
                  <a:lnTo>
                    <a:pt x="321" y="401"/>
                  </a:lnTo>
                  <a:lnTo>
                    <a:pt x="353" y="447"/>
                  </a:lnTo>
                  <a:lnTo>
                    <a:pt x="385" y="503"/>
                  </a:lnTo>
                  <a:lnTo>
                    <a:pt x="417" y="560"/>
                  </a:lnTo>
                  <a:lnTo>
                    <a:pt x="450" y="611"/>
                  </a:lnTo>
                  <a:lnTo>
                    <a:pt x="482" y="650"/>
                  </a:lnTo>
                  <a:lnTo>
                    <a:pt x="514" y="678"/>
                  </a:lnTo>
                  <a:lnTo>
                    <a:pt x="546" y="695"/>
                  </a:lnTo>
                  <a:lnTo>
                    <a:pt x="578" y="702"/>
                  </a:lnTo>
                  <a:lnTo>
                    <a:pt x="610" y="700"/>
                  </a:lnTo>
                  <a:lnTo>
                    <a:pt x="642" y="689"/>
                  </a:lnTo>
                  <a:lnTo>
                    <a:pt x="674" y="666"/>
                  </a:lnTo>
                  <a:lnTo>
                    <a:pt x="706" y="627"/>
                  </a:lnTo>
                  <a:lnTo>
                    <a:pt x="739" y="567"/>
                  </a:lnTo>
                  <a:lnTo>
                    <a:pt x="771" y="484"/>
                  </a:lnTo>
                  <a:lnTo>
                    <a:pt x="803" y="383"/>
                  </a:lnTo>
                  <a:lnTo>
                    <a:pt x="835" y="277"/>
                  </a:lnTo>
                  <a:lnTo>
                    <a:pt x="867" y="181"/>
                  </a:lnTo>
                  <a:lnTo>
                    <a:pt x="899" y="106"/>
                  </a:lnTo>
                  <a:lnTo>
                    <a:pt x="931" y="54"/>
                  </a:lnTo>
                  <a:lnTo>
                    <a:pt x="963" y="22"/>
                  </a:lnTo>
                  <a:lnTo>
                    <a:pt x="995" y="5"/>
                  </a:lnTo>
                  <a:lnTo>
                    <a:pt x="1028" y="0"/>
                  </a:lnTo>
                  <a:lnTo>
                    <a:pt x="1060" y="5"/>
                  </a:lnTo>
                  <a:lnTo>
                    <a:pt x="1092" y="19"/>
                  </a:lnTo>
                  <a:lnTo>
                    <a:pt x="1124" y="41"/>
                  </a:lnTo>
                  <a:lnTo>
                    <a:pt x="1156" y="68"/>
                  </a:lnTo>
                  <a:lnTo>
                    <a:pt x="1188" y="94"/>
                  </a:lnTo>
                  <a:lnTo>
                    <a:pt x="1220" y="116"/>
                  </a:lnTo>
                  <a:lnTo>
                    <a:pt x="1252" y="132"/>
                  </a:lnTo>
                  <a:lnTo>
                    <a:pt x="1285" y="143"/>
                  </a:lnTo>
                  <a:lnTo>
                    <a:pt x="1316" y="149"/>
                  </a:lnTo>
                  <a:lnTo>
                    <a:pt x="1349" y="152"/>
                  </a:lnTo>
                  <a:lnTo>
                    <a:pt x="1381" y="154"/>
                  </a:lnTo>
                  <a:lnTo>
                    <a:pt x="1413" y="154"/>
                  </a:lnTo>
                  <a:lnTo>
                    <a:pt x="1445" y="154"/>
                  </a:lnTo>
                  <a:lnTo>
                    <a:pt x="1477" y="151"/>
                  </a:lnTo>
                  <a:lnTo>
                    <a:pt x="1509" y="147"/>
                  </a:lnTo>
                  <a:lnTo>
                    <a:pt x="1541" y="140"/>
                  </a:lnTo>
                  <a:lnTo>
                    <a:pt x="1574" y="129"/>
                  </a:lnTo>
                  <a:lnTo>
                    <a:pt x="1605" y="11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8" name="Freeform 102">
              <a:extLst>
                <a:ext uri="{FF2B5EF4-FFF2-40B4-BE49-F238E27FC236}">
                  <a16:creationId xmlns:a16="http://schemas.microsoft.com/office/drawing/2014/main" id="{CD66A341-B886-98FF-6FFA-590AEA6F3B2D}"/>
                </a:ext>
              </a:extLst>
            </p:cNvPr>
            <p:cNvSpPr>
              <a:spLocks/>
            </p:cNvSpPr>
            <p:nvPr/>
          </p:nvSpPr>
          <p:spPr bwMode="auto">
            <a:xfrm>
              <a:off x="3286" y="792"/>
              <a:ext cx="1605" cy="741"/>
            </a:xfrm>
            <a:custGeom>
              <a:avLst/>
              <a:gdLst>
                <a:gd name="T0" fmla="*/ 0 w 1605"/>
                <a:gd name="T1" fmla="*/ 684 h 741"/>
                <a:gd name="T2" fmla="*/ 32 w 1605"/>
                <a:gd name="T3" fmla="*/ 644 h 741"/>
                <a:gd name="T4" fmla="*/ 64 w 1605"/>
                <a:gd name="T5" fmla="*/ 596 h 741"/>
                <a:gd name="T6" fmla="*/ 96 w 1605"/>
                <a:gd name="T7" fmla="*/ 545 h 741"/>
                <a:gd name="T8" fmla="*/ 128 w 1605"/>
                <a:gd name="T9" fmla="*/ 498 h 741"/>
                <a:gd name="T10" fmla="*/ 161 w 1605"/>
                <a:gd name="T11" fmla="*/ 460 h 741"/>
                <a:gd name="T12" fmla="*/ 193 w 1605"/>
                <a:gd name="T13" fmla="*/ 435 h 741"/>
                <a:gd name="T14" fmla="*/ 225 w 1605"/>
                <a:gd name="T15" fmla="*/ 420 h 741"/>
                <a:gd name="T16" fmla="*/ 257 w 1605"/>
                <a:gd name="T17" fmla="*/ 417 h 741"/>
                <a:gd name="T18" fmla="*/ 289 w 1605"/>
                <a:gd name="T19" fmla="*/ 426 h 741"/>
                <a:gd name="T20" fmla="*/ 321 w 1605"/>
                <a:gd name="T21" fmla="*/ 451 h 741"/>
                <a:gd name="T22" fmla="*/ 353 w 1605"/>
                <a:gd name="T23" fmla="*/ 493 h 741"/>
                <a:gd name="T24" fmla="*/ 385 w 1605"/>
                <a:gd name="T25" fmla="*/ 551 h 741"/>
                <a:gd name="T26" fmla="*/ 417 w 1605"/>
                <a:gd name="T27" fmla="*/ 616 h 741"/>
                <a:gd name="T28" fmla="*/ 450 w 1605"/>
                <a:gd name="T29" fmla="*/ 674 h 741"/>
                <a:gd name="T30" fmla="*/ 482 w 1605"/>
                <a:gd name="T31" fmla="*/ 714 h 741"/>
                <a:gd name="T32" fmla="*/ 514 w 1605"/>
                <a:gd name="T33" fmla="*/ 735 h 741"/>
                <a:gd name="T34" fmla="*/ 546 w 1605"/>
                <a:gd name="T35" fmla="*/ 741 h 741"/>
                <a:gd name="T36" fmla="*/ 578 w 1605"/>
                <a:gd name="T37" fmla="*/ 733 h 741"/>
                <a:gd name="T38" fmla="*/ 610 w 1605"/>
                <a:gd name="T39" fmla="*/ 715 h 741"/>
                <a:gd name="T40" fmla="*/ 642 w 1605"/>
                <a:gd name="T41" fmla="*/ 684 h 741"/>
                <a:gd name="T42" fmla="*/ 674 w 1605"/>
                <a:gd name="T43" fmla="*/ 642 h 741"/>
                <a:gd name="T44" fmla="*/ 706 w 1605"/>
                <a:gd name="T45" fmla="*/ 586 h 741"/>
                <a:gd name="T46" fmla="*/ 739 w 1605"/>
                <a:gd name="T47" fmla="*/ 518 h 741"/>
                <a:gd name="T48" fmla="*/ 771 w 1605"/>
                <a:gd name="T49" fmla="*/ 440 h 741"/>
                <a:gd name="T50" fmla="*/ 803 w 1605"/>
                <a:gd name="T51" fmla="*/ 358 h 741"/>
                <a:gd name="T52" fmla="*/ 835 w 1605"/>
                <a:gd name="T53" fmla="*/ 279 h 741"/>
                <a:gd name="T54" fmla="*/ 867 w 1605"/>
                <a:gd name="T55" fmla="*/ 209 h 741"/>
                <a:gd name="T56" fmla="*/ 899 w 1605"/>
                <a:gd name="T57" fmla="*/ 151 h 741"/>
                <a:gd name="T58" fmla="*/ 931 w 1605"/>
                <a:gd name="T59" fmla="*/ 106 h 741"/>
                <a:gd name="T60" fmla="*/ 963 w 1605"/>
                <a:gd name="T61" fmla="*/ 74 h 741"/>
                <a:gd name="T62" fmla="*/ 995 w 1605"/>
                <a:gd name="T63" fmla="*/ 55 h 741"/>
                <a:gd name="T64" fmla="*/ 1028 w 1605"/>
                <a:gd name="T65" fmla="*/ 46 h 741"/>
                <a:gd name="T66" fmla="*/ 1060 w 1605"/>
                <a:gd name="T67" fmla="*/ 50 h 741"/>
                <a:gd name="T68" fmla="*/ 1092 w 1605"/>
                <a:gd name="T69" fmla="*/ 68 h 741"/>
                <a:gd name="T70" fmla="*/ 1124 w 1605"/>
                <a:gd name="T71" fmla="*/ 102 h 741"/>
                <a:gd name="T72" fmla="*/ 1156 w 1605"/>
                <a:gd name="T73" fmla="*/ 150 h 741"/>
                <a:gd name="T74" fmla="*/ 1188 w 1605"/>
                <a:gd name="T75" fmla="*/ 206 h 741"/>
                <a:gd name="T76" fmla="*/ 1220 w 1605"/>
                <a:gd name="T77" fmla="*/ 261 h 741"/>
                <a:gd name="T78" fmla="*/ 1252 w 1605"/>
                <a:gd name="T79" fmla="*/ 305 h 741"/>
                <a:gd name="T80" fmla="*/ 1285 w 1605"/>
                <a:gd name="T81" fmla="*/ 336 h 741"/>
                <a:gd name="T82" fmla="*/ 1316 w 1605"/>
                <a:gd name="T83" fmla="*/ 353 h 741"/>
                <a:gd name="T84" fmla="*/ 1349 w 1605"/>
                <a:gd name="T85" fmla="*/ 361 h 741"/>
                <a:gd name="T86" fmla="*/ 1381 w 1605"/>
                <a:gd name="T87" fmla="*/ 359 h 741"/>
                <a:gd name="T88" fmla="*/ 1413 w 1605"/>
                <a:gd name="T89" fmla="*/ 348 h 741"/>
                <a:gd name="T90" fmla="*/ 1445 w 1605"/>
                <a:gd name="T91" fmla="*/ 327 h 741"/>
                <a:gd name="T92" fmla="*/ 1477 w 1605"/>
                <a:gd name="T93" fmla="*/ 290 h 741"/>
                <a:gd name="T94" fmla="*/ 1509 w 1605"/>
                <a:gd name="T95" fmla="*/ 235 h 741"/>
                <a:gd name="T96" fmla="*/ 1541 w 1605"/>
                <a:gd name="T97" fmla="*/ 163 h 741"/>
                <a:gd name="T98" fmla="*/ 1574 w 1605"/>
                <a:gd name="T99" fmla="*/ 81 h 741"/>
                <a:gd name="T100" fmla="*/ 1605 w 1605"/>
                <a:gd name="T101"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41">
                  <a:moveTo>
                    <a:pt x="0" y="684"/>
                  </a:moveTo>
                  <a:lnTo>
                    <a:pt x="32" y="644"/>
                  </a:lnTo>
                  <a:lnTo>
                    <a:pt x="64" y="596"/>
                  </a:lnTo>
                  <a:lnTo>
                    <a:pt x="96" y="545"/>
                  </a:lnTo>
                  <a:lnTo>
                    <a:pt x="128" y="498"/>
                  </a:lnTo>
                  <a:lnTo>
                    <a:pt x="161" y="460"/>
                  </a:lnTo>
                  <a:lnTo>
                    <a:pt x="193" y="435"/>
                  </a:lnTo>
                  <a:lnTo>
                    <a:pt x="225" y="420"/>
                  </a:lnTo>
                  <a:lnTo>
                    <a:pt x="257" y="417"/>
                  </a:lnTo>
                  <a:lnTo>
                    <a:pt x="289" y="426"/>
                  </a:lnTo>
                  <a:lnTo>
                    <a:pt x="321" y="451"/>
                  </a:lnTo>
                  <a:lnTo>
                    <a:pt x="353" y="493"/>
                  </a:lnTo>
                  <a:lnTo>
                    <a:pt x="385" y="551"/>
                  </a:lnTo>
                  <a:lnTo>
                    <a:pt x="417" y="616"/>
                  </a:lnTo>
                  <a:lnTo>
                    <a:pt x="450" y="674"/>
                  </a:lnTo>
                  <a:lnTo>
                    <a:pt x="482" y="714"/>
                  </a:lnTo>
                  <a:lnTo>
                    <a:pt x="514" y="735"/>
                  </a:lnTo>
                  <a:lnTo>
                    <a:pt x="546" y="741"/>
                  </a:lnTo>
                  <a:lnTo>
                    <a:pt x="578" y="733"/>
                  </a:lnTo>
                  <a:lnTo>
                    <a:pt x="610" y="715"/>
                  </a:lnTo>
                  <a:lnTo>
                    <a:pt x="642" y="684"/>
                  </a:lnTo>
                  <a:lnTo>
                    <a:pt x="674" y="642"/>
                  </a:lnTo>
                  <a:lnTo>
                    <a:pt x="706" y="586"/>
                  </a:lnTo>
                  <a:lnTo>
                    <a:pt x="739" y="518"/>
                  </a:lnTo>
                  <a:lnTo>
                    <a:pt x="771" y="440"/>
                  </a:lnTo>
                  <a:lnTo>
                    <a:pt x="803" y="358"/>
                  </a:lnTo>
                  <a:lnTo>
                    <a:pt x="835" y="279"/>
                  </a:lnTo>
                  <a:lnTo>
                    <a:pt x="867" y="209"/>
                  </a:lnTo>
                  <a:lnTo>
                    <a:pt x="899" y="151"/>
                  </a:lnTo>
                  <a:lnTo>
                    <a:pt x="931" y="106"/>
                  </a:lnTo>
                  <a:lnTo>
                    <a:pt x="963" y="74"/>
                  </a:lnTo>
                  <a:lnTo>
                    <a:pt x="995" y="55"/>
                  </a:lnTo>
                  <a:lnTo>
                    <a:pt x="1028" y="46"/>
                  </a:lnTo>
                  <a:lnTo>
                    <a:pt x="1060" y="50"/>
                  </a:lnTo>
                  <a:lnTo>
                    <a:pt x="1092" y="68"/>
                  </a:lnTo>
                  <a:lnTo>
                    <a:pt x="1124" y="102"/>
                  </a:lnTo>
                  <a:lnTo>
                    <a:pt x="1156" y="150"/>
                  </a:lnTo>
                  <a:lnTo>
                    <a:pt x="1188" y="206"/>
                  </a:lnTo>
                  <a:lnTo>
                    <a:pt x="1220" y="261"/>
                  </a:lnTo>
                  <a:lnTo>
                    <a:pt x="1252" y="305"/>
                  </a:lnTo>
                  <a:lnTo>
                    <a:pt x="1285" y="336"/>
                  </a:lnTo>
                  <a:lnTo>
                    <a:pt x="1316" y="353"/>
                  </a:lnTo>
                  <a:lnTo>
                    <a:pt x="1349" y="361"/>
                  </a:lnTo>
                  <a:lnTo>
                    <a:pt x="1381" y="359"/>
                  </a:lnTo>
                  <a:lnTo>
                    <a:pt x="1413" y="348"/>
                  </a:lnTo>
                  <a:lnTo>
                    <a:pt x="1445" y="327"/>
                  </a:lnTo>
                  <a:lnTo>
                    <a:pt x="1477" y="290"/>
                  </a:lnTo>
                  <a:lnTo>
                    <a:pt x="1509" y="235"/>
                  </a:lnTo>
                  <a:lnTo>
                    <a:pt x="1541" y="163"/>
                  </a:lnTo>
                  <a:lnTo>
                    <a:pt x="1574" y="81"/>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9" name="Freeform 103">
              <a:extLst>
                <a:ext uri="{FF2B5EF4-FFF2-40B4-BE49-F238E27FC236}">
                  <a16:creationId xmlns:a16="http://schemas.microsoft.com/office/drawing/2014/main" id="{D0D2B4B4-CE9A-248F-6C92-6D6F55318780}"/>
                </a:ext>
              </a:extLst>
            </p:cNvPr>
            <p:cNvSpPr>
              <a:spLocks/>
            </p:cNvSpPr>
            <p:nvPr/>
          </p:nvSpPr>
          <p:spPr bwMode="auto">
            <a:xfrm>
              <a:off x="3286" y="645"/>
              <a:ext cx="1605" cy="1205"/>
            </a:xfrm>
            <a:custGeom>
              <a:avLst/>
              <a:gdLst>
                <a:gd name="T0" fmla="*/ 0 w 1605"/>
                <a:gd name="T1" fmla="*/ 1205 h 1205"/>
                <a:gd name="T2" fmla="*/ 32 w 1605"/>
                <a:gd name="T3" fmla="*/ 1092 h 1205"/>
                <a:gd name="T4" fmla="*/ 64 w 1605"/>
                <a:gd name="T5" fmla="*/ 968 h 1205"/>
                <a:gd name="T6" fmla="*/ 96 w 1605"/>
                <a:gd name="T7" fmla="*/ 852 h 1205"/>
                <a:gd name="T8" fmla="*/ 128 w 1605"/>
                <a:gd name="T9" fmla="*/ 759 h 1205"/>
                <a:gd name="T10" fmla="*/ 161 w 1605"/>
                <a:gd name="T11" fmla="*/ 693 h 1205"/>
                <a:gd name="T12" fmla="*/ 193 w 1605"/>
                <a:gd name="T13" fmla="*/ 652 h 1205"/>
                <a:gd name="T14" fmla="*/ 225 w 1605"/>
                <a:gd name="T15" fmla="*/ 629 h 1205"/>
                <a:gd name="T16" fmla="*/ 257 w 1605"/>
                <a:gd name="T17" fmla="*/ 619 h 1205"/>
                <a:gd name="T18" fmla="*/ 289 w 1605"/>
                <a:gd name="T19" fmla="*/ 619 h 1205"/>
                <a:gd name="T20" fmla="*/ 321 w 1605"/>
                <a:gd name="T21" fmla="*/ 630 h 1205"/>
                <a:gd name="T22" fmla="*/ 353 w 1605"/>
                <a:gd name="T23" fmla="*/ 650 h 1205"/>
                <a:gd name="T24" fmla="*/ 385 w 1605"/>
                <a:gd name="T25" fmla="*/ 683 h 1205"/>
                <a:gd name="T26" fmla="*/ 417 w 1605"/>
                <a:gd name="T27" fmla="*/ 726 h 1205"/>
                <a:gd name="T28" fmla="*/ 450 w 1605"/>
                <a:gd name="T29" fmla="*/ 773 h 1205"/>
                <a:gd name="T30" fmla="*/ 482 w 1605"/>
                <a:gd name="T31" fmla="*/ 818 h 1205"/>
                <a:gd name="T32" fmla="*/ 514 w 1605"/>
                <a:gd name="T33" fmla="*/ 854 h 1205"/>
                <a:gd name="T34" fmla="*/ 546 w 1605"/>
                <a:gd name="T35" fmla="*/ 878 h 1205"/>
                <a:gd name="T36" fmla="*/ 578 w 1605"/>
                <a:gd name="T37" fmla="*/ 891 h 1205"/>
                <a:gd name="T38" fmla="*/ 610 w 1605"/>
                <a:gd name="T39" fmla="*/ 894 h 1205"/>
                <a:gd name="T40" fmla="*/ 642 w 1605"/>
                <a:gd name="T41" fmla="*/ 886 h 1205"/>
                <a:gd name="T42" fmla="*/ 674 w 1605"/>
                <a:gd name="T43" fmla="*/ 865 h 1205"/>
                <a:gd name="T44" fmla="*/ 706 w 1605"/>
                <a:gd name="T45" fmla="*/ 828 h 1205"/>
                <a:gd name="T46" fmla="*/ 739 w 1605"/>
                <a:gd name="T47" fmla="*/ 770 h 1205"/>
                <a:gd name="T48" fmla="*/ 771 w 1605"/>
                <a:gd name="T49" fmla="*/ 687 h 1205"/>
                <a:gd name="T50" fmla="*/ 803 w 1605"/>
                <a:gd name="T51" fmla="*/ 585 h 1205"/>
                <a:gd name="T52" fmla="*/ 835 w 1605"/>
                <a:gd name="T53" fmla="*/ 476 h 1205"/>
                <a:gd name="T54" fmla="*/ 867 w 1605"/>
                <a:gd name="T55" fmla="*/ 377 h 1205"/>
                <a:gd name="T56" fmla="*/ 899 w 1605"/>
                <a:gd name="T57" fmla="*/ 300 h 1205"/>
                <a:gd name="T58" fmla="*/ 931 w 1605"/>
                <a:gd name="T59" fmla="*/ 247 h 1205"/>
                <a:gd name="T60" fmla="*/ 963 w 1605"/>
                <a:gd name="T61" fmla="*/ 215 h 1205"/>
                <a:gd name="T62" fmla="*/ 995 w 1605"/>
                <a:gd name="T63" fmla="*/ 199 h 1205"/>
                <a:gd name="T64" fmla="*/ 1028 w 1605"/>
                <a:gd name="T65" fmla="*/ 196 h 1205"/>
                <a:gd name="T66" fmla="*/ 1060 w 1605"/>
                <a:gd name="T67" fmla="*/ 205 h 1205"/>
                <a:gd name="T68" fmla="*/ 1092 w 1605"/>
                <a:gd name="T69" fmla="*/ 226 h 1205"/>
                <a:gd name="T70" fmla="*/ 1124 w 1605"/>
                <a:gd name="T71" fmla="*/ 259 h 1205"/>
                <a:gd name="T72" fmla="*/ 1156 w 1605"/>
                <a:gd name="T73" fmla="*/ 301 h 1205"/>
                <a:gd name="T74" fmla="*/ 1188 w 1605"/>
                <a:gd name="T75" fmla="*/ 349 h 1205"/>
                <a:gd name="T76" fmla="*/ 1220 w 1605"/>
                <a:gd name="T77" fmla="*/ 393 h 1205"/>
                <a:gd name="T78" fmla="*/ 1252 w 1605"/>
                <a:gd name="T79" fmla="*/ 428 h 1205"/>
                <a:gd name="T80" fmla="*/ 1285 w 1605"/>
                <a:gd name="T81" fmla="*/ 453 h 1205"/>
                <a:gd name="T82" fmla="*/ 1316 w 1605"/>
                <a:gd name="T83" fmla="*/ 468 h 1205"/>
                <a:gd name="T84" fmla="*/ 1349 w 1605"/>
                <a:gd name="T85" fmla="*/ 474 h 1205"/>
                <a:gd name="T86" fmla="*/ 1381 w 1605"/>
                <a:gd name="T87" fmla="*/ 473 h 1205"/>
                <a:gd name="T88" fmla="*/ 1413 w 1605"/>
                <a:gd name="T89" fmla="*/ 463 h 1205"/>
                <a:gd name="T90" fmla="*/ 1445 w 1605"/>
                <a:gd name="T91" fmla="*/ 442 h 1205"/>
                <a:gd name="T92" fmla="*/ 1477 w 1605"/>
                <a:gd name="T93" fmla="*/ 405 h 1205"/>
                <a:gd name="T94" fmla="*/ 1509 w 1605"/>
                <a:gd name="T95" fmla="*/ 345 h 1205"/>
                <a:gd name="T96" fmla="*/ 1541 w 1605"/>
                <a:gd name="T97" fmla="*/ 258 h 1205"/>
                <a:gd name="T98" fmla="*/ 1574 w 1605"/>
                <a:gd name="T99" fmla="*/ 139 h 1205"/>
                <a:gd name="T100" fmla="*/ 1605 w 1605"/>
                <a:gd name="T101" fmla="*/ 0 h 1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205">
                  <a:moveTo>
                    <a:pt x="0" y="1205"/>
                  </a:moveTo>
                  <a:lnTo>
                    <a:pt x="32" y="1092"/>
                  </a:lnTo>
                  <a:lnTo>
                    <a:pt x="64" y="968"/>
                  </a:lnTo>
                  <a:lnTo>
                    <a:pt x="96" y="852"/>
                  </a:lnTo>
                  <a:lnTo>
                    <a:pt x="128" y="759"/>
                  </a:lnTo>
                  <a:lnTo>
                    <a:pt x="161" y="693"/>
                  </a:lnTo>
                  <a:lnTo>
                    <a:pt x="193" y="652"/>
                  </a:lnTo>
                  <a:lnTo>
                    <a:pt x="225" y="629"/>
                  </a:lnTo>
                  <a:lnTo>
                    <a:pt x="257" y="619"/>
                  </a:lnTo>
                  <a:lnTo>
                    <a:pt x="289" y="619"/>
                  </a:lnTo>
                  <a:lnTo>
                    <a:pt x="321" y="630"/>
                  </a:lnTo>
                  <a:lnTo>
                    <a:pt x="353" y="650"/>
                  </a:lnTo>
                  <a:lnTo>
                    <a:pt x="385" y="683"/>
                  </a:lnTo>
                  <a:lnTo>
                    <a:pt x="417" y="726"/>
                  </a:lnTo>
                  <a:lnTo>
                    <a:pt x="450" y="773"/>
                  </a:lnTo>
                  <a:lnTo>
                    <a:pt x="482" y="818"/>
                  </a:lnTo>
                  <a:lnTo>
                    <a:pt x="514" y="854"/>
                  </a:lnTo>
                  <a:lnTo>
                    <a:pt x="546" y="878"/>
                  </a:lnTo>
                  <a:lnTo>
                    <a:pt x="578" y="891"/>
                  </a:lnTo>
                  <a:lnTo>
                    <a:pt x="610" y="894"/>
                  </a:lnTo>
                  <a:lnTo>
                    <a:pt x="642" y="886"/>
                  </a:lnTo>
                  <a:lnTo>
                    <a:pt x="674" y="865"/>
                  </a:lnTo>
                  <a:lnTo>
                    <a:pt x="706" y="828"/>
                  </a:lnTo>
                  <a:lnTo>
                    <a:pt x="739" y="770"/>
                  </a:lnTo>
                  <a:lnTo>
                    <a:pt x="771" y="687"/>
                  </a:lnTo>
                  <a:lnTo>
                    <a:pt x="803" y="585"/>
                  </a:lnTo>
                  <a:lnTo>
                    <a:pt x="835" y="476"/>
                  </a:lnTo>
                  <a:lnTo>
                    <a:pt x="867" y="377"/>
                  </a:lnTo>
                  <a:lnTo>
                    <a:pt x="899" y="300"/>
                  </a:lnTo>
                  <a:lnTo>
                    <a:pt x="931" y="247"/>
                  </a:lnTo>
                  <a:lnTo>
                    <a:pt x="963" y="215"/>
                  </a:lnTo>
                  <a:lnTo>
                    <a:pt x="995" y="199"/>
                  </a:lnTo>
                  <a:lnTo>
                    <a:pt x="1028" y="196"/>
                  </a:lnTo>
                  <a:lnTo>
                    <a:pt x="1060" y="205"/>
                  </a:lnTo>
                  <a:lnTo>
                    <a:pt x="1092" y="226"/>
                  </a:lnTo>
                  <a:lnTo>
                    <a:pt x="1124" y="259"/>
                  </a:lnTo>
                  <a:lnTo>
                    <a:pt x="1156" y="301"/>
                  </a:lnTo>
                  <a:lnTo>
                    <a:pt x="1188" y="349"/>
                  </a:lnTo>
                  <a:lnTo>
                    <a:pt x="1220" y="393"/>
                  </a:lnTo>
                  <a:lnTo>
                    <a:pt x="1252" y="428"/>
                  </a:lnTo>
                  <a:lnTo>
                    <a:pt x="1285" y="453"/>
                  </a:lnTo>
                  <a:lnTo>
                    <a:pt x="1316" y="468"/>
                  </a:lnTo>
                  <a:lnTo>
                    <a:pt x="1349" y="474"/>
                  </a:lnTo>
                  <a:lnTo>
                    <a:pt x="1381" y="473"/>
                  </a:lnTo>
                  <a:lnTo>
                    <a:pt x="1413" y="463"/>
                  </a:lnTo>
                  <a:lnTo>
                    <a:pt x="1445" y="442"/>
                  </a:lnTo>
                  <a:lnTo>
                    <a:pt x="1477" y="405"/>
                  </a:lnTo>
                  <a:lnTo>
                    <a:pt x="1509" y="345"/>
                  </a:lnTo>
                  <a:lnTo>
                    <a:pt x="1541" y="258"/>
                  </a:lnTo>
                  <a:lnTo>
                    <a:pt x="1574" y="139"/>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0" name="Freeform 104">
              <a:extLst>
                <a:ext uri="{FF2B5EF4-FFF2-40B4-BE49-F238E27FC236}">
                  <a16:creationId xmlns:a16="http://schemas.microsoft.com/office/drawing/2014/main" id="{9585CF47-89AD-21E2-57D8-E13094559DC8}"/>
                </a:ext>
              </a:extLst>
            </p:cNvPr>
            <p:cNvSpPr>
              <a:spLocks/>
            </p:cNvSpPr>
            <p:nvPr/>
          </p:nvSpPr>
          <p:spPr bwMode="auto">
            <a:xfrm>
              <a:off x="3286" y="643"/>
              <a:ext cx="1605" cy="893"/>
            </a:xfrm>
            <a:custGeom>
              <a:avLst/>
              <a:gdLst>
                <a:gd name="T0" fmla="*/ 0 w 1605"/>
                <a:gd name="T1" fmla="*/ 833 h 893"/>
                <a:gd name="T2" fmla="*/ 32 w 1605"/>
                <a:gd name="T3" fmla="*/ 781 h 893"/>
                <a:gd name="T4" fmla="*/ 64 w 1605"/>
                <a:gd name="T5" fmla="*/ 745 h 893"/>
                <a:gd name="T6" fmla="*/ 96 w 1605"/>
                <a:gd name="T7" fmla="*/ 723 h 893"/>
                <a:gd name="T8" fmla="*/ 128 w 1605"/>
                <a:gd name="T9" fmla="*/ 710 h 893"/>
                <a:gd name="T10" fmla="*/ 161 w 1605"/>
                <a:gd name="T11" fmla="*/ 702 h 893"/>
                <a:gd name="T12" fmla="*/ 193 w 1605"/>
                <a:gd name="T13" fmla="*/ 697 h 893"/>
                <a:gd name="T14" fmla="*/ 225 w 1605"/>
                <a:gd name="T15" fmla="*/ 696 h 893"/>
                <a:gd name="T16" fmla="*/ 257 w 1605"/>
                <a:gd name="T17" fmla="*/ 697 h 893"/>
                <a:gd name="T18" fmla="*/ 289 w 1605"/>
                <a:gd name="T19" fmla="*/ 701 h 893"/>
                <a:gd name="T20" fmla="*/ 321 w 1605"/>
                <a:gd name="T21" fmla="*/ 708 h 893"/>
                <a:gd name="T22" fmla="*/ 353 w 1605"/>
                <a:gd name="T23" fmla="*/ 721 h 893"/>
                <a:gd name="T24" fmla="*/ 385 w 1605"/>
                <a:gd name="T25" fmla="*/ 742 h 893"/>
                <a:gd name="T26" fmla="*/ 417 w 1605"/>
                <a:gd name="T27" fmla="*/ 770 h 893"/>
                <a:gd name="T28" fmla="*/ 450 w 1605"/>
                <a:gd name="T29" fmla="*/ 803 h 893"/>
                <a:gd name="T30" fmla="*/ 482 w 1605"/>
                <a:gd name="T31" fmla="*/ 836 h 893"/>
                <a:gd name="T32" fmla="*/ 514 w 1605"/>
                <a:gd name="T33" fmla="*/ 863 h 893"/>
                <a:gd name="T34" fmla="*/ 546 w 1605"/>
                <a:gd name="T35" fmla="*/ 882 h 893"/>
                <a:gd name="T36" fmla="*/ 578 w 1605"/>
                <a:gd name="T37" fmla="*/ 892 h 893"/>
                <a:gd name="T38" fmla="*/ 610 w 1605"/>
                <a:gd name="T39" fmla="*/ 893 h 893"/>
                <a:gd name="T40" fmla="*/ 642 w 1605"/>
                <a:gd name="T41" fmla="*/ 885 h 893"/>
                <a:gd name="T42" fmla="*/ 674 w 1605"/>
                <a:gd name="T43" fmla="*/ 867 h 893"/>
                <a:gd name="T44" fmla="*/ 706 w 1605"/>
                <a:gd name="T45" fmla="*/ 835 h 893"/>
                <a:gd name="T46" fmla="*/ 739 w 1605"/>
                <a:gd name="T47" fmla="*/ 783 h 893"/>
                <a:gd name="T48" fmla="*/ 771 w 1605"/>
                <a:gd name="T49" fmla="*/ 708 h 893"/>
                <a:gd name="T50" fmla="*/ 803 w 1605"/>
                <a:gd name="T51" fmla="*/ 611 h 893"/>
                <a:gd name="T52" fmla="*/ 835 w 1605"/>
                <a:gd name="T53" fmla="*/ 501 h 893"/>
                <a:gd name="T54" fmla="*/ 867 w 1605"/>
                <a:gd name="T55" fmla="*/ 396 h 893"/>
                <a:gd name="T56" fmla="*/ 899 w 1605"/>
                <a:gd name="T57" fmla="*/ 309 h 893"/>
                <a:gd name="T58" fmla="*/ 931 w 1605"/>
                <a:gd name="T59" fmla="*/ 245 h 893"/>
                <a:gd name="T60" fmla="*/ 963 w 1605"/>
                <a:gd name="T61" fmla="*/ 206 h 893"/>
                <a:gd name="T62" fmla="*/ 995 w 1605"/>
                <a:gd name="T63" fmla="*/ 185 h 893"/>
                <a:gd name="T64" fmla="*/ 1028 w 1605"/>
                <a:gd name="T65" fmla="*/ 181 h 893"/>
                <a:gd name="T66" fmla="*/ 1060 w 1605"/>
                <a:gd name="T67" fmla="*/ 192 h 893"/>
                <a:gd name="T68" fmla="*/ 1092 w 1605"/>
                <a:gd name="T69" fmla="*/ 216 h 893"/>
                <a:gd name="T70" fmla="*/ 1124 w 1605"/>
                <a:gd name="T71" fmla="*/ 253 h 893"/>
                <a:gd name="T72" fmla="*/ 1156 w 1605"/>
                <a:gd name="T73" fmla="*/ 298 h 893"/>
                <a:gd name="T74" fmla="*/ 1188 w 1605"/>
                <a:gd name="T75" fmla="*/ 343 h 893"/>
                <a:gd name="T76" fmla="*/ 1220 w 1605"/>
                <a:gd name="T77" fmla="*/ 381 h 893"/>
                <a:gd name="T78" fmla="*/ 1252 w 1605"/>
                <a:gd name="T79" fmla="*/ 409 h 893"/>
                <a:gd name="T80" fmla="*/ 1285 w 1605"/>
                <a:gd name="T81" fmla="*/ 427 h 893"/>
                <a:gd name="T82" fmla="*/ 1316 w 1605"/>
                <a:gd name="T83" fmla="*/ 437 h 893"/>
                <a:gd name="T84" fmla="*/ 1349 w 1605"/>
                <a:gd name="T85" fmla="*/ 439 h 893"/>
                <a:gd name="T86" fmla="*/ 1381 w 1605"/>
                <a:gd name="T87" fmla="*/ 436 h 893"/>
                <a:gd name="T88" fmla="*/ 1413 w 1605"/>
                <a:gd name="T89" fmla="*/ 424 h 893"/>
                <a:gd name="T90" fmla="*/ 1445 w 1605"/>
                <a:gd name="T91" fmla="*/ 402 h 893"/>
                <a:gd name="T92" fmla="*/ 1477 w 1605"/>
                <a:gd name="T93" fmla="*/ 364 h 893"/>
                <a:gd name="T94" fmla="*/ 1509 w 1605"/>
                <a:gd name="T95" fmla="*/ 306 h 893"/>
                <a:gd name="T96" fmla="*/ 1541 w 1605"/>
                <a:gd name="T97" fmla="*/ 222 h 893"/>
                <a:gd name="T98" fmla="*/ 1574 w 1605"/>
                <a:gd name="T99" fmla="*/ 117 h 893"/>
                <a:gd name="T100" fmla="*/ 1605 w 1605"/>
                <a:gd name="T101" fmla="*/ 0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93">
                  <a:moveTo>
                    <a:pt x="0" y="833"/>
                  </a:moveTo>
                  <a:lnTo>
                    <a:pt x="32" y="781"/>
                  </a:lnTo>
                  <a:lnTo>
                    <a:pt x="64" y="745"/>
                  </a:lnTo>
                  <a:lnTo>
                    <a:pt x="96" y="723"/>
                  </a:lnTo>
                  <a:lnTo>
                    <a:pt x="128" y="710"/>
                  </a:lnTo>
                  <a:lnTo>
                    <a:pt x="161" y="702"/>
                  </a:lnTo>
                  <a:lnTo>
                    <a:pt x="193" y="697"/>
                  </a:lnTo>
                  <a:lnTo>
                    <a:pt x="225" y="696"/>
                  </a:lnTo>
                  <a:lnTo>
                    <a:pt x="257" y="697"/>
                  </a:lnTo>
                  <a:lnTo>
                    <a:pt x="289" y="701"/>
                  </a:lnTo>
                  <a:lnTo>
                    <a:pt x="321" y="708"/>
                  </a:lnTo>
                  <a:lnTo>
                    <a:pt x="353" y="721"/>
                  </a:lnTo>
                  <a:lnTo>
                    <a:pt x="385" y="742"/>
                  </a:lnTo>
                  <a:lnTo>
                    <a:pt x="417" y="770"/>
                  </a:lnTo>
                  <a:lnTo>
                    <a:pt x="450" y="803"/>
                  </a:lnTo>
                  <a:lnTo>
                    <a:pt x="482" y="836"/>
                  </a:lnTo>
                  <a:lnTo>
                    <a:pt x="514" y="863"/>
                  </a:lnTo>
                  <a:lnTo>
                    <a:pt x="546" y="882"/>
                  </a:lnTo>
                  <a:lnTo>
                    <a:pt x="578" y="892"/>
                  </a:lnTo>
                  <a:lnTo>
                    <a:pt x="610" y="893"/>
                  </a:lnTo>
                  <a:lnTo>
                    <a:pt x="642" y="885"/>
                  </a:lnTo>
                  <a:lnTo>
                    <a:pt x="674" y="867"/>
                  </a:lnTo>
                  <a:lnTo>
                    <a:pt x="706" y="835"/>
                  </a:lnTo>
                  <a:lnTo>
                    <a:pt x="739" y="783"/>
                  </a:lnTo>
                  <a:lnTo>
                    <a:pt x="771" y="708"/>
                  </a:lnTo>
                  <a:lnTo>
                    <a:pt x="803" y="611"/>
                  </a:lnTo>
                  <a:lnTo>
                    <a:pt x="835" y="501"/>
                  </a:lnTo>
                  <a:lnTo>
                    <a:pt x="867" y="396"/>
                  </a:lnTo>
                  <a:lnTo>
                    <a:pt x="899" y="309"/>
                  </a:lnTo>
                  <a:lnTo>
                    <a:pt x="931" y="245"/>
                  </a:lnTo>
                  <a:lnTo>
                    <a:pt x="963" y="206"/>
                  </a:lnTo>
                  <a:lnTo>
                    <a:pt x="995" y="185"/>
                  </a:lnTo>
                  <a:lnTo>
                    <a:pt x="1028" y="181"/>
                  </a:lnTo>
                  <a:lnTo>
                    <a:pt x="1060" y="192"/>
                  </a:lnTo>
                  <a:lnTo>
                    <a:pt x="1092" y="216"/>
                  </a:lnTo>
                  <a:lnTo>
                    <a:pt x="1124" y="253"/>
                  </a:lnTo>
                  <a:lnTo>
                    <a:pt x="1156" y="298"/>
                  </a:lnTo>
                  <a:lnTo>
                    <a:pt x="1188" y="343"/>
                  </a:lnTo>
                  <a:lnTo>
                    <a:pt x="1220" y="381"/>
                  </a:lnTo>
                  <a:lnTo>
                    <a:pt x="1252" y="409"/>
                  </a:lnTo>
                  <a:lnTo>
                    <a:pt x="1285" y="427"/>
                  </a:lnTo>
                  <a:lnTo>
                    <a:pt x="1316" y="437"/>
                  </a:lnTo>
                  <a:lnTo>
                    <a:pt x="1349" y="439"/>
                  </a:lnTo>
                  <a:lnTo>
                    <a:pt x="1381" y="436"/>
                  </a:lnTo>
                  <a:lnTo>
                    <a:pt x="1413" y="424"/>
                  </a:lnTo>
                  <a:lnTo>
                    <a:pt x="1445" y="402"/>
                  </a:lnTo>
                  <a:lnTo>
                    <a:pt x="1477" y="364"/>
                  </a:lnTo>
                  <a:lnTo>
                    <a:pt x="1509" y="306"/>
                  </a:lnTo>
                  <a:lnTo>
                    <a:pt x="1541" y="222"/>
                  </a:lnTo>
                  <a:lnTo>
                    <a:pt x="1574" y="117"/>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1" name="Freeform 105">
              <a:extLst>
                <a:ext uri="{FF2B5EF4-FFF2-40B4-BE49-F238E27FC236}">
                  <a16:creationId xmlns:a16="http://schemas.microsoft.com/office/drawing/2014/main" id="{861D3DC9-3785-728B-2017-2887CD36E581}"/>
                </a:ext>
              </a:extLst>
            </p:cNvPr>
            <p:cNvSpPr>
              <a:spLocks/>
            </p:cNvSpPr>
            <p:nvPr/>
          </p:nvSpPr>
          <p:spPr bwMode="auto">
            <a:xfrm>
              <a:off x="3286" y="809"/>
              <a:ext cx="1605" cy="1094"/>
            </a:xfrm>
            <a:custGeom>
              <a:avLst/>
              <a:gdLst>
                <a:gd name="T0" fmla="*/ 0 w 1605"/>
                <a:gd name="T1" fmla="*/ 1094 h 1094"/>
                <a:gd name="T2" fmla="*/ 32 w 1605"/>
                <a:gd name="T3" fmla="*/ 967 h 1094"/>
                <a:gd name="T4" fmla="*/ 64 w 1605"/>
                <a:gd name="T5" fmla="*/ 830 h 1094"/>
                <a:gd name="T6" fmla="*/ 96 w 1605"/>
                <a:gd name="T7" fmla="*/ 704 h 1094"/>
                <a:gd name="T8" fmla="*/ 128 w 1605"/>
                <a:gd name="T9" fmla="*/ 605 h 1094"/>
                <a:gd name="T10" fmla="*/ 161 w 1605"/>
                <a:gd name="T11" fmla="*/ 536 h 1094"/>
                <a:gd name="T12" fmla="*/ 193 w 1605"/>
                <a:gd name="T13" fmla="*/ 493 h 1094"/>
                <a:gd name="T14" fmla="*/ 225 w 1605"/>
                <a:gd name="T15" fmla="*/ 469 h 1094"/>
                <a:gd name="T16" fmla="*/ 257 w 1605"/>
                <a:gd name="T17" fmla="*/ 458 h 1094"/>
                <a:gd name="T18" fmla="*/ 289 w 1605"/>
                <a:gd name="T19" fmla="*/ 458 h 1094"/>
                <a:gd name="T20" fmla="*/ 321 w 1605"/>
                <a:gd name="T21" fmla="*/ 467 h 1094"/>
                <a:gd name="T22" fmla="*/ 353 w 1605"/>
                <a:gd name="T23" fmla="*/ 487 h 1094"/>
                <a:gd name="T24" fmla="*/ 385 w 1605"/>
                <a:gd name="T25" fmla="*/ 519 h 1094"/>
                <a:gd name="T26" fmla="*/ 417 w 1605"/>
                <a:gd name="T27" fmla="*/ 560 h 1094"/>
                <a:gd name="T28" fmla="*/ 450 w 1605"/>
                <a:gd name="T29" fmla="*/ 605 h 1094"/>
                <a:gd name="T30" fmla="*/ 482 w 1605"/>
                <a:gd name="T31" fmla="*/ 648 h 1094"/>
                <a:gd name="T32" fmla="*/ 514 w 1605"/>
                <a:gd name="T33" fmla="*/ 682 h 1094"/>
                <a:gd name="T34" fmla="*/ 546 w 1605"/>
                <a:gd name="T35" fmla="*/ 706 h 1094"/>
                <a:gd name="T36" fmla="*/ 578 w 1605"/>
                <a:gd name="T37" fmla="*/ 719 h 1094"/>
                <a:gd name="T38" fmla="*/ 610 w 1605"/>
                <a:gd name="T39" fmla="*/ 723 h 1094"/>
                <a:gd name="T40" fmla="*/ 642 w 1605"/>
                <a:gd name="T41" fmla="*/ 719 h 1094"/>
                <a:gd name="T42" fmla="*/ 674 w 1605"/>
                <a:gd name="T43" fmla="*/ 705 h 1094"/>
                <a:gd name="T44" fmla="*/ 706 w 1605"/>
                <a:gd name="T45" fmla="*/ 678 h 1094"/>
                <a:gd name="T46" fmla="*/ 739 w 1605"/>
                <a:gd name="T47" fmla="*/ 634 h 1094"/>
                <a:gd name="T48" fmla="*/ 771 w 1605"/>
                <a:gd name="T49" fmla="*/ 566 h 1094"/>
                <a:gd name="T50" fmla="*/ 803 w 1605"/>
                <a:gd name="T51" fmla="*/ 473 h 1094"/>
                <a:gd name="T52" fmla="*/ 835 w 1605"/>
                <a:gd name="T53" fmla="*/ 363 h 1094"/>
                <a:gd name="T54" fmla="*/ 867 w 1605"/>
                <a:gd name="T55" fmla="*/ 248 h 1094"/>
                <a:gd name="T56" fmla="*/ 899 w 1605"/>
                <a:gd name="T57" fmla="*/ 148 h 1094"/>
                <a:gd name="T58" fmla="*/ 931 w 1605"/>
                <a:gd name="T59" fmla="*/ 73 h 1094"/>
                <a:gd name="T60" fmla="*/ 963 w 1605"/>
                <a:gd name="T61" fmla="*/ 26 h 1094"/>
                <a:gd name="T62" fmla="*/ 995 w 1605"/>
                <a:gd name="T63" fmla="*/ 2 h 1094"/>
                <a:gd name="T64" fmla="*/ 1028 w 1605"/>
                <a:gd name="T65" fmla="*/ 0 h 1094"/>
                <a:gd name="T66" fmla="*/ 1060 w 1605"/>
                <a:gd name="T67" fmla="*/ 16 h 1094"/>
                <a:gd name="T68" fmla="*/ 1092 w 1605"/>
                <a:gd name="T69" fmla="*/ 47 h 1094"/>
                <a:gd name="T70" fmla="*/ 1124 w 1605"/>
                <a:gd name="T71" fmla="*/ 86 h 1094"/>
                <a:gd name="T72" fmla="*/ 1156 w 1605"/>
                <a:gd name="T73" fmla="*/ 126 h 1094"/>
                <a:gd name="T74" fmla="*/ 1188 w 1605"/>
                <a:gd name="T75" fmla="*/ 159 h 1094"/>
                <a:gd name="T76" fmla="*/ 1220 w 1605"/>
                <a:gd name="T77" fmla="*/ 183 h 1094"/>
                <a:gd name="T78" fmla="*/ 1252 w 1605"/>
                <a:gd name="T79" fmla="*/ 199 h 1094"/>
                <a:gd name="T80" fmla="*/ 1285 w 1605"/>
                <a:gd name="T81" fmla="*/ 208 h 1094"/>
                <a:gd name="T82" fmla="*/ 1316 w 1605"/>
                <a:gd name="T83" fmla="*/ 213 h 1094"/>
                <a:gd name="T84" fmla="*/ 1349 w 1605"/>
                <a:gd name="T85" fmla="*/ 216 h 1094"/>
                <a:gd name="T86" fmla="*/ 1381 w 1605"/>
                <a:gd name="T87" fmla="*/ 216 h 1094"/>
                <a:gd name="T88" fmla="*/ 1413 w 1605"/>
                <a:gd name="T89" fmla="*/ 213 h 1094"/>
                <a:gd name="T90" fmla="*/ 1445 w 1605"/>
                <a:gd name="T91" fmla="*/ 208 h 1094"/>
                <a:gd name="T92" fmla="*/ 1477 w 1605"/>
                <a:gd name="T93" fmla="*/ 199 h 1094"/>
                <a:gd name="T94" fmla="*/ 1509 w 1605"/>
                <a:gd name="T95" fmla="*/ 184 h 1094"/>
                <a:gd name="T96" fmla="*/ 1541 w 1605"/>
                <a:gd name="T97" fmla="*/ 160 h 1094"/>
                <a:gd name="T98" fmla="*/ 1574 w 1605"/>
                <a:gd name="T99" fmla="*/ 121 h 1094"/>
                <a:gd name="T100" fmla="*/ 1605 w 1605"/>
                <a:gd name="T101" fmla="*/ 65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94">
                  <a:moveTo>
                    <a:pt x="0" y="1094"/>
                  </a:moveTo>
                  <a:lnTo>
                    <a:pt x="32" y="967"/>
                  </a:lnTo>
                  <a:lnTo>
                    <a:pt x="64" y="830"/>
                  </a:lnTo>
                  <a:lnTo>
                    <a:pt x="96" y="704"/>
                  </a:lnTo>
                  <a:lnTo>
                    <a:pt x="128" y="605"/>
                  </a:lnTo>
                  <a:lnTo>
                    <a:pt x="161" y="536"/>
                  </a:lnTo>
                  <a:lnTo>
                    <a:pt x="193" y="493"/>
                  </a:lnTo>
                  <a:lnTo>
                    <a:pt x="225" y="469"/>
                  </a:lnTo>
                  <a:lnTo>
                    <a:pt x="257" y="458"/>
                  </a:lnTo>
                  <a:lnTo>
                    <a:pt x="289" y="458"/>
                  </a:lnTo>
                  <a:lnTo>
                    <a:pt x="321" y="467"/>
                  </a:lnTo>
                  <a:lnTo>
                    <a:pt x="353" y="487"/>
                  </a:lnTo>
                  <a:lnTo>
                    <a:pt x="385" y="519"/>
                  </a:lnTo>
                  <a:lnTo>
                    <a:pt x="417" y="560"/>
                  </a:lnTo>
                  <a:lnTo>
                    <a:pt x="450" y="605"/>
                  </a:lnTo>
                  <a:lnTo>
                    <a:pt x="482" y="648"/>
                  </a:lnTo>
                  <a:lnTo>
                    <a:pt x="514" y="682"/>
                  </a:lnTo>
                  <a:lnTo>
                    <a:pt x="546" y="706"/>
                  </a:lnTo>
                  <a:lnTo>
                    <a:pt x="578" y="719"/>
                  </a:lnTo>
                  <a:lnTo>
                    <a:pt x="610" y="723"/>
                  </a:lnTo>
                  <a:lnTo>
                    <a:pt x="642" y="719"/>
                  </a:lnTo>
                  <a:lnTo>
                    <a:pt x="674" y="705"/>
                  </a:lnTo>
                  <a:lnTo>
                    <a:pt x="706" y="678"/>
                  </a:lnTo>
                  <a:lnTo>
                    <a:pt x="739" y="634"/>
                  </a:lnTo>
                  <a:lnTo>
                    <a:pt x="771" y="566"/>
                  </a:lnTo>
                  <a:lnTo>
                    <a:pt x="803" y="473"/>
                  </a:lnTo>
                  <a:lnTo>
                    <a:pt x="835" y="363"/>
                  </a:lnTo>
                  <a:lnTo>
                    <a:pt x="867" y="248"/>
                  </a:lnTo>
                  <a:lnTo>
                    <a:pt x="899" y="148"/>
                  </a:lnTo>
                  <a:lnTo>
                    <a:pt x="931" y="73"/>
                  </a:lnTo>
                  <a:lnTo>
                    <a:pt x="963" y="26"/>
                  </a:lnTo>
                  <a:lnTo>
                    <a:pt x="995" y="2"/>
                  </a:lnTo>
                  <a:lnTo>
                    <a:pt x="1028" y="0"/>
                  </a:lnTo>
                  <a:lnTo>
                    <a:pt x="1060" y="16"/>
                  </a:lnTo>
                  <a:lnTo>
                    <a:pt x="1092" y="47"/>
                  </a:lnTo>
                  <a:lnTo>
                    <a:pt x="1124" y="86"/>
                  </a:lnTo>
                  <a:lnTo>
                    <a:pt x="1156" y="126"/>
                  </a:lnTo>
                  <a:lnTo>
                    <a:pt x="1188" y="159"/>
                  </a:lnTo>
                  <a:lnTo>
                    <a:pt x="1220" y="183"/>
                  </a:lnTo>
                  <a:lnTo>
                    <a:pt x="1252" y="199"/>
                  </a:lnTo>
                  <a:lnTo>
                    <a:pt x="1285" y="208"/>
                  </a:lnTo>
                  <a:lnTo>
                    <a:pt x="1316" y="213"/>
                  </a:lnTo>
                  <a:lnTo>
                    <a:pt x="1349" y="216"/>
                  </a:lnTo>
                  <a:lnTo>
                    <a:pt x="1381" y="216"/>
                  </a:lnTo>
                  <a:lnTo>
                    <a:pt x="1413" y="213"/>
                  </a:lnTo>
                  <a:lnTo>
                    <a:pt x="1445" y="208"/>
                  </a:lnTo>
                  <a:lnTo>
                    <a:pt x="1477" y="199"/>
                  </a:lnTo>
                  <a:lnTo>
                    <a:pt x="1509" y="184"/>
                  </a:lnTo>
                  <a:lnTo>
                    <a:pt x="1541" y="160"/>
                  </a:lnTo>
                  <a:lnTo>
                    <a:pt x="1574" y="121"/>
                  </a:lnTo>
                  <a:lnTo>
                    <a:pt x="1605" y="6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2" name="Freeform 106">
              <a:extLst>
                <a:ext uri="{FF2B5EF4-FFF2-40B4-BE49-F238E27FC236}">
                  <a16:creationId xmlns:a16="http://schemas.microsoft.com/office/drawing/2014/main" id="{46F4CD9A-EE7F-7267-62CE-0345262DD60C}"/>
                </a:ext>
              </a:extLst>
            </p:cNvPr>
            <p:cNvSpPr>
              <a:spLocks/>
            </p:cNvSpPr>
            <p:nvPr/>
          </p:nvSpPr>
          <p:spPr bwMode="auto">
            <a:xfrm>
              <a:off x="3286" y="857"/>
              <a:ext cx="1605" cy="700"/>
            </a:xfrm>
            <a:custGeom>
              <a:avLst/>
              <a:gdLst>
                <a:gd name="T0" fmla="*/ 0 w 1605"/>
                <a:gd name="T1" fmla="*/ 682 h 700"/>
                <a:gd name="T2" fmla="*/ 32 w 1605"/>
                <a:gd name="T3" fmla="*/ 613 h 700"/>
                <a:gd name="T4" fmla="*/ 64 w 1605"/>
                <a:gd name="T5" fmla="*/ 534 h 700"/>
                <a:gd name="T6" fmla="*/ 96 w 1605"/>
                <a:gd name="T7" fmla="*/ 457 h 700"/>
                <a:gd name="T8" fmla="*/ 128 w 1605"/>
                <a:gd name="T9" fmla="*/ 395 h 700"/>
                <a:gd name="T10" fmla="*/ 161 w 1605"/>
                <a:gd name="T11" fmla="*/ 352 h 700"/>
                <a:gd name="T12" fmla="*/ 193 w 1605"/>
                <a:gd name="T13" fmla="*/ 326 h 700"/>
                <a:gd name="T14" fmla="*/ 225 w 1605"/>
                <a:gd name="T15" fmla="*/ 316 h 700"/>
                <a:gd name="T16" fmla="*/ 257 w 1605"/>
                <a:gd name="T17" fmla="*/ 320 h 700"/>
                <a:gd name="T18" fmla="*/ 289 w 1605"/>
                <a:gd name="T19" fmla="*/ 338 h 700"/>
                <a:gd name="T20" fmla="*/ 321 w 1605"/>
                <a:gd name="T21" fmla="*/ 371 h 700"/>
                <a:gd name="T22" fmla="*/ 353 w 1605"/>
                <a:gd name="T23" fmla="*/ 420 h 700"/>
                <a:gd name="T24" fmla="*/ 385 w 1605"/>
                <a:gd name="T25" fmla="*/ 482 h 700"/>
                <a:gd name="T26" fmla="*/ 417 w 1605"/>
                <a:gd name="T27" fmla="*/ 548 h 700"/>
                <a:gd name="T28" fmla="*/ 450 w 1605"/>
                <a:gd name="T29" fmla="*/ 608 h 700"/>
                <a:gd name="T30" fmla="*/ 482 w 1605"/>
                <a:gd name="T31" fmla="*/ 655 h 700"/>
                <a:gd name="T32" fmla="*/ 514 w 1605"/>
                <a:gd name="T33" fmla="*/ 685 h 700"/>
                <a:gd name="T34" fmla="*/ 546 w 1605"/>
                <a:gd name="T35" fmla="*/ 699 h 700"/>
                <a:gd name="T36" fmla="*/ 578 w 1605"/>
                <a:gd name="T37" fmla="*/ 700 h 700"/>
                <a:gd name="T38" fmla="*/ 610 w 1605"/>
                <a:gd name="T39" fmla="*/ 688 h 700"/>
                <a:gd name="T40" fmla="*/ 642 w 1605"/>
                <a:gd name="T41" fmla="*/ 662 h 700"/>
                <a:gd name="T42" fmla="*/ 674 w 1605"/>
                <a:gd name="T43" fmla="*/ 620 h 700"/>
                <a:gd name="T44" fmla="*/ 706 w 1605"/>
                <a:gd name="T45" fmla="*/ 560 h 700"/>
                <a:gd name="T46" fmla="*/ 739 w 1605"/>
                <a:gd name="T47" fmla="*/ 482 h 700"/>
                <a:gd name="T48" fmla="*/ 771 w 1605"/>
                <a:gd name="T49" fmla="*/ 392 h 700"/>
                <a:gd name="T50" fmla="*/ 803 w 1605"/>
                <a:gd name="T51" fmla="*/ 298 h 700"/>
                <a:gd name="T52" fmla="*/ 835 w 1605"/>
                <a:gd name="T53" fmla="*/ 212 h 700"/>
                <a:gd name="T54" fmla="*/ 867 w 1605"/>
                <a:gd name="T55" fmla="*/ 139 h 700"/>
                <a:gd name="T56" fmla="*/ 899 w 1605"/>
                <a:gd name="T57" fmla="*/ 85 h 700"/>
                <a:gd name="T58" fmla="*/ 931 w 1605"/>
                <a:gd name="T59" fmla="*/ 46 h 700"/>
                <a:gd name="T60" fmla="*/ 963 w 1605"/>
                <a:gd name="T61" fmla="*/ 21 h 700"/>
                <a:gd name="T62" fmla="*/ 995 w 1605"/>
                <a:gd name="T63" fmla="*/ 6 h 700"/>
                <a:gd name="T64" fmla="*/ 1028 w 1605"/>
                <a:gd name="T65" fmla="*/ 0 h 700"/>
                <a:gd name="T66" fmla="*/ 1060 w 1605"/>
                <a:gd name="T67" fmla="*/ 2 h 700"/>
                <a:gd name="T68" fmla="*/ 1092 w 1605"/>
                <a:gd name="T69" fmla="*/ 14 h 700"/>
                <a:gd name="T70" fmla="*/ 1124 w 1605"/>
                <a:gd name="T71" fmla="*/ 37 h 700"/>
                <a:gd name="T72" fmla="*/ 1156 w 1605"/>
                <a:gd name="T73" fmla="*/ 74 h 700"/>
                <a:gd name="T74" fmla="*/ 1188 w 1605"/>
                <a:gd name="T75" fmla="*/ 125 h 700"/>
                <a:gd name="T76" fmla="*/ 1220 w 1605"/>
                <a:gd name="T77" fmla="*/ 184 h 700"/>
                <a:gd name="T78" fmla="*/ 1252 w 1605"/>
                <a:gd name="T79" fmla="*/ 238 h 700"/>
                <a:gd name="T80" fmla="*/ 1285 w 1605"/>
                <a:gd name="T81" fmla="*/ 280 h 700"/>
                <a:gd name="T82" fmla="*/ 1316 w 1605"/>
                <a:gd name="T83" fmla="*/ 308 h 700"/>
                <a:gd name="T84" fmla="*/ 1349 w 1605"/>
                <a:gd name="T85" fmla="*/ 323 h 700"/>
                <a:gd name="T86" fmla="*/ 1381 w 1605"/>
                <a:gd name="T87" fmla="*/ 326 h 700"/>
                <a:gd name="T88" fmla="*/ 1413 w 1605"/>
                <a:gd name="T89" fmla="*/ 320 h 700"/>
                <a:gd name="T90" fmla="*/ 1445 w 1605"/>
                <a:gd name="T91" fmla="*/ 303 h 700"/>
                <a:gd name="T92" fmla="*/ 1477 w 1605"/>
                <a:gd name="T93" fmla="*/ 274 h 700"/>
                <a:gd name="T94" fmla="*/ 1509 w 1605"/>
                <a:gd name="T95" fmla="*/ 228 h 700"/>
                <a:gd name="T96" fmla="*/ 1541 w 1605"/>
                <a:gd name="T97" fmla="*/ 166 h 700"/>
                <a:gd name="T98" fmla="*/ 1574 w 1605"/>
                <a:gd name="T99" fmla="*/ 92 h 700"/>
                <a:gd name="T100" fmla="*/ 1605 w 1605"/>
                <a:gd name="T101" fmla="*/ 1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00">
                  <a:moveTo>
                    <a:pt x="0" y="682"/>
                  </a:moveTo>
                  <a:lnTo>
                    <a:pt x="32" y="613"/>
                  </a:lnTo>
                  <a:lnTo>
                    <a:pt x="64" y="534"/>
                  </a:lnTo>
                  <a:lnTo>
                    <a:pt x="96" y="457"/>
                  </a:lnTo>
                  <a:lnTo>
                    <a:pt x="128" y="395"/>
                  </a:lnTo>
                  <a:lnTo>
                    <a:pt x="161" y="352"/>
                  </a:lnTo>
                  <a:lnTo>
                    <a:pt x="193" y="326"/>
                  </a:lnTo>
                  <a:lnTo>
                    <a:pt x="225" y="316"/>
                  </a:lnTo>
                  <a:lnTo>
                    <a:pt x="257" y="320"/>
                  </a:lnTo>
                  <a:lnTo>
                    <a:pt x="289" y="338"/>
                  </a:lnTo>
                  <a:lnTo>
                    <a:pt x="321" y="371"/>
                  </a:lnTo>
                  <a:lnTo>
                    <a:pt x="353" y="420"/>
                  </a:lnTo>
                  <a:lnTo>
                    <a:pt x="385" y="482"/>
                  </a:lnTo>
                  <a:lnTo>
                    <a:pt x="417" y="548"/>
                  </a:lnTo>
                  <a:lnTo>
                    <a:pt x="450" y="608"/>
                  </a:lnTo>
                  <a:lnTo>
                    <a:pt x="482" y="655"/>
                  </a:lnTo>
                  <a:lnTo>
                    <a:pt x="514" y="685"/>
                  </a:lnTo>
                  <a:lnTo>
                    <a:pt x="546" y="699"/>
                  </a:lnTo>
                  <a:lnTo>
                    <a:pt x="578" y="700"/>
                  </a:lnTo>
                  <a:lnTo>
                    <a:pt x="610" y="688"/>
                  </a:lnTo>
                  <a:lnTo>
                    <a:pt x="642" y="662"/>
                  </a:lnTo>
                  <a:lnTo>
                    <a:pt x="674" y="620"/>
                  </a:lnTo>
                  <a:lnTo>
                    <a:pt x="706" y="560"/>
                  </a:lnTo>
                  <a:lnTo>
                    <a:pt x="739" y="482"/>
                  </a:lnTo>
                  <a:lnTo>
                    <a:pt x="771" y="392"/>
                  </a:lnTo>
                  <a:lnTo>
                    <a:pt x="803" y="298"/>
                  </a:lnTo>
                  <a:lnTo>
                    <a:pt x="835" y="212"/>
                  </a:lnTo>
                  <a:lnTo>
                    <a:pt x="867" y="139"/>
                  </a:lnTo>
                  <a:lnTo>
                    <a:pt x="899" y="85"/>
                  </a:lnTo>
                  <a:lnTo>
                    <a:pt x="931" y="46"/>
                  </a:lnTo>
                  <a:lnTo>
                    <a:pt x="963" y="21"/>
                  </a:lnTo>
                  <a:lnTo>
                    <a:pt x="995" y="6"/>
                  </a:lnTo>
                  <a:lnTo>
                    <a:pt x="1028" y="0"/>
                  </a:lnTo>
                  <a:lnTo>
                    <a:pt x="1060" y="2"/>
                  </a:lnTo>
                  <a:lnTo>
                    <a:pt x="1092" y="14"/>
                  </a:lnTo>
                  <a:lnTo>
                    <a:pt x="1124" y="37"/>
                  </a:lnTo>
                  <a:lnTo>
                    <a:pt x="1156" y="74"/>
                  </a:lnTo>
                  <a:lnTo>
                    <a:pt x="1188" y="125"/>
                  </a:lnTo>
                  <a:lnTo>
                    <a:pt x="1220" y="184"/>
                  </a:lnTo>
                  <a:lnTo>
                    <a:pt x="1252" y="238"/>
                  </a:lnTo>
                  <a:lnTo>
                    <a:pt x="1285" y="280"/>
                  </a:lnTo>
                  <a:lnTo>
                    <a:pt x="1316" y="308"/>
                  </a:lnTo>
                  <a:lnTo>
                    <a:pt x="1349" y="323"/>
                  </a:lnTo>
                  <a:lnTo>
                    <a:pt x="1381" y="326"/>
                  </a:lnTo>
                  <a:lnTo>
                    <a:pt x="1413" y="320"/>
                  </a:lnTo>
                  <a:lnTo>
                    <a:pt x="1445" y="303"/>
                  </a:lnTo>
                  <a:lnTo>
                    <a:pt x="1477" y="274"/>
                  </a:lnTo>
                  <a:lnTo>
                    <a:pt x="1509" y="228"/>
                  </a:lnTo>
                  <a:lnTo>
                    <a:pt x="1541" y="166"/>
                  </a:lnTo>
                  <a:lnTo>
                    <a:pt x="1574" y="92"/>
                  </a:lnTo>
                  <a:lnTo>
                    <a:pt x="1605" y="1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3" name="Freeform 107">
              <a:extLst>
                <a:ext uri="{FF2B5EF4-FFF2-40B4-BE49-F238E27FC236}">
                  <a16:creationId xmlns:a16="http://schemas.microsoft.com/office/drawing/2014/main" id="{A9342BF9-60EC-D7C3-F15C-521E1AD09295}"/>
                </a:ext>
              </a:extLst>
            </p:cNvPr>
            <p:cNvSpPr>
              <a:spLocks/>
            </p:cNvSpPr>
            <p:nvPr/>
          </p:nvSpPr>
          <p:spPr bwMode="auto">
            <a:xfrm>
              <a:off x="3286" y="766"/>
              <a:ext cx="1605" cy="1074"/>
            </a:xfrm>
            <a:custGeom>
              <a:avLst/>
              <a:gdLst>
                <a:gd name="T0" fmla="*/ 0 w 1605"/>
                <a:gd name="T1" fmla="*/ 1074 h 1074"/>
                <a:gd name="T2" fmla="*/ 32 w 1605"/>
                <a:gd name="T3" fmla="*/ 933 h 1074"/>
                <a:gd name="T4" fmla="*/ 64 w 1605"/>
                <a:gd name="T5" fmla="*/ 793 h 1074"/>
                <a:gd name="T6" fmla="*/ 96 w 1605"/>
                <a:gd name="T7" fmla="*/ 676 h 1074"/>
                <a:gd name="T8" fmla="*/ 128 w 1605"/>
                <a:gd name="T9" fmla="*/ 590 h 1074"/>
                <a:gd name="T10" fmla="*/ 161 w 1605"/>
                <a:gd name="T11" fmla="*/ 533 h 1074"/>
                <a:gd name="T12" fmla="*/ 193 w 1605"/>
                <a:gd name="T13" fmla="*/ 499 h 1074"/>
                <a:gd name="T14" fmla="*/ 225 w 1605"/>
                <a:gd name="T15" fmla="*/ 481 h 1074"/>
                <a:gd name="T16" fmla="*/ 257 w 1605"/>
                <a:gd name="T17" fmla="*/ 476 h 1074"/>
                <a:gd name="T18" fmla="*/ 289 w 1605"/>
                <a:gd name="T19" fmla="*/ 481 h 1074"/>
                <a:gd name="T20" fmla="*/ 321 w 1605"/>
                <a:gd name="T21" fmla="*/ 497 h 1074"/>
                <a:gd name="T22" fmla="*/ 353 w 1605"/>
                <a:gd name="T23" fmla="*/ 527 h 1074"/>
                <a:gd name="T24" fmla="*/ 385 w 1605"/>
                <a:gd name="T25" fmla="*/ 571 h 1074"/>
                <a:gd name="T26" fmla="*/ 417 w 1605"/>
                <a:gd name="T27" fmla="*/ 625 h 1074"/>
                <a:gd name="T28" fmla="*/ 450 w 1605"/>
                <a:gd name="T29" fmla="*/ 683 h 1074"/>
                <a:gd name="T30" fmla="*/ 482 w 1605"/>
                <a:gd name="T31" fmla="*/ 734 h 1074"/>
                <a:gd name="T32" fmla="*/ 514 w 1605"/>
                <a:gd name="T33" fmla="*/ 771 h 1074"/>
                <a:gd name="T34" fmla="*/ 546 w 1605"/>
                <a:gd name="T35" fmla="*/ 792 h 1074"/>
                <a:gd name="T36" fmla="*/ 578 w 1605"/>
                <a:gd name="T37" fmla="*/ 799 h 1074"/>
                <a:gd name="T38" fmla="*/ 610 w 1605"/>
                <a:gd name="T39" fmla="*/ 791 h 1074"/>
                <a:gd name="T40" fmla="*/ 642 w 1605"/>
                <a:gd name="T41" fmla="*/ 767 h 1074"/>
                <a:gd name="T42" fmla="*/ 674 w 1605"/>
                <a:gd name="T43" fmla="*/ 725 h 1074"/>
                <a:gd name="T44" fmla="*/ 706 w 1605"/>
                <a:gd name="T45" fmla="*/ 659 h 1074"/>
                <a:gd name="T46" fmla="*/ 739 w 1605"/>
                <a:gd name="T47" fmla="*/ 572 h 1074"/>
                <a:gd name="T48" fmla="*/ 771 w 1605"/>
                <a:gd name="T49" fmla="*/ 471 h 1074"/>
                <a:gd name="T50" fmla="*/ 803 w 1605"/>
                <a:gd name="T51" fmla="*/ 368 h 1074"/>
                <a:gd name="T52" fmla="*/ 835 w 1605"/>
                <a:gd name="T53" fmla="*/ 277 h 1074"/>
                <a:gd name="T54" fmla="*/ 867 w 1605"/>
                <a:gd name="T55" fmla="*/ 207 h 1074"/>
                <a:gd name="T56" fmla="*/ 899 w 1605"/>
                <a:gd name="T57" fmla="*/ 159 h 1074"/>
                <a:gd name="T58" fmla="*/ 931 w 1605"/>
                <a:gd name="T59" fmla="*/ 128 h 1074"/>
                <a:gd name="T60" fmla="*/ 963 w 1605"/>
                <a:gd name="T61" fmla="*/ 110 h 1074"/>
                <a:gd name="T62" fmla="*/ 995 w 1605"/>
                <a:gd name="T63" fmla="*/ 101 h 1074"/>
                <a:gd name="T64" fmla="*/ 1028 w 1605"/>
                <a:gd name="T65" fmla="*/ 101 h 1074"/>
                <a:gd name="T66" fmla="*/ 1060 w 1605"/>
                <a:gd name="T67" fmla="*/ 107 h 1074"/>
                <a:gd name="T68" fmla="*/ 1092 w 1605"/>
                <a:gd name="T69" fmla="*/ 121 h 1074"/>
                <a:gd name="T70" fmla="*/ 1124 w 1605"/>
                <a:gd name="T71" fmla="*/ 142 h 1074"/>
                <a:gd name="T72" fmla="*/ 1156 w 1605"/>
                <a:gd name="T73" fmla="*/ 169 h 1074"/>
                <a:gd name="T74" fmla="*/ 1188 w 1605"/>
                <a:gd name="T75" fmla="*/ 198 h 1074"/>
                <a:gd name="T76" fmla="*/ 1220 w 1605"/>
                <a:gd name="T77" fmla="*/ 224 h 1074"/>
                <a:gd name="T78" fmla="*/ 1252 w 1605"/>
                <a:gd name="T79" fmla="*/ 244 h 1074"/>
                <a:gd name="T80" fmla="*/ 1285 w 1605"/>
                <a:gd name="T81" fmla="*/ 257 h 1074"/>
                <a:gd name="T82" fmla="*/ 1316 w 1605"/>
                <a:gd name="T83" fmla="*/ 264 h 1074"/>
                <a:gd name="T84" fmla="*/ 1349 w 1605"/>
                <a:gd name="T85" fmla="*/ 267 h 1074"/>
                <a:gd name="T86" fmla="*/ 1381 w 1605"/>
                <a:gd name="T87" fmla="*/ 266 h 1074"/>
                <a:gd name="T88" fmla="*/ 1413 w 1605"/>
                <a:gd name="T89" fmla="*/ 261 h 1074"/>
                <a:gd name="T90" fmla="*/ 1445 w 1605"/>
                <a:gd name="T91" fmla="*/ 250 h 1074"/>
                <a:gd name="T92" fmla="*/ 1477 w 1605"/>
                <a:gd name="T93" fmla="*/ 231 h 1074"/>
                <a:gd name="T94" fmla="*/ 1509 w 1605"/>
                <a:gd name="T95" fmla="*/ 200 h 1074"/>
                <a:gd name="T96" fmla="*/ 1541 w 1605"/>
                <a:gd name="T97" fmla="*/ 153 h 1074"/>
                <a:gd name="T98" fmla="*/ 1574 w 1605"/>
                <a:gd name="T99" fmla="*/ 86 h 1074"/>
                <a:gd name="T100" fmla="*/ 1605 w 1605"/>
                <a:gd name="T101" fmla="*/ 0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74">
                  <a:moveTo>
                    <a:pt x="0" y="1074"/>
                  </a:moveTo>
                  <a:lnTo>
                    <a:pt x="32" y="933"/>
                  </a:lnTo>
                  <a:lnTo>
                    <a:pt x="64" y="793"/>
                  </a:lnTo>
                  <a:lnTo>
                    <a:pt x="96" y="676"/>
                  </a:lnTo>
                  <a:lnTo>
                    <a:pt x="128" y="590"/>
                  </a:lnTo>
                  <a:lnTo>
                    <a:pt x="161" y="533"/>
                  </a:lnTo>
                  <a:lnTo>
                    <a:pt x="193" y="499"/>
                  </a:lnTo>
                  <a:lnTo>
                    <a:pt x="225" y="481"/>
                  </a:lnTo>
                  <a:lnTo>
                    <a:pt x="257" y="476"/>
                  </a:lnTo>
                  <a:lnTo>
                    <a:pt x="289" y="481"/>
                  </a:lnTo>
                  <a:lnTo>
                    <a:pt x="321" y="497"/>
                  </a:lnTo>
                  <a:lnTo>
                    <a:pt x="353" y="527"/>
                  </a:lnTo>
                  <a:lnTo>
                    <a:pt x="385" y="571"/>
                  </a:lnTo>
                  <a:lnTo>
                    <a:pt x="417" y="625"/>
                  </a:lnTo>
                  <a:lnTo>
                    <a:pt x="450" y="683"/>
                  </a:lnTo>
                  <a:lnTo>
                    <a:pt x="482" y="734"/>
                  </a:lnTo>
                  <a:lnTo>
                    <a:pt x="514" y="771"/>
                  </a:lnTo>
                  <a:lnTo>
                    <a:pt x="546" y="792"/>
                  </a:lnTo>
                  <a:lnTo>
                    <a:pt x="578" y="799"/>
                  </a:lnTo>
                  <a:lnTo>
                    <a:pt x="610" y="791"/>
                  </a:lnTo>
                  <a:lnTo>
                    <a:pt x="642" y="767"/>
                  </a:lnTo>
                  <a:lnTo>
                    <a:pt x="674" y="725"/>
                  </a:lnTo>
                  <a:lnTo>
                    <a:pt x="706" y="659"/>
                  </a:lnTo>
                  <a:lnTo>
                    <a:pt x="739" y="572"/>
                  </a:lnTo>
                  <a:lnTo>
                    <a:pt x="771" y="471"/>
                  </a:lnTo>
                  <a:lnTo>
                    <a:pt x="803" y="368"/>
                  </a:lnTo>
                  <a:lnTo>
                    <a:pt x="835" y="277"/>
                  </a:lnTo>
                  <a:lnTo>
                    <a:pt x="867" y="207"/>
                  </a:lnTo>
                  <a:lnTo>
                    <a:pt x="899" y="159"/>
                  </a:lnTo>
                  <a:lnTo>
                    <a:pt x="931" y="128"/>
                  </a:lnTo>
                  <a:lnTo>
                    <a:pt x="963" y="110"/>
                  </a:lnTo>
                  <a:lnTo>
                    <a:pt x="995" y="101"/>
                  </a:lnTo>
                  <a:lnTo>
                    <a:pt x="1028" y="101"/>
                  </a:lnTo>
                  <a:lnTo>
                    <a:pt x="1060" y="107"/>
                  </a:lnTo>
                  <a:lnTo>
                    <a:pt x="1092" y="121"/>
                  </a:lnTo>
                  <a:lnTo>
                    <a:pt x="1124" y="142"/>
                  </a:lnTo>
                  <a:lnTo>
                    <a:pt x="1156" y="169"/>
                  </a:lnTo>
                  <a:lnTo>
                    <a:pt x="1188" y="198"/>
                  </a:lnTo>
                  <a:lnTo>
                    <a:pt x="1220" y="224"/>
                  </a:lnTo>
                  <a:lnTo>
                    <a:pt x="1252" y="244"/>
                  </a:lnTo>
                  <a:lnTo>
                    <a:pt x="1285" y="257"/>
                  </a:lnTo>
                  <a:lnTo>
                    <a:pt x="1316" y="264"/>
                  </a:lnTo>
                  <a:lnTo>
                    <a:pt x="1349" y="267"/>
                  </a:lnTo>
                  <a:lnTo>
                    <a:pt x="1381" y="266"/>
                  </a:lnTo>
                  <a:lnTo>
                    <a:pt x="1413" y="261"/>
                  </a:lnTo>
                  <a:lnTo>
                    <a:pt x="1445" y="250"/>
                  </a:lnTo>
                  <a:lnTo>
                    <a:pt x="1477" y="231"/>
                  </a:lnTo>
                  <a:lnTo>
                    <a:pt x="1509" y="200"/>
                  </a:lnTo>
                  <a:lnTo>
                    <a:pt x="1541" y="153"/>
                  </a:lnTo>
                  <a:lnTo>
                    <a:pt x="1574" y="86"/>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4" name="Freeform 108">
              <a:extLst>
                <a:ext uri="{FF2B5EF4-FFF2-40B4-BE49-F238E27FC236}">
                  <a16:creationId xmlns:a16="http://schemas.microsoft.com/office/drawing/2014/main" id="{4C856B43-8951-A6ED-CDF6-9C8129199834}"/>
                </a:ext>
              </a:extLst>
            </p:cNvPr>
            <p:cNvSpPr>
              <a:spLocks/>
            </p:cNvSpPr>
            <p:nvPr/>
          </p:nvSpPr>
          <p:spPr bwMode="auto">
            <a:xfrm>
              <a:off x="3286" y="840"/>
              <a:ext cx="1605" cy="729"/>
            </a:xfrm>
            <a:custGeom>
              <a:avLst/>
              <a:gdLst>
                <a:gd name="T0" fmla="*/ 0 w 1605"/>
                <a:gd name="T1" fmla="*/ 707 h 729"/>
                <a:gd name="T2" fmla="*/ 32 w 1605"/>
                <a:gd name="T3" fmla="*/ 634 h 729"/>
                <a:gd name="T4" fmla="*/ 64 w 1605"/>
                <a:gd name="T5" fmla="*/ 553 h 729"/>
                <a:gd name="T6" fmla="*/ 96 w 1605"/>
                <a:gd name="T7" fmla="*/ 474 h 729"/>
                <a:gd name="T8" fmla="*/ 128 w 1605"/>
                <a:gd name="T9" fmla="*/ 410 h 729"/>
                <a:gd name="T10" fmla="*/ 161 w 1605"/>
                <a:gd name="T11" fmla="*/ 365 h 729"/>
                <a:gd name="T12" fmla="*/ 193 w 1605"/>
                <a:gd name="T13" fmla="*/ 340 h 729"/>
                <a:gd name="T14" fmla="*/ 225 w 1605"/>
                <a:gd name="T15" fmla="*/ 330 h 729"/>
                <a:gd name="T16" fmla="*/ 257 w 1605"/>
                <a:gd name="T17" fmla="*/ 335 h 729"/>
                <a:gd name="T18" fmla="*/ 289 w 1605"/>
                <a:gd name="T19" fmla="*/ 356 h 729"/>
                <a:gd name="T20" fmla="*/ 321 w 1605"/>
                <a:gd name="T21" fmla="*/ 394 h 729"/>
                <a:gd name="T22" fmla="*/ 353 w 1605"/>
                <a:gd name="T23" fmla="*/ 449 h 729"/>
                <a:gd name="T24" fmla="*/ 385 w 1605"/>
                <a:gd name="T25" fmla="*/ 517 h 729"/>
                <a:gd name="T26" fmla="*/ 417 w 1605"/>
                <a:gd name="T27" fmla="*/ 587 h 729"/>
                <a:gd name="T28" fmla="*/ 450 w 1605"/>
                <a:gd name="T29" fmla="*/ 647 h 729"/>
                <a:gd name="T30" fmla="*/ 482 w 1605"/>
                <a:gd name="T31" fmla="*/ 691 h 729"/>
                <a:gd name="T32" fmla="*/ 514 w 1605"/>
                <a:gd name="T33" fmla="*/ 718 h 729"/>
                <a:gd name="T34" fmla="*/ 546 w 1605"/>
                <a:gd name="T35" fmla="*/ 729 h 729"/>
                <a:gd name="T36" fmla="*/ 578 w 1605"/>
                <a:gd name="T37" fmla="*/ 728 h 729"/>
                <a:gd name="T38" fmla="*/ 610 w 1605"/>
                <a:gd name="T39" fmla="*/ 714 h 729"/>
                <a:gd name="T40" fmla="*/ 642 w 1605"/>
                <a:gd name="T41" fmla="*/ 688 h 729"/>
                <a:gd name="T42" fmla="*/ 674 w 1605"/>
                <a:gd name="T43" fmla="*/ 647 h 729"/>
                <a:gd name="T44" fmla="*/ 706 w 1605"/>
                <a:gd name="T45" fmla="*/ 588 h 729"/>
                <a:gd name="T46" fmla="*/ 739 w 1605"/>
                <a:gd name="T47" fmla="*/ 513 h 729"/>
                <a:gd name="T48" fmla="*/ 771 w 1605"/>
                <a:gd name="T49" fmla="*/ 424 h 729"/>
                <a:gd name="T50" fmla="*/ 803 w 1605"/>
                <a:gd name="T51" fmla="*/ 331 h 729"/>
                <a:gd name="T52" fmla="*/ 835 w 1605"/>
                <a:gd name="T53" fmla="*/ 242 h 729"/>
                <a:gd name="T54" fmla="*/ 867 w 1605"/>
                <a:gd name="T55" fmla="*/ 166 h 729"/>
                <a:gd name="T56" fmla="*/ 899 w 1605"/>
                <a:gd name="T57" fmla="*/ 107 h 729"/>
                <a:gd name="T58" fmla="*/ 931 w 1605"/>
                <a:gd name="T59" fmla="*/ 64 h 729"/>
                <a:gd name="T60" fmla="*/ 963 w 1605"/>
                <a:gd name="T61" fmla="*/ 35 h 729"/>
                <a:gd name="T62" fmla="*/ 995 w 1605"/>
                <a:gd name="T63" fmla="*/ 18 h 729"/>
                <a:gd name="T64" fmla="*/ 1028 w 1605"/>
                <a:gd name="T65" fmla="*/ 10 h 729"/>
                <a:gd name="T66" fmla="*/ 1060 w 1605"/>
                <a:gd name="T67" fmla="*/ 12 h 729"/>
                <a:gd name="T68" fmla="*/ 1092 w 1605"/>
                <a:gd name="T69" fmla="*/ 24 h 729"/>
                <a:gd name="T70" fmla="*/ 1124 w 1605"/>
                <a:gd name="T71" fmla="*/ 49 h 729"/>
                <a:gd name="T72" fmla="*/ 1156 w 1605"/>
                <a:gd name="T73" fmla="*/ 90 h 729"/>
                <a:gd name="T74" fmla="*/ 1188 w 1605"/>
                <a:gd name="T75" fmla="*/ 143 h 729"/>
                <a:gd name="T76" fmla="*/ 1220 w 1605"/>
                <a:gd name="T77" fmla="*/ 203 h 729"/>
                <a:gd name="T78" fmla="*/ 1252 w 1605"/>
                <a:gd name="T79" fmla="*/ 258 h 729"/>
                <a:gd name="T80" fmla="*/ 1285 w 1605"/>
                <a:gd name="T81" fmla="*/ 299 h 729"/>
                <a:gd name="T82" fmla="*/ 1316 w 1605"/>
                <a:gd name="T83" fmla="*/ 326 h 729"/>
                <a:gd name="T84" fmla="*/ 1349 w 1605"/>
                <a:gd name="T85" fmla="*/ 339 h 729"/>
                <a:gd name="T86" fmla="*/ 1381 w 1605"/>
                <a:gd name="T87" fmla="*/ 342 h 729"/>
                <a:gd name="T88" fmla="*/ 1413 w 1605"/>
                <a:gd name="T89" fmla="*/ 336 h 729"/>
                <a:gd name="T90" fmla="*/ 1445 w 1605"/>
                <a:gd name="T91" fmla="*/ 318 h 729"/>
                <a:gd name="T92" fmla="*/ 1477 w 1605"/>
                <a:gd name="T93" fmla="*/ 288 h 729"/>
                <a:gd name="T94" fmla="*/ 1509 w 1605"/>
                <a:gd name="T95" fmla="*/ 240 h 729"/>
                <a:gd name="T96" fmla="*/ 1541 w 1605"/>
                <a:gd name="T97" fmla="*/ 173 h 729"/>
                <a:gd name="T98" fmla="*/ 1574 w 1605"/>
                <a:gd name="T99" fmla="*/ 90 h 729"/>
                <a:gd name="T100" fmla="*/ 1605 w 1605"/>
                <a:gd name="T101" fmla="*/ 0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29">
                  <a:moveTo>
                    <a:pt x="0" y="707"/>
                  </a:moveTo>
                  <a:lnTo>
                    <a:pt x="32" y="634"/>
                  </a:lnTo>
                  <a:lnTo>
                    <a:pt x="64" y="553"/>
                  </a:lnTo>
                  <a:lnTo>
                    <a:pt x="96" y="474"/>
                  </a:lnTo>
                  <a:lnTo>
                    <a:pt x="128" y="410"/>
                  </a:lnTo>
                  <a:lnTo>
                    <a:pt x="161" y="365"/>
                  </a:lnTo>
                  <a:lnTo>
                    <a:pt x="193" y="340"/>
                  </a:lnTo>
                  <a:lnTo>
                    <a:pt x="225" y="330"/>
                  </a:lnTo>
                  <a:lnTo>
                    <a:pt x="257" y="335"/>
                  </a:lnTo>
                  <a:lnTo>
                    <a:pt x="289" y="356"/>
                  </a:lnTo>
                  <a:lnTo>
                    <a:pt x="321" y="394"/>
                  </a:lnTo>
                  <a:lnTo>
                    <a:pt x="353" y="449"/>
                  </a:lnTo>
                  <a:lnTo>
                    <a:pt x="385" y="517"/>
                  </a:lnTo>
                  <a:lnTo>
                    <a:pt x="417" y="587"/>
                  </a:lnTo>
                  <a:lnTo>
                    <a:pt x="450" y="647"/>
                  </a:lnTo>
                  <a:lnTo>
                    <a:pt x="482" y="691"/>
                  </a:lnTo>
                  <a:lnTo>
                    <a:pt x="514" y="718"/>
                  </a:lnTo>
                  <a:lnTo>
                    <a:pt x="546" y="729"/>
                  </a:lnTo>
                  <a:lnTo>
                    <a:pt x="578" y="728"/>
                  </a:lnTo>
                  <a:lnTo>
                    <a:pt x="610" y="714"/>
                  </a:lnTo>
                  <a:lnTo>
                    <a:pt x="642" y="688"/>
                  </a:lnTo>
                  <a:lnTo>
                    <a:pt x="674" y="647"/>
                  </a:lnTo>
                  <a:lnTo>
                    <a:pt x="706" y="588"/>
                  </a:lnTo>
                  <a:lnTo>
                    <a:pt x="739" y="513"/>
                  </a:lnTo>
                  <a:lnTo>
                    <a:pt x="771" y="424"/>
                  </a:lnTo>
                  <a:lnTo>
                    <a:pt x="803" y="331"/>
                  </a:lnTo>
                  <a:lnTo>
                    <a:pt x="835" y="242"/>
                  </a:lnTo>
                  <a:lnTo>
                    <a:pt x="867" y="166"/>
                  </a:lnTo>
                  <a:lnTo>
                    <a:pt x="899" y="107"/>
                  </a:lnTo>
                  <a:lnTo>
                    <a:pt x="931" y="64"/>
                  </a:lnTo>
                  <a:lnTo>
                    <a:pt x="963" y="35"/>
                  </a:lnTo>
                  <a:lnTo>
                    <a:pt x="995" y="18"/>
                  </a:lnTo>
                  <a:lnTo>
                    <a:pt x="1028" y="10"/>
                  </a:lnTo>
                  <a:lnTo>
                    <a:pt x="1060" y="12"/>
                  </a:lnTo>
                  <a:lnTo>
                    <a:pt x="1092" y="24"/>
                  </a:lnTo>
                  <a:lnTo>
                    <a:pt x="1124" y="49"/>
                  </a:lnTo>
                  <a:lnTo>
                    <a:pt x="1156" y="90"/>
                  </a:lnTo>
                  <a:lnTo>
                    <a:pt x="1188" y="143"/>
                  </a:lnTo>
                  <a:lnTo>
                    <a:pt x="1220" y="203"/>
                  </a:lnTo>
                  <a:lnTo>
                    <a:pt x="1252" y="258"/>
                  </a:lnTo>
                  <a:lnTo>
                    <a:pt x="1285" y="299"/>
                  </a:lnTo>
                  <a:lnTo>
                    <a:pt x="1316" y="326"/>
                  </a:lnTo>
                  <a:lnTo>
                    <a:pt x="1349" y="339"/>
                  </a:lnTo>
                  <a:lnTo>
                    <a:pt x="1381" y="342"/>
                  </a:lnTo>
                  <a:lnTo>
                    <a:pt x="1413" y="336"/>
                  </a:lnTo>
                  <a:lnTo>
                    <a:pt x="1445" y="318"/>
                  </a:lnTo>
                  <a:lnTo>
                    <a:pt x="1477" y="288"/>
                  </a:lnTo>
                  <a:lnTo>
                    <a:pt x="1509" y="240"/>
                  </a:lnTo>
                  <a:lnTo>
                    <a:pt x="1541" y="173"/>
                  </a:lnTo>
                  <a:lnTo>
                    <a:pt x="1574" y="90"/>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Freeform 109">
              <a:extLst>
                <a:ext uri="{FF2B5EF4-FFF2-40B4-BE49-F238E27FC236}">
                  <a16:creationId xmlns:a16="http://schemas.microsoft.com/office/drawing/2014/main" id="{559FD436-A7F0-EF3E-FAA6-5CBE30761C99}"/>
                </a:ext>
              </a:extLst>
            </p:cNvPr>
            <p:cNvSpPr>
              <a:spLocks/>
            </p:cNvSpPr>
            <p:nvPr/>
          </p:nvSpPr>
          <p:spPr bwMode="auto">
            <a:xfrm>
              <a:off x="3286" y="815"/>
              <a:ext cx="1605" cy="752"/>
            </a:xfrm>
            <a:custGeom>
              <a:avLst/>
              <a:gdLst>
                <a:gd name="T0" fmla="*/ 0 w 1605"/>
                <a:gd name="T1" fmla="*/ 721 h 752"/>
                <a:gd name="T2" fmla="*/ 32 w 1605"/>
                <a:gd name="T3" fmla="*/ 618 h 752"/>
                <a:gd name="T4" fmla="*/ 64 w 1605"/>
                <a:gd name="T5" fmla="*/ 531 h 752"/>
                <a:gd name="T6" fmla="*/ 96 w 1605"/>
                <a:gd name="T7" fmla="*/ 465 h 752"/>
                <a:gd name="T8" fmla="*/ 128 w 1605"/>
                <a:gd name="T9" fmla="*/ 420 h 752"/>
                <a:gd name="T10" fmla="*/ 161 w 1605"/>
                <a:gd name="T11" fmla="*/ 393 h 752"/>
                <a:gd name="T12" fmla="*/ 193 w 1605"/>
                <a:gd name="T13" fmla="*/ 379 h 752"/>
                <a:gd name="T14" fmla="*/ 225 w 1605"/>
                <a:gd name="T15" fmla="*/ 375 h 752"/>
                <a:gd name="T16" fmla="*/ 257 w 1605"/>
                <a:gd name="T17" fmla="*/ 380 h 752"/>
                <a:gd name="T18" fmla="*/ 289 w 1605"/>
                <a:gd name="T19" fmla="*/ 396 h 752"/>
                <a:gd name="T20" fmla="*/ 321 w 1605"/>
                <a:gd name="T21" fmla="*/ 425 h 752"/>
                <a:gd name="T22" fmla="*/ 353 w 1605"/>
                <a:gd name="T23" fmla="*/ 468 h 752"/>
                <a:gd name="T24" fmla="*/ 385 w 1605"/>
                <a:gd name="T25" fmla="*/ 525 h 752"/>
                <a:gd name="T26" fmla="*/ 417 w 1605"/>
                <a:gd name="T27" fmla="*/ 589 h 752"/>
                <a:gd name="T28" fmla="*/ 450 w 1605"/>
                <a:gd name="T29" fmla="*/ 649 h 752"/>
                <a:gd name="T30" fmla="*/ 482 w 1605"/>
                <a:gd name="T31" fmla="*/ 698 h 752"/>
                <a:gd name="T32" fmla="*/ 514 w 1605"/>
                <a:gd name="T33" fmla="*/ 731 h 752"/>
                <a:gd name="T34" fmla="*/ 546 w 1605"/>
                <a:gd name="T35" fmla="*/ 748 h 752"/>
                <a:gd name="T36" fmla="*/ 578 w 1605"/>
                <a:gd name="T37" fmla="*/ 752 h 752"/>
                <a:gd name="T38" fmla="*/ 610 w 1605"/>
                <a:gd name="T39" fmla="*/ 743 h 752"/>
                <a:gd name="T40" fmla="*/ 642 w 1605"/>
                <a:gd name="T41" fmla="*/ 718 h 752"/>
                <a:gd name="T42" fmla="*/ 674 w 1605"/>
                <a:gd name="T43" fmla="*/ 676 h 752"/>
                <a:gd name="T44" fmla="*/ 706 w 1605"/>
                <a:gd name="T45" fmla="*/ 612 h 752"/>
                <a:gd name="T46" fmla="*/ 739 w 1605"/>
                <a:gd name="T47" fmla="*/ 528 h 752"/>
                <a:gd name="T48" fmla="*/ 771 w 1605"/>
                <a:gd name="T49" fmla="*/ 429 h 752"/>
                <a:gd name="T50" fmla="*/ 803 w 1605"/>
                <a:gd name="T51" fmla="*/ 329 h 752"/>
                <a:gd name="T52" fmla="*/ 835 w 1605"/>
                <a:gd name="T53" fmla="*/ 240 h 752"/>
                <a:gd name="T54" fmla="*/ 867 w 1605"/>
                <a:gd name="T55" fmla="*/ 170 h 752"/>
                <a:gd name="T56" fmla="*/ 899 w 1605"/>
                <a:gd name="T57" fmla="*/ 121 h 752"/>
                <a:gd name="T58" fmla="*/ 931 w 1605"/>
                <a:gd name="T59" fmla="*/ 89 h 752"/>
                <a:gd name="T60" fmla="*/ 963 w 1605"/>
                <a:gd name="T61" fmla="*/ 69 h 752"/>
                <a:gd name="T62" fmla="*/ 995 w 1605"/>
                <a:gd name="T63" fmla="*/ 58 h 752"/>
                <a:gd name="T64" fmla="*/ 1028 w 1605"/>
                <a:gd name="T65" fmla="*/ 54 h 752"/>
                <a:gd name="T66" fmla="*/ 1060 w 1605"/>
                <a:gd name="T67" fmla="*/ 54 h 752"/>
                <a:gd name="T68" fmla="*/ 1092 w 1605"/>
                <a:gd name="T69" fmla="*/ 59 h 752"/>
                <a:gd name="T70" fmla="*/ 1124 w 1605"/>
                <a:gd name="T71" fmla="*/ 70 h 752"/>
                <a:gd name="T72" fmla="*/ 1156 w 1605"/>
                <a:gd name="T73" fmla="*/ 89 h 752"/>
                <a:gd name="T74" fmla="*/ 1188 w 1605"/>
                <a:gd name="T75" fmla="*/ 117 h 752"/>
                <a:gd name="T76" fmla="*/ 1220 w 1605"/>
                <a:gd name="T77" fmla="*/ 154 h 752"/>
                <a:gd name="T78" fmla="*/ 1252 w 1605"/>
                <a:gd name="T79" fmla="*/ 198 h 752"/>
                <a:gd name="T80" fmla="*/ 1285 w 1605"/>
                <a:gd name="T81" fmla="*/ 241 h 752"/>
                <a:gd name="T82" fmla="*/ 1316 w 1605"/>
                <a:gd name="T83" fmla="*/ 279 h 752"/>
                <a:gd name="T84" fmla="*/ 1349 w 1605"/>
                <a:gd name="T85" fmla="*/ 306 h 752"/>
                <a:gd name="T86" fmla="*/ 1381 w 1605"/>
                <a:gd name="T87" fmla="*/ 321 h 752"/>
                <a:gd name="T88" fmla="*/ 1413 w 1605"/>
                <a:gd name="T89" fmla="*/ 324 h 752"/>
                <a:gd name="T90" fmla="*/ 1445 w 1605"/>
                <a:gd name="T91" fmla="*/ 312 h 752"/>
                <a:gd name="T92" fmla="*/ 1477 w 1605"/>
                <a:gd name="T93" fmla="*/ 285 h 752"/>
                <a:gd name="T94" fmla="*/ 1509 w 1605"/>
                <a:gd name="T95" fmla="*/ 238 h 752"/>
                <a:gd name="T96" fmla="*/ 1541 w 1605"/>
                <a:gd name="T97" fmla="*/ 171 h 752"/>
                <a:gd name="T98" fmla="*/ 1574 w 1605"/>
                <a:gd name="T99" fmla="*/ 88 h 752"/>
                <a:gd name="T100" fmla="*/ 1605 w 1605"/>
                <a:gd name="T101" fmla="*/ 0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52">
                  <a:moveTo>
                    <a:pt x="0" y="721"/>
                  </a:moveTo>
                  <a:lnTo>
                    <a:pt x="32" y="618"/>
                  </a:lnTo>
                  <a:lnTo>
                    <a:pt x="64" y="531"/>
                  </a:lnTo>
                  <a:lnTo>
                    <a:pt x="96" y="465"/>
                  </a:lnTo>
                  <a:lnTo>
                    <a:pt x="128" y="420"/>
                  </a:lnTo>
                  <a:lnTo>
                    <a:pt x="161" y="393"/>
                  </a:lnTo>
                  <a:lnTo>
                    <a:pt x="193" y="379"/>
                  </a:lnTo>
                  <a:lnTo>
                    <a:pt x="225" y="375"/>
                  </a:lnTo>
                  <a:lnTo>
                    <a:pt x="257" y="380"/>
                  </a:lnTo>
                  <a:lnTo>
                    <a:pt x="289" y="396"/>
                  </a:lnTo>
                  <a:lnTo>
                    <a:pt x="321" y="425"/>
                  </a:lnTo>
                  <a:lnTo>
                    <a:pt x="353" y="468"/>
                  </a:lnTo>
                  <a:lnTo>
                    <a:pt x="385" y="525"/>
                  </a:lnTo>
                  <a:lnTo>
                    <a:pt x="417" y="589"/>
                  </a:lnTo>
                  <a:lnTo>
                    <a:pt x="450" y="649"/>
                  </a:lnTo>
                  <a:lnTo>
                    <a:pt x="482" y="698"/>
                  </a:lnTo>
                  <a:lnTo>
                    <a:pt x="514" y="731"/>
                  </a:lnTo>
                  <a:lnTo>
                    <a:pt x="546" y="748"/>
                  </a:lnTo>
                  <a:lnTo>
                    <a:pt x="578" y="752"/>
                  </a:lnTo>
                  <a:lnTo>
                    <a:pt x="610" y="743"/>
                  </a:lnTo>
                  <a:lnTo>
                    <a:pt x="642" y="718"/>
                  </a:lnTo>
                  <a:lnTo>
                    <a:pt x="674" y="676"/>
                  </a:lnTo>
                  <a:lnTo>
                    <a:pt x="706" y="612"/>
                  </a:lnTo>
                  <a:lnTo>
                    <a:pt x="739" y="528"/>
                  </a:lnTo>
                  <a:lnTo>
                    <a:pt x="771" y="429"/>
                  </a:lnTo>
                  <a:lnTo>
                    <a:pt x="803" y="329"/>
                  </a:lnTo>
                  <a:lnTo>
                    <a:pt x="835" y="240"/>
                  </a:lnTo>
                  <a:lnTo>
                    <a:pt x="867" y="170"/>
                  </a:lnTo>
                  <a:lnTo>
                    <a:pt x="899" y="121"/>
                  </a:lnTo>
                  <a:lnTo>
                    <a:pt x="931" y="89"/>
                  </a:lnTo>
                  <a:lnTo>
                    <a:pt x="963" y="69"/>
                  </a:lnTo>
                  <a:lnTo>
                    <a:pt x="995" y="58"/>
                  </a:lnTo>
                  <a:lnTo>
                    <a:pt x="1028" y="54"/>
                  </a:lnTo>
                  <a:lnTo>
                    <a:pt x="1060" y="54"/>
                  </a:lnTo>
                  <a:lnTo>
                    <a:pt x="1092" y="59"/>
                  </a:lnTo>
                  <a:lnTo>
                    <a:pt x="1124" y="70"/>
                  </a:lnTo>
                  <a:lnTo>
                    <a:pt x="1156" y="89"/>
                  </a:lnTo>
                  <a:lnTo>
                    <a:pt x="1188" y="117"/>
                  </a:lnTo>
                  <a:lnTo>
                    <a:pt x="1220" y="154"/>
                  </a:lnTo>
                  <a:lnTo>
                    <a:pt x="1252" y="198"/>
                  </a:lnTo>
                  <a:lnTo>
                    <a:pt x="1285" y="241"/>
                  </a:lnTo>
                  <a:lnTo>
                    <a:pt x="1316" y="279"/>
                  </a:lnTo>
                  <a:lnTo>
                    <a:pt x="1349" y="306"/>
                  </a:lnTo>
                  <a:lnTo>
                    <a:pt x="1381" y="321"/>
                  </a:lnTo>
                  <a:lnTo>
                    <a:pt x="1413" y="324"/>
                  </a:lnTo>
                  <a:lnTo>
                    <a:pt x="1445" y="312"/>
                  </a:lnTo>
                  <a:lnTo>
                    <a:pt x="1477" y="285"/>
                  </a:lnTo>
                  <a:lnTo>
                    <a:pt x="1509" y="238"/>
                  </a:lnTo>
                  <a:lnTo>
                    <a:pt x="1541" y="171"/>
                  </a:lnTo>
                  <a:lnTo>
                    <a:pt x="1574" y="88"/>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Freeform 110">
              <a:extLst>
                <a:ext uri="{FF2B5EF4-FFF2-40B4-BE49-F238E27FC236}">
                  <a16:creationId xmlns:a16="http://schemas.microsoft.com/office/drawing/2014/main" id="{E8CF24D6-AE0C-3E60-AF05-93B75FDEE53C}"/>
                </a:ext>
              </a:extLst>
            </p:cNvPr>
            <p:cNvSpPr>
              <a:spLocks/>
            </p:cNvSpPr>
            <p:nvPr/>
          </p:nvSpPr>
          <p:spPr bwMode="auto">
            <a:xfrm>
              <a:off x="3286" y="832"/>
              <a:ext cx="1605" cy="738"/>
            </a:xfrm>
            <a:custGeom>
              <a:avLst/>
              <a:gdLst>
                <a:gd name="T0" fmla="*/ 0 w 1605"/>
                <a:gd name="T1" fmla="*/ 715 h 738"/>
                <a:gd name="T2" fmla="*/ 32 w 1605"/>
                <a:gd name="T3" fmla="*/ 643 h 738"/>
                <a:gd name="T4" fmla="*/ 64 w 1605"/>
                <a:gd name="T5" fmla="*/ 561 h 738"/>
                <a:gd name="T6" fmla="*/ 96 w 1605"/>
                <a:gd name="T7" fmla="*/ 482 h 738"/>
                <a:gd name="T8" fmla="*/ 128 w 1605"/>
                <a:gd name="T9" fmla="*/ 418 h 738"/>
                <a:gd name="T10" fmla="*/ 161 w 1605"/>
                <a:gd name="T11" fmla="*/ 374 h 738"/>
                <a:gd name="T12" fmla="*/ 193 w 1605"/>
                <a:gd name="T13" fmla="*/ 348 h 738"/>
                <a:gd name="T14" fmla="*/ 225 w 1605"/>
                <a:gd name="T15" fmla="*/ 338 h 738"/>
                <a:gd name="T16" fmla="*/ 257 w 1605"/>
                <a:gd name="T17" fmla="*/ 343 h 738"/>
                <a:gd name="T18" fmla="*/ 289 w 1605"/>
                <a:gd name="T19" fmla="*/ 364 h 738"/>
                <a:gd name="T20" fmla="*/ 321 w 1605"/>
                <a:gd name="T21" fmla="*/ 402 h 738"/>
                <a:gd name="T22" fmla="*/ 353 w 1605"/>
                <a:gd name="T23" fmla="*/ 458 h 738"/>
                <a:gd name="T24" fmla="*/ 385 w 1605"/>
                <a:gd name="T25" fmla="*/ 527 h 738"/>
                <a:gd name="T26" fmla="*/ 417 w 1605"/>
                <a:gd name="T27" fmla="*/ 597 h 738"/>
                <a:gd name="T28" fmla="*/ 450 w 1605"/>
                <a:gd name="T29" fmla="*/ 657 h 738"/>
                <a:gd name="T30" fmla="*/ 482 w 1605"/>
                <a:gd name="T31" fmla="*/ 701 h 738"/>
                <a:gd name="T32" fmla="*/ 514 w 1605"/>
                <a:gd name="T33" fmla="*/ 727 h 738"/>
                <a:gd name="T34" fmla="*/ 546 w 1605"/>
                <a:gd name="T35" fmla="*/ 738 h 738"/>
                <a:gd name="T36" fmla="*/ 578 w 1605"/>
                <a:gd name="T37" fmla="*/ 736 h 738"/>
                <a:gd name="T38" fmla="*/ 610 w 1605"/>
                <a:gd name="T39" fmla="*/ 723 h 738"/>
                <a:gd name="T40" fmla="*/ 642 w 1605"/>
                <a:gd name="T41" fmla="*/ 696 h 738"/>
                <a:gd name="T42" fmla="*/ 674 w 1605"/>
                <a:gd name="T43" fmla="*/ 655 h 738"/>
                <a:gd name="T44" fmla="*/ 706 w 1605"/>
                <a:gd name="T45" fmla="*/ 596 h 738"/>
                <a:gd name="T46" fmla="*/ 739 w 1605"/>
                <a:gd name="T47" fmla="*/ 519 h 738"/>
                <a:gd name="T48" fmla="*/ 771 w 1605"/>
                <a:gd name="T49" fmla="*/ 429 h 738"/>
                <a:gd name="T50" fmla="*/ 803 w 1605"/>
                <a:gd name="T51" fmla="*/ 334 h 738"/>
                <a:gd name="T52" fmla="*/ 835 w 1605"/>
                <a:gd name="T53" fmla="*/ 245 h 738"/>
                <a:gd name="T54" fmla="*/ 867 w 1605"/>
                <a:gd name="T55" fmla="*/ 170 h 738"/>
                <a:gd name="T56" fmla="*/ 899 w 1605"/>
                <a:gd name="T57" fmla="*/ 113 h 738"/>
                <a:gd name="T58" fmla="*/ 931 w 1605"/>
                <a:gd name="T59" fmla="*/ 72 h 738"/>
                <a:gd name="T60" fmla="*/ 963 w 1605"/>
                <a:gd name="T61" fmla="*/ 46 h 738"/>
                <a:gd name="T62" fmla="*/ 995 w 1605"/>
                <a:gd name="T63" fmla="*/ 30 h 738"/>
                <a:gd name="T64" fmla="*/ 1028 w 1605"/>
                <a:gd name="T65" fmla="*/ 23 h 738"/>
                <a:gd name="T66" fmla="*/ 1060 w 1605"/>
                <a:gd name="T67" fmla="*/ 25 h 738"/>
                <a:gd name="T68" fmla="*/ 1092 w 1605"/>
                <a:gd name="T69" fmla="*/ 37 h 738"/>
                <a:gd name="T70" fmla="*/ 1124 w 1605"/>
                <a:gd name="T71" fmla="*/ 59 h 738"/>
                <a:gd name="T72" fmla="*/ 1156 w 1605"/>
                <a:gd name="T73" fmla="*/ 96 h 738"/>
                <a:gd name="T74" fmla="*/ 1188 w 1605"/>
                <a:gd name="T75" fmla="*/ 146 h 738"/>
                <a:gd name="T76" fmla="*/ 1220 w 1605"/>
                <a:gd name="T77" fmla="*/ 204 h 738"/>
                <a:gd name="T78" fmla="*/ 1252 w 1605"/>
                <a:gd name="T79" fmla="*/ 262 h 738"/>
                <a:gd name="T80" fmla="*/ 1285 w 1605"/>
                <a:gd name="T81" fmla="*/ 311 h 738"/>
                <a:gd name="T82" fmla="*/ 1316 w 1605"/>
                <a:gd name="T83" fmla="*/ 345 h 738"/>
                <a:gd name="T84" fmla="*/ 1349 w 1605"/>
                <a:gd name="T85" fmla="*/ 364 h 738"/>
                <a:gd name="T86" fmla="*/ 1381 w 1605"/>
                <a:gd name="T87" fmla="*/ 369 h 738"/>
                <a:gd name="T88" fmla="*/ 1413 w 1605"/>
                <a:gd name="T89" fmla="*/ 360 h 738"/>
                <a:gd name="T90" fmla="*/ 1445 w 1605"/>
                <a:gd name="T91" fmla="*/ 336 h 738"/>
                <a:gd name="T92" fmla="*/ 1477 w 1605"/>
                <a:gd name="T93" fmla="*/ 294 h 738"/>
                <a:gd name="T94" fmla="*/ 1509 w 1605"/>
                <a:gd name="T95" fmla="*/ 233 h 738"/>
                <a:gd name="T96" fmla="*/ 1541 w 1605"/>
                <a:gd name="T97" fmla="*/ 157 h 738"/>
                <a:gd name="T98" fmla="*/ 1574 w 1605"/>
                <a:gd name="T99" fmla="*/ 75 h 738"/>
                <a:gd name="T100" fmla="*/ 1605 w 1605"/>
                <a:gd name="T101" fmla="*/ 0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38">
                  <a:moveTo>
                    <a:pt x="0" y="715"/>
                  </a:moveTo>
                  <a:lnTo>
                    <a:pt x="32" y="643"/>
                  </a:lnTo>
                  <a:lnTo>
                    <a:pt x="64" y="561"/>
                  </a:lnTo>
                  <a:lnTo>
                    <a:pt x="96" y="482"/>
                  </a:lnTo>
                  <a:lnTo>
                    <a:pt x="128" y="418"/>
                  </a:lnTo>
                  <a:lnTo>
                    <a:pt x="161" y="374"/>
                  </a:lnTo>
                  <a:lnTo>
                    <a:pt x="193" y="348"/>
                  </a:lnTo>
                  <a:lnTo>
                    <a:pt x="225" y="338"/>
                  </a:lnTo>
                  <a:lnTo>
                    <a:pt x="257" y="343"/>
                  </a:lnTo>
                  <a:lnTo>
                    <a:pt x="289" y="364"/>
                  </a:lnTo>
                  <a:lnTo>
                    <a:pt x="321" y="402"/>
                  </a:lnTo>
                  <a:lnTo>
                    <a:pt x="353" y="458"/>
                  </a:lnTo>
                  <a:lnTo>
                    <a:pt x="385" y="527"/>
                  </a:lnTo>
                  <a:lnTo>
                    <a:pt x="417" y="597"/>
                  </a:lnTo>
                  <a:lnTo>
                    <a:pt x="450" y="657"/>
                  </a:lnTo>
                  <a:lnTo>
                    <a:pt x="482" y="701"/>
                  </a:lnTo>
                  <a:lnTo>
                    <a:pt x="514" y="727"/>
                  </a:lnTo>
                  <a:lnTo>
                    <a:pt x="546" y="738"/>
                  </a:lnTo>
                  <a:lnTo>
                    <a:pt x="578" y="736"/>
                  </a:lnTo>
                  <a:lnTo>
                    <a:pt x="610" y="723"/>
                  </a:lnTo>
                  <a:lnTo>
                    <a:pt x="642" y="696"/>
                  </a:lnTo>
                  <a:lnTo>
                    <a:pt x="674" y="655"/>
                  </a:lnTo>
                  <a:lnTo>
                    <a:pt x="706" y="596"/>
                  </a:lnTo>
                  <a:lnTo>
                    <a:pt x="739" y="519"/>
                  </a:lnTo>
                  <a:lnTo>
                    <a:pt x="771" y="429"/>
                  </a:lnTo>
                  <a:lnTo>
                    <a:pt x="803" y="334"/>
                  </a:lnTo>
                  <a:lnTo>
                    <a:pt x="835" y="245"/>
                  </a:lnTo>
                  <a:lnTo>
                    <a:pt x="867" y="170"/>
                  </a:lnTo>
                  <a:lnTo>
                    <a:pt x="899" y="113"/>
                  </a:lnTo>
                  <a:lnTo>
                    <a:pt x="931" y="72"/>
                  </a:lnTo>
                  <a:lnTo>
                    <a:pt x="963" y="46"/>
                  </a:lnTo>
                  <a:lnTo>
                    <a:pt x="995" y="30"/>
                  </a:lnTo>
                  <a:lnTo>
                    <a:pt x="1028" y="23"/>
                  </a:lnTo>
                  <a:lnTo>
                    <a:pt x="1060" y="25"/>
                  </a:lnTo>
                  <a:lnTo>
                    <a:pt x="1092" y="37"/>
                  </a:lnTo>
                  <a:lnTo>
                    <a:pt x="1124" y="59"/>
                  </a:lnTo>
                  <a:lnTo>
                    <a:pt x="1156" y="96"/>
                  </a:lnTo>
                  <a:lnTo>
                    <a:pt x="1188" y="146"/>
                  </a:lnTo>
                  <a:lnTo>
                    <a:pt x="1220" y="204"/>
                  </a:lnTo>
                  <a:lnTo>
                    <a:pt x="1252" y="262"/>
                  </a:lnTo>
                  <a:lnTo>
                    <a:pt x="1285" y="311"/>
                  </a:lnTo>
                  <a:lnTo>
                    <a:pt x="1316" y="345"/>
                  </a:lnTo>
                  <a:lnTo>
                    <a:pt x="1349" y="364"/>
                  </a:lnTo>
                  <a:lnTo>
                    <a:pt x="1381" y="369"/>
                  </a:lnTo>
                  <a:lnTo>
                    <a:pt x="1413" y="360"/>
                  </a:lnTo>
                  <a:lnTo>
                    <a:pt x="1445" y="336"/>
                  </a:lnTo>
                  <a:lnTo>
                    <a:pt x="1477" y="294"/>
                  </a:lnTo>
                  <a:lnTo>
                    <a:pt x="1509" y="233"/>
                  </a:lnTo>
                  <a:lnTo>
                    <a:pt x="1541" y="157"/>
                  </a:lnTo>
                  <a:lnTo>
                    <a:pt x="1574" y="75"/>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7" name="Freeform 111">
              <a:extLst>
                <a:ext uri="{FF2B5EF4-FFF2-40B4-BE49-F238E27FC236}">
                  <a16:creationId xmlns:a16="http://schemas.microsoft.com/office/drawing/2014/main" id="{C281057F-E47D-FE42-B43A-58F720A524A5}"/>
                </a:ext>
              </a:extLst>
            </p:cNvPr>
            <p:cNvSpPr>
              <a:spLocks/>
            </p:cNvSpPr>
            <p:nvPr/>
          </p:nvSpPr>
          <p:spPr bwMode="auto">
            <a:xfrm>
              <a:off x="3286" y="852"/>
              <a:ext cx="1605" cy="822"/>
            </a:xfrm>
            <a:custGeom>
              <a:avLst/>
              <a:gdLst>
                <a:gd name="T0" fmla="*/ 0 w 1605"/>
                <a:gd name="T1" fmla="*/ 822 h 822"/>
                <a:gd name="T2" fmla="*/ 32 w 1605"/>
                <a:gd name="T3" fmla="*/ 721 h 822"/>
                <a:gd name="T4" fmla="*/ 64 w 1605"/>
                <a:gd name="T5" fmla="*/ 615 h 822"/>
                <a:gd name="T6" fmla="*/ 96 w 1605"/>
                <a:gd name="T7" fmla="*/ 519 h 822"/>
                <a:gd name="T8" fmla="*/ 128 w 1605"/>
                <a:gd name="T9" fmla="*/ 445 h 822"/>
                <a:gd name="T10" fmla="*/ 161 w 1605"/>
                <a:gd name="T11" fmla="*/ 394 h 822"/>
                <a:gd name="T12" fmla="*/ 193 w 1605"/>
                <a:gd name="T13" fmla="*/ 365 h 822"/>
                <a:gd name="T14" fmla="*/ 225 w 1605"/>
                <a:gd name="T15" fmla="*/ 351 h 822"/>
                <a:gd name="T16" fmla="*/ 257 w 1605"/>
                <a:gd name="T17" fmla="*/ 352 h 822"/>
                <a:gd name="T18" fmla="*/ 289 w 1605"/>
                <a:gd name="T19" fmla="*/ 365 h 822"/>
                <a:gd name="T20" fmla="*/ 321 w 1605"/>
                <a:gd name="T21" fmla="*/ 393 h 822"/>
                <a:gd name="T22" fmla="*/ 353 w 1605"/>
                <a:gd name="T23" fmla="*/ 436 h 822"/>
                <a:gd name="T24" fmla="*/ 385 w 1605"/>
                <a:gd name="T25" fmla="*/ 492 h 822"/>
                <a:gd name="T26" fmla="*/ 417 w 1605"/>
                <a:gd name="T27" fmla="*/ 554 h 822"/>
                <a:gd name="T28" fmla="*/ 450 w 1605"/>
                <a:gd name="T29" fmla="*/ 612 h 822"/>
                <a:gd name="T30" fmla="*/ 482 w 1605"/>
                <a:gd name="T31" fmla="*/ 658 h 822"/>
                <a:gd name="T32" fmla="*/ 514 w 1605"/>
                <a:gd name="T33" fmla="*/ 689 h 822"/>
                <a:gd name="T34" fmla="*/ 546 w 1605"/>
                <a:gd name="T35" fmla="*/ 708 h 822"/>
                <a:gd name="T36" fmla="*/ 578 w 1605"/>
                <a:gd name="T37" fmla="*/ 717 h 822"/>
                <a:gd name="T38" fmla="*/ 610 w 1605"/>
                <a:gd name="T39" fmla="*/ 717 h 822"/>
                <a:gd name="T40" fmla="*/ 642 w 1605"/>
                <a:gd name="T41" fmla="*/ 708 h 822"/>
                <a:gd name="T42" fmla="*/ 674 w 1605"/>
                <a:gd name="T43" fmla="*/ 688 h 822"/>
                <a:gd name="T44" fmla="*/ 706 w 1605"/>
                <a:gd name="T45" fmla="*/ 651 h 822"/>
                <a:gd name="T46" fmla="*/ 739 w 1605"/>
                <a:gd name="T47" fmla="*/ 594 h 822"/>
                <a:gd name="T48" fmla="*/ 771 w 1605"/>
                <a:gd name="T49" fmla="*/ 511 h 822"/>
                <a:gd name="T50" fmla="*/ 803 w 1605"/>
                <a:gd name="T51" fmla="*/ 406 h 822"/>
                <a:gd name="T52" fmla="*/ 835 w 1605"/>
                <a:gd name="T53" fmla="*/ 294 h 822"/>
                <a:gd name="T54" fmla="*/ 867 w 1605"/>
                <a:gd name="T55" fmla="*/ 193 h 822"/>
                <a:gd name="T56" fmla="*/ 899 w 1605"/>
                <a:gd name="T57" fmla="*/ 114 h 822"/>
                <a:gd name="T58" fmla="*/ 931 w 1605"/>
                <a:gd name="T59" fmla="*/ 60 h 822"/>
                <a:gd name="T60" fmla="*/ 963 w 1605"/>
                <a:gd name="T61" fmla="*/ 27 h 822"/>
                <a:gd name="T62" fmla="*/ 995 w 1605"/>
                <a:gd name="T63" fmla="*/ 9 h 822"/>
                <a:gd name="T64" fmla="*/ 1028 w 1605"/>
                <a:gd name="T65" fmla="*/ 1 h 822"/>
                <a:gd name="T66" fmla="*/ 1060 w 1605"/>
                <a:gd name="T67" fmla="*/ 0 h 822"/>
                <a:gd name="T68" fmla="*/ 1092 w 1605"/>
                <a:gd name="T69" fmla="*/ 7 h 822"/>
                <a:gd name="T70" fmla="*/ 1124 w 1605"/>
                <a:gd name="T71" fmla="*/ 22 h 822"/>
                <a:gd name="T72" fmla="*/ 1156 w 1605"/>
                <a:gd name="T73" fmla="*/ 47 h 822"/>
                <a:gd name="T74" fmla="*/ 1188 w 1605"/>
                <a:gd name="T75" fmla="*/ 84 h 822"/>
                <a:gd name="T76" fmla="*/ 1220 w 1605"/>
                <a:gd name="T77" fmla="*/ 131 h 822"/>
                <a:gd name="T78" fmla="*/ 1252 w 1605"/>
                <a:gd name="T79" fmla="*/ 185 h 822"/>
                <a:gd name="T80" fmla="*/ 1285 w 1605"/>
                <a:gd name="T81" fmla="*/ 238 h 822"/>
                <a:gd name="T82" fmla="*/ 1316 w 1605"/>
                <a:gd name="T83" fmla="*/ 283 h 822"/>
                <a:gd name="T84" fmla="*/ 1349 w 1605"/>
                <a:gd name="T85" fmla="*/ 317 h 822"/>
                <a:gd name="T86" fmla="*/ 1381 w 1605"/>
                <a:gd name="T87" fmla="*/ 339 h 822"/>
                <a:gd name="T88" fmla="*/ 1413 w 1605"/>
                <a:gd name="T89" fmla="*/ 353 h 822"/>
                <a:gd name="T90" fmla="*/ 1445 w 1605"/>
                <a:gd name="T91" fmla="*/ 361 h 822"/>
                <a:gd name="T92" fmla="*/ 1477 w 1605"/>
                <a:gd name="T93" fmla="*/ 364 h 822"/>
                <a:gd name="T94" fmla="*/ 1509 w 1605"/>
                <a:gd name="T95" fmla="*/ 363 h 822"/>
                <a:gd name="T96" fmla="*/ 1541 w 1605"/>
                <a:gd name="T97" fmla="*/ 359 h 822"/>
                <a:gd name="T98" fmla="*/ 1574 w 1605"/>
                <a:gd name="T99" fmla="*/ 351 h 822"/>
                <a:gd name="T100" fmla="*/ 1605 w 1605"/>
                <a:gd name="T101" fmla="*/ 336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22">
                  <a:moveTo>
                    <a:pt x="0" y="822"/>
                  </a:moveTo>
                  <a:lnTo>
                    <a:pt x="32" y="721"/>
                  </a:lnTo>
                  <a:lnTo>
                    <a:pt x="64" y="615"/>
                  </a:lnTo>
                  <a:lnTo>
                    <a:pt x="96" y="519"/>
                  </a:lnTo>
                  <a:lnTo>
                    <a:pt x="128" y="445"/>
                  </a:lnTo>
                  <a:lnTo>
                    <a:pt x="161" y="394"/>
                  </a:lnTo>
                  <a:lnTo>
                    <a:pt x="193" y="365"/>
                  </a:lnTo>
                  <a:lnTo>
                    <a:pt x="225" y="351"/>
                  </a:lnTo>
                  <a:lnTo>
                    <a:pt x="257" y="352"/>
                  </a:lnTo>
                  <a:lnTo>
                    <a:pt x="289" y="365"/>
                  </a:lnTo>
                  <a:lnTo>
                    <a:pt x="321" y="393"/>
                  </a:lnTo>
                  <a:lnTo>
                    <a:pt x="353" y="436"/>
                  </a:lnTo>
                  <a:lnTo>
                    <a:pt x="385" y="492"/>
                  </a:lnTo>
                  <a:lnTo>
                    <a:pt x="417" y="554"/>
                  </a:lnTo>
                  <a:lnTo>
                    <a:pt x="450" y="612"/>
                  </a:lnTo>
                  <a:lnTo>
                    <a:pt x="482" y="658"/>
                  </a:lnTo>
                  <a:lnTo>
                    <a:pt x="514" y="689"/>
                  </a:lnTo>
                  <a:lnTo>
                    <a:pt x="546" y="708"/>
                  </a:lnTo>
                  <a:lnTo>
                    <a:pt x="578" y="717"/>
                  </a:lnTo>
                  <a:lnTo>
                    <a:pt x="610" y="717"/>
                  </a:lnTo>
                  <a:lnTo>
                    <a:pt x="642" y="708"/>
                  </a:lnTo>
                  <a:lnTo>
                    <a:pt x="674" y="688"/>
                  </a:lnTo>
                  <a:lnTo>
                    <a:pt x="706" y="651"/>
                  </a:lnTo>
                  <a:lnTo>
                    <a:pt x="739" y="594"/>
                  </a:lnTo>
                  <a:lnTo>
                    <a:pt x="771" y="511"/>
                  </a:lnTo>
                  <a:lnTo>
                    <a:pt x="803" y="406"/>
                  </a:lnTo>
                  <a:lnTo>
                    <a:pt x="835" y="294"/>
                  </a:lnTo>
                  <a:lnTo>
                    <a:pt x="867" y="193"/>
                  </a:lnTo>
                  <a:lnTo>
                    <a:pt x="899" y="114"/>
                  </a:lnTo>
                  <a:lnTo>
                    <a:pt x="931" y="60"/>
                  </a:lnTo>
                  <a:lnTo>
                    <a:pt x="963" y="27"/>
                  </a:lnTo>
                  <a:lnTo>
                    <a:pt x="995" y="9"/>
                  </a:lnTo>
                  <a:lnTo>
                    <a:pt x="1028" y="1"/>
                  </a:lnTo>
                  <a:lnTo>
                    <a:pt x="1060" y="0"/>
                  </a:lnTo>
                  <a:lnTo>
                    <a:pt x="1092" y="7"/>
                  </a:lnTo>
                  <a:lnTo>
                    <a:pt x="1124" y="22"/>
                  </a:lnTo>
                  <a:lnTo>
                    <a:pt x="1156" y="47"/>
                  </a:lnTo>
                  <a:lnTo>
                    <a:pt x="1188" y="84"/>
                  </a:lnTo>
                  <a:lnTo>
                    <a:pt x="1220" y="131"/>
                  </a:lnTo>
                  <a:lnTo>
                    <a:pt x="1252" y="185"/>
                  </a:lnTo>
                  <a:lnTo>
                    <a:pt x="1285" y="238"/>
                  </a:lnTo>
                  <a:lnTo>
                    <a:pt x="1316" y="283"/>
                  </a:lnTo>
                  <a:lnTo>
                    <a:pt x="1349" y="317"/>
                  </a:lnTo>
                  <a:lnTo>
                    <a:pt x="1381" y="339"/>
                  </a:lnTo>
                  <a:lnTo>
                    <a:pt x="1413" y="353"/>
                  </a:lnTo>
                  <a:lnTo>
                    <a:pt x="1445" y="361"/>
                  </a:lnTo>
                  <a:lnTo>
                    <a:pt x="1477" y="364"/>
                  </a:lnTo>
                  <a:lnTo>
                    <a:pt x="1509" y="363"/>
                  </a:lnTo>
                  <a:lnTo>
                    <a:pt x="1541" y="359"/>
                  </a:lnTo>
                  <a:lnTo>
                    <a:pt x="1574" y="351"/>
                  </a:lnTo>
                  <a:lnTo>
                    <a:pt x="1605" y="33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Freeform 112">
              <a:extLst>
                <a:ext uri="{FF2B5EF4-FFF2-40B4-BE49-F238E27FC236}">
                  <a16:creationId xmlns:a16="http://schemas.microsoft.com/office/drawing/2014/main" id="{E7F36FD9-3B11-A7FD-5AEF-6A458E625FD4}"/>
                </a:ext>
              </a:extLst>
            </p:cNvPr>
            <p:cNvSpPr>
              <a:spLocks/>
            </p:cNvSpPr>
            <p:nvPr/>
          </p:nvSpPr>
          <p:spPr bwMode="auto">
            <a:xfrm>
              <a:off x="3286" y="845"/>
              <a:ext cx="1605" cy="727"/>
            </a:xfrm>
            <a:custGeom>
              <a:avLst/>
              <a:gdLst>
                <a:gd name="T0" fmla="*/ 0 w 1605"/>
                <a:gd name="T1" fmla="*/ 702 h 727"/>
                <a:gd name="T2" fmla="*/ 32 w 1605"/>
                <a:gd name="T3" fmla="*/ 625 h 727"/>
                <a:gd name="T4" fmla="*/ 64 w 1605"/>
                <a:gd name="T5" fmla="*/ 543 h 727"/>
                <a:gd name="T6" fmla="*/ 96 w 1605"/>
                <a:gd name="T7" fmla="*/ 467 h 727"/>
                <a:gd name="T8" fmla="*/ 128 w 1605"/>
                <a:gd name="T9" fmla="*/ 406 h 727"/>
                <a:gd name="T10" fmla="*/ 161 w 1605"/>
                <a:gd name="T11" fmla="*/ 363 h 727"/>
                <a:gd name="T12" fmla="*/ 193 w 1605"/>
                <a:gd name="T13" fmla="*/ 337 h 727"/>
                <a:gd name="T14" fmla="*/ 225 w 1605"/>
                <a:gd name="T15" fmla="*/ 325 h 727"/>
                <a:gd name="T16" fmla="*/ 257 w 1605"/>
                <a:gd name="T17" fmla="*/ 328 h 727"/>
                <a:gd name="T18" fmla="*/ 289 w 1605"/>
                <a:gd name="T19" fmla="*/ 348 h 727"/>
                <a:gd name="T20" fmla="*/ 321 w 1605"/>
                <a:gd name="T21" fmla="*/ 386 h 727"/>
                <a:gd name="T22" fmla="*/ 353 w 1605"/>
                <a:gd name="T23" fmla="*/ 447 h 727"/>
                <a:gd name="T24" fmla="*/ 385 w 1605"/>
                <a:gd name="T25" fmla="*/ 522 h 727"/>
                <a:gd name="T26" fmla="*/ 417 w 1605"/>
                <a:gd name="T27" fmla="*/ 597 h 727"/>
                <a:gd name="T28" fmla="*/ 450 w 1605"/>
                <a:gd name="T29" fmla="*/ 658 h 727"/>
                <a:gd name="T30" fmla="*/ 482 w 1605"/>
                <a:gd name="T31" fmla="*/ 699 h 727"/>
                <a:gd name="T32" fmla="*/ 514 w 1605"/>
                <a:gd name="T33" fmla="*/ 720 h 727"/>
                <a:gd name="T34" fmla="*/ 546 w 1605"/>
                <a:gd name="T35" fmla="*/ 727 h 727"/>
                <a:gd name="T36" fmla="*/ 578 w 1605"/>
                <a:gd name="T37" fmla="*/ 723 h 727"/>
                <a:gd name="T38" fmla="*/ 610 w 1605"/>
                <a:gd name="T39" fmla="*/ 708 h 727"/>
                <a:gd name="T40" fmla="*/ 642 w 1605"/>
                <a:gd name="T41" fmla="*/ 681 h 727"/>
                <a:gd name="T42" fmla="*/ 674 w 1605"/>
                <a:gd name="T43" fmla="*/ 641 h 727"/>
                <a:gd name="T44" fmla="*/ 706 w 1605"/>
                <a:gd name="T45" fmla="*/ 584 h 727"/>
                <a:gd name="T46" fmla="*/ 739 w 1605"/>
                <a:gd name="T47" fmla="*/ 511 h 727"/>
                <a:gd name="T48" fmla="*/ 771 w 1605"/>
                <a:gd name="T49" fmla="*/ 425 h 727"/>
                <a:gd name="T50" fmla="*/ 803 w 1605"/>
                <a:gd name="T51" fmla="*/ 332 h 727"/>
                <a:gd name="T52" fmla="*/ 835 w 1605"/>
                <a:gd name="T53" fmla="*/ 242 h 727"/>
                <a:gd name="T54" fmla="*/ 867 w 1605"/>
                <a:gd name="T55" fmla="*/ 165 h 727"/>
                <a:gd name="T56" fmla="*/ 899 w 1605"/>
                <a:gd name="T57" fmla="*/ 103 h 727"/>
                <a:gd name="T58" fmla="*/ 931 w 1605"/>
                <a:gd name="T59" fmla="*/ 57 h 727"/>
                <a:gd name="T60" fmla="*/ 963 w 1605"/>
                <a:gd name="T61" fmla="*/ 27 h 727"/>
                <a:gd name="T62" fmla="*/ 995 w 1605"/>
                <a:gd name="T63" fmla="*/ 8 h 727"/>
                <a:gd name="T64" fmla="*/ 1028 w 1605"/>
                <a:gd name="T65" fmla="*/ 0 h 727"/>
                <a:gd name="T66" fmla="*/ 1060 w 1605"/>
                <a:gd name="T67" fmla="*/ 2 h 727"/>
                <a:gd name="T68" fmla="*/ 1092 w 1605"/>
                <a:gd name="T69" fmla="*/ 15 h 727"/>
                <a:gd name="T70" fmla="*/ 1124 w 1605"/>
                <a:gd name="T71" fmla="*/ 42 h 727"/>
                <a:gd name="T72" fmla="*/ 1156 w 1605"/>
                <a:gd name="T73" fmla="*/ 85 h 727"/>
                <a:gd name="T74" fmla="*/ 1188 w 1605"/>
                <a:gd name="T75" fmla="*/ 141 h 727"/>
                <a:gd name="T76" fmla="*/ 1220 w 1605"/>
                <a:gd name="T77" fmla="*/ 201 h 727"/>
                <a:gd name="T78" fmla="*/ 1252 w 1605"/>
                <a:gd name="T79" fmla="*/ 254 h 727"/>
                <a:gd name="T80" fmla="*/ 1285 w 1605"/>
                <a:gd name="T81" fmla="*/ 292 h 727"/>
                <a:gd name="T82" fmla="*/ 1316 w 1605"/>
                <a:gd name="T83" fmla="*/ 317 h 727"/>
                <a:gd name="T84" fmla="*/ 1349 w 1605"/>
                <a:gd name="T85" fmla="*/ 329 h 727"/>
                <a:gd name="T86" fmla="*/ 1381 w 1605"/>
                <a:gd name="T87" fmla="*/ 331 h 727"/>
                <a:gd name="T88" fmla="*/ 1413 w 1605"/>
                <a:gd name="T89" fmla="*/ 325 h 727"/>
                <a:gd name="T90" fmla="*/ 1445 w 1605"/>
                <a:gd name="T91" fmla="*/ 310 h 727"/>
                <a:gd name="T92" fmla="*/ 1477 w 1605"/>
                <a:gd name="T93" fmla="*/ 282 h 727"/>
                <a:gd name="T94" fmla="*/ 1509 w 1605"/>
                <a:gd name="T95" fmla="*/ 237 h 727"/>
                <a:gd name="T96" fmla="*/ 1541 w 1605"/>
                <a:gd name="T97" fmla="*/ 174 h 727"/>
                <a:gd name="T98" fmla="*/ 1574 w 1605"/>
                <a:gd name="T99" fmla="*/ 92 h 727"/>
                <a:gd name="T100" fmla="*/ 1605 w 1605"/>
                <a:gd name="T101" fmla="*/ 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27">
                  <a:moveTo>
                    <a:pt x="0" y="702"/>
                  </a:moveTo>
                  <a:lnTo>
                    <a:pt x="32" y="625"/>
                  </a:lnTo>
                  <a:lnTo>
                    <a:pt x="64" y="543"/>
                  </a:lnTo>
                  <a:lnTo>
                    <a:pt x="96" y="467"/>
                  </a:lnTo>
                  <a:lnTo>
                    <a:pt x="128" y="406"/>
                  </a:lnTo>
                  <a:lnTo>
                    <a:pt x="161" y="363"/>
                  </a:lnTo>
                  <a:lnTo>
                    <a:pt x="193" y="337"/>
                  </a:lnTo>
                  <a:lnTo>
                    <a:pt x="225" y="325"/>
                  </a:lnTo>
                  <a:lnTo>
                    <a:pt x="257" y="328"/>
                  </a:lnTo>
                  <a:lnTo>
                    <a:pt x="289" y="348"/>
                  </a:lnTo>
                  <a:lnTo>
                    <a:pt x="321" y="386"/>
                  </a:lnTo>
                  <a:lnTo>
                    <a:pt x="353" y="447"/>
                  </a:lnTo>
                  <a:lnTo>
                    <a:pt x="385" y="522"/>
                  </a:lnTo>
                  <a:lnTo>
                    <a:pt x="417" y="597"/>
                  </a:lnTo>
                  <a:lnTo>
                    <a:pt x="450" y="658"/>
                  </a:lnTo>
                  <a:lnTo>
                    <a:pt x="482" y="699"/>
                  </a:lnTo>
                  <a:lnTo>
                    <a:pt x="514" y="720"/>
                  </a:lnTo>
                  <a:lnTo>
                    <a:pt x="546" y="727"/>
                  </a:lnTo>
                  <a:lnTo>
                    <a:pt x="578" y="723"/>
                  </a:lnTo>
                  <a:lnTo>
                    <a:pt x="610" y="708"/>
                  </a:lnTo>
                  <a:lnTo>
                    <a:pt x="642" y="681"/>
                  </a:lnTo>
                  <a:lnTo>
                    <a:pt x="674" y="641"/>
                  </a:lnTo>
                  <a:lnTo>
                    <a:pt x="706" y="584"/>
                  </a:lnTo>
                  <a:lnTo>
                    <a:pt x="739" y="511"/>
                  </a:lnTo>
                  <a:lnTo>
                    <a:pt x="771" y="425"/>
                  </a:lnTo>
                  <a:lnTo>
                    <a:pt x="803" y="332"/>
                  </a:lnTo>
                  <a:lnTo>
                    <a:pt x="835" y="242"/>
                  </a:lnTo>
                  <a:lnTo>
                    <a:pt x="867" y="165"/>
                  </a:lnTo>
                  <a:lnTo>
                    <a:pt x="899" y="103"/>
                  </a:lnTo>
                  <a:lnTo>
                    <a:pt x="931" y="57"/>
                  </a:lnTo>
                  <a:lnTo>
                    <a:pt x="963" y="27"/>
                  </a:lnTo>
                  <a:lnTo>
                    <a:pt x="995" y="8"/>
                  </a:lnTo>
                  <a:lnTo>
                    <a:pt x="1028" y="0"/>
                  </a:lnTo>
                  <a:lnTo>
                    <a:pt x="1060" y="2"/>
                  </a:lnTo>
                  <a:lnTo>
                    <a:pt x="1092" y="15"/>
                  </a:lnTo>
                  <a:lnTo>
                    <a:pt x="1124" y="42"/>
                  </a:lnTo>
                  <a:lnTo>
                    <a:pt x="1156" y="85"/>
                  </a:lnTo>
                  <a:lnTo>
                    <a:pt x="1188" y="141"/>
                  </a:lnTo>
                  <a:lnTo>
                    <a:pt x="1220" y="201"/>
                  </a:lnTo>
                  <a:lnTo>
                    <a:pt x="1252" y="254"/>
                  </a:lnTo>
                  <a:lnTo>
                    <a:pt x="1285" y="292"/>
                  </a:lnTo>
                  <a:lnTo>
                    <a:pt x="1316" y="317"/>
                  </a:lnTo>
                  <a:lnTo>
                    <a:pt x="1349" y="329"/>
                  </a:lnTo>
                  <a:lnTo>
                    <a:pt x="1381" y="331"/>
                  </a:lnTo>
                  <a:lnTo>
                    <a:pt x="1413" y="325"/>
                  </a:lnTo>
                  <a:lnTo>
                    <a:pt x="1445" y="310"/>
                  </a:lnTo>
                  <a:lnTo>
                    <a:pt x="1477" y="282"/>
                  </a:lnTo>
                  <a:lnTo>
                    <a:pt x="1509" y="237"/>
                  </a:lnTo>
                  <a:lnTo>
                    <a:pt x="1541" y="174"/>
                  </a:lnTo>
                  <a:lnTo>
                    <a:pt x="1574" y="92"/>
                  </a:lnTo>
                  <a:lnTo>
                    <a:pt x="1605" y="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Freeform 113">
              <a:extLst>
                <a:ext uri="{FF2B5EF4-FFF2-40B4-BE49-F238E27FC236}">
                  <a16:creationId xmlns:a16="http://schemas.microsoft.com/office/drawing/2014/main" id="{3471D467-DF9A-A15D-2E5F-F3BF5E706D06}"/>
                </a:ext>
              </a:extLst>
            </p:cNvPr>
            <p:cNvSpPr>
              <a:spLocks/>
            </p:cNvSpPr>
            <p:nvPr/>
          </p:nvSpPr>
          <p:spPr bwMode="auto">
            <a:xfrm>
              <a:off x="3286" y="859"/>
              <a:ext cx="1605" cy="822"/>
            </a:xfrm>
            <a:custGeom>
              <a:avLst/>
              <a:gdLst>
                <a:gd name="T0" fmla="*/ 0 w 1605"/>
                <a:gd name="T1" fmla="*/ 822 h 822"/>
                <a:gd name="T2" fmla="*/ 32 w 1605"/>
                <a:gd name="T3" fmla="*/ 743 h 822"/>
                <a:gd name="T4" fmla="*/ 64 w 1605"/>
                <a:gd name="T5" fmla="*/ 648 h 822"/>
                <a:gd name="T6" fmla="*/ 96 w 1605"/>
                <a:gd name="T7" fmla="*/ 552 h 822"/>
                <a:gd name="T8" fmla="*/ 128 w 1605"/>
                <a:gd name="T9" fmla="*/ 468 h 822"/>
                <a:gd name="T10" fmla="*/ 161 w 1605"/>
                <a:gd name="T11" fmla="*/ 407 h 822"/>
                <a:gd name="T12" fmla="*/ 193 w 1605"/>
                <a:gd name="T13" fmla="*/ 368 h 822"/>
                <a:gd name="T14" fmla="*/ 225 w 1605"/>
                <a:gd name="T15" fmla="*/ 349 h 822"/>
                <a:gd name="T16" fmla="*/ 257 w 1605"/>
                <a:gd name="T17" fmla="*/ 346 h 822"/>
                <a:gd name="T18" fmla="*/ 289 w 1605"/>
                <a:gd name="T19" fmla="*/ 358 h 822"/>
                <a:gd name="T20" fmla="*/ 321 w 1605"/>
                <a:gd name="T21" fmla="*/ 385 h 822"/>
                <a:gd name="T22" fmla="*/ 353 w 1605"/>
                <a:gd name="T23" fmla="*/ 428 h 822"/>
                <a:gd name="T24" fmla="*/ 385 w 1605"/>
                <a:gd name="T25" fmla="*/ 485 h 822"/>
                <a:gd name="T26" fmla="*/ 417 w 1605"/>
                <a:gd name="T27" fmla="*/ 546 h 822"/>
                <a:gd name="T28" fmla="*/ 450 w 1605"/>
                <a:gd name="T29" fmla="*/ 603 h 822"/>
                <a:gd name="T30" fmla="*/ 482 w 1605"/>
                <a:gd name="T31" fmla="*/ 647 h 822"/>
                <a:gd name="T32" fmla="*/ 514 w 1605"/>
                <a:gd name="T33" fmla="*/ 676 h 822"/>
                <a:gd name="T34" fmla="*/ 546 w 1605"/>
                <a:gd name="T35" fmla="*/ 691 h 822"/>
                <a:gd name="T36" fmla="*/ 578 w 1605"/>
                <a:gd name="T37" fmla="*/ 694 h 822"/>
                <a:gd name="T38" fmla="*/ 610 w 1605"/>
                <a:gd name="T39" fmla="*/ 684 h 822"/>
                <a:gd name="T40" fmla="*/ 642 w 1605"/>
                <a:gd name="T41" fmla="*/ 661 h 822"/>
                <a:gd name="T42" fmla="*/ 674 w 1605"/>
                <a:gd name="T43" fmla="*/ 621 h 822"/>
                <a:gd name="T44" fmla="*/ 706 w 1605"/>
                <a:gd name="T45" fmla="*/ 562 h 822"/>
                <a:gd name="T46" fmla="*/ 739 w 1605"/>
                <a:gd name="T47" fmla="*/ 481 h 822"/>
                <a:gd name="T48" fmla="*/ 771 w 1605"/>
                <a:gd name="T49" fmla="*/ 384 h 822"/>
                <a:gd name="T50" fmla="*/ 803 w 1605"/>
                <a:gd name="T51" fmla="*/ 284 h 822"/>
                <a:gd name="T52" fmla="*/ 835 w 1605"/>
                <a:gd name="T53" fmla="*/ 192 h 822"/>
                <a:gd name="T54" fmla="*/ 867 w 1605"/>
                <a:gd name="T55" fmla="*/ 120 h 822"/>
                <a:gd name="T56" fmla="*/ 899 w 1605"/>
                <a:gd name="T57" fmla="*/ 68 h 822"/>
                <a:gd name="T58" fmla="*/ 931 w 1605"/>
                <a:gd name="T59" fmla="*/ 34 h 822"/>
                <a:gd name="T60" fmla="*/ 963 w 1605"/>
                <a:gd name="T61" fmla="*/ 13 h 822"/>
                <a:gd name="T62" fmla="*/ 995 w 1605"/>
                <a:gd name="T63" fmla="*/ 3 h 822"/>
                <a:gd name="T64" fmla="*/ 1028 w 1605"/>
                <a:gd name="T65" fmla="*/ 0 h 822"/>
                <a:gd name="T66" fmla="*/ 1060 w 1605"/>
                <a:gd name="T67" fmla="*/ 5 h 822"/>
                <a:gd name="T68" fmla="*/ 1092 w 1605"/>
                <a:gd name="T69" fmla="*/ 17 h 822"/>
                <a:gd name="T70" fmla="*/ 1124 w 1605"/>
                <a:gd name="T71" fmla="*/ 39 h 822"/>
                <a:gd name="T72" fmla="*/ 1156 w 1605"/>
                <a:gd name="T73" fmla="*/ 73 h 822"/>
                <a:gd name="T74" fmla="*/ 1188 w 1605"/>
                <a:gd name="T75" fmla="*/ 117 h 822"/>
                <a:gd name="T76" fmla="*/ 1220 w 1605"/>
                <a:gd name="T77" fmla="*/ 168 h 822"/>
                <a:gd name="T78" fmla="*/ 1252 w 1605"/>
                <a:gd name="T79" fmla="*/ 217 h 822"/>
                <a:gd name="T80" fmla="*/ 1285 w 1605"/>
                <a:gd name="T81" fmla="*/ 259 h 822"/>
                <a:gd name="T82" fmla="*/ 1316 w 1605"/>
                <a:gd name="T83" fmla="*/ 289 h 822"/>
                <a:gd name="T84" fmla="*/ 1349 w 1605"/>
                <a:gd name="T85" fmla="*/ 308 h 822"/>
                <a:gd name="T86" fmla="*/ 1381 w 1605"/>
                <a:gd name="T87" fmla="*/ 319 h 822"/>
                <a:gd name="T88" fmla="*/ 1413 w 1605"/>
                <a:gd name="T89" fmla="*/ 323 h 822"/>
                <a:gd name="T90" fmla="*/ 1445 w 1605"/>
                <a:gd name="T91" fmla="*/ 321 h 822"/>
                <a:gd name="T92" fmla="*/ 1477 w 1605"/>
                <a:gd name="T93" fmla="*/ 312 h 822"/>
                <a:gd name="T94" fmla="*/ 1509 w 1605"/>
                <a:gd name="T95" fmla="*/ 294 h 822"/>
                <a:gd name="T96" fmla="*/ 1541 w 1605"/>
                <a:gd name="T97" fmla="*/ 265 h 822"/>
                <a:gd name="T98" fmla="*/ 1574 w 1605"/>
                <a:gd name="T99" fmla="*/ 219 h 822"/>
                <a:gd name="T100" fmla="*/ 1605 w 1605"/>
                <a:gd name="T101" fmla="*/ 155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22">
                  <a:moveTo>
                    <a:pt x="0" y="822"/>
                  </a:moveTo>
                  <a:lnTo>
                    <a:pt x="32" y="743"/>
                  </a:lnTo>
                  <a:lnTo>
                    <a:pt x="64" y="648"/>
                  </a:lnTo>
                  <a:lnTo>
                    <a:pt x="96" y="552"/>
                  </a:lnTo>
                  <a:lnTo>
                    <a:pt x="128" y="468"/>
                  </a:lnTo>
                  <a:lnTo>
                    <a:pt x="161" y="407"/>
                  </a:lnTo>
                  <a:lnTo>
                    <a:pt x="193" y="368"/>
                  </a:lnTo>
                  <a:lnTo>
                    <a:pt x="225" y="349"/>
                  </a:lnTo>
                  <a:lnTo>
                    <a:pt x="257" y="346"/>
                  </a:lnTo>
                  <a:lnTo>
                    <a:pt x="289" y="358"/>
                  </a:lnTo>
                  <a:lnTo>
                    <a:pt x="321" y="385"/>
                  </a:lnTo>
                  <a:lnTo>
                    <a:pt x="353" y="428"/>
                  </a:lnTo>
                  <a:lnTo>
                    <a:pt x="385" y="485"/>
                  </a:lnTo>
                  <a:lnTo>
                    <a:pt x="417" y="546"/>
                  </a:lnTo>
                  <a:lnTo>
                    <a:pt x="450" y="603"/>
                  </a:lnTo>
                  <a:lnTo>
                    <a:pt x="482" y="647"/>
                  </a:lnTo>
                  <a:lnTo>
                    <a:pt x="514" y="676"/>
                  </a:lnTo>
                  <a:lnTo>
                    <a:pt x="546" y="691"/>
                  </a:lnTo>
                  <a:lnTo>
                    <a:pt x="578" y="694"/>
                  </a:lnTo>
                  <a:lnTo>
                    <a:pt x="610" y="684"/>
                  </a:lnTo>
                  <a:lnTo>
                    <a:pt x="642" y="661"/>
                  </a:lnTo>
                  <a:lnTo>
                    <a:pt x="674" y="621"/>
                  </a:lnTo>
                  <a:lnTo>
                    <a:pt x="706" y="562"/>
                  </a:lnTo>
                  <a:lnTo>
                    <a:pt x="739" y="481"/>
                  </a:lnTo>
                  <a:lnTo>
                    <a:pt x="771" y="384"/>
                  </a:lnTo>
                  <a:lnTo>
                    <a:pt x="803" y="284"/>
                  </a:lnTo>
                  <a:lnTo>
                    <a:pt x="835" y="192"/>
                  </a:lnTo>
                  <a:lnTo>
                    <a:pt x="867" y="120"/>
                  </a:lnTo>
                  <a:lnTo>
                    <a:pt x="899" y="68"/>
                  </a:lnTo>
                  <a:lnTo>
                    <a:pt x="931" y="34"/>
                  </a:lnTo>
                  <a:lnTo>
                    <a:pt x="963" y="13"/>
                  </a:lnTo>
                  <a:lnTo>
                    <a:pt x="995" y="3"/>
                  </a:lnTo>
                  <a:lnTo>
                    <a:pt x="1028" y="0"/>
                  </a:lnTo>
                  <a:lnTo>
                    <a:pt x="1060" y="5"/>
                  </a:lnTo>
                  <a:lnTo>
                    <a:pt x="1092" y="17"/>
                  </a:lnTo>
                  <a:lnTo>
                    <a:pt x="1124" y="39"/>
                  </a:lnTo>
                  <a:lnTo>
                    <a:pt x="1156" y="73"/>
                  </a:lnTo>
                  <a:lnTo>
                    <a:pt x="1188" y="117"/>
                  </a:lnTo>
                  <a:lnTo>
                    <a:pt x="1220" y="168"/>
                  </a:lnTo>
                  <a:lnTo>
                    <a:pt x="1252" y="217"/>
                  </a:lnTo>
                  <a:lnTo>
                    <a:pt x="1285" y="259"/>
                  </a:lnTo>
                  <a:lnTo>
                    <a:pt x="1316" y="289"/>
                  </a:lnTo>
                  <a:lnTo>
                    <a:pt x="1349" y="308"/>
                  </a:lnTo>
                  <a:lnTo>
                    <a:pt x="1381" y="319"/>
                  </a:lnTo>
                  <a:lnTo>
                    <a:pt x="1413" y="323"/>
                  </a:lnTo>
                  <a:lnTo>
                    <a:pt x="1445" y="321"/>
                  </a:lnTo>
                  <a:lnTo>
                    <a:pt x="1477" y="312"/>
                  </a:lnTo>
                  <a:lnTo>
                    <a:pt x="1509" y="294"/>
                  </a:lnTo>
                  <a:lnTo>
                    <a:pt x="1541" y="265"/>
                  </a:lnTo>
                  <a:lnTo>
                    <a:pt x="1574" y="219"/>
                  </a:lnTo>
                  <a:lnTo>
                    <a:pt x="1605" y="15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Freeform 114">
              <a:extLst>
                <a:ext uri="{FF2B5EF4-FFF2-40B4-BE49-F238E27FC236}">
                  <a16:creationId xmlns:a16="http://schemas.microsoft.com/office/drawing/2014/main" id="{CB143D82-4CBF-DB40-4A6F-69BD6CFAAAD4}"/>
                </a:ext>
              </a:extLst>
            </p:cNvPr>
            <p:cNvSpPr>
              <a:spLocks/>
            </p:cNvSpPr>
            <p:nvPr/>
          </p:nvSpPr>
          <p:spPr bwMode="auto">
            <a:xfrm>
              <a:off x="3286" y="837"/>
              <a:ext cx="1605" cy="724"/>
            </a:xfrm>
            <a:custGeom>
              <a:avLst/>
              <a:gdLst>
                <a:gd name="T0" fmla="*/ 0 w 1605"/>
                <a:gd name="T1" fmla="*/ 713 h 724"/>
                <a:gd name="T2" fmla="*/ 32 w 1605"/>
                <a:gd name="T3" fmla="*/ 607 h 724"/>
                <a:gd name="T4" fmla="*/ 64 w 1605"/>
                <a:gd name="T5" fmla="*/ 526 h 724"/>
                <a:gd name="T6" fmla="*/ 96 w 1605"/>
                <a:gd name="T7" fmla="*/ 467 h 724"/>
                <a:gd name="T8" fmla="*/ 128 w 1605"/>
                <a:gd name="T9" fmla="*/ 425 h 724"/>
                <a:gd name="T10" fmla="*/ 161 w 1605"/>
                <a:gd name="T11" fmla="*/ 396 h 724"/>
                <a:gd name="T12" fmla="*/ 193 w 1605"/>
                <a:gd name="T13" fmla="*/ 378 h 724"/>
                <a:gd name="T14" fmla="*/ 225 w 1605"/>
                <a:gd name="T15" fmla="*/ 369 h 724"/>
                <a:gd name="T16" fmla="*/ 257 w 1605"/>
                <a:gd name="T17" fmla="*/ 370 h 724"/>
                <a:gd name="T18" fmla="*/ 289 w 1605"/>
                <a:gd name="T19" fmla="*/ 382 h 724"/>
                <a:gd name="T20" fmla="*/ 321 w 1605"/>
                <a:gd name="T21" fmla="*/ 408 h 724"/>
                <a:gd name="T22" fmla="*/ 353 w 1605"/>
                <a:gd name="T23" fmla="*/ 450 h 724"/>
                <a:gd name="T24" fmla="*/ 385 w 1605"/>
                <a:gd name="T25" fmla="*/ 507 h 724"/>
                <a:gd name="T26" fmla="*/ 417 w 1605"/>
                <a:gd name="T27" fmla="*/ 572 h 724"/>
                <a:gd name="T28" fmla="*/ 450 w 1605"/>
                <a:gd name="T29" fmla="*/ 633 h 724"/>
                <a:gd name="T30" fmla="*/ 482 w 1605"/>
                <a:gd name="T31" fmla="*/ 680 h 724"/>
                <a:gd name="T32" fmla="*/ 514 w 1605"/>
                <a:gd name="T33" fmla="*/ 710 h 724"/>
                <a:gd name="T34" fmla="*/ 546 w 1605"/>
                <a:gd name="T35" fmla="*/ 724 h 724"/>
                <a:gd name="T36" fmla="*/ 578 w 1605"/>
                <a:gd name="T37" fmla="*/ 724 h 724"/>
                <a:gd name="T38" fmla="*/ 610 w 1605"/>
                <a:gd name="T39" fmla="*/ 712 h 724"/>
                <a:gd name="T40" fmla="*/ 642 w 1605"/>
                <a:gd name="T41" fmla="*/ 686 h 724"/>
                <a:gd name="T42" fmla="*/ 674 w 1605"/>
                <a:gd name="T43" fmla="*/ 646 h 724"/>
                <a:gd name="T44" fmla="*/ 706 w 1605"/>
                <a:gd name="T45" fmla="*/ 589 h 724"/>
                <a:gd name="T46" fmla="*/ 739 w 1605"/>
                <a:gd name="T47" fmla="*/ 515 h 724"/>
                <a:gd name="T48" fmla="*/ 771 w 1605"/>
                <a:gd name="T49" fmla="*/ 429 h 724"/>
                <a:gd name="T50" fmla="*/ 803 w 1605"/>
                <a:gd name="T51" fmla="*/ 337 h 724"/>
                <a:gd name="T52" fmla="*/ 835 w 1605"/>
                <a:gd name="T53" fmla="*/ 248 h 724"/>
                <a:gd name="T54" fmla="*/ 867 w 1605"/>
                <a:gd name="T55" fmla="*/ 171 h 724"/>
                <a:gd name="T56" fmla="*/ 899 w 1605"/>
                <a:gd name="T57" fmla="*/ 110 h 724"/>
                <a:gd name="T58" fmla="*/ 931 w 1605"/>
                <a:gd name="T59" fmla="*/ 65 h 724"/>
                <a:gd name="T60" fmla="*/ 963 w 1605"/>
                <a:gd name="T61" fmla="*/ 34 h 724"/>
                <a:gd name="T62" fmla="*/ 995 w 1605"/>
                <a:gd name="T63" fmla="*/ 15 h 724"/>
                <a:gd name="T64" fmla="*/ 1028 w 1605"/>
                <a:gd name="T65" fmla="*/ 7 h 724"/>
                <a:gd name="T66" fmla="*/ 1060 w 1605"/>
                <a:gd name="T67" fmla="*/ 9 h 724"/>
                <a:gd name="T68" fmla="*/ 1092 w 1605"/>
                <a:gd name="T69" fmla="*/ 23 h 724"/>
                <a:gd name="T70" fmla="*/ 1124 w 1605"/>
                <a:gd name="T71" fmla="*/ 51 h 724"/>
                <a:gd name="T72" fmla="*/ 1156 w 1605"/>
                <a:gd name="T73" fmla="*/ 96 h 724"/>
                <a:gd name="T74" fmla="*/ 1188 w 1605"/>
                <a:gd name="T75" fmla="*/ 153 h 724"/>
                <a:gd name="T76" fmla="*/ 1220 w 1605"/>
                <a:gd name="T77" fmla="*/ 212 h 724"/>
                <a:gd name="T78" fmla="*/ 1252 w 1605"/>
                <a:gd name="T79" fmla="*/ 261 h 724"/>
                <a:gd name="T80" fmla="*/ 1285 w 1605"/>
                <a:gd name="T81" fmla="*/ 295 h 724"/>
                <a:gd name="T82" fmla="*/ 1316 w 1605"/>
                <a:gd name="T83" fmla="*/ 316 h 724"/>
                <a:gd name="T84" fmla="*/ 1349 w 1605"/>
                <a:gd name="T85" fmla="*/ 325 h 724"/>
                <a:gd name="T86" fmla="*/ 1381 w 1605"/>
                <a:gd name="T87" fmla="*/ 326 h 724"/>
                <a:gd name="T88" fmla="*/ 1413 w 1605"/>
                <a:gd name="T89" fmla="*/ 321 h 724"/>
                <a:gd name="T90" fmla="*/ 1445 w 1605"/>
                <a:gd name="T91" fmla="*/ 308 h 724"/>
                <a:gd name="T92" fmla="*/ 1477 w 1605"/>
                <a:gd name="T93" fmla="*/ 286 h 724"/>
                <a:gd name="T94" fmla="*/ 1509 w 1605"/>
                <a:gd name="T95" fmla="*/ 250 h 724"/>
                <a:gd name="T96" fmla="*/ 1541 w 1605"/>
                <a:gd name="T97" fmla="*/ 194 h 724"/>
                <a:gd name="T98" fmla="*/ 1574 w 1605"/>
                <a:gd name="T99" fmla="*/ 112 h 724"/>
                <a:gd name="T100" fmla="*/ 1605 w 1605"/>
                <a:gd name="T101"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24">
                  <a:moveTo>
                    <a:pt x="0" y="713"/>
                  </a:moveTo>
                  <a:lnTo>
                    <a:pt x="32" y="607"/>
                  </a:lnTo>
                  <a:lnTo>
                    <a:pt x="64" y="526"/>
                  </a:lnTo>
                  <a:lnTo>
                    <a:pt x="96" y="467"/>
                  </a:lnTo>
                  <a:lnTo>
                    <a:pt x="128" y="425"/>
                  </a:lnTo>
                  <a:lnTo>
                    <a:pt x="161" y="396"/>
                  </a:lnTo>
                  <a:lnTo>
                    <a:pt x="193" y="378"/>
                  </a:lnTo>
                  <a:lnTo>
                    <a:pt x="225" y="369"/>
                  </a:lnTo>
                  <a:lnTo>
                    <a:pt x="257" y="370"/>
                  </a:lnTo>
                  <a:lnTo>
                    <a:pt x="289" y="382"/>
                  </a:lnTo>
                  <a:lnTo>
                    <a:pt x="321" y="408"/>
                  </a:lnTo>
                  <a:lnTo>
                    <a:pt x="353" y="450"/>
                  </a:lnTo>
                  <a:lnTo>
                    <a:pt x="385" y="507"/>
                  </a:lnTo>
                  <a:lnTo>
                    <a:pt x="417" y="572"/>
                  </a:lnTo>
                  <a:lnTo>
                    <a:pt x="450" y="633"/>
                  </a:lnTo>
                  <a:lnTo>
                    <a:pt x="482" y="680"/>
                  </a:lnTo>
                  <a:lnTo>
                    <a:pt x="514" y="710"/>
                  </a:lnTo>
                  <a:lnTo>
                    <a:pt x="546" y="724"/>
                  </a:lnTo>
                  <a:lnTo>
                    <a:pt x="578" y="724"/>
                  </a:lnTo>
                  <a:lnTo>
                    <a:pt x="610" y="712"/>
                  </a:lnTo>
                  <a:lnTo>
                    <a:pt x="642" y="686"/>
                  </a:lnTo>
                  <a:lnTo>
                    <a:pt x="674" y="646"/>
                  </a:lnTo>
                  <a:lnTo>
                    <a:pt x="706" y="589"/>
                  </a:lnTo>
                  <a:lnTo>
                    <a:pt x="739" y="515"/>
                  </a:lnTo>
                  <a:lnTo>
                    <a:pt x="771" y="429"/>
                  </a:lnTo>
                  <a:lnTo>
                    <a:pt x="803" y="337"/>
                  </a:lnTo>
                  <a:lnTo>
                    <a:pt x="835" y="248"/>
                  </a:lnTo>
                  <a:lnTo>
                    <a:pt x="867" y="171"/>
                  </a:lnTo>
                  <a:lnTo>
                    <a:pt x="899" y="110"/>
                  </a:lnTo>
                  <a:lnTo>
                    <a:pt x="931" y="65"/>
                  </a:lnTo>
                  <a:lnTo>
                    <a:pt x="963" y="34"/>
                  </a:lnTo>
                  <a:lnTo>
                    <a:pt x="995" y="15"/>
                  </a:lnTo>
                  <a:lnTo>
                    <a:pt x="1028" y="7"/>
                  </a:lnTo>
                  <a:lnTo>
                    <a:pt x="1060" y="9"/>
                  </a:lnTo>
                  <a:lnTo>
                    <a:pt x="1092" y="23"/>
                  </a:lnTo>
                  <a:lnTo>
                    <a:pt x="1124" y="51"/>
                  </a:lnTo>
                  <a:lnTo>
                    <a:pt x="1156" y="96"/>
                  </a:lnTo>
                  <a:lnTo>
                    <a:pt x="1188" y="153"/>
                  </a:lnTo>
                  <a:lnTo>
                    <a:pt x="1220" y="212"/>
                  </a:lnTo>
                  <a:lnTo>
                    <a:pt x="1252" y="261"/>
                  </a:lnTo>
                  <a:lnTo>
                    <a:pt x="1285" y="295"/>
                  </a:lnTo>
                  <a:lnTo>
                    <a:pt x="1316" y="316"/>
                  </a:lnTo>
                  <a:lnTo>
                    <a:pt x="1349" y="325"/>
                  </a:lnTo>
                  <a:lnTo>
                    <a:pt x="1381" y="326"/>
                  </a:lnTo>
                  <a:lnTo>
                    <a:pt x="1413" y="321"/>
                  </a:lnTo>
                  <a:lnTo>
                    <a:pt x="1445" y="308"/>
                  </a:lnTo>
                  <a:lnTo>
                    <a:pt x="1477" y="286"/>
                  </a:lnTo>
                  <a:lnTo>
                    <a:pt x="1509" y="250"/>
                  </a:lnTo>
                  <a:lnTo>
                    <a:pt x="1541" y="194"/>
                  </a:lnTo>
                  <a:lnTo>
                    <a:pt x="1574" y="112"/>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Freeform 115">
              <a:extLst>
                <a:ext uri="{FF2B5EF4-FFF2-40B4-BE49-F238E27FC236}">
                  <a16:creationId xmlns:a16="http://schemas.microsoft.com/office/drawing/2014/main" id="{B0E7A896-A3D6-4141-0C34-EDCB296DC72A}"/>
                </a:ext>
              </a:extLst>
            </p:cNvPr>
            <p:cNvSpPr>
              <a:spLocks/>
            </p:cNvSpPr>
            <p:nvPr/>
          </p:nvSpPr>
          <p:spPr bwMode="auto">
            <a:xfrm>
              <a:off x="3286" y="857"/>
              <a:ext cx="1605" cy="828"/>
            </a:xfrm>
            <a:custGeom>
              <a:avLst/>
              <a:gdLst>
                <a:gd name="T0" fmla="*/ 0 w 1605"/>
                <a:gd name="T1" fmla="*/ 828 h 828"/>
                <a:gd name="T2" fmla="*/ 32 w 1605"/>
                <a:gd name="T3" fmla="*/ 738 h 828"/>
                <a:gd name="T4" fmla="*/ 64 w 1605"/>
                <a:gd name="T5" fmla="*/ 637 h 828"/>
                <a:gd name="T6" fmla="*/ 96 w 1605"/>
                <a:gd name="T7" fmla="*/ 538 h 828"/>
                <a:gd name="T8" fmla="*/ 128 w 1605"/>
                <a:gd name="T9" fmla="*/ 458 h 828"/>
                <a:gd name="T10" fmla="*/ 161 w 1605"/>
                <a:gd name="T11" fmla="*/ 400 h 828"/>
                <a:gd name="T12" fmla="*/ 193 w 1605"/>
                <a:gd name="T13" fmla="*/ 365 h 828"/>
                <a:gd name="T14" fmla="*/ 225 w 1605"/>
                <a:gd name="T15" fmla="*/ 348 h 828"/>
                <a:gd name="T16" fmla="*/ 257 w 1605"/>
                <a:gd name="T17" fmla="*/ 347 h 828"/>
                <a:gd name="T18" fmla="*/ 289 w 1605"/>
                <a:gd name="T19" fmla="*/ 359 h 828"/>
                <a:gd name="T20" fmla="*/ 321 w 1605"/>
                <a:gd name="T21" fmla="*/ 387 h 828"/>
                <a:gd name="T22" fmla="*/ 353 w 1605"/>
                <a:gd name="T23" fmla="*/ 430 h 828"/>
                <a:gd name="T24" fmla="*/ 385 w 1605"/>
                <a:gd name="T25" fmla="*/ 485 h 828"/>
                <a:gd name="T26" fmla="*/ 417 w 1605"/>
                <a:gd name="T27" fmla="*/ 545 h 828"/>
                <a:gd name="T28" fmla="*/ 450 w 1605"/>
                <a:gd name="T29" fmla="*/ 600 h 828"/>
                <a:gd name="T30" fmla="*/ 482 w 1605"/>
                <a:gd name="T31" fmla="*/ 642 h 828"/>
                <a:gd name="T32" fmla="*/ 514 w 1605"/>
                <a:gd name="T33" fmla="*/ 669 h 828"/>
                <a:gd name="T34" fmla="*/ 546 w 1605"/>
                <a:gd name="T35" fmla="*/ 681 h 828"/>
                <a:gd name="T36" fmla="*/ 578 w 1605"/>
                <a:gd name="T37" fmla="*/ 680 h 828"/>
                <a:gd name="T38" fmla="*/ 610 w 1605"/>
                <a:gd name="T39" fmla="*/ 665 h 828"/>
                <a:gd name="T40" fmla="*/ 642 w 1605"/>
                <a:gd name="T41" fmla="*/ 633 h 828"/>
                <a:gd name="T42" fmla="*/ 674 w 1605"/>
                <a:gd name="T43" fmla="*/ 582 h 828"/>
                <a:gd name="T44" fmla="*/ 706 w 1605"/>
                <a:gd name="T45" fmla="*/ 508 h 828"/>
                <a:gd name="T46" fmla="*/ 739 w 1605"/>
                <a:gd name="T47" fmla="*/ 414 h 828"/>
                <a:gd name="T48" fmla="*/ 771 w 1605"/>
                <a:gd name="T49" fmla="*/ 312 h 828"/>
                <a:gd name="T50" fmla="*/ 803 w 1605"/>
                <a:gd name="T51" fmla="*/ 215 h 828"/>
                <a:gd name="T52" fmla="*/ 835 w 1605"/>
                <a:gd name="T53" fmla="*/ 137 h 828"/>
                <a:gd name="T54" fmla="*/ 867 w 1605"/>
                <a:gd name="T55" fmla="*/ 80 h 828"/>
                <a:gd name="T56" fmla="*/ 899 w 1605"/>
                <a:gd name="T57" fmla="*/ 42 h 828"/>
                <a:gd name="T58" fmla="*/ 931 w 1605"/>
                <a:gd name="T59" fmla="*/ 18 h 828"/>
                <a:gd name="T60" fmla="*/ 963 w 1605"/>
                <a:gd name="T61" fmla="*/ 6 h 828"/>
                <a:gd name="T62" fmla="*/ 995 w 1605"/>
                <a:gd name="T63" fmla="*/ 0 h 828"/>
                <a:gd name="T64" fmla="*/ 1028 w 1605"/>
                <a:gd name="T65" fmla="*/ 0 h 828"/>
                <a:gd name="T66" fmla="*/ 1060 w 1605"/>
                <a:gd name="T67" fmla="*/ 7 h 828"/>
                <a:gd name="T68" fmla="*/ 1092 w 1605"/>
                <a:gd name="T69" fmla="*/ 21 h 828"/>
                <a:gd name="T70" fmla="*/ 1124 w 1605"/>
                <a:gd name="T71" fmla="*/ 44 h 828"/>
                <a:gd name="T72" fmla="*/ 1156 w 1605"/>
                <a:gd name="T73" fmla="*/ 79 h 828"/>
                <a:gd name="T74" fmla="*/ 1188 w 1605"/>
                <a:gd name="T75" fmla="*/ 126 h 828"/>
                <a:gd name="T76" fmla="*/ 1220 w 1605"/>
                <a:gd name="T77" fmla="*/ 180 h 828"/>
                <a:gd name="T78" fmla="*/ 1252 w 1605"/>
                <a:gd name="T79" fmla="*/ 234 h 828"/>
                <a:gd name="T80" fmla="*/ 1285 w 1605"/>
                <a:gd name="T81" fmla="*/ 280 h 828"/>
                <a:gd name="T82" fmla="*/ 1316 w 1605"/>
                <a:gd name="T83" fmla="*/ 312 h 828"/>
                <a:gd name="T84" fmla="*/ 1349 w 1605"/>
                <a:gd name="T85" fmla="*/ 330 h 828"/>
                <a:gd name="T86" fmla="*/ 1381 w 1605"/>
                <a:gd name="T87" fmla="*/ 335 h 828"/>
                <a:gd name="T88" fmla="*/ 1413 w 1605"/>
                <a:gd name="T89" fmla="*/ 327 h 828"/>
                <a:gd name="T90" fmla="*/ 1445 w 1605"/>
                <a:gd name="T91" fmla="*/ 305 h 828"/>
                <a:gd name="T92" fmla="*/ 1477 w 1605"/>
                <a:gd name="T93" fmla="*/ 267 h 828"/>
                <a:gd name="T94" fmla="*/ 1509 w 1605"/>
                <a:gd name="T95" fmla="*/ 214 h 828"/>
                <a:gd name="T96" fmla="*/ 1541 w 1605"/>
                <a:gd name="T97" fmla="*/ 153 h 828"/>
                <a:gd name="T98" fmla="*/ 1574 w 1605"/>
                <a:gd name="T99" fmla="*/ 92 h 828"/>
                <a:gd name="T100" fmla="*/ 1605 w 1605"/>
                <a:gd name="T101" fmla="*/ 42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28">
                  <a:moveTo>
                    <a:pt x="0" y="828"/>
                  </a:moveTo>
                  <a:lnTo>
                    <a:pt x="32" y="738"/>
                  </a:lnTo>
                  <a:lnTo>
                    <a:pt x="64" y="637"/>
                  </a:lnTo>
                  <a:lnTo>
                    <a:pt x="96" y="538"/>
                  </a:lnTo>
                  <a:lnTo>
                    <a:pt x="128" y="458"/>
                  </a:lnTo>
                  <a:lnTo>
                    <a:pt x="161" y="400"/>
                  </a:lnTo>
                  <a:lnTo>
                    <a:pt x="193" y="365"/>
                  </a:lnTo>
                  <a:lnTo>
                    <a:pt x="225" y="348"/>
                  </a:lnTo>
                  <a:lnTo>
                    <a:pt x="257" y="347"/>
                  </a:lnTo>
                  <a:lnTo>
                    <a:pt x="289" y="359"/>
                  </a:lnTo>
                  <a:lnTo>
                    <a:pt x="321" y="387"/>
                  </a:lnTo>
                  <a:lnTo>
                    <a:pt x="353" y="430"/>
                  </a:lnTo>
                  <a:lnTo>
                    <a:pt x="385" y="485"/>
                  </a:lnTo>
                  <a:lnTo>
                    <a:pt x="417" y="545"/>
                  </a:lnTo>
                  <a:lnTo>
                    <a:pt x="450" y="600"/>
                  </a:lnTo>
                  <a:lnTo>
                    <a:pt x="482" y="642"/>
                  </a:lnTo>
                  <a:lnTo>
                    <a:pt x="514" y="669"/>
                  </a:lnTo>
                  <a:lnTo>
                    <a:pt x="546" y="681"/>
                  </a:lnTo>
                  <a:lnTo>
                    <a:pt x="578" y="680"/>
                  </a:lnTo>
                  <a:lnTo>
                    <a:pt x="610" y="665"/>
                  </a:lnTo>
                  <a:lnTo>
                    <a:pt x="642" y="633"/>
                  </a:lnTo>
                  <a:lnTo>
                    <a:pt x="674" y="582"/>
                  </a:lnTo>
                  <a:lnTo>
                    <a:pt x="706" y="508"/>
                  </a:lnTo>
                  <a:lnTo>
                    <a:pt x="739" y="414"/>
                  </a:lnTo>
                  <a:lnTo>
                    <a:pt x="771" y="312"/>
                  </a:lnTo>
                  <a:lnTo>
                    <a:pt x="803" y="215"/>
                  </a:lnTo>
                  <a:lnTo>
                    <a:pt x="835" y="137"/>
                  </a:lnTo>
                  <a:lnTo>
                    <a:pt x="867" y="80"/>
                  </a:lnTo>
                  <a:lnTo>
                    <a:pt x="899" y="42"/>
                  </a:lnTo>
                  <a:lnTo>
                    <a:pt x="931" y="18"/>
                  </a:lnTo>
                  <a:lnTo>
                    <a:pt x="963" y="6"/>
                  </a:lnTo>
                  <a:lnTo>
                    <a:pt x="995" y="0"/>
                  </a:lnTo>
                  <a:lnTo>
                    <a:pt x="1028" y="0"/>
                  </a:lnTo>
                  <a:lnTo>
                    <a:pt x="1060" y="7"/>
                  </a:lnTo>
                  <a:lnTo>
                    <a:pt x="1092" y="21"/>
                  </a:lnTo>
                  <a:lnTo>
                    <a:pt x="1124" y="44"/>
                  </a:lnTo>
                  <a:lnTo>
                    <a:pt x="1156" y="79"/>
                  </a:lnTo>
                  <a:lnTo>
                    <a:pt x="1188" y="126"/>
                  </a:lnTo>
                  <a:lnTo>
                    <a:pt x="1220" y="180"/>
                  </a:lnTo>
                  <a:lnTo>
                    <a:pt x="1252" y="234"/>
                  </a:lnTo>
                  <a:lnTo>
                    <a:pt x="1285" y="280"/>
                  </a:lnTo>
                  <a:lnTo>
                    <a:pt x="1316" y="312"/>
                  </a:lnTo>
                  <a:lnTo>
                    <a:pt x="1349" y="330"/>
                  </a:lnTo>
                  <a:lnTo>
                    <a:pt x="1381" y="335"/>
                  </a:lnTo>
                  <a:lnTo>
                    <a:pt x="1413" y="327"/>
                  </a:lnTo>
                  <a:lnTo>
                    <a:pt x="1445" y="305"/>
                  </a:lnTo>
                  <a:lnTo>
                    <a:pt x="1477" y="267"/>
                  </a:lnTo>
                  <a:lnTo>
                    <a:pt x="1509" y="214"/>
                  </a:lnTo>
                  <a:lnTo>
                    <a:pt x="1541" y="153"/>
                  </a:lnTo>
                  <a:lnTo>
                    <a:pt x="1574" y="92"/>
                  </a:lnTo>
                  <a:lnTo>
                    <a:pt x="1605" y="4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2" name="Freeform 116">
              <a:extLst>
                <a:ext uri="{FF2B5EF4-FFF2-40B4-BE49-F238E27FC236}">
                  <a16:creationId xmlns:a16="http://schemas.microsoft.com/office/drawing/2014/main" id="{8DF9B9B2-72B8-2861-193C-EB10579ECC18}"/>
                </a:ext>
              </a:extLst>
            </p:cNvPr>
            <p:cNvSpPr>
              <a:spLocks/>
            </p:cNvSpPr>
            <p:nvPr/>
          </p:nvSpPr>
          <p:spPr bwMode="auto">
            <a:xfrm>
              <a:off x="3286" y="841"/>
              <a:ext cx="1605" cy="710"/>
            </a:xfrm>
            <a:custGeom>
              <a:avLst/>
              <a:gdLst>
                <a:gd name="T0" fmla="*/ 0 w 1605"/>
                <a:gd name="T1" fmla="*/ 693 h 710"/>
                <a:gd name="T2" fmla="*/ 32 w 1605"/>
                <a:gd name="T3" fmla="*/ 612 h 710"/>
                <a:gd name="T4" fmla="*/ 64 w 1605"/>
                <a:gd name="T5" fmla="*/ 530 h 710"/>
                <a:gd name="T6" fmla="*/ 96 w 1605"/>
                <a:gd name="T7" fmla="*/ 458 h 710"/>
                <a:gd name="T8" fmla="*/ 128 w 1605"/>
                <a:gd name="T9" fmla="*/ 404 h 710"/>
                <a:gd name="T10" fmla="*/ 161 w 1605"/>
                <a:gd name="T11" fmla="*/ 368 h 710"/>
                <a:gd name="T12" fmla="*/ 193 w 1605"/>
                <a:gd name="T13" fmla="*/ 348 h 710"/>
                <a:gd name="T14" fmla="*/ 225 w 1605"/>
                <a:gd name="T15" fmla="*/ 341 h 710"/>
                <a:gd name="T16" fmla="*/ 257 w 1605"/>
                <a:gd name="T17" fmla="*/ 347 h 710"/>
                <a:gd name="T18" fmla="*/ 289 w 1605"/>
                <a:gd name="T19" fmla="*/ 364 h 710"/>
                <a:gd name="T20" fmla="*/ 321 w 1605"/>
                <a:gd name="T21" fmla="*/ 396 h 710"/>
                <a:gd name="T22" fmla="*/ 353 w 1605"/>
                <a:gd name="T23" fmla="*/ 443 h 710"/>
                <a:gd name="T24" fmla="*/ 385 w 1605"/>
                <a:gd name="T25" fmla="*/ 503 h 710"/>
                <a:gd name="T26" fmla="*/ 417 w 1605"/>
                <a:gd name="T27" fmla="*/ 566 h 710"/>
                <a:gd name="T28" fmla="*/ 450 w 1605"/>
                <a:gd name="T29" fmla="*/ 623 h 710"/>
                <a:gd name="T30" fmla="*/ 482 w 1605"/>
                <a:gd name="T31" fmla="*/ 667 h 710"/>
                <a:gd name="T32" fmla="*/ 514 w 1605"/>
                <a:gd name="T33" fmla="*/ 695 h 710"/>
                <a:gd name="T34" fmla="*/ 546 w 1605"/>
                <a:gd name="T35" fmla="*/ 709 h 710"/>
                <a:gd name="T36" fmla="*/ 578 w 1605"/>
                <a:gd name="T37" fmla="*/ 710 h 710"/>
                <a:gd name="T38" fmla="*/ 610 w 1605"/>
                <a:gd name="T39" fmla="*/ 699 h 710"/>
                <a:gd name="T40" fmla="*/ 642 w 1605"/>
                <a:gd name="T41" fmla="*/ 673 h 710"/>
                <a:gd name="T42" fmla="*/ 674 w 1605"/>
                <a:gd name="T43" fmla="*/ 630 h 710"/>
                <a:gd name="T44" fmla="*/ 706 w 1605"/>
                <a:gd name="T45" fmla="*/ 566 h 710"/>
                <a:gd name="T46" fmla="*/ 739 w 1605"/>
                <a:gd name="T47" fmla="*/ 481 h 710"/>
                <a:gd name="T48" fmla="*/ 771 w 1605"/>
                <a:gd name="T49" fmla="*/ 382 h 710"/>
                <a:gd name="T50" fmla="*/ 803 w 1605"/>
                <a:gd name="T51" fmla="*/ 283 h 710"/>
                <a:gd name="T52" fmla="*/ 835 w 1605"/>
                <a:gd name="T53" fmla="*/ 196 h 710"/>
                <a:gd name="T54" fmla="*/ 867 w 1605"/>
                <a:gd name="T55" fmla="*/ 130 h 710"/>
                <a:gd name="T56" fmla="*/ 899 w 1605"/>
                <a:gd name="T57" fmla="*/ 83 h 710"/>
                <a:gd name="T58" fmla="*/ 931 w 1605"/>
                <a:gd name="T59" fmla="*/ 53 h 710"/>
                <a:gd name="T60" fmla="*/ 963 w 1605"/>
                <a:gd name="T61" fmla="*/ 36 h 710"/>
                <a:gd name="T62" fmla="*/ 995 w 1605"/>
                <a:gd name="T63" fmla="*/ 26 h 710"/>
                <a:gd name="T64" fmla="*/ 1028 w 1605"/>
                <a:gd name="T65" fmla="*/ 24 h 710"/>
                <a:gd name="T66" fmla="*/ 1060 w 1605"/>
                <a:gd name="T67" fmla="*/ 27 h 710"/>
                <a:gd name="T68" fmla="*/ 1092 w 1605"/>
                <a:gd name="T69" fmla="*/ 37 h 710"/>
                <a:gd name="T70" fmla="*/ 1124 w 1605"/>
                <a:gd name="T71" fmla="*/ 55 h 710"/>
                <a:gd name="T72" fmla="*/ 1156 w 1605"/>
                <a:gd name="T73" fmla="*/ 83 h 710"/>
                <a:gd name="T74" fmla="*/ 1188 w 1605"/>
                <a:gd name="T75" fmla="*/ 123 h 710"/>
                <a:gd name="T76" fmla="*/ 1220 w 1605"/>
                <a:gd name="T77" fmla="*/ 173 h 710"/>
                <a:gd name="T78" fmla="*/ 1252 w 1605"/>
                <a:gd name="T79" fmla="*/ 225 h 710"/>
                <a:gd name="T80" fmla="*/ 1285 w 1605"/>
                <a:gd name="T81" fmla="*/ 271 h 710"/>
                <a:gd name="T82" fmla="*/ 1316 w 1605"/>
                <a:gd name="T83" fmla="*/ 306 h 710"/>
                <a:gd name="T84" fmla="*/ 1349 w 1605"/>
                <a:gd name="T85" fmla="*/ 326 h 710"/>
                <a:gd name="T86" fmla="*/ 1381 w 1605"/>
                <a:gd name="T87" fmla="*/ 329 h 710"/>
                <a:gd name="T88" fmla="*/ 1413 w 1605"/>
                <a:gd name="T89" fmla="*/ 316 h 710"/>
                <a:gd name="T90" fmla="*/ 1445 w 1605"/>
                <a:gd name="T91" fmla="*/ 286 h 710"/>
                <a:gd name="T92" fmla="*/ 1477 w 1605"/>
                <a:gd name="T93" fmla="*/ 237 h 710"/>
                <a:gd name="T94" fmla="*/ 1509 w 1605"/>
                <a:gd name="T95" fmla="*/ 174 h 710"/>
                <a:gd name="T96" fmla="*/ 1541 w 1605"/>
                <a:gd name="T97" fmla="*/ 106 h 710"/>
                <a:gd name="T98" fmla="*/ 1574 w 1605"/>
                <a:gd name="T99" fmla="*/ 46 h 710"/>
                <a:gd name="T100" fmla="*/ 1605 w 1605"/>
                <a:gd name="T101"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10">
                  <a:moveTo>
                    <a:pt x="0" y="693"/>
                  </a:moveTo>
                  <a:lnTo>
                    <a:pt x="32" y="612"/>
                  </a:lnTo>
                  <a:lnTo>
                    <a:pt x="64" y="530"/>
                  </a:lnTo>
                  <a:lnTo>
                    <a:pt x="96" y="458"/>
                  </a:lnTo>
                  <a:lnTo>
                    <a:pt x="128" y="404"/>
                  </a:lnTo>
                  <a:lnTo>
                    <a:pt x="161" y="368"/>
                  </a:lnTo>
                  <a:lnTo>
                    <a:pt x="193" y="348"/>
                  </a:lnTo>
                  <a:lnTo>
                    <a:pt x="225" y="341"/>
                  </a:lnTo>
                  <a:lnTo>
                    <a:pt x="257" y="347"/>
                  </a:lnTo>
                  <a:lnTo>
                    <a:pt x="289" y="364"/>
                  </a:lnTo>
                  <a:lnTo>
                    <a:pt x="321" y="396"/>
                  </a:lnTo>
                  <a:lnTo>
                    <a:pt x="353" y="443"/>
                  </a:lnTo>
                  <a:lnTo>
                    <a:pt x="385" y="503"/>
                  </a:lnTo>
                  <a:lnTo>
                    <a:pt x="417" y="566"/>
                  </a:lnTo>
                  <a:lnTo>
                    <a:pt x="450" y="623"/>
                  </a:lnTo>
                  <a:lnTo>
                    <a:pt x="482" y="667"/>
                  </a:lnTo>
                  <a:lnTo>
                    <a:pt x="514" y="695"/>
                  </a:lnTo>
                  <a:lnTo>
                    <a:pt x="546" y="709"/>
                  </a:lnTo>
                  <a:lnTo>
                    <a:pt x="578" y="710"/>
                  </a:lnTo>
                  <a:lnTo>
                    <a:pt x="610" y="699"/>
                  </a:lnTo>
                  <a:lnTo>
                    <a:pt x="642" y="673"/>
                  </a:lnTo>
                  <a:lnTo>
                    <a:pt x="674" y="630"/>
                  </a:lnTo>
                  <a:lnTo>
                    <a:pt x="706" y="566"/>
                  </a:lnTo>
                  <a:lnTo>
                    <a:pt x="739" y="481"/>
                  </a:lnTo>
                  <a:lnTo>
                    <a:pt x="771" y="382"/>
                  </a:lnTo>
                  <a:lnTo>
                    <a:pt x="803" y="283"/>
                  </a:lnTo>
                  <a:lnTo>
                    <a:pt x="835" y="196"/>
                  </a:lnTo>
                  <a:lnTo>
                    <a:pt x="867" y="130"/>
                  </a:lnTo>
                  <a:lnTo>
                    <a:pt x="899" y="83"/>
                  </a:lnTo>
                  <a:lnTo>
                    <a:pt x="931" y="53"/>
                  </a:lnTo>
                  <a:lnTo>
                    <a:pt x="963" y="36"/>
                  </a:lnTo>
                  <a:lnTo>
                    <a:pt x="995" y="26"/>
                  </a:lnTo>
                  <a:lnTo>
                    <a:pt x="1028" y="24"/>
                  </a:lnTo>
                  <a:lnTo>
                    <a:pt x="1060" y="27"/>
                  </a:lnTo>
                  <a:lnTo>
                    <a:pt x="1092" y="37"/>
                  </a:lnTo>
                  <a:lnTo>
                    <a:pt x="1124" y="55"/>
                  </a:lnTo>
                  <a:lnTo>
                    <a:pt x="1156" y="83"/>
                  </a:lnTo>
                  <a:lnTo>
                    <a:pt x="1188" y="123"/>
                  </a:lnTo>
                  <a:lnTo>
                    <a:pt x="1220" y="173"/>
                  </a:lnTo>
                  <a:lnTo>
                    <a:pt x="1252" y="225"/>
                  </a:lnTo>
                  <a:lnTo>
                    <a:pt x="1285" y="271"/>
                  </a:lnTo>
                  <a:lnTo>
                    <a:pt x="1316" y="306"/>
                  </a:lnTo>
                  <a:lnTo>
                    <a:pt x="1349" y="326"/>
                  </a:lnTo>
                  <a:lnTo>
                    <a:pt x="1381" y="329"/>
                  </a:lnTo>
                  <a:lnTo>
                    <a:pt x="1413" y="316"/>
                  </a:lnTo>
                  <a:lnTo>
                    <a:pt x="1445" y="286"/>
                  </a:lnTo>
                  <a:lnTo>
                    <a:pt x="1477" y="237"/>
                  </a:lnTo>
                  <a:lnTo>
                    <a:pt x="1509" y="174"/>
                  </a:lnTo>
                  <a:lnTo>
                    <a:pt x="1541" y="106"/>
                  </a:lnTo>
                  <a:lnTo>
                    <a:pt x="1574" y="46"/>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3" name="Freeform 117">
              <a:extLst>
                <a:ext uri="{FF2B5EF4-FFF2-40B4-BE49-F238E27FC236}">
                  <a16:creationId xmlns:a16="http://schemas.microsoft.com/office/drawing/2014/main" id="{0CB40D72-B316-A857-F2C2-FD230B1E82A7}"/>
                </a:ext>
              </a:extLst>
            </p:cNvPr>
            <p:cNvSpPr>
              <a:spLocks/>
            </p:cNvSpPr>
            <p:nvPr/>
          </p:nvSpPr>
          <p:spPr bwMode="auto">
            <a:xfrm>
              <a:off x="3286" y="612"/>
              <a:ext cx="1605" cy="1245"/>
            </a:xfrm>
            <a:custGeom>
              <a:avLst/>
              <a:gdLst>
                <a:gd name="T0" fmla="*/ 0 w 1605"/>
                <a:gd name="T1" fmla="*/ 1245 h 1245"/>
                <a:gd name="T2" fmla="*/ 32 w 1605"/>
                <a:gd name="T3" fmla="*/ 1118 h 1245"/>
                <a:gd name="T4" fmla="*/ 64 w 1605"/>
                <a:gd name="T5" fmla="*/ 989 h 1245"/>
                <a:gd name="T6" fmla="*/ 96 w 1605"/>
                <a:gd name="T7" fmla="*/ 878 h 1245"/>
                <a:gd name="T8" fmla="*/ 128 w 1605"/>
                <a:gd name="T9" fmla="*/ 795 h 1245"/>
                <a:gd name="T10" fmla="*/ 161 w 1605"/>
                <a:gd name="T11" fmla="*/ 739 h 1245"/>
                <a:gd name="T12" fmla="*/ 193 w 1605"/>
                <a:gd name="T13" fmla="*/ 705 h 1245"/>
                <a:gd name="T14" fmla="*/ 225 w 1605"/>
                <a:gd name="T15" fmla="*/ 686 h 1245"/>
                <a:gd name="T16" fmla="*/ 257 w 1605"/>
                <a:gd name="T17" fmla="*/ 678 h 1245"/>
                <a:gd name="T18" fmla="*/ 289 w 1605"/>
                <a:gd name="T19" fmla="*/ 679 h 1245"/>
                <a:gd name="T20" fmla="*/ 321 w 1605"/>
                <a:gd name="T21" fmla="*/ 689 h 1245"/>
                <a:gd name="T22" fmla="*/ 353 w 1605"/>
                <a:gd name="T23" fmla="*/ 708 h 1245"/>
                <a:gd name="T24" fmla="*/ 385 w 1605"/>
                <a:gd name="T25" fmla="*/ 738 h 1245"/>
                <a:gd name="T26" fmla="*/ 417 w 1605"/>
                <a:gd name="T27" fmla="*/ 777 h 1245"/>
                <a:gd name="T28" fmla="*/ 450 w 1605"/>
                <a:gd name="T29" fmla="*/ 820 h 1245"/>
                <a:gd name="T30" fmla="*/ 482 w 1605"/>
                <a:gd name="T31" fmla="*/ 859 h 1245"/>
                <a:gd name="T32" fmla="*/ 514 w 1605"/>
                <a:gd name="T33" fmla="*/ 891 h 1245"/>
                <a:gd name="T34" fmla="*/ 546 w 1605"/>
                <a:gd name="T35" fmla="*/ 911 h 1245"/>
                <a:gd name="T36" fmla="*/ 578 w 1605"/>
                <a:gd name="T37" fmla="*/ 922 h 1245"/>
                <a:gd name="T38" fmla="*/ 610 w 1605"/>
                <a:gd name="T39" fmla="*/ 924 h 1245"/>
                <a:gd name="T40" fmla="*/ 642 w 1605"/>
                <a:gd name="T41" fmla="*/ 917 h 1245"/>
                <a:gd name="T42" fmla="*/ 674 w 1605"/>
                <a:gd name="T43" fmla="*/ 899 h 1245"/>
                <a:gd name="T44" fmla="*/ 706 w 1605"/>
                <a:gd name="T45" fmla="*/ 867 h 1245"/>
                <a:gd name="T46" fmla="*/ 739 w 1605"/>
                <a:gd name="T47" fmla="*/ 816 h 1245"/>
                <a:gd name="T48" fmla="*/ 771 w 1605"/>
                <a:gd name="T49" fmla="*/ 741 h 1245"/>
                <a:gd name="T50" fmla="*/ 803 w 1605"/>
                <a:gd name="T51" fmla="*/ 643 h 1245"/>
                <a:gd name="T52" fmla="*/ 835 w 1605"/>
                <a:gd name="T53" fmla="*/ 533 h 1245"/>
                <a:gd name="T54" fmla="*/ 867 w 1605"/>
                <a:gd name="T55" fmla="*/ 426 h 1245"/>
                <a:gd name="T56" fmla="*/ 899 w 1605"/>
                <a:gd name="T57" fmla="*/ 338 h 1245"/>
                <a:gd name="T58" fmla="*/ 931 w 1605"/>
                <a:gd name="T59" fmla="*/ 275 h 1245"/>
                <a:gd name="T60" fmla="*/ 963 w 1605"/>
                <a:gd name="T61" fmla="*/ 236 h 1245"/>
                <a:gd name="T62" fmla="*/ 995 w 1605"/>
                <a:gd name="T63" fmla="*/ 217 h 1245"/>
                <a:gd name="T64" fmla="*/ 1028 w 1605"/>
                <a:gd name="T65" fmla="*/ 215 h 1245"/>
                <a:gd name="T66" fmla="*/ 1060 w 1605"/>
                <a:gd name="T67" fmla="*/ 228 h 1245"/>
                <a:gd name="T68" fmla="*/ 1092 w 1605"/>
                <a:gd name="T69" fmla="*/ 254 h 1245"/>
                <a:gd name="T70" fmla="*/ 1124 w 1605"/>
                <a:gd name="T71" fmla="*/ 291 h 1245"/>
                <a:gd name="T72" fmla="*/ 1156 w 1605"/>
                <a:gd name="T73" fmla="*/ 334 h 1245"/>
                <a:gd name="T74" fmla="*/ 1188 w 1605"/>
                <a:gd name="T75" fmla="*/ 374 h 1245"/>
                <a:gd name="T76" fmla="*/ 1220 w 1605"/>
                <a:gd name="T77" fmla="*/ 408 h 1245"/>
                <a:gd name="T78" fmla="*/ 1252 w 1605"/>
                <a:gd name="T79" fmla="*/ 431 h 1245"/>
                <a:gd name="T80" fmla="*/ 1285 w 1605"/>
                <a:gd name="T81" fmla="*/ 445 h 1245"/>
                <a:gd name="T82" fmla="*/ 1316 w 1605"/>
                <a:gd name="T83" fmla="*/ 453 h 1245"/>
                <a:gd name="T84" fmla="*/ 1349 w 1605"/>
                <a:gd name="T85" fmla="*/ 454 h 1245"/>
                <a:gd name="T86" fmla="*/ 1381 w 1605"/>
                <a:gd name="T87" fmla="*/ 450 h 1245"/>
                <a:gd name="T88" fmla="*/ 1413 w 1605"/>
                <a:gd name="T89" fmla="*/ 439 h 1245"/>
                <a:gd name="T90" fmla="*/ 1445 w 1605"/>
                <a:gd name="T91" fmla="*/ 417 h 1245"/>
                <a:gd name="T92" fmla="*/ 1477 w 1605"/>
                <a:gd name="T93" fmla="*/ 381 h 1245"/>
                <a:gd name="T94" fmla="*/ 1509 w 1605"/>
                <a:gd name="T95" fmla="*/ 323 h 1245"/>
                <a:gd name="T96" fmla="*/ 1541 w 1605"/>
                <a:gd name="T97" fmla="*/ 239 h 1245"/>
                <a:gd name="T98" fmla="*/ 1574 w 1605"/>
                <a:gd name="T99" fmla="*/ 128 h 1245"/>
                <a:gd name="T100" fmla="*/ 1605 w 1605"/>
                <a:gd name="T101" fmla="*/ 0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245">
                  <a:moveTo>
                    <a:pt x="0" y="1245"/>
                  </a:moveTo>
                  <a:lnTo>
                    <a:pt x="32" y="1118"/>
                  </a:lnTo>
                  <a:lnTo>
                    <a:pt x="64" y="989"/>
                  </a:lnTo>
                  <a:lnTo>
                    <a:pt x="96" y="878"/>
                  </a:lnTo>
                  <a:lnTo>
                    <a:pt x="128" y="795"/>
                  </a:lnTo>
                  <a:lnTo>
                    <a:pt x="161" y="739"/>
                  </a:lnTo>
                  <a:lnTo>
                    <a:pt x="193" y="705"/>
                  </a:lnTo>
                  <a:lnTo>
                    <a:pt x="225" y="686"/>
                  </a:lnTo>
                  <a:lnTo>
                    <a:pt x="257" y="678"/>
                  </a:lnTo>
                  <a:lnTo>
                    <a:pt x="289" y="679"/>
                  </a:lnTo>
                  <a:lnTo>
                    <a:pt x="321" y="689"/>
                  </a:lnTo>
                  <a:lnTo>
                    <a:pt x="353" y="708"/>
                  </a:lnTo>
                  <a:lnTo>
                    <a:pt x="385" y="738"/>
                  </a:lnTo>
                  <a:lnTo>
                    <a:pt x="417" y="777"/>
                  </a:lnTo>
                  <a:lnTo>
                    <a:pt x="450" y="820"/>
                  </a:lnTo>
                  <a:lnTo>
                    <a:pt x="482" y="859"/>
                  </a:lnTo>
                  <a:lnTo>
                    <a:pt x="514" y="891"/>
                  </a:lnTo>
                  <a:lnTo>
                    <a:pt x="546" y="911"/>
                  </a:lnTo>
                  <a:lnTo>
                    <a:pt x="578" y="922"/>
                  </a:lnTo>
                  <a:lnTo>
                    <a:pt x="610" y="924"/>
                  </a:lnTo>
                  <a:lnTo>
                    <a:pt x="642" y="917"/>
                  </a:lnTo>
                  <a:lnTo>
                    <a:pt x="674" y="899"/>
                  </a:lnTo>
                  <a:lnTo>
                    <a:pt x="706" y="867"/>
                  </a:lnTo>
                  <a:lnTo>
                    <a:pt x="739" y="816"/>
                  </a:lnTo>
                  <a:lnTo>
                    <a:pt x="771" y="741"/>
                  </a:lnTo>
                  <a:lnTo>
                    <a:pt x="803" y="643"/>
                  </a:lnTo>
                  <a:lnTo>
                    <a:pt x="835" y="533"/>
                  </a:lnTo>
                  <a:lnTo>
                    <a:pt x="867" y="426"/>
                  </a:lnTo>
                  <a:lnTo>
                    <a:pt x="899" y="338"/>
                  </a:lnTo>
                  <a:lnTo>
                    <a:pt x="931" y="275"/>
                  </a:lnTo>
                  <a:lnTo>
                    <a:pt x="963" y="236"/>
                  </a:lnTo>
                  <a:lnTo>
                    <a:pt x="995" y="217"/>
                  </a:lnTo>
                  <a:lnTo>
                    <a:pt x="1028" y="215"/>
                  </a:lnTo>
                  <a:lnTo>
                    <a:pt x="1060" y="228"/>
                  </a:lnTo>
                  <a:lnTo>
                    <a:pt x="1092" y="254"/>
                  </a:lnTo>
                  <a:lnTo>
                    <a:pt x="1124" y="291"/>
                  </a:lnTo>
                  <a:lnTo>
                    <a:pt x="1156" y="334"/>
                  </a:lnTo>
                  <a:lnTo>
                    <a:pt x="1188" y="374"/>
                  </a:lnTo>
                  <a:lnTo>
                    <a:pt x="1220" y="408"/>
                  </a:lnTo>
                  <a:lnTo>
                    <a:pt x="1252" y="431"/>
                  </a:lnTo>
                  <a:lnTo>
                    <a:pt x="1285" y="445"/>
                  </a:lnTo>
                  <a:lnTo>
                    <a:pt x="1316" y="453"/>
                  </a:lnTo>
                  <a:lnTo>
                    <a:pt x="1349" y="454"/>
                  </a:lnTo>
                  <a:lnTo>
                    <a:pt x="1381" y="450"/>
                  </a:lnTo>
                  <a:lnTo>
                    <a:pt x="1413" y="439"/>
                  </a:lnTo>
                  <a:lnTo>
                    <a:pt x="1445" y="417"/>
                  </a:lnTo>
                  <a:lnTo>
                    <a:pt x="1477" y="381"/>
                  </a:lnTo>
                  <a:lnTo>
                    <a:pt x="1509" y="323"/>
                  </a:lnTo>
                  <a:lnTo>
                    <a:pt x="1541" y="239"/>
                  </a:lnTo>
                  <a:lnTo>
                    <a:pt x="1574" y="128"/>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4" name="Freeform 118">
              <a:extLst>
                <a:ext uri="{FF2B5EF4-FFF2-40B4-BE49-F238E27FC236}">
                  <a16:creationId xmlns:a16="http://schemas.microsoft.com/office/drawing/2014/main" id="{6C180710-9AC6-7C3D-E510-C8F518C6F45F}"/>
                </a:ext>
              </a:extLst>
            </p:cNvPr>
            <p:cNvSpPr>
              <a:spLocks/>
            </p:cNvSpPr>
            <p:nvPr/>
          </p:nvSpPr>
          <p:spPr bwMode="auto">
            <a:xfrm>
              <a:off x="3286" y="851"/>
              <a:ext cx="1605" cy="727"/>
            </a:xfrm>
            <a:custGeom>
              <a:avLst/>
              <a:gdLst>
                <a:gd name="T0" fmla="*/ 0 w 1605"/>
                <a:gd name="T1" fmla="*/ 727 h 727"/>
                <a:gd name="T2" fmla="*/ 32 w 1605"/>
                <a:gd name="T3" fmla="*/ 619 h 727"/>
                <a:gd name="T4" fmla="*/ 64 w 1605"/>
                <a:gd name="T5" fmla="*/ 522 h 727"/>
                <a:gd name="T6" fmla="*/ 96 w 1605"/>
                <a:gd name="T7" fmla="*/ 447 h 727"/>
                <a:gd name="T8" fmla="*/ 128 w 1605"/>
                <a:gd name="T9" fmla="*/ 396 h 727"/>
                <a:gd name="T10" fmla="*/ 161 w 1605"/>
                <a:gd name="T11" fmla="*/ 364 h 727"/>
                <a:gd name="T12" fmla="*/ 193 w 1605"/>
                <a:gd name="T13" fmla="*/ 347 h 727"/>
                <a:gd name="T14" fmla="*/ 225 w 1605"/>
                <a:gd name="T15" fmla="*/ 342 h 727"/>
                <a:gd name="T16" fmla="*/ 257 w 1605"/>
                <a:gd name="T17" fmla="*/ 347 h 727"/>
                <a:gd name="T18" fmla="*/ 289 w 1605"/>
                <a:gd name="T19" fmla="*/ 362 h 727"/>
                <a:gd name="T20" fmla="*/ 321 w 1605"/>
                <a:gd name="T21" fmla="*/ 391 h 727"/>
                <a:gd name="T22" fmla="*/ 353 w 1605"/>
                <a:gd name="T23" fmla="*/ 433 h 727"/>
                <a:gd name="T24" fmla="*/ 385 w 1605"/>
                <a:gd name="T25" fmla="*/ 487 h 727"/>
                <a:gd name="T26" fmla="*/ 417 w 1605"/>
                <a:gd name="T27" fmla="*/ 546 h 727"/>
                <a:gd name="T28" fmla="*/ 450 w 1605"/>
                <a:gd name="T29" fmla="*/ 601 h 727"/>
                <a:gd name="T30" fmla="*/ 482 w 1605"/>
                <a:gd name="T31" fmla="*/ 643 h 727"/>
                <a:gd name="T32" fmla="*/ 514 w 1605"/>
                <a:gd name="T33" fmla="*/ 672 h 727"/>
                <a:gd name="T34" fmla="*/ 546 w 1605"/>
                <a:gd name="T35" fmla="*/ 687 h 727"/>
                <a:gd name="T36" fmla="*/ 578 w 1605"/>
                <a:gd name="T37" fmla="*/ 690 h 727"/>
                <a:gd name="T38" fmla="*/ 610 w 1605"/>
                <a:gd name="T39" fmla="*/ 681 h 727"/>
                <a:gd name="T40" fmla="*/ 642 w 1605"/>
                <a:gd name="T41" fmla="*/ 659 h 727"/>
                <a:gd name="T42" fmla="*/ 674 w 1605"/>
                <a:gd name="T43" fmla="*/ 619 h 727"/>
                <a:gd name="T44" fmla="*/ 706 w 1605"/>
                <a:gd name="T45" fmla="*/ 559 h 727"/>
                <a:gd name="T46" fmla="*/ 739 w 1605"/>
                <a:gd name="T47" fmla="*/ 476 h 727"/>
                <a:gd name="T48" fmla="*/ 771 w 1605"/>
                <a:gd name="T49" fmla="*/ 376 h 727"/>
                <a:gd name="T50" fmla="*/ 803 w 1605"/>
                <a:gd name="T51" fmla="*/ 272 h 727"/>
                <a:gd name="T52" fmla="*/ 835 w 1605"/>
                <a:gd name="T53" fmla="*/ 179 h 727"/>
                <a:gd name="T54" fmla="*/ 867 w 1605"/>
                <a:gd name="T55" fmla="*/ 107 h 727"/>
                <a:gd name="T56" fmla="*/ 899 w 1605"/>
                <a:gd name="T57" fmla="*/ 57 h 727"/>
                <a:gd name="T58" fmla="*/ 931 w 1605"/>
                <a:gd name="T59" fmla="*/ 26 h 727"/>
                <a:gd name="T60" fmla="*/ 963 w 1605"/>
                <a:gd name="T61" fmla="*/ 8 h 727"/>
                <a:gd name="T62" fmla="*/ 995 w 1605"/>
                <a:gd name="T63" fmla="*/ 0 h 727"/>
                <a:gd name="T64" fmla="*/ 1028 w 1605"/>
                <a:gd name="T65" fmla="*/ 0 h 727"/>
                <a:gd name="T66" fmla="*/ 1060 w 1605"/>
                <a:gd name="T67" fmla="*/ 8 h 727"/>
                <a:gd name="T68" fmla="*/ 1092 w 1605"/>
                <a:gd name="T69" fmla="*/ 25 h 727"/>
                <a:gd name="T70" fmla="*/ 1124 w 1605"/>
                <a:gd name="T71" fmla="*/ 54 h 727"/>
                <a:gd name="T72" fmla="*/ 1156 w 1605"/>
                <a:gd name="T73" fmla="*/ 94 h 727"/>
                <a:gd name="T74" fmla="*/ 1188 w 1605"/>
                <a:gd name="T75" fmla="*/ 143 h 727"/>
                <a:gd name="T76" fmla="*/ 1220 w 1605"/>
                <a:gd name="T77" fmla="*/ 195 h 727"/>
                <a:gd name="T78" fmla="*/ 1252 w 1605"/>
                <a:gd name="T79" fmla="*/ 243 h 727"/>
                <a:gd name="T80" fmla="*/ 1285 w 1605"/>
                <a:gd name="T81" fmla="*/ 279 h 727"/>
                <a:gd name="T82" fmla="*/ 1316 w 1605"/>
                <a:gd name="T83" fmla="*/ 303 h 727"/>
                <a:gd name="T84" fmla="*/ 1349 w 1605"/>
                <a:gd name="T85" fmla="*/ 317 h 727"/>
                <a:gd name="T86" fmla="*/ 1381 w 1605"/>
                <a:gd name="T87" fmla="*/ 322 h 727"/>
                <a:gd name="T88" fmla="*/ 1413 w 1605"/>
                <a:gd name="T89" fmla="*/ 319 h 727"/>
                <a:gd name="T90" fmla="*/ 1445 w 1605"/>
                <a:gd name="T91" fmla="*/ 308 h 727"/>
                <a:gd name="T92" fmla="*/ 1477 w 1605"/>
                <a:gd name="T93" fmla="*/ 284 h 727"/>
                <a:gd name="T94" fmla="*/ 1509 w 1605"/>
                <a:gd name="T95" fmla="*/ 245 h 727"/>
                <a:gd name="T96" fmla="*/ 1541 w 1605"/>
                <a:gd name="T97" fmla="*/ 186 h 727"/>
                <a:gd name="T98" fmla="*/ 1574 w 1605"/>
                <a:gd name="T99" fmla="*/ 105 h 727"/>
                <a:gd name="T100" fmla="*/ 1605 w 1605"/>
                <a:gd name="T101" fmla="*/ 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27">
                  <a:moveTo>
                    <a:pt x="0" y="727"/>
                  </a:moveTo>
                  <a:lnTo>
                    <a:pt x="32" y="619"/>
                  </a:lnTo>
                  <a:lnTo>
                    <a:pt x="64" y="522"/>
                  </a:lnTo>
                  <a:lnTo>
                    <a:pt x="96" y="447"/>
                  </a:lnTo>
                  <a:lnTo>
                    <a:pt x="128" y="396"/>
                  </a:lnTo>
                  <a:lnTo>
                    <a:pt x="161" y="364"/>
                  </a:lnTo>
                  <a:lnTo>
                    <a:pt x="193" y="347"/>
                  </a:lnTo>
                  <a:lnTo>
                    <a:pt x="225" y="342"/>
                  </a:lnTo>
                  <a:lnTo>
                    <a:pt x="257" y="347"/>
                  </a:lnTo>
                  <a:lnTo>
                    <a:pt x="289" y="362"/>
                  </a:lnTo>
                  <a:lnTo>
                    <a:pt x="321" y="391"/>
                  </a:lnTo>
                  <a:lnTo>
                    <a:pt x="353" y="433"/>
                  </a:lnTo>
                  <a:lnTo>
                    <a:pt x="385" y="487"/>
                  </a:lnTo>
                  <a:lnTo>
                    <a:pt x="417" y="546"/>
                  </a:lnTo>
                  <a:lnTo>
                    <a:pt x="450" y="601"/>
                  </a:lnTo>
                  <a:lnTo>
                    <a:pt x="482" y="643"/>
                  </a:lnTo>
                  <a:lnTo>
                    <a:pt x="514" y="672"/>
                  </a:lnTo>
                  <a:lnTo>
                    <a:pt x="546" y="687"/>
                  </a:lnTo>
                  <a:lnTo>
                    <a:pt x="578" y="690"/>
                  </a:lnTo>
                  <a:lnTo>
                    <a:pt x="610" y="681"/>
                  </a:lnTo>
                  <a:lnTo>
                    <a:pt x="642" y="659"/>
                  </a:lnTo>
                  <a:lnTo>
                    <a:pt x="674" y="619"/>
                  </a:lnTo>
                  <a:lnTo>
                    <a:pt x="706" y="559"/>
                  </a:lnTo>
                  <a:lnTo>
                    <a:pt x="739" y="476"/>
                  </a:lnTo>
                  <a:lnTo>
                    <a:pt x="771" y="376"/>
                  </a:lnTo>
                  <a:lnTo>
                    <a:pt x="803" y="272"/>
                  </a:lnTo>
                  <a:lnTo>
                    <a:pt x="835" y="179"/>
                  </a:lnTo>
                  <a:lnTo>
                    <a:pt x="867" y="107"/>
                  </a:lnTo>
                  <a:lnTo>
                    <a:pt x="899" y="57"/>
                  </a:lnTo>
                  <a:lnTo>
                    <a:pt x="931" y="26"/>
                  </a:lnTo>
                  <a:lnTo>
                    <a:pt x="963" y="8"/>
                  </a:lnTo>
                  <a:lnTo>
                    <a:pt x="995" y="0"/>
                  </a:lnTo>
                  <a:lnTo>
                    <a:pt x="1028" y="0"/>
                  </a:lnTo>
                  <a:lnTo>
                    <a:pt x="1060" y="8"/>
                  </a:lnTo>
                  <a:lnTo>
                    <a:pt x="1092" y="25"/>
                  </a:lnTo>
                  <a:lnTo>
                    <a:pt x="1124" y="54"/>
                  </a:lnTo>
                  <a:lnTo>
                    <a:pt x="1156" y="94"/>
                  </a:lnTo>
                  <a:lnTo>
                    <a:pt x="1188" y="143"/>
                  </a:lnTo>
                  <a:lnTo>
                    <a:pt x="1220" y="195"/>
                  </a:lnTo>
                  <a:lnTo>
                    <a:pt x="1252" y="243"/>
                  </a:lnTo>
                  <a:lnTo>
                    <a:pt x="1285" y="279"/>
                  </a:lnTo>
                  <a:lnTo>
                    <a:pt x="1316" y="303"/>
                  </a:lnTo>
                  <a:lnTo>
                    <a:pt x="1349" y="317"/>
                  </a:lnTo>
                  <a:lnTo>
                    <a:pt x="1381" y="322"/>
                  </a:lnTo>
                  <a:lnTo>
                    <a:pt x="1413" y="319"/>
                  </a:lnTo>
                  <a:lnTo>
                    <a:pt x="1445" y="308"/>
                  </a:lnTo>
                  <a:lnTo>
                    <a:pt x="1477" y="284"/>
                  </a:lnTo>
                  <a:lnTo>
                    <a:pt x="1509" y="245"/>
                  </a:lnTo>
                  <a:lnTo>
                    <a:pt x="1541" y="186"/>
                  </a:lnTo>
                  <a:lnTo>
                    <a:pt x="1574" y="105"/>
                  </a:lnTo>
                  <a:lnTo>
                    <a:pt x="1605" y="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5" name="Freeform 119">
              <a:extLst>
                <a:ext uri="{FF2B5EF4-FFF2-40B4-BE49-F238E27FC236}">
                  <a16:creationId xmlns:a16="http://schemas.microsoft.com/office/drawing/2014/main" id="{ABDD49DF-9700-709C-22F6-9D3045600685}"/>
                </a:ext>
              </a:extLst>
            </p:cNvPr>
            <p:cNvSpPr>
              <a:spLocks/>
            </p:cNvSpPr>
            <p:nvPr/>
          </p:nvSpPr>
          <p:spPr bwMode="auto">
            <a:xfrm>
              <a:off x="3286" y="795"/>
              <a:ext cx="1605" cy="889"/>
            </a:xfrm>
            <a:custGeom>
              <a:avLst/>
              <a:gdLst>
                <a:gd name="T0" fmla="*/ 0 w 1605"/>
                <a:gd name="T1" fmla="*/ 889 h 889"/>
                <a:gd name="T2" fmla="*/ 32 w 1605"/>
                <a:gd name="T3" fmla="*/ 791 h 889"/>
                <a:gd name="T4" fmla="*/ 64 w 1605"/>
                <a:gd name="T5" fmla="*/ 685 h 889"/>
                <a:gd name="T6" fmla="*/ 96 w 1605"/>
                <a:gd name="T7" fmla="*/ 587 h 889"/>
                <a:gd name="T8" fmla="*/ 128 w 1605"/>
                <a:gd name="T9" fmla="*/ 510 h 889"/>
                <a:gd name="T10" fmla="*/ 161 w 1605"/>
                <a:gd name="T11" fmla="*/ 457 h 889"/>
                <a:gd name="T12" fmla="*/ 193 w 1605"/>
                <a:gd name="T13" fmla="*/ 425 h 889"/>
                <a:gd name="T14" fmla="*/ 225 w 1605"/>
                <a:gd name="T15" fmla="*/ 411 h 889"/>
                <a:gd name="T16" fmla="*/ 257 w 1605"/>
                <a:gd name="T17" fmla="*/ 410 h 889"/>
                <a:gd name="T18" fmla="*/ 289 w 1605"/>
                <a:gd name="T19" fmla="*/ 423 h 889"/>
                <a:gd name="T20" fmla="*/ 321 w 1605"/>
                <a:gd name="T21" fmla="*/ 450 h 889"/>
                <a:gd name="T22" fmla="*/ 353 w 1605"/>
                <a:gd name="T23" fmla="*/ 492 h 889"/>
                <a:gd name="T24" fmla="*/ 385 w 1605"/>
                <a:gd name="T25" fmla="*/ 548 h 889"/>
                <a:gd name="T26" fmla="*/ 417 w 1605"/>
                <a:gd name="T27" fmla="*/ 609 h 889"/>
                <a:gd name="T28" fmla="*/ 450 w 1605"/>
                <a:gd name="T29" fmla="*/ 666 h 889"/>
                <a:gd name="T30" fmla="*/ 482 w 1605"/>
                <a:gd name="T31" fmla="*/ 712 h 889"/>
                <a:gd name="T32" fmla="*/ 514 w 1605"/>
                <a:gd name="T33" fmla="*/ 742 h 889"/>
                <a:gd name="T34" fmla="*/ 546 w 1605"/>
                <a:gd name="T35" fmla="*/ 758 h 889"/>
                <a:gd name="T36" fmla="*/ 578 w 1605"/>
                <a:gd name="T37" fmla="*/ 761 h 889"/>
                <a:gd name="T38" fmla="*/ 610 w 1605"/>
                <a:gd name="T39" fmla="*/ 752 h 889"/>
                <a:gd name="T40" fmla="*/ 642 w 1605"/>
                <a:gd name="T41" fmla="*/ 730 h 889"/>
                <a:gd name="T42" fmla="*/ 674 w 1605"/>
                <a:gd name="T43" fmla="*/ 691 h 889"/>
                <a:gd name="T44" fmla="*/ 706 w 1605"/>
                <a:gd name="T45" fmla="*/ 632 h 889"/>
                <a:gd name="T46" fmla="*/ 739 w 1605"/>
                <a:gd name="T47" fmla="*/ 552 h 889"/>
                <a:gd name="T48" fmla="*/ 771 w 1605"/>
                <a:gd name="T49" fmla="*/ 456 h 889"/>
                <a:gd name="T50" fmla="*/ 803 w 1605"/>
                <a:gd name="T51" fmla="*/ 356 h 889"/>
                <a:gd name="T52" fmla="*/ 835 w 1605"/>
                <a:gd name="T53" fmla="*/ 264 h 889"/>
                <a:gd name="T54" fmla="*/ 867 w 1605"/>
                <a:gd name="T55" fmla="*/ 190 h 889"/>
                <a:gd name="T56" fmla="*/ 899 w 1605"/>
                <a:gd name="T57" fmla="*/ 137 h 889"/>
                <a:gd name="T58" fmla="*/ 931 w 1605"/>
                <a:gd name="T59" fmla="*/ 102 h 889"/>
                <a:gd name="T60" fmla="*/ 963 w 1605"/>
                <a:gd name="T61" fmla="*/ 81 h 889"/>
                <a:gd name="T62" fmla="*/ 995 w 1605"/>
                <a:gd name="T63" fmla="*/ 70 h 889"/>
                <a:gd name="T64" fmla="*/ 1028 w 1605"/>
                <a:gd name="T65" fmla="*/ 67 h 889"/>
                <a:gd name="T66" fmla="*/ 1060 w 1605"/>
                <a:gd name="T67" fmla="*/ 72 h 889"/>
                <a:gd name="T68" fmla="*/ 1092 w 1605"/>
                <a:gd name="T69" fmla="*/ 85 h 889"/>
                <a:gd name="T70" fmla="*/ 1124 w 1605"/>
                <a:gd name="T71" fmla="*/ 108 h 889"/>
                <a:gd name="T72" fmla="*/ 1156 w 1605"/>
                <a:gd name="T73" fmla="*/ 143 h 889"/>
                <a:gd name="T74" fmla="*/ 1188 w 1605"/>
                <a:gd name="T75" fmla="*/ 189 h 889"/>
                <a:gd name="T76" fmla="*/ 1220 w 1605"/>
                <a:gd name="T77" fmla="*/ 240 h 889"/>
                <a:gd name="T78" fmla="*/ 1252 w 1605"/>
                <a:gd name="T79" fmla="*/ 289 h 889"/>
                <a:gd name="T80" fmla="*/ 1285 w 1605"/>
                <a:gd name="T81" fmla="*/ 327 h 889"/>
                <a:gd name="T82" fmla="*/ 1316 w 1605"/>
                <a:gd name="T83" fmla="*/ 354 h 889"/>
                <a:gd name="T84" fmla="*/ 1349 w 1605"/>
                <a:gd name="T85" fmla="*/ 369 h 889"/>
                <a:gd name="T86" fmla="*/ 1381 w 1605"/>
                <a:gd name="T87" fmla="*/ 374 h 889"/>
                <a:gd name="T88" fmla="*/ 1413 w 1605"/>
                <a:gd name="T89" fmla="*/ 368 h 889"/>
                <a:gd name="T90" fmla="*/ 1445 w 1605"/>
                <a:gd name="T91" fmla="*/ 351 h 889"/>
                <a:gd name="T92" fmla="*/ 1477 w 1605"/>
                <a:gd name="T93" fmla="*/ 319 h 889"/>
                <a:gd name="T94" fmla="*/ 1509 w 1605"/>
                <a:gd name="T95" fmla="*/ 268 h 889"/>
                <a:gd name="T96" fmla="*/ 1541 w 1605"/>
                <a:gd name="T97" fmla="*/ 195 h 889"/>
                <a:gd name="T98" fmla="*/ 1574 w 1605"/>
                <a:gd name="T99" fmla="*/ 102 h 889"/>
                <a:gd name="T100" fmla="*/ 1605 w 1605"/>
                <a:gd name="T101"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89">
                  <a:moveTo>
                    <a:pt x="0" y="889"/>
                  </a:moveTo>
                  <a:lnTo>
                    <a:pt x="32" y="791"/>
                  </a:lnTo>
                  <a:lnTo>
                    <a:pt x="64" y="685"/>
                  </a:lnTo>
                  <a:lnTo>
                    <a:pt x="96" y="587"/>
                  </a:lnTo>
                  <a:lnTo>
                    <a:pt x="128" y="510"/>
                  </a:lnTo>
                  <a:lnTo>
                    <a:pt x="161" y="457"/>
                  </a:lnTo>
                  <a:lnTo>
                    <a:pt x="193" y="425"/>
                  </a:lnTo>
                  <a:lnTo>
                    <a:pt x="225" y="411"/>
                  </a:lnTo>
                  <a:lnTo>
                    <a:pt x="257" y="410"/>
                  </a:lnTo>
                  <a:lnTo>
                    <a:pt x="289" y="423"/>
                  </a:lnTo>
                  <a:lnTo>
                    <a:pt x="321" y="450"/>
                  </a:lnTo>
                  <a:lnTo>
                    <a:pt x="353" y="492"/>
                  </a:lnTo>
                  <a:lnTo>
                    <a:pt x="385" y="548"/>
                  </a:lnTo>
                  <a:lnTo>
                    <a:pt x="417" y="609"/>
                  </a:lnTo>
                  <a:lnTo>
                    <a:pt x="450" y="666"/>
                  </a:lnTo>
                  <a:lnTo>
                    <a:pt x="482" y="712"/>
                  </a:lnTo>
                  <a:lnTo>
                    <a:pt x="514" y="742"/>
                  </a:lnTo>
                  <a:lnTo>
                    <a:pt x="546" y="758"/>
                  </a:lnTo>
                  <a:lnTo>
                    <a:pt x="578" y="761"/>
                  </a:lnTo>
                  <a:lnTo>
                    <a:pt x="610" y="752"/>
                  </a:lnTo>
                  <a:lnTo>
                    <a:pt x="642" y="730"/>
                  </a:lnTo>
                  <a:lnTo>
                    <a:pt x="674" y="691"/>
                  </a:lnTo>
                  <a:lnTo>
                    <a:pt x="706" y="632"/>
                  </a:lnTo>
                  <a:lnTo>
                    <a:pt x="739" y="552"/>
                  </a:lnTo>
                  <a:lnTo>
                    <a:pt x="771" y="456"/>
                  </a:lnTo>
                  <a:lnTo>
                    <a:pt x="803" y="356"/>
                  </a:lnTo>
                  <a:lnTo>
                    <a:pt x="835" y="264"/>
                  </a:lnTo>
                  <a:lnTo>
                    <a:pt x="867" y="190"/>
                  </a:lnTo>
                  <a:lnTo>
                    <a:pt x="899" y="137"/>
                  </a:lnTo>
                  <a:lnTo>
                    <a:pt x="931" y="102"/>
                  </a:lnTo>
                  <a:lnTo>
                    <a:pt x="963" y="81"/>
                  </a:lnTo>
                  <a:lnTo>
                    <a:pt x="995" y="70"/>
                  </a:lnTo>
                  <a:lnTo>
                    <a:pt x="1028" y="67"/>
                  </a:lnTo>
                  <a:lnTo>
                    <a:pt x="1060" y="72"/>
                  </a:lnTo>
                  <a:lnTo>
                    <a:pt x="1092" y="85"/>
                  </a:lnTo>
                  <a:lnTo>
                    <a:pt x="1124" y="108"/>
                  </a:lnTo>
                  <a:lnTo>
                    <a:pt x="1156" y="143"/>
                  </a:lnTo>
                  <a:lnTo>
                    <a:pt x="1188" y="189"/>
                  </a:lnTo>
                  <a:lnTo>
                    <a:pt x="1220" y="240"/>
                  </a:lnTo>
                  <a:lnTo>
                    <a:pt x="1252" y="289"/>
                  </a:lnTo>
                  <a:lnTo>
                    <a:pt x="1285" y="327"/>
                  </a:lnTo>
                  <a:lnTo>
                    <a:pt x="1316" y="354"/>
                  </a:lnTo>
                  <a:lnTo>
                    <a:pt x="1349" y="369"/>
                  </a:lnTo>
                  <a:lnTo>
                    <a:pt x="1381" y="374"/>
                  </a:lnTo>
                  <a:lnTo>
                    <a:pt x="1413" y="368"/>
                  </a:lnTo>
                  <a:lnTo>
                    <a:pt x="1445" y="351"/>
                  </a:lnTo>
                  <a:lnTo>
                    <a:pt x="1477" y="319"/>
                  </a:lnTo>
                  <a:lnTo>
                    <a:pt x="1509" y="268"/>
                  </a:lnTo>
                  <a:lnTo>
                    <a:pt x="1541" y="195"/>
                  </a:lnTo>
                  <a:lnTo>
                    <a:pt x="1574" y="102"/>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6" name="Freeform 120">
              <a:extLst>
                <a:ext uri="{FF2B5EF4-FFF2-40B4-BE49-F238E27FC236}">
                  <a16:creationId xmlns:a16="http://schemas.microsoft.com/office/drawing/2014/main" id="{F9CEFA65-E6D1-BD7B-E1AE-ED00139F855D}"/>
                </a:ext>
              </a:extLst>
            </p:cNvPr>
            <p:cNvSpPr>
              <a:spLocks/>
            </p:cNvSpPr>
            <p:nvPr/>
          </p:nvSpPr>
          <p:spPr bwMode="auto">
            <a:xfrm>
              <a:off x="3286" y="854"/>
              <a:ext cx="1605" cy="714"/>
            </a:xfrm>
            <a:custGeom>
              <a:avLst/>
              <a:gdLst>
                <a:gd name="T0" fmla="*/ 0 w 1605"/>
                <a:gd name="T1" fmla="*/ 693 h 714"/>
                <a:gd name="T2" fmla="*/ 32 w 1605"/>
                <a:gd name="T3" fmla="*/ 622 h 714"/>
                <a:gd name="T4" fmla="*/ 64 w 1605"/>
                <a:gd name="T5" fmla="*/ 540 h 714"/>
                <a:gd name="T6" fmla="*/ 96 w 1605"/>
                <a:gd name="T7" fmla="*/ 461 h 714"/>
                <a:gd name="T8" fmla="*/ 128 w 1605"/>
                <a:gd name="T9" fmla="*/ 396 h 714"/>
                <a:gd name="T10" fmla="*/ 161 w 1605"/>
                <a:gd name="T11" fmla="*/ 350 h 714"/>
                <a:gd name="T12" fmla="*/ 193 w 1605"/>
                <a:gd name="T13" fmla="*/ 325 h 714"/>
                <a:gd name="T14" fmla="*/ 225 w 1605"/>
                <a:gd name="T15" fmla="*/ 316 h 714"/>
                <a:gd name="T16" fmla="*/ 257 w 1605"/>
                <a:gd name="T17" fmla="*/ 322 h 714"/>
                <a:gd name="T18" fmla="*/ 289 w 1605"/>
                <a:gd name="T19" fmla="*/ 344 h 714"/>
                <a:gd name="T20" fmla="*/ 321 w 1605"/>
                <a:gd name="T21" fmla="*/ 382 h 714"/>
                <a:gd name="T22" fmla="*/ 353 w 1605"/>
                <a:gd name="T23" fmla="*/ 435 h 714"/>
                <a:gd name="T24" fmla="*/ 385 w 1605"/>
                <a:gd name="T25" fmla="*/ 499 h 714"/>
                <a:gd name="T26" fmla="*/ 417 w 1605"/>
                <a:gd name="T27" fmla="*/ 566 h 714"/>
                <a:gd name="T28" fmla="*/ 450 w 1605"/>
                <a:gd name="T29" fmla="*/ 624 h 714"/>
                <a:gd name="T30" fmla="*/ 482 w 1605"/>
                <a:gd name="T31" fmla="*/ 669 h 714"/>
                <a:gd name="T32" fmla="*/ 514 w 1605"/>
                <a:gd name="T33" fmla="*/ 698 h 714"/>
                <a:gd name="T34" fmla="*/ 546 w 1605"/>
                <a:gd name="T35" fmla="*/ 713 h 714"/>
                <a:gd name="T36" fmla="*/ 578 w 1605"/>
                <a:gd name="T37" fmla="*/ 714 h 714"/>
                <a:gd name="T38" fmla="*/ 610 w 1605"/>
                <a:gd name="T39" fmla="*/ 703 h 714"/>
                <a:gd name="T40" fmla="*/ 642 w 1605"/>
                <a:gd name="T41" fmla="*/ 678 h 714"/>
                <a:gd name="T42" fmla="*/ 674 w 1605"/>
                <a:gd name="T43" fmla="*/ 635 h 714"/>
                <a:gd name="T44" fmla="*/ 706 w 1605"/>
                <a:gd name="T45" fmla="*/ 571 h 714"/>
                <a:gd name="T46" fmla="*/ 739 w 1605"/>
                <a:gd name="T47" fmla="*/ 488 h 714"/>
                <a:gd name="T48" fmla="*/ 771 w 1605"/>
                <a:gd name="T49" fmla="*/ 391 h 714"/>
                <a:gd name="T50" fmla="*/ 803 w 1605"/>
                <a:gd name="T51" fmla="*/ 293 h 714"/>
                <a:gd name="T52" fmla="*/ 835 w 1605"/>
                <a:gd name="T53" fmla="*/ 205 h 714"/>
                <a:gd name="T54" fmla="*/ 867 w 1605"/>
                <a:gd name="T55" fmla="*/ 136 h 714"/>
                <a:gd name="T56" fmla="*/ 899 w 1605"/>
                <a:gd name="T57" fmla="*/ 86 h 714"/>
                <a:gd name="T58" fmla="*/ 931 w 1605"/>
                <a:gd name="T59" fmla="*/ 53 h 714"/>
                <a:gd name="T60" fmla="*/ 963 w 1605"/>
                <a:gd name="T61" fmla="*/ 33 h 714"/>
                <a:gd name="T62" fmla="*/ 995 w 1605"/>
                <a:gd name="T63" fmla="*/ 22 h 714"/>
                <a:gd name="T64" fmla="*/ 1028 w 1605"/>
                <a:gd name="T65" fmla="*/ 18 h 714"/>
                <a:gd name="T66" fmla="*/ 1060 w 1605"/>
                <a:gd name="T67" fmla="*/ 19 h 714"/>
                <a:gd name="T68" fmla="*/ 1092 w 1605"/>
                <a:gd name="T69" fmla="*/ 27 h 714"/>
                <a:gd name="T70" fmla="*/ 1124 w 1605"/>
                <a:gd name="T71" fmla="*/ 43 h 714"/>
                <a:gd name="T72" fmla="*/ 1156 w 1605"/>
                <a:gd name="T73" fmla="*/ 70 h 714"/>
                <a:gd name="T74" fmla="*/ 1188 w 1605"/>
                <a:gd name="T75" fmla="*/ 110 h 714"/>
                <a:gd name="T76" fmla="*/ 1220 w 1605"/>
                <a:gd name="T77" fmla="*/ 164 h 714"/>
                <a:gd name="T78" fmla="*/ 1252 w 1605"/>
                <a:gd name="T79" fmla="*/ 228 h 714"/>
                <a:gd name="T80" fmla="*/ 1285 w 1605"/>
                <a:gd name="T81" fmla="*/ 294 h 714"/>
                <a:gd name="T82" fmla="*/ 1316 w 1605"/>
                <a:gd name="T83" fmla="*/ 350 h 714"/>
                <a:gd name="T84" fmla="*/ 1349 w 1605"/>
                <a:gd name="T85" fmla="*/ 387 h 714"/>
                <a:gd name="T86" fmla="*/ 1381 w 1605"/>
                <a:gd name="T87" fmla="*/ 399 h 714"/>
                <a:gd name="T88" fmla="*/ 1413 w 1605"/>
                <a:gd name="T89" fmla="*/ 384 h 714"/>
                <a:gd name="T90" fmla="*/ 1445 w 1605"/>
                <a:gd name="T91" fmla="*/ 340 h 714"/>
                <a:gd name="T92" fmla="*/ 1477 w 1605"/>
                <a:gd name="T93" fmla="*/ 272 h 714"/>
                <a:gd name="T94" fmla="*/ 1509 w 1605"/>
                <a:gd name="T95" fmla="*/ 191 h 714"/>
                <a:gd name="T96" fmla="*/ 1541 w 1605"/>
                <a:gd name="T97" fmla="*/ 111 h 714"/>
                <a:gd name="T98" fmla="*/ 1574 w 1605"/>
                <a:gd name="T99" fmla="*/ 46 h 714"/>
                <a:gd name="T100" fmla="*/ 1605 w 1605"/>
                <a:gd name="T101" fmla="*/ 0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14">
                  <a:moveTo>
                    <a:pt x="0" y="693"/>
                  </a:moveTo>
                  <a:lnTo>
                    <a:pt x="32" y="622"/>
                  </a:lnTo>
                  <a:lnTo>
                    <a:pt x="64" y="540"/>
                  </a:lnTo>
                  <a:lnTo>
                    <a:pt x="96" y="461"/>
                  </a:lnTo>
                  <a:lnTo>
                    <a:pt x="128" y="396"/>
                  </a:lnTo>
                  <a:lnTo>
                    <a:pt x="161" y="350"/>
                  </a:lnTo>
                  <a:lnTo>
                    <a:pt x="193" y="325"/>
                  </a:lnTo>
                  <a:lnTo>
                    <a:pt x="225" y="316"/>
                  </a:lnTo>
                  <a:lnTo>
                    <a:pt x="257" y="322"/>
                  </a:lnTo>
                  <a:lnTo>
                    <a:pt x="289" y="344"/>
                  </a:lnTo>
                  <a:lnTo>
                    <a:pt x="321" y="382"/>
                  </a:lnTo>
                  <a:lnTo>
                    <a:pt x="353" y="435"/>
                  </a:lnTo>
                  <a:lnTo>
                    <a:pt x="385" y="499"/>
                  </a:lnTo>
                  <a:lnTo>
                    <a:pt x="417" y="566"/>
                  </a:lnTo>
                  <a:lnTo>
                    <a:pt x="450" y="624"/>
                  </a:lnTo>
                  <a:lnTo>
                    <a:pt x="482" y="669"/>
                  </a:lnTo>
                  <a:lnTo>
                    <a:pt x="514" y="698"/>
                  </a:lnTo>
                  <a:lnTo>
                    <a:pt x="546" y="713"/>
                  </a:lnTo>
                  <a:lnTo>
                    <a:pt x="578" y="714"/>
                  </a:lnTo>
                  <a:lnTo>
                    <a:pt x="610" y="703"/>
                  </a:lnTo>
                  <a:lnTo>
                    <a:pt x="642" y="678"/>
                  </a:lnTo>
                  <a:lnTo>
                    <a:pt x="674" y="635"/>
                  </a:lnTo>
                  <a:lnTo>
                    <a:pt x="706" y="571"/>
                  </a:lnTo>
                  <a:lnTo>
                    <a:pt x="739" y="488"/>
                  </a:lnTo>
                  <a:lnTo>
                    <a:pt x="771" y="391"/>
                  </a:lnTo>
                  <a:lnTo>
                    <a:pt x="803" y="293"/>
                  </a:lnTo>
                  <a:lnTo>
                    <a:pt x="835" y="205"/>
                  </a:lnTo>
                  <a:lnTo>
                    <a:pt x="867" y="136"/>
                  </a:lnTo>
                  <a:lnTo>
                    <a:pt x="899" y="86"/>
                  </a:lnTo>
                  <a:lnTo>
                    <a:pt x="931" y="53"/>
                  </a:lnTo>
                  <a:lnTo>
                    <a:pt x="963" y="33"/>
                  </a:lnTo>
                  <a:lnTo>
                    <a:pt x="995" y="22"/>
                  </a:lnTo>
                  <a:lnTo>
                    <a:pt x="1028" y="18"/>
                  </a:lnTo>
                  <a:lnTo>
                    <a:pt x="1060" y="19"/>
                  </a:lnTo>
                  <a:lnTo>
                    <a:pt x="1092" y="27"/>
                  </a:lnTo>
                  <a:lnTo>
                    <a:pt x="1124" y="43"/>
                  </a:lnTo>
                  <a:lnTo>
                    <a:pt x="1156" y="70"/>
                  </a:lnTo>
                  <a:lnTo>
                    <a:pt x="1188" y="110"/>
                  </a:lnTo>
                  <a:lnTo>
                    <a:pt x="1220" y="164"/>
                  </a:lnTo>
                  <a:lnTo>
                    <a:pt x="1252" y="228"/>
                  </a:lnTo>
                  <a:lnTo>
                    <a:pt x="1285" y="294"/>
                  </a:lnTo>
                  <a:lnTo>
                    <a:pt x="1316" y="350"/>
                  </a:lnTo>
                  <a:lnTo>
                    <a:pt x="1349" y="387"/>
                  </a:lnTo>
                  <a:lnTo>
                    <a:pt x="1381" y="399"/>
                  </a:lnTo>
                  <a:lnTo>
                    <a:pt x="1413" y="384"/>
                  </a:lnTo>
                  <a:lnTo>
                    <a:pt x="1445" y="340"/>
                  </a:lnTo>
                  <a:lnTo>
                    <a:pt x="1477" y="272"/>
                  </a:lnTo>
                  <a:lnTo>
                    <a:pt x="1509" y="191"/>
                  </a:lnTo>
                  <a:lnTo>
                    <a:pt x="1541" y="111"/>
                  </a:lnTo>
                  <a:lnTo>
                    <a:pt x="1574" y="46"/>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7" name="Freeform 121">
              <a:extLst>
                <a:ext uri="{FF2B5EF4-FFF2-40B4-BE49-F238E27FC236}">
                  <a16:creationId xmlns:a16="http://schemas.microsoft.com/office/drawing/2014/main" id="{94765DFD-1279-1347-EAA9-56BEA6B64D2C}"/>
                </a:ext>
              </a:extLst>
            </p:cNvPr>
            <p:cNvSpPr>
              <a:spLocks/>
            </p:cNvSpPr>
            <p:nvPr/>
          </p:nvSpPr>
          <p:spPr bwMode="auto">
            <a:xfrm>
              <a:off x="3286" y="814"/>
              <a:ext cx="1605" cy="755"/>
            </a:xfrm>
            <a:custGeom>
              <a:avLst/>
              <a:gdLst>
                <a:gd name="T0" fmla="*/ 0 w 1605"/>
                <a:gd name="T1" fmla="*/ 733 h 755"/>
                <a:gd name="T2" fmla="*/ 32 w 1605"/>
                <a:gd name="T3" fmla="*/ 649 h 755"/>
                <a:gd name="T4" fmla="*/ 64 w 1605"/>
                <a:gd name="T5" fmla="*/ 569 h 755"/>
                <a:gd name="T6" fmla="*/ 96 w 1605"/>
                <a:gd name="T7" fmla="*/ 497 h 755"/>
                <a:gd name="T8" fmla="*/ 128 w 1605"/>
                <a:gd name="T9" fmla="*/ 438 h 755"/>
                <a:gd name="T10" fmla="*/ 161 w 1605"/>
                <a:gd name="T11" fmla="*/ 393 h 755"/>
                <a:gd name="T12" fmla="*/ 193 w 1605"/>
                <a:gd name="T13" fmla="*/ 366 h 755"/>
                <a:gd name="T14" fmla="*/ 225 w 1605"/>
                <a:gd name="T15" fmla="*/ 356 h 755"/>
                <a:gd name="T16" fmla="*/ 257 w 1605"/>
                <a:gd name="T17" fmla="*/ 364 h 755"/>
                <a:gd name="T18" fmla="*/ 289 w 1605"/>
                <a:gd name="T19" fmla="*/ 387 h 755"/>
                <a:gd name="T20" fmla="*/ 321 w 1605"/>
                <a:gd name="T21" fmla="*/ 425 h 755"/>
                <a:gd name="T22" fmla="*/ 353 w 1605"/>
                <a:gd name="T23" fmla="*/ 473 h 755"/>
                <a:gd name="T24" fmla="*/ 385 w 1605"/>
                <a:gd name="T25" fmla="*/ 527 h 755"/>
                <a:gd name="T26" fmla="*/ 417 w 1605"/>
                <a:gd name="T27" fmla="*/ 584 h 755"/>
                <a:gd name="T28" fmla="*/ 450 w 1605"/>
                <a:gd name="T29" fmla="*/ 638 h 755"/>
                <a:gd name="T30" fmla="*/ 482 w 1605"/>
                <a:gd name="T31" fmla="*/ 686 h 755"/>
                <a:gd name="T32" fmla="*/ 514 w 1605"/>
                <a:gd name="T33" fmla="*/ 724 h 755"/>
                <a:gd name="T34" fmla="*/ 546 w 1605"/>
                <a:gd name="T35" fmla="*/ 747 h 755"/>
                <a:gd name="T36" fmla="*/ 578 w 1605"/>
                <a:gd name="T37" fmla="*/ 755 h 755"/>
                <a:gd name="T38" fmla="*/ 610 w 1605"/>
                <a:gd name="T39" fmla="*/ 745 h 755"/>
                <a:gd name="T40" fmla="*/ 642 w 1605"/>
                <a:gd name="T41" fmla="*/ 718 h 755"/>
                <a:gd name="T42" fmla="*/ 674 w 1605"/>
                <a:gd name="T43" fmla="*/ 673 h 755"/>
                <a:gd name="T44" fmla="*/ 706 w 1605"/>
                <a:gd name="T45" fmla="*/ 614 h 755"/>
                <a:gd name="T46" fmla="*/ 739 w 1605"/>
                <a:gd name="T47" fmla="*/ 542 h 755"/>
                <a:gd name="T48" fmla="*/ 771 w 1605"/>
                <a:gd name="T49" fmla="*/ 462 h 755"/>
                <a:gd name="T50" fmla="*/ 803 w 1605"/>
                <a:gd name="T51" fmla="*/ 378 h 755"/>
                <a:gd name="T52" fmla="*/ 835 w 1605"/>
                <a:gd name="T53" fmla="*/ 293 h 755"/>
                <a:gd name="T54" fmla="*/ 867 w 1605"/>
                <a:gd name="T55" fmla="*/ 213 h 755"/>
                <a:gd name="T56" fmla="*/ 899 w 1605"/>
                <a:gd name="T57" fmla="*/ 141 h 755"/>
                <a:gd name="T58" fmla="*/ 931 w 1605"/>
                <a:gd name="T59" fmla="*/ 82 h 755"/>
                <a:gd name="T60" fmla="*/ 963 w 1605"/>
                <a:gd name="T61" fmla="*/ 38 h 755"/>
                <a:gd name="T62" fmla="*/ 995 w 1605"/>
                <a:gd name="T63" fmla="*/ 10 h 755"/>
                <a:gd name="T64" fmla="*/ 1028 w 1605"/>
                <a:gd name="T65" fmla="*/ 0 h 755"/>
                <a:gd name="T66" fmla="*/ 1060 w 1605"/>
                <a:gd name="T67" fmla="*/ 8 h 755"/>
                <a:gd name="T68" fmla="*/ 1092 w 1605"/>
                <a:gd name="T69" fmla="*/ 32 h 755"/>
                <a:gd name="T70" fmla="*/ 1124 w 1605"/>
                <a:gd name="T71" fmla="*/ 69 h 755"/>
                <a:gd name="T72" fmla="*/ 1156 w 1605"/>
                <a:gd name="T73" fmla="*/ 117 h 755"/>
                <a:gd name="T74" fmla="*/ 1188 w 1605"/>
                <a:gd name="T75" fmla="*/ 172 h 755"/>
                <a:gd name="T76" fmla="*/ 1220 w 1605"/>
                <a:gd name="T77" fmla="*/ 228 h 755"/>
                <a:gd name="T78" fmla="*/ 1252 w 1605"/>
                <a:gd name="T79" fmla="*/ 283 h 755"/>
                <a:gd name="T80" fmla="*/ 1285 w 1605"/>
                <a:gd name="T81" fmla="*/ 331 h 755"/>
                <a:gd name="T82" fmla="*/ 1316 w 1605"/>
                <a:gd name="T83" fmla="*/ 368 h 755"/>
                <a:gd name="T84" fmla="*/ 1349 w 1605"/>
                <a:gd name="T85" fmla="*/ 392 h 755"/>
                <a:gd name="T86" fmla="*/ 1381 w 1605"/>
                <a:gd name="T87" fmla="*/ 400 h 755"/>
                <a:gd name="T88" fmla="*/ 1413 w 1605"/>
                <a:gd name="T89" fmla="*/ 390 h 755"/>
                <a:gd name="T90" fmla="*/ 1445 w 1605"/>
                <a:gd name="T91" fmla="*/ 362 h 755"/>
                <a:gd name="T92" fmla="*/ 1477 w 1605"/>
                <a:gd name="T93" fmla="*/ 318 h 755"/>
                <a:gd name="T94" fmla="*/ 1509 w 1605"/>
                <a:gd name="T95" fmla="*/ 258 h 755"/>
                <a:gd name="T96" fmla="*/ 1541 w 1605"/>
                <a:gd name="T97" fmla="*/ 187 h 755"/>
                <a:gd name="T98" fmla="*/ 1574 w 1605"/>
                <a:gd name="T99" fmla="*/ 107 h 755"/>
                <a:gd name="T100" fmla="*/ 1605 w 1605"/>
                <a:gd name="T101" fmla="*/ 2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55">
                  <a:moveTo>
                    <a:pt x="0" y="733"/>
                  </a:moveTo>
                  <a:lnTo>
                    <a:pt x="32" y="649"/>
                  </a:lnTo>
                  <a:lnTo>
                    <a:pt x="64" y="569"/>
                  </a:lnTo>
                  <a:lnTo>
                    <a:pt x="96" y="497"/>
                  </a:lnTo>
                  <a:lnTo>
                    <a:pt x="128" y="438"/>
                  </a:lnTo>
                  <a:lnTo>
                    <a:pt x="161" y="393"/>
                  </a:lnTo>
                  <a:lnTo>
                    <a:pt x="193" y="366"/>
                  </a:lnTo>
                  <a:lnTo>
                    <a:pt x="225" y="356"/>
                  </a:lnTo>
                  <a:lnTo>
                    <a:pt x="257" y="364"/>
                  </a:lnTo>
                  <a:lnTo>
                    <a:pt x="289" y="387"/>
                  </a:lnTo>
                  <a:lnTo>
                    <a:pt x="321" y="425"/>
                  </a:lnTo>
                  <a:lnTo>
                    <a:pt x="353" y="473"/>
                  </a:lnTo>
                  <a:lnTo>
                    <a:pt x="385" y="527"/>
                  </a:lnTo>
                  <a:lnTo>
                    <a:pt x="417" y="584"/>
                  </a:lnTo>
                  <a:lnTo>
                    <a:pt x="450" y="638"/>
                  </a:lnTo>
                  <a:lnTo>
                    <a:pt x="482" y="686"/>
                  </a:lnTo>
                  <a:lnTo>
                    <a:pt x="514" y="724"/>
                  </a:lnTo>
                  <a:lnTo>
                    <a:pt x="546" y="747"/>
                  </a:lnTo>
                  <a:lnTo>
                    <a:pt x="578" y="755"/>
                  </a:lnTo>
                  <a:lnTo>
                    <a:pt x="610" y="745"/>
                  </a:lnTo>
                  <a:lnTo>
                    <a:pt x="642" y="718"/>
                  </a:lnTo>
                  <a:lnTo>
                    <a:pt x="674" y="673"/>
                  </a:lnTo>
                  <a:lnTo>
                    <a:pt x="706" y="614"/>
                  </a:lnTo>
                  <a:lnTo>
                    <a:pt x="739" y="542"/>
                  </a:lnTo>
                  <a:lnTo>
                    <a:pt x="771" y="462"/>
                  </a:lnTo>
                  <a:lnTo>
                    <a:pt x="803" y="378"/>
                  </a:lnTo>
                  <a:lnTo>
                    <a:pt x="835" y="293"/>
                  </a:lnTo>
                  <a:lnTo>
                    <a:pt x="867" y="213"/>
                  </a:lnTo>
                  <a:lnTo>
                    <a:pt x="899" y="141"/>
                  </a:lnTo>
                  <a:lnTo>
                    <a:pt x="931" y="82"/>
                  </a:lnTo>
                  <a:lnTo>
                    <a:pt x="963" y="38"/>
                  </a:lnTo>
                  <a:lnTo>
                    <a:pt x="995" y="10"/>
                  </a:lnTo>
                  <a:lnTo>
                    <a:pt x="1028" y="0"/>
                  </a:lnTo>
                  <a:lnTo>
                    <a:pt x="1060" y="8"/>
                  </a:lnTo>
                  <a:lnTo>
                    <a:pt x="1092" y="32"/>
                  </a:lnTo>
                  <a:lnTo>
                    <a:pt x="1124" y="69"/>
                  </a:lnTo>
                  <a:lnTo>
                    <a:pt x="1156" y="117"/>
                  </a:lnTo>
                  <a:lnTo>
                    <a:pt x="1188" y="172"/>
                  </a:lnTo>
                  <a:lnTo>
                    <a:pt x="1220" y="228"/>
                  </a:lnTo>
                  <a:lnTo>
                    <a:pt x="1252" y="283"/>
                  </a:lnTo>
                  <a:lnTo>
                    <a:pt x="1285" y="331"/>
                  </a:lnTo>
                  <a:lnTo>
                    <a:pt x="1316" y="368"/>
                  </a:lnTo>
                  <a:lnTo>
                    <a:pt x="1349" y="392"/>
                  </a:lnTo>
                  <a:lnTo>
                    <a:pt x="1381" y="400"/>
                  </a:lnTo>
                  <a:lnTo>
                    <a:pt x="1413" y="390"/>
                  </a:lnTo>
                  <a:lnTo>
                    <a:pt x="1445" y="362"/>
                  </a:lnTo>
                  <a:lnTo>
                    <a:pt x="1477" y="318"/>
                  </a:lnTo>
                  <a:lnTo>
                    <a:pt x="1509" y="258"/>
                  </a:lnTo>
                  <a:lnTo>
                    <a:pt x="1541" y="187"/>
                  </a:lnTo>
                  <a:lnTo>
                    <a:pt x="1574" y="107"/>
                  </a:lnTo>
                  <a:lnTo>
                    <a:pt x="1605" y="22"/>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8" name="Freeform 122">
              <a:extLst>
                <a:ext uri="{FF2B5EF4-FFF2-40B4-BE49-F238E27FC236}">
                  <a16:creationId xmlns:a16="http://schemas.microsoft.com/office/drawing/2014/main" id="{835EC6C2-DC24-8AD9-1C81-2CF5664D6828}"/>
                </a:ext>
              </a:extLst>
            </p:cNvPr>
            <p:cNvSpPr>
              <a:spLocks noEditPoints="1"/>
            </p:cNvSpPr>
            <p:nvPr/>
          </p:nvSpPr>
          <p:spPr bwMode="auto">
            <a:xfrm>
              <a:off x="3268" y="1529"/>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09" name="Freeform 123">
              <a:extLst>
                <a:ext uri="{FF2B5EF4-FFF2-40B4-BE49-F238E27FC236}">
                  <a16:creationId xmlns:a16="http://schemas.microsoft.com/office/drawing/2014/main" id="{C17C065B-2521-1246-E2FB-8F36C1570F13}"/>
                </a:ext>
              </a:extLst>
            </p:cNvPr>
            <p:cNvSpPr>
              <a:spLocks noEditPoints="1"/>
            </p:cNvSpPr>
            <p:nvPr/>
          </p:nvSpPr>
          <p:spPr bwMode="auto">
            <a:xfrm>
              <a:off x="3383" y="1258"/>
              <a:ext cx="36"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6"/>
                    <a:pt x="128" y="69"/>
                  </a:cubicBezTo>
                  <a:lnTo>
                    <a:pt x="128" y="69"/>
                  </a:lnTo>
                  <a:cubicBezTo>
                    <a:pt x="128" y="101"/>
                    <a:pt x="102" y="128"/>
                    <a:pt x="70" y="128"/>
                  </a:cubicBezTo>
                  <a:cubicBezTo>
                    <a:pt x="37" y="128"/>
                    <a:pt x="11" y="101"/>
                    <a:pt x="11" y="69"/>
                  </a:cubicBezTo>
                  <a:cubicBezTo>
                    <a:pt x="11" y="36"/>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0" name="Freeform 124">
              <a:extLst>
                <a:ext uri="{FF2B5EF4-FFF2-40B4-BE49-F238E27FC236}">
                  <a16:creationId xmlns:a16="http://schemas.microsoft.com/office/drawing/2014/main" id="{C26AAF30-7B64-9D00-E516-28BEA3127B30}"/>
                </a:ext>
              </a:extLst>
            </p:cNvPr>
            <p:cNvSpPr>
              <a:spLocks noEditPoints="1"/>
            </p:cNvSpPr>
            <p:nvPr/>
          </p:nvSpPr>
          <p:spPr bwMode="auto">
            <a:xfrm>
              <a:off x="3498" y="1152"/>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6" y="128"/>
                    <a:pt x="10" y="101"/>
                    <a:pt x="10" y="69"/>
                  </a:cubicBezTo>
                  <a:cubicBezTo>
                    <a:pt x="10" y="37"/>
                    <a:pt x="36"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1" name="Freeform 125">
              <a:extLst>
                <a:ext uri="{FF2B5EF4-FFF2-40B4-BE49-F238E27FC236}">
                  <a16:creationId xmlns:a16="http://schemas.microsoft.com/office/drawing/2014/main" id="{247D890E-0CB4-1D5C-155C-C647D4D2D3D6}"/>
                </a:ext>
              </a:extLst>
            </p:cNvPr>
            <p:cNvSpPr>
              <a:spLocks noEditPoints="1"/>
            </p:cNvSpPr>
            <p:nvPr/>
          </p:nvSpPr>
          <p:spPr bwMode="auto">
            <a:xfrm>
              <a:off x="3612" y="1254"/>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2" name="Freeform 126">
              <a:extLst>
                <a:ext uri="{FF2B5EF4-FFF2-40B4-BE49-F238E27FC236}">
                  <a16:creationId xmlns:a16="http://schemas.microsoft.com/office/drawing/2014/main" id="{D17A993E-0107-46A0-EDAB-1C8E53982945}"/>
                </a:ext>
              </a:extLst>
            </p:cNvPr>
            <p:cNvSpPr>
              <a:spLocks noEditPoints="1"/>
            </p:cNvSpPr>
            <p:nvPr/>
          </p:nvSpPr>
          <p:spPr bwMode="auto">
            <a:xfrm>
              <a:off x="3727" y="1449"/>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2"/>
                    <a:pt x="102" y="128"/>
                    <a:pt x="69" y="128"/>
                  </a:cubicBezTo>
                  <a:cubicBezTo>
                    <a:pt x="37" y="128"/>
                    <a:pt x="11" y="102"/>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3" name="Freeform 127">
              <a:extLst>
                <a:ext uri="{FF2B5EF4-FFF2-40B4-BE49-F238E27FC236}">
                  <a16:creationId xmlns:a16="http://schemas.microsoft.com/office/drawing/2014/main" id="{03CC3D4A-8B9D-D7BE-2858-23452F14CE2C}"/>
                </a:ext>
              </a:extLst>
            </p:cNvPr>
            <p:cNvSpPr>
              <a:spLocks noEditPoints="1"/>
            </p:cNvSpPr>
            <p:nvPr/>
          </p:nvSpPr>
          <p:spPr bwMode="auto">
            <a:xfrm>
              <a:off x="3842" y="1551"/>
              <a:ext cx="35"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4" name="Freeform 128">
              <a:extLst>
                <a:ext uri="{FF2B5EF4-FFF2-40B4-BE49-F238E27FC236}">
                  <a16:creationId xmlns:a16="http://schemas.microsoft.com/office/drawing/2014/main" id="{B6761EA1-ED25-B2BE-A68D-7FFF09BDF4BD}"/>
                </a:ext>
              </a:extLst>
            </p:cNvPr>
            <p:cNvSpPr>
              <a:spLocks noEditPoints="1"/>
            </p:cNvSpPr>
            <p:nvPr/>
          </p:nvSpPr>
          <p:spPr bwMode="auto">
            <a:xfrm>
              <a:off x="3956" y="1446"/>
              <a:ext cx="36"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5" name="Freeform 129">
              <a:extLst>
                <a:ext uri="{FF2B5EF4-FFF2-40B4-BE49-F238E27FC236}">
                  <a16:creationId xmlns:a16="http://schemas.microsoft.com/office/drawing/2014/main" id="{A51EF6D7-AB56-AB83-C570-9D6BC4EF4E62}"/>
                </a:ext>
              </a:extLst>
            </p:cNvPr>
            <p:cNvSpPr>
              <a:spLocks noEditPoints="1"/>
            </p:cNvSpPr>
            <p:nvPr/>
          </p:nvSpPr>
          <p:spPr bwMode="auto">
            <a:xfrm>
              <a:off x="4071" y="1174"/>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6" name="Freeform 130">
              <a:extLst>
                <a:ext uri="{FF2B5EF4-FFF2-40B4-BE49-F238E27FC236}">
                  <a16:creationId xmlns:a16="http://schemas.microsoft.com/office/drawing/2014/main" id="{A66C20DF-3977-EDBA-FCD2-4923C4D8D97D}"/>
                </a:ext>
              </a:extLst>
            </p:cNvPr>
            <p:cNvSpPr>
              <a:spLocks noEditPoints="1"/>
            </p:cNvSpPr>
            <p:nvPr/>
          </p:nvSpPr>
          <p:spPr bwMode="auto">
            <a:xfrm>
              <a:off x="4186" y="902"/>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7" name="Freeform 131">
              <a:extLst>
                <a:ext uri="{FF2B5EF4-FFF2-40B4-BE49-F238E27FC236}">
                  <a16:creationId xmlns:a16="http://schemas.microsoft.com/office/drawing/2014/main" id="{9AA17E1F-F6A0-E936-FF8F-9FF205BBA9FE}"/>
                </a:ext>
              </a:extLst>
            </p:cNvPr>
            <p:cNvSpPr>
              <a:spLocks noEditPoints="1"/>
            </p:cNvSpPr>
            <p:nvPr/>
          </p:nvSpPr>
          <p:spPr bwMode="auto">
            <a:xfrm>
              <a:off x="4300" y="796"/>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8" name="Freeform 132">
              <a:extLst>
                <a:ext uri="{FF2B5EF4-FFF2-40B4-BE49-F238E27FC236}">
                  <a16:creationId xmlns:a16="http://schemas.microsoft.com/office/drawing/2014/main" id="{C1BDE70E-5AFB-7059-CD8A-E3576399F26B}"/>
                </a:ext>
              </a:extLst>
            </p:cNvPr>
            <p:cNvSpPr>
              <a:spLocks noEditPoints="1"/>
            </p:cNvSpPr>
            <p:nvPr/>
          </p:nvSpPr>
          <p:spPr bwMode="auto">
            <a:xfrm>
              <a:off x="4415" y="899"/>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19" name="Freeform 133">
              <a:extLst>
                <a:ext uri="{FF2B5EF4-FFF2-40B4-BE49-F238E27FC236}">
                  <a16:creationId xmlns:a16="http://schemas.microsoft.com/office/drawing/2014/main" id="{DAEAFBF2-C233-C39F-A092-685097AE8CE2}"/>
                </a:ext>
              </a:extLst>
            </p:cNvPr>
            <p:cNvSpPr>
              <a:spLocks noEditPoints="1"/>
            </p:cNvSpPr>
            <p:nvPr/>
          </p:nvSpPr>
          <p:spPr bwMode="auto">
            <a:xfrm>
              <a:off x="4530" y="1094"/>
              <a:ext cx="35"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6"/>
                    <a:pt x="128" y="69"/>
                  </a:cubicBezTo>
                  <a:lnTo>
                    <a:pt x="128" y="69"/>
                  </a:lnTo>
                  <a:cubicBezTo>
                    <a:pt x="128" y="101"/>
                    <a:pt x="102" y="128"/>
                    <a:pt x="70" y="128"/>
                  </a:cubicBezTo>
                  <a:cubicBezTo>
                    <a:pt x="37" y="128"/>
                    <a:pt x="11" y="101"/>
                    <a:pt x="11" y="69"/>
                  </a:cubicBezTo>
                  <a:cubicBezTo>
                    <a:pt x="11" y="36"/>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20" name="Freeform 134">
              <a:extLst>
                <a:ext uri="{FF2B5EF4-FFF2-40B4-BE49-F238E27FC236}">
                  <a16:creationId xmlns:a16="http://schemas.microsoft.com/office/drawing/2014/main" id="{9CE81CD7-D398-26DD-0B5D-11AB5D80F4DD}"/>
                </a:ext>
              </a:extLst>
            </p:cNvPr>
            <p:cNvSpPr>
              <a:spLocks noEditPoints="1"/>
            </p:cNvSpPr>
            <p:nvPr/>
          </p:nvSpPr>
          <p:spPr bwMode="auto">
            <a:xfrm>
              <a:off x="4644" y="1196"/>
              <a:ext cx="36" cy="35"/>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21" name="Freeform 135">
              <a:extLst>
                <a:ext uri="{FF2B5EF4-FFF2-40B4-BE49-F238E27FC236}">
                  <a16:creationId xmlns:a16="http://schemas.microsoft.com/office/drawing/2014/main" id="{E576EB8E-C445-41EA-EEB0-CAE6ABE5534B}"/>
                </a:ext>
              </a:extLst>
            </p:cNvPr>
            <p:cNvSpPr>
              <a:spLocks noEditPoints="1"/>
            </p:cNvSpPr>
            <p:nvPr/>
          </p:nvSpPr>
          <p:spPr bwMode="auto">
            <a:xfrm>
              <a:off x="4759" y="1090"/>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7" y="139"/>
                    <a:pt x="139" y="108"/>
                    <a:pt x="139" y="70"/>
                  </a:cubicBezTo>
                  <a:lnTo>
                    <a:pt x="139" y="70"/>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22" name="Freeform 136">
              <a:extLst>
                <a:ext uri="{FF2B5EF4-FFF2-40B4-BE49-F238E27FC236}">
                  <a16:creationId xmlns:a16="http://schemas.microsoft.com/office/drawing/2014/main" id="{C40FE20D-9E60-2B84-656F-75D160B099A7}"/>
                </a:ext>
              </a:extLst>
            </p:cNvPr>
            <p:cNvSpPr>
              <a:spLocks noEditPoints="1"/>
            </p:cNvSpPr>
            <p:nvPr/>
          </p:nvSpPr>
          <p:spPr bwMode="auto">
            <a:xfrm>
              <a:off x="4874" y="818"/>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123" name="Group 139">
            <a:extLst>
              <a:ext uri="{FF2B5EF4-FFF2-40B4-BE49-F238E27FC236}">
                <a16:creationId xmlns:a16="http://schemas.microsoft.com/office/drawing/2014/main" id="{5284448F-0271-C62B-03FD-8B83045A628D}"/>
              </a:ext>
            </a:extLst>
          </p:cNvPr>
          <p:cNvGrpSpPr>
            <a:grpSpLocks noChangeAspect="1"/>
          </p:cNvGrpSpPr>
          <p:nvPr/>
        </p:nvGrpSpPr>
        <p:grpSpPr bwMode="auto">
          <a:xfrm>
            <a:off x="4852586" y="3369430"/>
            <a:ext cx="3101978" cy="2460625"/>
            <a:chOff x="3191" y="2365"/>
            <a:chExt cx="1954" cy="1550"/>
          </a:xfrm>
        </p:grpSpPr>
        <p:sp>
          <p:nvSpPr>
            <p:cNvPr id="124" name="Line 141">
              <a:extLst>
                <a:ext uri="{FF2B5EF4-FFF2-40B4-BE49-F238E27FC236}">
                  <a16:creationId xmlns:a16="http://schemas.microsoft.com/office/drawing/2014/main" id="{977CD5CC-E65B-A115-E399-1CB8BD084306}"/>
                </a:ext>
              </a:extLst>
            </p:cNvPr>
            <p:cNvSpPr>
              <a:spLocks noChangeShapeType="1"/>
            </p:cNvSpPr>
            <p:nvPr/>
          </p:nvSpPr>
          <p:spPr bwMode="auto">
            <a:xfrm>
              <a:off x="3286" y="3780"/>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5" name="Line 142">
              <a:extLst>
                <a:ext uri="{FF2B5EF4-FFF2-40B4-BE49-F238E27FC236}">
                  <a16:creationId xmlns:a16="http://schemas.microsoft.com/office/drawing/2014/main" id="{03B05004-31A4-7DAC-9780-69896EE82F13}"/>
                </a:ext>
              </a:extLst>
            </p:cNvPr>
            <p:cNvSpPr>
              <a:spLocks noChangeShapeType="1"/>
            </p:cNvSpPr>
            <p:nvPr/>
          </p:nvSpPr>
          <p:spPr bwMode="auto">
            <a:xfrm flipV="1">
              <a:off x="3286"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6" name="Line 143">
              <a:extLst>
                <a:ext uri="{FF2B5EF4-FFF2-40B4-BE49-F238E27FC236}">
                  <a16:creationId xmlns:a16="http://schemas.microsoft.com/office/drawing/2014/main" id="{4DB9D355-9D63-EF74-C7D9-0DD9B1B0F7B0}"/>
                </a:ext>
              </a:extLst>
            </p:cNvPr>
            <p:cNvSpPr>
              <a:spLocks noChangeShapeType="1"/>
            </p:cNvSpPr>
            <p:nvPr/>
          </p:nvSpPr>
          <p:spPr bwMode="auto">
            <a:xfrm flipV="1">
              <a:off x="3541"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7" name="Line 144">
              <a:extLst>
                <a:ext uri="{FF2B5EF4-FFF2-40B4-BE49-F238E27FC236}">
                  <a16:creationId xmlns:a16="http://schemas.microsoft.com/office/drawing/2014/main" id="{95E36646-13B6-FF7C-C973-6441242C82BE}"/>
                </a:ext>
              </a:extLst>
            </p:cNvPr>
            <p:cNvSpPr>
              <a:spLocks noChangeShapeType="1"/>
            </p:cNvSpPr>
            <p:nvPr/>
          </p:nvSpPr>
          <p:spPr bwMode="auto">
            <a:xfrm flipV="1">
              <a:off x="3797"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8" name="Line 145">
              <a:extLst>
                <a:ext uri="{FF2B5EF4-FFF2-40B4-BE49-F238E27FC236}">
                  <a16:creationId xmlns:a16="http://schemas.microsoft.com/office/drawing/2014/main" id="{9454F727-ADD5-996B-54AB-B2178618D22E}"/>
                </a:ext>
              </a:extLst>
            </p:cNvPr>
            <p:cNvSpPr>
              <a:spLocks noChangeShapeType="1"/>
            </p:cNvSpPr>
            <p:nvPr/>
          </p:nvSpPr>
          <p:spPr bwMode="auto">
            <a:xfrm flipV="1">
              <a:off x="4052"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9" name="Line 146">
              <a:extLst>
                <a:ext uri="{FF2B5EF4-FFF2-40B4-BE49-F238E27FC236}">
                  <a16:creationId xmlns:a16="http://schemas.microsoft.com/office/drawing/2014/main" id="{D1E3057A-1FAD-C120-D8C5-AC0CC6A34F4E}"/>
                </a:ext>
              </a:extLst>
            </p:cNvPr>
            <p:cNvSpPr>
              <a:spLocks noChangeShapeType="1"/>
            </p:cNvSpPr>
            <p:nvPr/>
          </p:nvSpPr>
          <p:spPr bwMode="auto">
            <a:xfrm flipV="1">
              <a:off x="4308"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0" name="Line 147">
              <a:extLst>
                <a:ext uri="{FF2B5EF4-FFF2-40B4-BE49-F238E27FC236}">
                  <a16:creationId xmlns:a16="http://schemas.microsoft.com/office/drawing/2014/main" id="{428029C7-C27B-E959-82C3-FFCB151CFA04}"/>
                </a:ext>
              </a:extLst>
            </p:cNvPr>
            <p:cNvSpPr>
              <a:spLocks noChangeShapeType="1"/>
            </p:cNvSpPr>
            <p:nvPr/>
          </p:nvSpPr>
          <p:spPr bwMode="auto">
            <a:xfrm flipV="1">
              <a:off x="4564"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1" name="Line 148">
              <a:extLst>
                <a:ext uri="{FF2B5EF4-FFF2-40B4-BE49-F238E27FC236}">
                  <a16:creationId xmlns:a16="http://schemas.microsoft.com/office/drawing/2014/main" id="{6973DB90-506F-F0DF-540A-40EF36D87F6E}"/>
                </a:ext>
              </a:extLst>
            </p:cNvPr>
            <p:cNvSpPr>
              <a:spLocks noChangeShapeType="1"/>
            </p:cNvSpPr>
            <p:nvPr/>
          </p:nvSpPr>
          <p:spPr bwMode="auto">
            <a:xfrm flipV="1">
              <a:off x="4819"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2" name="Line 149">
              <a:extLst>
                <a:ext uri="{FF2B5EF4-FFF2-40B4-BE49-F238E27FC236}">
                  <a16:creationId xmlns:a16="http://schemas.microsoft.com/office/drawing/2014/main" id="{59A8407E-4959-4019-E6D4-D12FF3C33194}"/>
                </a:ext>
              </a:extLst>
            </p:cNvPr>
            <p:cNvSpPr>
              <a:spLocks noChangeShapeType="1"/>
            </p:cNvSpPr>
            <p:nvPr/>
          </p:nvSpPr>
          <p:spPr bwMode="auto">
            <a:xfrm flipV="1">
              <a:off x="5075"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3" name="Rectangle 150">
              <a:extLst>
                <a:ext uri="{FF2B5EF4-FFF2-40B4-BE49-F238E27FC236}">
                  <a16:creationId xmlns:a16="http://schemas.microsoft.com/office/drawing/2014/main" id="{2361572C-FCFD-6E09-A956-F10EB6799AB6}"/>
                </a:ext>
              </a:extLst>
            </p:cNvPr>
            <p:cNvSpPr>
              <a:spLocks noChangeArrowheads="1"/>
            </p:cNvSpPr>
            <p:nvPr/>
          </p:nvSpPr>
          <p:spPr bwMode="auto">
            <a:xfrm>
              <a:off x="3269"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4" name="Rectangle 151">
              <a:extLst>
                <a:ext uri="{FF2B5EF4-FFF2-40B4-BE49-F238E27FC236}">
                  <a16:creationId xmlns:a16="http://schemas.microsoft.com/office/drawing/2014/main" id="{80C78F98-2EAD-5088-6C1A-52372FD54A29}"/>
                </a:ext>
              </a:extLst>
            </p:cNvPr>
            <p:cNvSpPr>
              <a:spLocks noChangeArrowheads="1"/>
            </p:cNvSpPr>
            <p:nvPr/>
          </p:nvSpPr>
          <p:spPr bwMode="auto">
            <a:xfrm>
              <a:off x="3525"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5" name="Rectangle 152">
              <a:extLst>
                <a:ext uri="{FF2B5EF4-FFF2-40B4-BE49-F238E27FC236}">
                  <a16:creationId xmlns:a16="http://schemas.microsoft.com/office/drawing/2014/main" id="{71C5E608-31BC-DD2D-DE0C-DEA74E3DE895}"/>
                </a:ext>
              </a:extLst>
            </p:cNvPr>
            <p:cNvSpPr>
              <a:spLocks noChangeArrowheads="1"/>
            </p:cNvSpPr>
            <p:nvPr/>
          </p:nvSpPr>
          <p:spPr bwMode="auto">
            <a:xfrm>
              <a:off x="3780"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6" name="Rectangle 153">
              <a:extLst>
                <a:ext uri="{FF2B5EF4-FFF2-40B4-BE49-F238E27FC236}">
                  <a16:creationId xmlns:a16="http://schemas.microsoft.com/office/drawing/2014/main" id="{3B81DF63-A863-BADC-7E09-F4514D3AA737}"/>
                </a:ext>
              </a:extLst>
            </p:cNvPr>
            <p:cNvSpPr>
              <a:spLocks noChangeArrowheads="1"/>
            </p:cNvSpPr>
            <p:nvPr/>
          </p:nvSpPr>
          <p:spPr bwMode="auto">
            <a:xfrm>
              <a:off x="4036"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7" name="Rectangle 154">
              <a:extLst>
                <a:ext uri="{FF2B5EF4-FFF2-40B4-BE49-F238E27FC236}">
                  <a16:creationId xmlns:a16="http://schemas.microsoft.com/office/drawing/2014/main" id="{59088998-98B7-8D89-632F-A13708655518}"/>
                </a:ext>
              </a:extLst>
            </p:cNvPr>
            <p:cNvSpPr>
              <a:spLocks noChangeArrowheads="1"/>
            </p:cNvSpPr>
            <p:nvPr/>
          </p:nvSpPr>
          <p:spPr bwMode="auto">
            <a:xfrm>
              <a:off x="4292"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8" name="Rectangle 155">
              <a:extLst>
                <a:ext uri="{FF2B5EF4-FFF2-40B4-BE49-F238E27FC236}">
                  <a16:creationId xmlns:a16="http://schemas.microsoft.com/office/drawing/2014/main" id="{66AA6081-E4D5-DAA9-F182-88F6E19A9EB4}"/>
                </a:ext>
              </a:extLst>
            </p:cNvPr>
            <p:cNvSpPr>
              <a:spLocks noChangeArrowheads="1"/>
            </p:cNvSpPr>
            <p:nvPr/>
          </p:nvSpPr>
          <p:spPr bwMode="auto">
            <a:xfrm>
              <a:off x="4535" y="380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39" name="Rectangle 156">
              <a:extLst>
                <a:ext uri="{FF2B5EF4-FFF2-40B4-BE49-F238E27FC236}">
                  <a16:creationId xmlns:a16="http://schemas.microsoft.com/office/drawing/2014/main" id="{8F660EEA-F8A4-7290-8607-56B44AACF316}"/>
                </a:ext>
              </a:extLst>
            </p:cNvPr>
            <p:cNvSpPr>
              <a:spLocks noChangeArrowheads="1"/>
            </p:cNvSpPr>
            <p:nvPr/>
          </p:nvSpPr>
          <p:spPr bwMode="auto">
            <a:xfrm>
              <a:off x="4790" y="380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40" name="Rectangle 157">
              <a:extLst>
                <a:ext uri="{FF2B5EF4-FFF2-40B4-BE49-F238E27FC236}">
                  <a16:creationId xmlns:a16="http://schemas.microsoft.com/office/drawing/2014/main" id="{19D78C3E-E013-5AB7-2018-8E6CEE26093C}"/>
                </a:ext>
              </a:extLst>
            </p:cNvPr>
            <p:cNvSpPr>
              <a:spLocks noChangeArrowheads="1"/>
            </p:cNvSpPr>
            <p:nvPr/>
          </p:nvSpPr>
          <p:spPr bwMode="auto">
            <a:xfrm>
              <a:off x="5046" y="380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41" name="Line 158">
              <a:extLst>
                <a:ext uri="{FF2B5EF4-FFF2-40B4-BE49-F238E27FC236}">
                  <a16:creationId xmlns:a16="http://schemas.microsoft.com/office/drawing/2014/main" id="{1EEE54B6-7ECE-27B2-9BEB-FDAD68CE66E1}"/>
                </a:ext>
              </a:extLst>
            </p:cNvPr>
            <p:cNvSpPr>
              <a:spLocks noChangeShapeType="1"/>
            </p:cNvSpPr>
            <p:nvPr/>
          </p:nvSpPr>
          <p:spPr bwMode="auto">
            <a:xfrm flipV="1">
              <a:off x="3286" y="2365"/>
              <a:ext cx="0" cy="141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2" name="Line 159">
              <a:extLst>
                <a:ext uri="{FF2B5EF4-FFF2-40B4-BE49-F238E27FC236}">
                  <a16:creationId xmlns:a16="http://schemas.microsoft.com/office/drawing/2014/main" id="{4EE8262C-FE0C-8DCA-5AD0-0BEC6B298953}"/>
                </a:ext>
              </a:extLst>
            </p:cNvPr>
            <p:cNvSpPr>
              <a:spLocks noChangeShapeType="1"/>
            </p:cNvSpPr>
            <p:nvPr/>
          </p:nvSpPr>
          <p:spPr bwMode="auto">
            <a:xfrm>
              <a:off x="3286" y="37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3" name="Line 160">
              <a:extLst>
                <a:ext uri="{FF2B5EF4-FFF2-40B4-BE49-F238E27FC236}">
                  <a16:creationId xmlns:a16="http://schemas.microsoft.com/office/drawing/2014/main" id="{99A8C6AA-9EFB-BCFC-4DB8-8431100E72A9}"/>
                </a:ext>
              </a:extLst>
            </p:cNvPr>
            <p:cNvSpPr>
              <a:spLocks noChangeShapeType="1"/>
            </p:cNvSpPr>
            <p:nvPr/>
          </p:nvSpPr>
          <p:spPr bwMode="auto">
            <a:xfrm>
              <a:off x="3286" y="362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4" name="Line 161">
              <a:extLst>
                <a:ext uri="{FF2B5EF4-FFF2-40B4-BE49-F238E27FC236}">
                  <a16:creationId xmlns:a16="http://schemas.microsoft.com/office/drawing/2014/main" id="{C22CE06B-3EC8-583D-5131-205BA5801274}"/>
                </a:ext>
              </a:extLst>
            </p:cNvPr>
            <p:cNvSpPr>
              <a:spLocks noChangeShapeType="1"/>
            </p:cNvSpPr>
            <p:nvPr/>
          </p:nvSpPr>
          <p:spPr bwMode="auto">
            <a:xfrm>
              <a:off x="3286" y="346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5" name="Line 162">
              <a:extLst>
                <a:ext uri="{FF2B5EF4-FFF2-40B4-BE49-F238E27FC236}">
                  <a16:creationId xmlns:a16="http://schemas.microsoft.com/office/drawing/2014/main" id="{554926AF-2D48-BFE7-86E5-F1DE2D990783}"/>
                </a:ext>
              </a:extLst>
            </p:cNvPr>
            <p:cNvSpPr>
              <a:spLocks noChangeShapeType="1"/>
            </p:cNvSpPr>
            <p:nvPr/>
          </p:nvSpPr>
          <p:spPr bwMode="auto">
            <a:xfrm>
              <a:off x="3286" y="330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6" name="Line 163">
              <a:extLst>
                <a:ext uri="{FF2B5EF4-FFF2-40B4-BE49-F238E27FC236}">
                  <a16:creationId xmlns:a16="http://schemas.microsoft.com/office/drawing/2014/main" id="{59601F6E-359D-071A-67F9-B1F30110C0B6}"/>
                </a:ext>
              </a:extLst>
            </p:cNvPr>
            <p:cNvSpPr>
              <a:spLocks noChangeShapeType="1"/>
            </p:cNvSpPr>
            <p:nvPr/>
          </p:nvSpPr>
          <p:spPr bwMode="auto">
            <a:xfrm>
              <a:off x="3286" y="315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7" name="Line 164">
              <a:extLst>
                <a:ext uri="{FF2B5EF4-FFF2-40B4-BE49-F238E27FC236}">
                  <a16:creationId xmlns:a16="http://schemas.microsoft.com/office/drawing/2014/main" id="{1B155358-9993-F8BD-5DB2-A1E7036B6FAE}"/>
                </a:ext>
              </a:extLst>
            </p:cNvPr>
            <p:cNvSpPr>
              <a:spLocks noChangeShapeType="1"/>
            </p:cNvSpPr>
            <p:nvPr/>
          </p:nvSpPr>
          <p:spPr bwMode="auto">
            <a:xfrm>
              <a:off x="3286" y="299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8" name="Line 165">
              <a:extLst>
                <a:ext uri="{FF2B5EF4-FFF2-40B4-BE49-F238E27FC236}">
                  <a16:creationId xmlns:a16="http://schemas.microsoft.com/office/drawing/2014/main" id="{9CF32D6B-78A1-B7B8-DF83-AC1759485BE5}"/>
                </a:ext>
              </a:extLst>
            </p:cNvPr>
            <p:cNvSpPr>
              <a:spLocks noChangeShapeType="1"/>
            </p:cNvSpPr>
            <p:nvPr/>
          </p:nvSpPr>
          <p:spPr bwMode="auto">
            <a:xfrm>
              <a:off x="3286" y="283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9" name="Line 166">
              <a:extLst>
                <a:ext uri="{FF2B5EF4-FFF2-40B4-BE49-F238E27FC236}">
                  <a16:creationId xmlns:a16="http://schemas.microsoft.com/office/drawing/2014/main" id="{4F16A34B-2BB7-7D89-21A9-EADA3AD53652}"/>
                </a:ext>
              </a:extLst>
            </p:cNvPr>
            <p:cNvSpPr>
              <a:spLocks noChangeShapeType="1"/>
            </p:cNvSpPr>
            <p:nvPr/>
          </p:nvSpPr>
          <p:spPr bwMode="auto">
            <a:xfrm>
              <a:off x="3286" y="267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0" name="Line 167">
              <a:extLst>
                <a:ext uri="{FF2B5EF4-FFF2-40B4-BE49-F238E27FC236}">
                  <a16:creationId xmlns:a16="http://schemas.microsoft.com/office/drawing/2014/main" id="{9E8235AE-3F14-3985-98DC-8B6B51579F2E}"/>
                </a:ext>
              </a:extLst>
            </p:cNvPr>
            <p:cNvSpPr>
              <a:spLocks noChangeShapeType="1"/>
            </p:cNvSpPr>
            <p:nvPr/>
          </p:nvSpPr>
          <p:spPr bwMode="auto">
            <a:xfrm>
              <a:off x="3286" y="252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1" name="Line 168">
              <a:extLst>
                <a:ext uri="{FF2B5EF4-FFF2-40B4-BE49-F238E27FC236}">
                  <a16:creationId xmlns:a16="http://schemas.microsoft.com/office/drawing/2014/main" id="{9181B819-A659-9B8B-DA53-A0D3AC5AE67A}"/>
                </a:ext>
              </a:extLst>
            </p:cNvPr>
            <p:cNvSpPr>
              <a:spLocks noChangeShapeType="1"/>
            </p:cNvSpPr>
            <p:nvPr/>
          </p:nvSpPr>
          <p:spPr bwMode="auto">
            <a:xfrm>
              <a:off x="3286" y="236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2" name="Rectangle 169">
              <a:extLst>
                <a:ext uri="{FF2B5EF4-FFF2-40B4-BE49-F238E27FC236}">
                  <a16:creationId xmlns:a16="http://schemas.microsoft.com/office/drawing/2014/main" id="{1707BBC9-6FD9-F8D3-A97C-9AE58A4CD0A7}"/>
                </a:ext>
              </a:extLst>
            </p:cNvPr>
            <p:cNvSpPr>
              <a:spLocks noChangeArrowheads="1"/>
            </p:cNvSpPr>
            <p:nvPr/>
          </p:nvSpPr>
          <p:spPr bwMode="auto">
            <a:xfrm>
              <a:off x="3191" y="3730"/>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53" name="Rectangle 171">
              <a:extLst>
                <a:ext uri="{FF2B5EF4-FFF2-40B4-BE49-F238E27FC236}">
                  <a16:creationId xmlns:a16="http://schemas.microsoft.com/office/drawing/2014/main" id="{F9C75218-090F-4FAA-9AA3-36C605FE5060}"/>
                </a:ext>
              </a:extLst>
            </p:cNvPr>
            <p:cNvSpPr>
              <a:spLocks noChangeArrowheads="1"/>
            </p:cNvSpPr>
            <p:nvPr/>
          </p:nvSpPr>
          <p:spPr bwMode="auto">
            <a:xfrm>
              <a:off x="3207" y="341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4" name="Rectangle 173">
              <a:extLst>
                <a:ext uri="{FF2B5EF4-FFF2-40B4-BE49-F238E27FC236}">
                  <a16:creationId xmlns:a16="http://schemas.microsoft.com/office/drawing/2014/main" id="{635FDCF5-4A50-49DA-72B0-72C49006D0B0}"/>
                </a:ext>
              </a:extLst>
            </p:cNvPr>
            <p:cNvSpPr>
              <a:spLocks noChangeArrowheads="1"/>
            </p:cNvSpPr>
            <p:nvPr/>
          </p:nvSpPr>
          <p:spPr bwMode="auto">
            <a:xfrm>
              <a:off x="3207" y="31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5" name="Rectangle 175">
              <a:extLst>
                <a:ext uri="{FF2B5EF4-FFF2-40B4-BE49-F238E27FC236}">
                  <a16:creationId xmlns:a16="http://schemas.microsoft.com/office/drawing/2014/main" id="{A69A5A26-91A0-464F-4DDE-771CBC589ADC}"/>
                </a:ext>
              </a:extLst>
            </p:cNvPr>
            <p:cNvSpPr>
              <a:spLocks noChangeArrowheads="1"/>
            </p:cNvSpPr>
            <p:nvPr/>
          </p:nvSpPr>
          <p:spPr bwMode="auto">
            <a:xfrm>
              <a:off x="3207" y="278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6" name="Rectangle 177">
              <a:extLst>
                <a:ext uri="{FF2B5EF4-FFF2-40B4-BE49-F238E27FC236}">
                  <a16:creationId xmlns:a16="http://schemas.microsoft.com/office/drawing/2014/main" id="{5258F854-5359-E7C2-D522-1B65C0BC76FA}"/>
                </a:ext>
              </a:extLst>
            </p:cNvPr>
            <p:cNvSpPr>
              <a:spLocks noChangeArrowheads="1"/>
            </p:cNvSpPr>
            <p:nvPr/>
          </p:nvSpPr>
          <p:spPr bwMode="auto">
            <a:xfrm>
              <a:off x="3207" y="247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7" name="Freeform 179">
              <a:extLst>
                <a:ext uri="{FF2B5EF4-FFF2-40B4-BE49-F238E27FC236}">
                  <a16:creationId xmlns:a16="http://schemas.microsoft.com/office/drawing/2014/main" id="{6A90D71F-1BB4-95D7-0B6A-9CF68E3F4684}"/>
                </a:ext>
              </a:extLst>
            </p:cNvPr>
            <p:cNvSpPr>
              <a:spLocks/>
            </p:cNvSpPr>
            <p:nvPr/>
          </p:nvSpPr>
          <p:spPr bwMode="auto">
            <a:xfrm>
              <a:off x="3286" y="2658"/>
              <a:ext cx="1605" cy="801"/>
            </a:xfrm>
            <a:custGeom>
              <a:avLst/>
              <a:gdLst>
                <a:gd name="T0" fmla="*/ 0 w 1605"/>
                <a:gd name="T1" fmla="*/ 687 h 801"/>
                <a:gd name="T2" fmla="*/ 32 w 1605"/>
                <a:gd name="T3" fmla="*/ 589 h 801"/>
                <a:gd name="T4" fmla="*/ 64 w 1605"/>
                <a:gd name="T5" fmla="*/ 511 h 801"/>
                <a:gd name="T6" fmla="*/ 96 w 1605"/>
                <a:gd name="T7" fmla="*/ 455 h 801"/>
                <a:gd name="T8" fmla="*/ 128 w 1605"/>
                <a:gd name="T9" fmla="*/ 419 h 801"/>
                <a:gd name="T10" fmla="*/ 161 w 1605"/>
                <a:gd name="T11" fmla="*/ 398 h 801"/>
                <a:gd name="T12" fmla="*/ 193 w 1605"/>
                <a:gd name="T13" fmla="*/ 388 h 801"/>
                <a:gd name="T14" fmla="*/ 225 w 1605"/>
                <a:gd name="T15" fmla="*/ 388 h 801"/>
                <a:gd name="T16" fmla="*/ 257 w 1605"/>
                <a:gd name="T17" fmla="*/ 397 h 801"/>
                <a:gd name="T18" fmla="*/ 289 w 1605"/>
                <a:gd name="T19" fmla="*/ 417 h 801"/>
                <a:gd name="T20" fmla="*/ 321 w 1605"/>
                <a:gd name="T21" fmla="*/ 450 h 801"/>
                <a:gd name="T22" fmla="*/ 353 w 1605"/>
                <a:gd name="T23" fmla="*/ 496 h 801"/>
                <a:gd name="T24" fmla="*/ 385 w 1605"/>
                <a:gd name="T25" fmla="*/ 556 h 801"/>
                <a:gd name="T26" fmla="*/ 417 w 1605"/>
                <a:gd name="T27" fmla="*/ 622 h 801"/>
                <a:gd name="T28" fmla="*/ 450 w 1605"/>
                <a:gd name="T29" fmla="*/ 685 h 801"/>
                <a:gd name="T30" fmla="*/ 482 w 1605"/>
                <a:gd name="T31" fmla="*/ 735 h 801"/>
                <a:gd name="T32" fmla="*/ 514 w 1605"/>
                <a:gd name="T33" fmla="*/ 771 h 801"/>
                <a:gd name="T34" fmla="*/ 546 w 1605"/>
                <a:gd name="T35" fmla="*/ 793 h 801"/>
                <a:gd name="T36" fmla="*/ 578 w 1605"/>
                <a:gd name="T37" fmla="*/ 801 h 801"/>
                <a:gd name="T38" fmla="*/ 610 w 1605"/>
                <a:gd name="T39" fmla="*/ 798 h 801"/>
                <a:gd name="T40" fmla="*/ 642 w 1605"/>
                <a:gd name="T41" fmla="*/ 782 h 801"/>
                <a:gd name="T42" fmla="*/ 674 w 1605"/>
                <a:gd name="T43" fmla="*/ 750 h 801"/>
                <a:gd name="T44" fmla="*/ 706 w 1605"/>
                <a:gd name="T45" fmla="*/ 696 h 801"/>
                <a:gd name="T46" fmla="*/ 739 w 1605"/>
                <a:gd name="T47" fmla="*/ 616 h 801"/>
                <a:gd name="T48" fmla="*/ 771 w 1605"/>
                <a:gd name="T49" fmla="*/ 511 h 801"/>
                <a:gd name="T50" fmla="*/ 803 w 1605"/>
                <a:gd name="T51" fmla="*/ 390 h 801"/>
                <a:gd name="T52" fmla="*/ 835 w 1605"/>
                <a:gd name="T53" fmla="*/ 271 h 801"/>
                <a:gd name="T54" fmla="*/ 867 w 1605"/>
                <a:gd name="T55" fmla="*/ 170 h 801"/>
                <a:gd name="T56" fmla="*/ 899 w 1605"/>
                <a:gd name="T57" fmla="*/ 96 h 801"/>
                <a:gd name="T58" fmla="*/ 931 w 1605"/>
                <a:gd name="T59" fmla="*/ 46 h 801"/>
                <a:gd name="T60" fmla="*/ 963 w 1605"/>
                <a:gd name="T61" fmla="*/ 17 h 801"/>
                <a:gd name="T62" fmla="*/ 995 w 1605"/>
                <a:gd name="T63" fmla="*/ 2 h 801"/>
                <a:gd name="T64" fmla="*/ 1028 w 1605"/>
                <a:gd name="T65" fmla="*/ 0 h 801"/>
                <a:gd name="T66" fmla="*/ 1060 w 1605"/>
                <a:gd name="T67" fmla="*/ 8 h 801"/>
                <a:gd name="T68" fmla="*/ 1092 w 1605"/>
                <a:gd name="T69" fmla="*/ 29 h 801"/>
                <a:gd name="T70" fmla="*/ 1124 w 1605"/>
                <a:gd name="T71" fmla="*/ 63 h 801"/>
                <a:gd name="T72" fmla="*/ 1156 w 1605"/>
                <a:gd name="T73" fmla="*/ 113 h 801"/>
                <a:gd name="T74" fmla="*/ 1188 w 1605"/>
                <a:gd name="T75" fmla="*/ 177 h 801"/>
                <a:gd name="T76" fmla="*/ 1220 w 1605"/>
                <a:gd name="T77" fmla="*/ 247 h 801"/>
                <a:gd name="T78" fmla="*/ 1252 w 1605"/>
                <a:gd name="T79" fmla="*/ 314 h 801"/>
                <a:gd name="T80" fmla="*/ 1285 w 1605"/>
                <a:gd name="T81" fmla="*/ 368 h 801"/>
                <a:gd name="T82" fmla="*/ 1316 w 1605"/>
                <a:gd name="T83" fmla="*/ 407 h 801"/>
                <a:gd name="T84" fmla="*/ 1349 w 1605"/>
                <a:gd name="T85" fmla="*/ 433 h 801"/>
                <a:gd name="T86" fmla="*/ 1381 w 1605"/>
                <a:gd name="T87" fmla="*/ 449 h 801"/>
                <a:gd name="T88" fmla="*/ 1413 w 1605"/>
                <a:gd name="T89" fmla="*/ 459 h 801"/>
                <a:gd name="T90" fmla="*/ 1445 w 1605"/>
                <a:gd name="T91" fmla="*/ 464 h 801"/>
                <a:gd name="T92" fmla="*/ 1477 w 1605"/>
                <a:gd name="T93" fmla="*/ 466 h 801"/>
                <a:gd name="T94" fmla="*/ 1509 w 1605"/>
                <a:gd name="T95" fmla="*/ 466 h 801"/>
                <a:gd name="T96" fmla="*/ 1541 w 1605"/>
                <a:gd name="T97" fmla="*/ 463 h 801"/>
                <a:gd name="T98" fmla="*/ 1574 w 1605"/>
                <a:gd name="T99" fmla="*/ 458 h 801"/>
                <a:gd name="T100" fmla="*/ 1605 w 1605"/>
                <a:gd name="T101" fmla="*/ 45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01">
                  <a:moveTo>
                    <a:pt x="0" y="687"/>
                  </a:moveTo>
                  <a:lnTo>
                    <a:pt x="32" y="589"/>
                  </a:lnTo>
                  <a:lnTo>
                    <a:pt x="64" y="511"/>
                  </a:lnTo>
                  <a:lnTo>
                    <a:pt x="96" y="455"/>
                  </a:lnTo>
                  <a:lnTo>
                    <a:pt x="128" y="419"/>
                  </a:lnTo>
                  <a:lnTo>
                    <a:pt x="161" y="398"/>
                  </a:lnTo>
                  <a:lnTo>
                    <a:pt x="193" y="388"/>
                  </a:lnTo>
                  <a:lnTo>
                    <a:pt x="225" y="388"/>
                  </a:lnTo>
                  <a:lnTo>
                    <a:pt x="257" y="397"/>
                  </a:lnTo>
                  <a:lnTo>
                    <a:pt x="289" y="417"/>
                  </a:lnTo>
                  <a:lnTo>
                    <a:pt x="321" y="450"/>
                  </a:lnTo>
                  <a:lnTo>
                    <a:pt x="353" y="496"/>
                  </a:lnTo>
                  <a:lnTo>
                    <a:pt x="385" y="556"/>
                  </a:lnTo>
                  <a:lnTo>
                    <a:pt x="417" y="622"/>
                  </a:lnTo>
                  <a:lnTo>
                    <a:pt x="450" y="685"/>
                  </a:lnTo>
                  <a:lnTo>
                    <a:pt x="482" y="735"/>
                  </a:lnTo>
                  <a:lnTo>
                    <a:pt x="514" y="771"/>
                  </a:lnTo>
                  <a:lnTo>
                    <a:pt x="546" y="793"/>
                  </a:lnTo>
                  <a:lnTo>
                    <a:pt x="578" y="801"/>
                  </a:lnTo>
                  <a:lnTo>
                    <a:pt x="610" y="798"/>
                  </a:lnTo>
                  <a:lnTo>
                    <a:pt x="642" y="782"/>
                  </a:lnTo>
                  <a:lnTo>
                    <a:pt x="674" y="750"/>
                  </a:lnTo>
                  <a:lnTo>
                    <a:pt x="706" y="696"/>
                  </a:lnTo>
                  <a:lnTo>
                    <a:pt x="739" y="616"/>
                  </a:lnTo>
                  <a:lnTo>
                    <a:pt x="771" y="511"/>
                  </a:lnTo>
                  <a:lnTo>
                    <a:pt x="803" y="390"/>
                  </a:lnTo>
                  <a:lnTo>
                    <a:pt x="835" y="271"/>
                  </a:lnTo>
                  <a:lnTo>
                    <a:pt x="867" y="170"/>
                  </a:lnTo>
                  <a:lnTo>
                    <a:pt x="899" y="96"/>
                  </a:lnTo>
                  <a:lnTo>
                    <a:pt x="931" y="46"/>
                  </a:lnTo>
                  <a:lnTo>
                    <a:pt x="963" y="17"/>
                  </a:lnTo>
                  <a:lnTo>
                    <a:pt x="995" y="2"/>
                  </a:lnTo>
                  <a:lnTo>
                    <a:pt x="1028" y="0"/>
                  </a:lnTo>
                  <a:lnTo>
                    <a:pt x="1060" y="8"/>
                  </a:lnTo>
                  <a:lnTo>
                    <a:pt x="1092" y="29"/>
                  </a:lnTo>
                  <a:lnTo>
                    <a:pt x="1124" y="63"/>
                  </a:lnTo>
                  <a:lnTo>
                    <a:pt x="1156" y="113"/>
                  </a:lnTo>
                  <a:lnTo>
                    <a:pt x="1188" y="177"/>
                  </a:lnTo>
                  <a:lnTo>
                    <a:pt x="1220" y="247"/>
                  </a:lnTo>
                  <a:lnTo>
                    <a:pt x="1252" y="314"/>
                  </a:lnTo>
                  <a:lnTo>
                    <a:pt x="1285" y="368"/>
                  </a:lnTo>
                  <a:lnTo>
                    <a:pt x="1316" y="407"/>
                  </a:lnTo>
                  <a:lnTo>
                    <a:pt x="1349" y="433"/>
                  </a:lnTo>
                  <a:lnTo>
                    <a:pt x="1381" y="449"/>
                  </a:lnTo>
                  <a:lnTo>
                    <a:pt x="1413" y="459"/>
                  </a:lnTo>
                  <a:lnTo>
                    <a:pt x="1445" y="464"/>
                  </a:lnTo>
                  <a:lnTo>
                    <a:pt x="1477" y="466"/>
                  </a:lnTo>
                  <a:lnTo>
                    <a:pt x="1509" y="466"/>
                  </a:lnTo>
                  <a:lnTo>
                    <a:pt x="1541" y="463"/>
                  </a:lnTo>
                  <a:lnTo>
                    <a:pt x="1574" y="458"/>
                  </a:lnTo>
                  <a:lnTo>
                    <a:pt x="1605" y="45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8" name="Freeform 180">
              <a:extLst>
                <a:ext uri="{FF2B5EF4-FFF2-40B4-BE49-F238E27FC236}">
                  <a16:creationId xmlns:a16="http://schemas.microsoft.com/office/drawing/2014/main" id="{576D2CDB-39F4-D98B-63A1-C03CE60AC8A7}"/>
                </a:ext>
              </a:extLst>
            </p:cNvPr>
            <p:cNvSpPr>
              <a:spLocks/>
            </p:cNvSpPr>
            <p:nvPr/>
          </p:nvSpPr>
          <p:spPr bwMode="auto">
            <a:xfrm>
              <a:off x="3286" y="2668"/>
              <a:ext cx="1605" cy="797"/>
            </a:xfrm>
            <a:custGeom>
              <a:avLst/>
              <a:gdLst>
                <a:gd name="T0" fmla="*/ 0 w 1605"/>
                <a:gd name="T1" fmla="*/ 797 h 797"/>
                <a:gd name="T2" fmla="*/ 32 w 1605"/>
                <a:gd name="T3" fmla="*/ 722 h 797"/>
                <a:gd name="T4" fmla="*/ 64 w 1605"/>
                <a:gd name="T5" fmla="*/ 633 h 797"/>
                <a:gd name="T6" fmla="*/ 96 w 1605"/>
                <a:gd name="T7" fmla="*/ 545 h 797"/>
                <a:gd name="T8" fmla="*/ 128 w 1605"/>
                <a:gd name="T9" fmla="*/ 471 h 797"/>
                <a:gd name="T10" fmla="*/ 161 w 1605"/>
                <a:gd name="T11" fmla="*/ 420 h 797"/>
                <a:gd name="T12" fmla="*/ 193 w 1605"/>
                <a:gd name="T13" fmla="*/ 390 h 797"/>
                <a:gd name="T14" fmla="*/ 225 w 1605"/>
                <a:gd name="T15" fmla="*/ 381 h 797"/>
                <a:gd name="T16" fmla="*/ 257 w 1605"/>
                <a:gd name="T17" fmla="*/ 389 h 797"/>
                <a:gd name="T18" fmla="*/ 289 w 1605"/>
                <a:gd name="T19" fmla="*/ 415 h 797"/>
                <a:gd name="T20" fmla="*/ 321 w 1605"/>
                <a:gd name="T21" fmla="*/ 457 h 797"/>
                <a:gd name="T22" fmla="*/ 353 w 1605"/>
                <a:gd name="T23" fmla="*/ 512 h 797"/>
                <a:gd name="T24" fmla="*/ 385 w 1605"/>
                <a:gd name="T25" fmla="*/ 574 h 797"/>
                <a:gd name="T26" fmla="*/ 417 w 1605"/>
                <a:gd name="T27" fmla="*/ 634 h 797"/>
                <a:gd name="T28" fmla="*/ 450 w 1605"/>
                <a:gd name="T29" fmla="*/ 685 h 797"/>
                <a:gd name="T30" fmla="*/ 482 w 1605"/>
                <a:gd name="T31" fmla="*/ 722 h 797"/>
                <a:gd name="T32" fmla="*/ 514 w 1605"/>
                <a:gd name="T33" fmla="*/ 746 h 797"/>
                <a:gd name="T34" fmla="*/ 546 w 1605"/>
                <a:gd name="T35" fmla="*/ 759 h 797"/>
                <a:gd name="T36" fmla="*/ 578 w 1605"/>
                <a:gd name="T37" fmla="*/ 763 h 797"/>
                <a:gd name="T38" fmla="*/ 610 w 1605"/>
                <a:gd name="T39" fmla="*/ 758 h 797"/>
                <a:gd name="T40" fmla="*/ 642 w 1605"/>
                <a:gd name="T41" fmla="*/ 744 h 797"/>
                <a:gd name="T42" fmla="*/ 674 w 1605"/>
                <a:gd name="T43" fmla="*/ 716 h 797"/>
                <a:gd name="T44" fmla="*/ 706 w 1605"/>
                <a:gd name="T45" fmla="*/ 672 h 797"/>
                <a:gd name="T46" fmla="*/ 739 w 1605"/>
                <a:gd name="T47" fmla="*/ 605 h 797"/>
                <a:gd name="T48" fmla="*/ 771 w 1605"/>
                <a:gd name="T49" fmla="*/ 515 h 797"/>
                <a:gd name="T50" fmla="*/ 803 w 1605"/>
                <a:gd name="T51" fmla="*/ 407 h 797"/>
                <a:gd name="T52" fmla="*/ 835 w 1605"/>
                <a:gd name="T53" fmla="*/ 295 h 797"/>
                <a:gd name="T54" fmla="*/ 867 w 1605"/>
                <a:gd name="T55" fmla="*/ 194 h 797"/>
                <a:gd name="T56" fmla="*/ 899 w 1605"/>
                <a:gd name="T57" fmla="*/ 115 h 797"/>
                <a:gd name="T58" fmla="*/ 931 w 1605"/>
                <a:gd name="T59" fmla="*/ 60 h 797"/>
                <a:gd name="T60" fmla="*/ 963 w 1605"/>
                <a:gd name="T61" fmla="*/ 25 h 797"/>
                <a:gd name="T62" fmla="*/ 995 w 1605"/>
                <a:gd name="T63" fmla="*/ 6 h 797"/>
                <a:gd name="T64" fmla="*/ 1028 w 1605"/>
                <a:gd name="T65" fmla="*/ 0 h 797"/>
                <a:gd name="T66" fmla="*/ 1060 w 1605"/>
                <a:gd name="T67" fmla="*/ 5 h 797"/>
                <a:gd name="T68" fmla="*/ 1092 w 1605"/>
                <a:gd name="T69" fmla="*/ 22 h 797"/>
                <a:gd name="T70" fmla="*/ 1124 w 1605"/>
                <a:gd name="T71" fmla="*/ 53 h 797"/>
                <a:gd name="T72" fmla="*/ 1156 w 1605"/>
                <a:gd name="T73" fmla="*/ 99 h 797"/>
                <a:gd name="T74" fmla="*/ 1188 w 1605"/>
                <a:gd name="T75" fmla="*/ 158 h 797"/>
                <a:gd name="T76" fmla="*/ 1220 w 1605"/>
                <a:gd name="T77" fmla="*/ 222 h 797"/>
                <a:gd name="T78" fmla="*/ 1252 w 1605"/>
                <a:gd name="T79" fmla="*/ 281 h 797"/>
                <a:gd name="T80" fmla="*/ 1285 w 1605"/>
                <a:gd name="T81" fmla="*/ 328 h 797"/>
                <a:gd name="T82" fmla="*/ 1316 w 1605"/>
                <a:gd name="T83" fmla="*/ 359 h 797"/>
                <a:gd name="T84" fmla="*/ 1349 w 1605"/>
                <a:gd name="T85" fmla="*/ 377 h 797"/>
                <a:gd name="T86" fmla="*/ 1381 w 1605"/>
                <a:gd name="T87" fmla="*/ 383 h 797"/>
                <a:gd name="T88" fmla="*/ 1413 w 1605"/>
                <a:gd name="T89" fmla="*/ 377 h 797"/>
                <a:gd name="T90" fmla="*/ 1445 w 1605"/>
                <a:gd name="T91" fmla="*/ 359 h 797"/>
                <a:gd name="T92" fmla="*/ 1477 w 1605"/>
                <a:gd name="T93" fmla="*/ 325 h 797"/>
                <a:gd name="T94" fmla="*/ 1509 w 1605"/>
                <a:gd name="T95" fmla="*/ 272 h 797"/>
                <a:gd name="T96" fmla="*/ 1541 w 1605"/>
                <a:gd name="T97" fmla="*/ 197 h 797"/>
                <a:gd name="T98" fmla="*/ 1574 w 1605"/>
                <a:gd name="T99" fmla="*/ 106 h 797"/>
                <a:gd name="T100" fmla="*/ 1605 w 1605"/>
                <a:gd name="T101" fmla="*/ 1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97">
                  <a:moveTo>
                    <a:pt x="0" y="797"/>
                  </a:moveTo>
                  <a:lnTo>
                    <a:pt x="32" y="722"/>
                  </a:lnTo>
                  <a:lnTo>
                    <a:pt x="64" y="633"/>
                  </a:lnTo>
                  <a:lnTo>
                    <a:pt x="96" y="545"/>
                  </a:lnTo>
                  <a:lnTo>
                    <a:pt x="128" y="471"/>
                  </a:lnTo>
                  <a:lnTo>
                    <a:pt x="161" y="420"/>
                  </a:lnTo>
                  <a:lnTo>
                    <a:pt x="193" y="390"/>
                  </a:lnTo>
                  <a:lnTo>
                    <a:pt x="225" y="381"/>
                  </a:lnTo>
                  <a:lnTo>
                    <a:pt x="257" y="389"/>
                  </a:lnTo>
                  <a:lnTo>
                    <a:pt x="289" y="415"/>
                  </a:lnTo>
                  <a:lnTo>
                    <a:pt x="321" y="457"/>
                  </a:lnTo>
                  <a:lnTo>
                    <a:pt x="353" y="512"/>
                  </a:lnTo>
                  <a:lnTo>
                    <a:pt x="385" y="574"/>
                  </a:lnTo>
                  <a:lnTo>
                    <a:pt x="417" y="634"/>
                  </a:lnTo>
                  <a:lnTo>
                    <a:pt x="450" y="685"/>
                  </a:lnTo>
                  <a:lnTo>
                    <a:pt x="482" y="722"/>
                  </a:lnTo>
                  <a:lnTo>
                    <a:pt x="514" y="746"/>
                  </a:lnTo>
                  <a:lnTo>
                    <a:pt x="546" y="759"/>
                  </a:lnTo>
                  <a:lnTo>
                    <a:pt x="578" y="763"/>
                  </a:lnTo>
                  <a:lnTo>
                    <a:pt x="610" y="758"/>
                  </a:lnTo>
                  <a:lnTo>
                    <a:pt x="642" y="744"/>
                  </a:lnTo>
                  <a:lnTo>
                    <a:pt x="674" y="716"/>
                  </a:lnTo>
                  <a:lnTo>
                    <a:pt x="706" y="672"/>
                  </a:lnTo>
                  <a:lnTo>
                    <a:pt x="739" y="605"/>
                  </a:lnTo>
                  <a:lnTo>
                    <a:pt x="771" y="515"/>
                  </a:lnTo>
                  <a:lnTo>
                    <a:pt x="803" y="407"/>
                  </a:lnTo>
                  <a:lnTo>
                    <a:pt x="835" y="295"/>
                  </a:lnTo>
                  <a:lnTo>
                    <a:pt x="867" y="194"/>
                  </a:lnTo>
                  <a:lnTo>
                    <a:pt x="899" y="115"/>
                  </a:lnTo>
                  <a:lnTo>
                    <a:pt x="931" y="60"/>
                  </a:lnTo>
                  <a:lnTo>
                    <a:pt x="963" y="25"/>
                  </a:lnTo>
                  <a:lnTo>
                    <a:pt x="995" y="6"/>
                  </a:lnTo>
                  <a:lnTo>
                    <a:pt x="1028" y="0"/>
                  </a:lnTo>
                  <a:lnTo>
                    <a:pt x="1060" y="5"/>
                  </a:lnTo>
                  <a:lnTo>
                    <a:pt x="1092" y="22"/>
                  </a:lnTo>
                  <a:lnTo>
                    <a:pt x="1124" y="53"/>
                  </a:lnTo>
                  <a:lnTo>
                    <a:pt x="1156" y="99"/>
                  </a:lnTo>
                  <a:lnTo>
                    <a:pt x="1188" y="158"/>
                  </a:lnTo>
                  <a:lnTo>
                    <a:pt x="1220" y="222"/>
                  </a:lnTo>
                  <a:lnTo>
                    <a:pt x="1252" y="281"/>
                  </a:lnTo>
                  <a:lnTo>
                    <a:pt x="1285" y="328"/>
                  </a:lnTo>
                  <a:lnTo>
                    <a:pt x="1316" y="359"/>
                  </a:lnTo>
                  <a:lnTo>
                    <a:pt x="1349" y="377"/>
                  </a:lnTo>
                  <a:lnTo>
                    <a:pt x="1381" y="383"/>
                  </a:lnTo>
                  <a:lnTo>
                    <a:pt x="1413" y="377"/>
                  </a:lnTo>
                  <a:lnTo>
                    <a:pt x="1445" y="359"/>
                  </a:lnTo>
                  <a:lnTo>
                    <a:pt x="1477" y="325"/>
                  </a:lnTo>
                  <a:lnTo>
                    <a:pt x="1509" y="272"/>
                  </a:lnTo>
                  <a:lnTo>
                    <a:pt x="1541" y="197"/>
                  </a:lnTo>
                  <a:lnTo>
                    <a:pt x="1574" y="106"/>
                  </a:lnTo>
                  <a:lnTo>
                    <a:pt x="1605" y="1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9" name="Freeform 181">
              <a:extLst>
                <a:ext uri="{FF2B5EF4-FFF2-40B4-BE49-F238E27FC236}">
                  <a16:creationId xmlns:a16="http://schemas.microsoft.com/office/drawing/2014/main" id="{AA6610B2-8D23-9270-0B6C-56543FD129B0}"/>
                </a:ext>
              </a:extLst>
            </p:cNvPr>
            <p:cNvSpPr>
              <a:spLocks/>
            </p:cNvSpPr>
            <p:nvPr/>
          </p:nvSpPr>
          <p:spPr bwMode="auto">
            <a:xfrm>
              <a:off x="3286" y="2664"/>
              <a:ext cx="1605" cy="813"/>
            </a:xfrm>
            <a:custGeom>
              <a:avLst/>
              <a:gdLst>
                <a:gd name="T0" fmla="*/ 0 w 1605"/>
                <a:gd name="T1" fmla="*/ 786 h 813"/>
                <a:gd name="T2" fmla="*/ 32 w 1605"/>
                <a:gd name="T3" fmla="*/ 693 h 813"/>
                <a:gd name="T4" fmla="*/ 64 w 1605"/>
                <a:gd name="T5" fmla="*/ 608 h 813"/>
                <a:gd name="T6" fmla="*/ 96 w 1605"/>
                <a:gd name="T7" fmla="*/ 543 h 813"/>
                <a:gd name="T8" fmla="*/ 128 w 1605"/>
                <a:gd name="T9" fmla="*/ 498 h 813"/>
                <a:gd name="T10" fmla="*/ 161 w 1605"/>
                <a:gd name="T11" fmla="*/ 471 h 813"/>
                <a:gd name="T12" fmla="*/ 193 w 1605"/>
                <a:gd name="T13" fmla="*/ 456 h 813"/>
                <a:gd name="T14" fmla="*/ 225 w 1605"/>
                <a:gd name="T15" fmla="*/ 453 h 813"/>
                <a:gd name="T16" fmla="*/ 257 w 1605"/>
                <a:gd name="T17" fmla="*/ 458 h 813"/>
                <a:gd name="T18" fmla="*/ 289 w 1605"/>
                <a:gd name="T19" fmla="*/ 475 h 813"/>
                <a:gd name="T20" fmla="*/ 321 w 1605"/>
                <a:gd name="T21" fmla="*/ 504 h 813"/>
                <a:gd name="T22" fmla="*/ 353 w 1605"/>
                <a:gd name="T23" fmla="*/ 548 h 813"/>
                <a:gd name="T24" fmla="*/ 385 w 1605"/>
                <a:gd name="T25" fmla="*/ 605 h 813"/>
                <a:gd name="T26" fmla="*/ 417 w 1605"/>
                <a:gd name="T27" fmla="*/ 667 h 813"/>
                <a:gd name="T28" fmla="*/ 450 w 1605"/>
                <a:gd name="T29" fmla="*/ 724 h 813"/>
                <a:gd name="T30" fmla="*/ 482 w 1605"/>
                <a:gd name="T31" fmla="*/ 769 h 813"/>
                <a:gd name="T32" fmla="*/ 514 w 1605"/>
                <a:gd name="T33" fmla="*/ 797 h 813"/>
                <a:gd name="T34" fmla="*/ 546 w 1605"/>
                <a:gd name="T35" fmla="*/ 811 h 813"/>
                <a:gd name="T36" fmla="*/ 578 w 1605"/>
                <a:gd name="T37" fmla="*/ 813 h 813"/>
                <a:gd name="T38" fmla="*/ 610 w 1605"/>
                <a:gd name="T39" fmla="*/ 803 h 813"/>
                <a:gd name="T40" fmla="*/ 642 w 1605"/>
                <a:gd name="T41" fmla="*/ 780 h 813"/>
                <a:gd name="T42" fmla="*/ 674 w 1605"/>
                <a:gd name="T43" fmla="*/ 742 h 813"/>
                <a:gd name="T44" fmla="*/ 706 w 1605"/>
                <a:gd name="T45" fmla="*/ 686 h 813"/>
                <a:gd name="T46" fmla="*/ 739 w 1605"/>
                <a:gd name="T47" fmla="*/ 609 h 813"/>
                <a:gd name="T48" fmla="*/ 771 w 1605"/>
                <a:gd name="T49" fmla="*/ 514 h 813"/>
                <a:gd name="T50" fmla="*/ 803 w 1605"/>
                <a:gd name="T51" fmla="*/ 407 h 813"/>
                <a:gd name="T52" fmla="*/ 835 w 1605"/>
                <a:gd name="T53" fmla="*/ 300 h 813"/>
                <a:gd name="T54" fmla="*/ 867 w 1605"/>
                <a:gd name="T55" fmla="*/ 204 h 813"/>
                <a:gd name="T56" fmla="*/ 899 w 1605"/>
                <a:gd name="T57" fmla="*/ 127 h 813"/>
                <a:gd name="T58" fmla="*/ 931 w 1605"/>
                <a:gd name="T59" fmla="*/ 70 h 813"/>
                <a:gd name="T60" fmla="*/ 963 w 1605"/>
                <a:gd name="T61" fmla="*/ 32 h 813"/>
                <a:gd name="T62" fmla="*/ 995 w 1605"/>
                <a:gd name="T63" fmla="*/ 9 h 813"/>
                <a:gd name="T64" fmla="*/ 1028 w 1605"/>
                <a:gd name="T65" fmla="*/ 0 h 813"/>
                <a:gd name="T66" fmla="*/ 1060 w 1605"/>
                <a:gd name="T67" fmla="*/ 4 h 813"/>
                <a:gd name="T68" fmla="*/ 1092 w 1605"/>
                <a:gd name="T69" fmla="*/ 22 h 813"/>
                <a:gd name="T70" fmla="*/ 1124 w 1605"/>
                <a:gd name="T71" fmla="*/ 55 h 813"/>
                <a:gd name="T72" fmla="*/ 1156 w 1605"/>
                <a:gd name="T73" fmla="*/ 107 h 813"/>
                <a:gd name="T74" fmla="*/ 1188 w 1605"/>
                <a:gd name="T75" fmla="*/ 174 h 813"/>
                <a:gd name="T76" fmla="*/ 1220 w 1605"/>
                <a:gd name="T77" fmla="*/ 247 h 813"/>
                <a:gd name="T78" fmla="*/ 1252 w 1605"/>
                <a:gd name="T79" fmla="*/ 315 h 813"/>
                <a:gd name="T80" fmla="*/ 1285 w 1605"/>
                <a:gd name="T81" fmla="*/ 368 h 813"/>
                <a:gd name="T82" fmla="*/ 1316 w 1605"/>
                <a:gd name="T83" fmla="*/ 403 h 813"/>
                <a:gd name="T84" fmla="*/ 1349 w 1605"/>
                <a:gd name="T85" fmla="*/ 422 h 813"/>
                <a:gd name="T86" fmla="*/ 1381 w 1605"/>
                <a:gd name="T87" fmla="*/ 426 h 813"/>
                <a:gd name="T88" fmla="*/ 1413 w 1605"/>
                <a:gd name="T89" fmla="*/ 415 h 813"/>
                <a:gd name="T90" fmla="*/ 1445 w 1605"/>
                <a:gd name="T91" fmla="*/ 389 h 813"/>
                <a:gd name="T92" fmla="*/ 1477 w 1605"/>
                <a:gd name="T93" fmla="*/ 344 h 813"/>
                <a:gd name="T94" fmla="*/ 1509 w 1605"/>
                <a:gd name="T95" fmla="*/ 276 h 813"/>
                <a:gd name="T96" fmla="*/ 1541 w 1605"/>
                <a:gd name="T97" fmla="*/ 190 h 813"/>
                <a:gd name="T98" fmla="*/ 1574 w 1605"/>
                <a:gd name="T99" fmla="*/ 96 h 813"/>
                <a:gd name="T100" fmla="*/ 1605 w 1605"/>
                <a:gd name="T101" fmla="*/ 8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13">
                  <a:moveTo>
                    <a:pt x="0" y="786"/>
                  </a:moveTo>
                  <a:lnTo>
                    <a:pt x="32" y="693"/>
                  </a:lnTo>
                  <a:lnTo>
                    <a:pt x="64" y="608"/>
                  </a:lnTo>
                  <a:lnTo>
                    <a:pt x="96" y="543"/>
                  </a:lnTo>
                  <a:lnTo>
                    <a:pt x="128" y="498"/>
                  </a:lnTo>
                  <a:lnTo>
                    <a:pt x="161" y="471"/>
                  </a:lnTo>
                  <a:lnTo>
                    <a:pt x="193" y="456"/>
                  </a:lnTo>
                  <a:lnTo>
                    <a:pt x="225" y="453"/>
                  </a:lnTo>
                  <a:lnTo>
                    <a:pt x="257" y="458"/>
                  </a:lnTo>
                  <a:lnTo>
                    <a:pt x="289" y="475"/>
                  </a:lnTo>
                  <a:lnTo>
                    <a:pt x="321" y="504"/>
                  </a:lnTo>
                  <a:lnTo>
                    <a:pt x="353" y="548"/>
                  </a:lnTo>
                  <a:lnTo>
                    <a:pt x="385" y="605"/>
                  </a:lnTo>
                  <a:lnTo>
                    <a:pt x="417" y="667"/>
                  </a:lnTo>
                  <a:lnTo>
                    <a:pt x="450" y="724"/>
                  </a:lnTo>
                  <a:lnTo>
                    <a:pt x="482" y="769"/>
                  </a:lnTo>
                  <a:lnTo>
                    <a:pt x="514" y="797"/>
                  </a:lnTo>
                  <a:lnTo>
                    <a:pt x="546" y="811"/>
                  </a:lnTo>
                  <a:lnTo>
                    <a:pt x="578" y="813"/>
                  </a:lnTo>
                  <a:lnTo>
                    <a:pt x="610" y="803"/>
                  </a:lnTo>
                  <a:lnTo>
                    <a:pt x="642" y="780"/>
                  </a:lnTo>
                  <a:lnTo>
                    <a:pt x="674" y="742"/>
                  </a:lnTo>
                  <a:lnTo>
                    <a:pt x="706" y="686"/>
                  </a:lnTo>
                  <a:lnTo>
                    <a:pt x="739" y="609"/>
                  </a:lnTo>
                  <a:lnTo>
                    <a:pt x="771" y="514"/>
                  </a:lnTo>
                  <a:lnTo>
                    <a:pt x="803" y="407"/>
                  </a:lnTo>
                  <a:lnTo>
                    <a:pt x="835" y="300"/>
                  </a:lnTo>
                  <a:lnTo>
                    <a:pt x="867" y="204"/>
                  </a:lnTo>
                  <a:lnTo>
                    <a:pt x="899" y="127"/>
                  </a:lnTo>
                  <a:lnTo>
                    <a:pt x="931" y="70"/>
                  </a:lnTo>
                  <a:lnTo>
                    <a:pt x="963" y="32"/>
                  </a:lnTo>
                  <a:lnTo>
                    <a:pt x="995" y="9"/>
                  </a:lnTo>
                  <a:lnTo>
                    <a:pt x="1028" y="0"/>
                  </a:lnTo>
                  <a:lnTo>
                    <a:pt x="1060" y="4"/>
                  </a:lnTo>
                  <a:lnTo>
                    <a:pt x="1092" y="22"/>
                  </a:lnTo>
                  <a:lnTo>
                    <a:pt x="1124" y="55"/>
                  </a:lnTo>
                  <a:lnTo>
                    <a:pt x="1156" y="107"/>
                  </a:lnTo>
                  <a:lnTo>
                    <a:pt x="1188" y="174"/>
                  </a:lnTo>
                  <a:lnTo>
                    <a:pt x="1220" y="247"/>
                  </a:lnTo>
                  <a:lnTo>
                    <a:pt x="1252" y="315"/>
                  </a:lnTo>
                  <a:lnTo>
                    <a:pt x="1285" y="368"/>
                  </a:lnTo>
                  <a:lnTo>
                    <a:pt x="1316" y="403"/>
                  </a:lnTo>
                  <a:lnTo>
                    <a:pt x="1349" y="422"/>
                  </a:lnTo>
                  <a:lnTo>
                    <a:pt x="1381" y="426"/>
                  </a:lnTo>
                  <a:lnTo>
                    <a:pt x="1413" y="415"/>
                  </a:lnTo>
                  <a:lnTo>
                    <a:pt x="1445" y="389"/>
                  </a:lnTo>
                  <a:lnTo>
                    <a:pt x="1477" y="344"/>
                  </a:lnTo>
                  <a:lnTo>
                    <a:pt x="1509" y="276"/>
                  </a:lnTo>
                  <a:lnTo>
                    <a:pt x="1541" y="190"/>
                  </a:lnTo>
                  <a:lnTo>
                    <a:pt x="1574" y="96"/>
                  </a:lnTo>
                  <a:lnTo>
                    <a:pt x="1605" y="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0" name="Freeform 182">
              <a:extLst>
                <a:ext uri="{FF2B5EF4-FFF2-40B4-BE49-F238E27FC236}">
                  <a16:creationId xmlns:a16="http://schemas.microsoft.com/office/drawing/2014/main" id="{DD454D9B-1AAE-C0D6-22D0-C852CEAF2833}"/>
                </a:ext>
              </a:extLst>
            </p:cNvPr>
            <p:cNvSpPr>
              <a:spLocks/>
            </p:cNvSpPr>
            <p:nvPr/>
          </p:nvSpPr>
          <p:spPr bwMode="auto">
            <a:xfrm>
              <a:off x="3286" y="2651"/>
              <a:ext cx="1605" cy="814"/>
            </a:xfrm>
            <a:custGeom>
              <a:avLst/>
              <a:gdLst>
                <a:gd name="T0" fmla="*/ 0 w 1605"/>
                <a:gd name="T1" fmla="*/ 814 h 814"/>
                <a:gd name="T2" fmla="*/ 32 w 1605"/>
                <a:gd name="T3" fmla="*/ 736 h 814"/>
                <a:gd name="T4" fmla="*/ 64 w 1605"/>
                <a:gd name="T5" fmla="*/ 645 h 814"/>
                <a:gd name="T6" fmla="*/ 96 w 1605"/>
                <a:gd name="T7" fmla="*/ 556 h 814"/>
                <a:gd name="T8" fmla="*/ 128 w 1605"/>
                <a:gd name="T9" fmla="*/ 483 h 814"/>
                <a:gd name="T10" fmla="*/ 161 w 1605"/>
                <a:gd name="T11" fmla="*/ 432 h 814"/>
                <a:gd name="T12" fmla="*/ 193 w 1605"/>
                <a:gd name="T13" fmla="*/ 404 h 814"/>
                <a:gd name="T14" fmla="*/ 225 w 1605"/>
                <a:gd name="T15" fmla="*/ 395 h 814"/>
                <a:gd name="T16" fmla="*/ 257 w 1605"/>
                <a:gd name="T17" fmla="*/ 403 h 814"/>
                <a:gd name="T18" fmla="*/ 289 w 1605"/>
                <a:gd name="T19" fmla="*/ 429 h 814"/>
                <a:gd name="T20" fmla="*/ 321 w 1605"/>
                <a:gd name="T21" fmla="*/ 471 h 814"/>
                <a:gd name="T22" fmla="*/ 353 w 1605"/>
                <a:gd name="T23" fmla="*/ 525 h 814"/>
                <a:gd name="T24" fmla="*/ 385 w 1605"/>
                <a:gd name="T25" fmla="*/ 585 h 814"/>
                <a:gd name="T26" fmla="*/ 417 w 1605"/>
                <a:gd name="T27" fmla="*/ 641 h 814"/>
                <a:gd name="T28" fmla="*/ 450 w 1605"/>
                <a:gd name="T29" fmla="*/ 686 h 814"/>
                <a:gd name="T30" fmla="*/ 482 w 1605"/>
                <a:gd name="T31" fmla="*/ 719 h 814"/>
                <a:gd name="T32" fmla="*/ 514 w 1605"/>
                <a:gd name="T33" fmla="*/ 741 h 814"/>
                <a:gd name="T34" fmla="*/ 546 w 1605"/>
                <a:gd name="T35" fmla="*/ 753 h 814"/>
                <a:gd name="T36" fmla="*/ 578 w 1605"/>
                <a:gd name="T37" fmla="*/ 758 h 814"/>
                <a:gd name="T38" fmla="*/ 610 w 1605"/>
                <a:gd name="T39" fmla="*/ 757 h 814"/>
                <a:gd name="T40" fmla="*/ 642 w 1605"/>
                <a:gd name="T41" fmla="*/ 749 h 814"/>
                <a:gd name="T42" fmla="*/ 674 w 1605"/>
                <a:gd name="T43" fmla="*/ 732 h 814"/>
                <a:gd name="T44" fmla="*/ 706 w 1605"/>
                <a:gd name="T45" fmla="*/ 703 h 814"/>
                <a:gd name="T46" fmla="*/ 739 w 1605"/>
                <a:gd name="T47" fmla="*/ 656 h 814"/>
                <a:gd name="T48" fmla="*/ 771 w 1605"/>
                <a:gd name="T49" fmla="*/ 586 h 814"/>
                <a:gd name="T50" fmla="*/ 803 w 1605"/>
                <a:gd name="T51" fmla="*/ 491 h 814"/>
                <a:gd name="T52" fmla="*/ 835 w 1605"/>
                <a:gd name="T53" fmla="*/ 379 h 814"/>
                <a:gd name="T54" fmla="*/ 867 w 1605"/>
                <a:gd name="T55" fmla="*/ 264 h 814"/>
                <a:gd name="T56" fmla="*/ 899 w 1605"/>
                <a:gd name="T57" fmla="*/ 164 h 814"/>
                <a:gd name="T58" fmla="*/ 931 w 1605"/>
                <a:gd name="T59" fmla="*/ 88 h 814"/>
                <a:gd name="T60" fmla="*/ 963 w 1605"/>
                <a:gd name="T61" fmla="*/ 37 h 814"/>
                <a:gd name="T62" fmla="*/ 995 w 1605"/>
                <a:gd name="T63" fmla="*/ 9 h 814"/>
                <a:gd name="T64" fmla="*/ 1028 w 1605"/>
                <a:gd name="T65" fmla="*/ 0 h 814"/>
                <a:gd name="T66" fmla="*/ 1060 w 1605"/>
                <a:gd name="T67" fmla="*/ 7 h 814"/>
                <a:gd name="T68" fmla="*/ 1092 w 1605"/>
                <a:gd name="T69" fmla="*/ 32 h 814"/>
                <a:gd name="T70" fmla="*/ 1124 w 1605"/>
                <a:gd name="T71" fmla="*/ 73 h 814"/>
                <a:gd name="T72" fmla="*/ 1156 w 1605"/>
                <a:gd name="T73" fmla="*/ 131 h 814"/>
                <a:gd name="T74" fmla="*/ 1188 w 1605"/>
                <a:gd name="T75" fmla="*/ 198 h 814"/>
                <a:gd name="T76" fmla="*/ 1220 w 1605"/>
                <a:gd name="T77" fmla="*/ 263 h 814"/>
                <a:gd name="T78" fmla="*/ 1252 w 1605"/>
                <a:gd name="T79" fmla="*/ 317 h 814"/>
                <a:gd name="T80" fmla="*/ 1285 w 1605"/>
                <a:gd name="T81" fmla="*/ 356 h 814"/>
                <a:gd name="T82" fmla="*/ 1316 w 1605"/>
                <a:gd name="T83" fmla="*/ 380 h 814"/>
                <a:gd name="T84" fmla="*/ 1349 w 1605"/>
                <a:gd name="T85" fmla="*/ 393 h 814"/>
                <a:gd name="T86" fmla="*/ 1381 w 1605"/>
                <a:gd name="T87" fmla="*/ 396 h 814"/>
                <a:gd name="T88" fmla="*/ 1413 w 1605"/>
                <a:gd name="T89" fmla="*/ 391 h 814"/>
                <a:gd name="T90" fmla="*/ 1445 w 1605"/>
                <a:gd name="T91" fmla="*/ 375 h 814"/>
                <a:gd name="T92" fmla="*/ 1477 w 1605"/>
                <a:gd name="T93" fmla="*/ 345 h 814"/>
                <a:gd name="T94" fmla="*/ 1509 w 1605"/>
                <a:gd name="T95" fmla="*/ 296 h 814"/>
                <a:gd name="T96" fmla="*/ 1541 w 1605"/>
                <a:gd name="T97" fmla="*/ 225 h 814"/>
                <a:gd name="T98" fmla="*/ 1574 w 1605"/>
                <a:gd name="T99" fmla="*/ 131 h 814"/>
                <a:gd name="T100" fmla="*/ 1605 w 1605"/>
                <a:gd name="T101" fmla="*/ 24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14">
                  <a:moveTo>
                    <a:pt x="0" y="814"/>
                  </a:moveTo>
                  <a:lnTo>
                    <a:pt x="32" y="736"/>
                  </a:lnTo>
                  <a:lnTo>
                    <a:pt x="64" y="645"/>
                  </a:lnTo>
                  <a:lnTo>
                    <a:pt x="96" y="556"/>
                  </a:lnTo>
                  <a:lnTo>
                    <a:pt x="128" y="483"/>
                  </a:lnTo>
                  <a:lnTo>
                    <a:pt x="161" y="432"/>
                  </a:lnTo>
                  <a:lnTo>
                    <a:pt x="193" y="404"/>
                  </a:lnTo>
                  <a:lnTo>
                    <a:pt x="225" y="395"/>
                  </a:lnTo>
                  <a:lnTo>
                    <a:pt x="257" y="403"/>
                  </a:lnTo>
                  <a:lnTo>
                    <a:pt x="289" y="429"/>
                  </a:lnTo>
                  <a:lnTo>
                    <a:pt x="321" y="471"/>
                  </a:lnTo>
                  <a:lnTo>
                    <a:pt x="353" y="525"/>
                  </a:lnTo>
                  <a:lnTo>
                    <a:pt x="385" y="585"/>
                  </a:lnTo>
                  <a:lnTo>
                    <a:pt x="417" y="641"/>
                  </a:lnTo>
                  <a:lnTo>
                    <a:pt x="450" y="686"/>
                  </a:lnTo>
                  <a:lnTo>
                    <a:pt x="482" y="719"/>
                  </a:lnTo>
                  <a:lnTo>
                    <a:pt x="514" y="741"/>
                  </a:lnTo>
                  <a:lnTo>
                    <a:pt x="546" y="753"/>
                  </a:lnTo>
                  <a:lnTo>
                    <a:pt x="578" y="758"/>
                  </a:lnTo>
                  <a:lnTo>
                    <a:pt x="610" y="757"/>
                  </a:lnTo>
                  <a:lnTo>
                    <a:pt x="642" y="749"/>
                  </a:lnTo>
                  <a:lnTo>
                    <a:pt x="674" y="732"/>
                  </a:lnTo>
                  <a:lnTo>
                    <a:pt x="706" y="703"/>
                  </a:lnTo>
                  <a:lnTo>
                    <a:pt x="739" y="656"/>
                  </a:lnTo>
                  <a:lnTo>
                    <a:pt x="771" y="586"/>
                  </a:lnTo>
                  <a:lnTo>
                    <a:pt x="803" y="491"/>
                  </a:lnTo>
                  <a:lnTo>
                    <a:pt x="835" y="379"/>
                  </a:lnTo>
                  <a:lnTo>
                    <a:pt x="867" y="264"/>
                  </a:lnTo>
                  <a:lnTo>
                    <a:pt x="899" y="164"/>
                  </a:lnTo>
                  <a:lnTo>
                    <a:pt x="931" y="88"/>
                  </a:lnTo>
                  <a:lnTo>
                    <a:pt x="963" y="37"/>
                  </a:lnTo>
                  <a:lnTo>
                    <a:pt x="995" y="9"/>
                  </a:lnTo>
                  <a:lnTo>
                    <a:pt x="1028" y="0"/>
                  </a:lnTo>
                  <a:lnTo>
                    <a:pt x="1060" y="7"/>
                  </a:lnTo>
                  <a:lnTo>
                    <a:pt x="1092" y="32"/>
                  </a:lnTo>
                  <a:lnTo>
                    <a:pt x="1124" y="73"/>
                  </a:lnTo>
                  <a:lnTo>
                    <a:pt x="1156" y="131"/>
                  </a:lnTo>
                  <a:lnTo>
                    <a:pt x="1188" y="198"/>
                  </a:lnTo>
                  <a:lnTo>
                    <a:pt x="1220" y="263"/>
                  </a:lnTo>
                  <a:lnTo>
                    <a:pt x="1252" y="317"/>
                  </a:lnTo>
                  <a:lnTo>
                    <a:pt x="1285" y="356"/>
                  </a:lnTo>
                  <a:lnTo>
                    <a:pt x="1316" y="380"/>
                  </a:lnTo>
                  <a:lnTo>
                    <a:pt x="1349" y="393"/>
                  </a:lnTo>
                  <a:lnTo>
                    <a:pt x="1381" y="396"/>
                  </a:lnTo>
                  <a:lnTo>
                    <a:pt x="1413" y="391"/>
                  </a:lnTo>
                  <a:lnTo>
                    <a:pt x="1445" y="375"/>
                  </a:lnTo>
                  <a:lnTo>
                    <a:pt x="1477" y="345"/>
                  </a:lnTo>
                  <a:lnTo>
                    <a:pt x="1509" y="296"/>
                  </a:lnTo>
                  <a:lnTo>
                    <a:pt x="1541" y="225"/>
                  </a:lnTo>
                  <a:lnTo>
                    <a:pt x="1574" y="131"/>
                  </a:lnTo>
                  <a:lnTo>
                    <a:pt x="1605" y="2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1" name="Freeform 183">
              <a:extLst>
                <a:ext uri="{FF2B5EF4-FFF2-40B4-BE49-F238E27FC236}">
                  <a16:creationId xmlns:a16="http://schemas.microsoft.com/office/drawing/2014/main" id="{9E93F168-7D9F-CCEE-7AC0-A8BB3B4E5BC0}"/>
                </a:ext>
              </a:extLst>
            </p:cNvPr>
            <p:cNvSpPr>
              <a:spLocks/>
            </p:cNvSpPr>
            <p:nvPr/>
          </p:nvSpPr>
          <p:spPr bwMode="auto">
            <a:xfrm>
              <a:off x="3286" y="2664"/>
              <a:ext cx="1605" cy="824"/>
            </a:xfrm>
            <a:custGeom>
              <a:avLst/>
              <a:gdLst>
                <a:gd name="T0" fmla="*/ 0 w 1605"/>
                <a:gd name="T1" fmla="*/ 824 h 824"/>
                <a:gd name="T2" fmla="*/ 32 w 1605"/>
                <a:gd name="T3" fmla="*/ 703 h 824"/>
                <a:gd name="T4" fmla="*/ 64 w 1605"/>
                <a:gd name="T5" fmla="*/ 603 h 824"/>
                <a:gd name="T6" fmla="*/ 96 w 1605"/>
                <a:gd name="T7" fmla="*/ 530 h 824"/>
                <a:gd name="T8" fmla="*/ 128 w 1605"/>
                <a:gd name="T9" fmla="*/ 481 h 824"/>
                <a:gd name="T10" fmla="*/ 161 w 1605"/>
                <a:gd name="T11" fmla="*/ 452 h 824"/>
                <a:gd name="T12" fmla="*/ 193 w 1605"/>
                <a:gd name="T13" fmla="*/ 436 h 824"/>
                <a:gd name="T14" fmla="*/ 225 w 1605"/>
                <a:gd name="T15" fmla="*/ 430 h 824"/>
                <a:gd name="T16" fmla="*/ 257 w 1605"/>
                <a:gd name="T17" fmla="*/ 433 h 824"/>
                <a:gd name="T18" fmla="*/ 289 w 1605"/>
                <a:gd name="T19" fmla="*/ 446 h 824"/>
                <a:gd name="T20" fmla="*/ 321 w 1605"/>
                <a:gd name="T21" fmla="*/ 470 h 824"/>
                <a:gd name="T22" fmla="*/ 353 w 1605"/>
                <a:gd name="T23" fmla="*/ 507 h 824"/>
                <a:gd name="T24" fmla="*/ 385 w 1605"/>
                <a:gd name="T25" fmla="*/ 561 h 824"/>
                <a:gd name="T26" fmla="*/ 417 w 1605"/>
                <a:gd name="T27" fmla="*/ 625 h 824"/>
                <a:gd name="T28" fmla="*/ 450 w 1605"/>
                <a:gd name="T29" fmla="*/ 692 h 824"/>
                <a:gd name="T30" fmla="*/ 482 w 1605"/>
                <a:gd name="T31" fmla="*/ 749 h 824"/>
                <a:gd name="T32" fmla="*/ 514 w 1605"/>
                <a:gd name="T33" fmla="*/ 791 h 824"/>
                <a:gd name="T34" fmla="*/ 546 w 1605"/>
                <a:gd name="T35" fmla="*/ 814 h 824"/>
                <a:gd name="T36" fmla="*/ 578 w 1605"/>
                <a:gd name="T37" fmla="*/ 820 h 824"/>
                <a:gd name="T38" fmla="*/ 610 w 1605"/>
                <a:gd name="T39" fmla="*/ 810 h 824"/>
                <a:gd name="T40" fmla="*/ 642 w 1605"/>
                <a:gd name="T41" fmla="*/ 785 h 824"/>
                <a:gd name="T42" fmla="*/ 674 w 1605"/>
                <a:gd name="T43" fmla="*/ 743 h 824"/>
                <a:gd name="T44" fmla="*/ 706 w 1605"/>
                <a:gd name="T45" fmla="*/ 682 h 824"/>
                <a:gd name="T46" fmla="*/ 739 w 1605"/>
                <a:gd name="T47" fmla="*/ 604 h 824"/>
                <a:gd name="T48" fmla="*/ 771 w 1605"/>
                <a:gd name="T49" fmla="*/ 511 h 824"/>
                <a:gd name="T50" fmla="*/ 803 w 1605"/>
                <a:gd name="T51" fmla="*/ 409 h 824"/>
                <a:gd name="T52" fmla="*/ 835 w 1605"/>
                <a:gd name="T53" fmla="*/ 308 h 824"/>
                <a:gd name="T54" fmla="*/ 867 w 1605"/>
                <a:gd name="T55" fmla="*/ 216 h 824"/>
                <a:gd name="T56" fmla="*/ 899 w 1605"/>
                <a:gd name="T57" fmla="*/ 140 h 824"/>
                <a:gd name="T58" fmla="*/ 931 w 1605"/>
                <a:gd name="T59" fmla="*/ 82 h 824"/>
                <a:gd name="T60" fmla="*/ 963 w 1605"/>
                <a:gd name="T61" fmla="*/ 41 h 824"/>
                <a:gd name="T62" fmla="*/ 995 w 1605"/>
                <a:gd name="T63" fmla="*/ 14 h 824"/>
                <a:gd name="T64" fmla="*/ 1028 w 1605"/>
                <a:gd name="T65" fmla="*/ 1 h 824"/>
                <a:gd name="T66" fmla="*/ 1060 w 1605"/>
                <a:gd name="T67" fmla="*/ 0 h 824"/>
                <a:gd name="T68" fmla="*/ 1092 w 1605"/>
                <a:gd name="T69" fmla="*/ 14 h 824"/>
                <a:gd name="T70" fmla="*/ 1124 w 1605"/>
                <a:gd name="T71" fmla="*/ 44 h 824"/>
                <a:gd name="T72" fmla="*/ 1156 w 1605"/>
                <a:gd name="T73" fmla="*/ 92 h 824"/>
                <a:gd name="T74" fmla="*/ 1188 w 1605"/>
                <a:gd name="T75" fmla="*/ 157 h 824"/>
                <a:gd name="T76" fmla="*/ 1220 w 1605"/>
                <a:gd name="T77" fmla="*/ 231 h 824"/>
                <a:gd name="T78" fmla="*/ 1252 w 1605"/>
                <a:gd name="T79" fmla="*/ 300 h 824"/>
                <a:gd name="T80" fmla="*/ 1285 w 1605"/>
                <a:gd name="T81" fmla="*/ 356 h 824"/>
                <a:gd name="T82" fmla="*/ 1316 w 1605"/>
                <a:gd name="T83" fmla="*/ 394 h 824"/>
                <a:gd name="T84" fmla="*/ 1349 w 1605"/>
                <a:gd name="T85" fmla="*/ 414 h 824"/>
                <a:gd name="T86" fmla="*/ 1381 w 1605"/>
                <a:gd name="T87" fmla="*/ 419 h 824"/>
                <a:gd name="T88" fmla="*/ 1413 w 1605"/>
                <a:gd name="T89" fmla="*/ 409 h 824"/>
                <a:gd name="T90" fmla="*/ 1445 w 1605"/>
                <a:gd name="T91" fmla="*/ 382 h 824"/>
                <a:gd name="T92" fmla="*/ 1477 w 1605"/>
                <a:gd name="T93" fmla="*/ 337 h 824"/>
                <a:gd name="T94" fmla="*/ 1509 w 1605"/>
                <a:gd name="T95" fmla="*/ 270 h 824"/>
                <a:gd name="T96" fmla="*/ 1541 w 1605"/>
                <a:gd name="T97" fmla="*/ 185 h 824"/>
                <a:gd name="T98" fmla="*/ 1574 w 1605"/>
                <a:gd name="T99" fmla="*/ 95 h 824"/>
                <a:gd name="T100" fmla="*/ 1605 w 1605"/>
                <a:gd name="T101" fmla="*/ 13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24">
                  <a:moveTo>
                    <a:pt x="0" y="824"/>
                  </a:moveTo>
                  <a:lnTo>
                    <a:pt x="32" y="703"/>
                  </a:lnTo>
                  <a:lnTo>
                    <a:pt x="64" y="603"/>
                  </a:lnTo>
                  <a:lnTo>
                    <a:pt x="96" y="530"/>
                  </a:lnTo>
                  <a:lnTo>
                    <a:pt x="128" y="481"/>
                  </a:lnTo>
                  <a:lnTo>
                    <a:pt x="161" y="452"/>
                  </a:lnTo>
                  <a:lnTo>
                    <a:pt x="193" y="436"/>
                  </a:lnTo>
                  <a:lnTo>
                    <a:pt x="225" y="430"/>
                  </a:lnTo>
                  <a:lnTo>
                    <a:pt x="257" y="433"/>
                  </a:lnTo>
                  <a:lnTo>
                    <a:pt x="289" y="446"/>
                  </a:lnTo>
                  <a:lnTo>
                    <a:pt x="321" y="470"/>
                  </a:lnTo>
                  <a:lnTo>
                    <a:pt x="353" y="507"/>
                  </a:lnTo>
                  <a:lnTo>
                    <a:pt x="385" y="561"/>
                  </a:lnTo>
                  <a:lnTo>
                    <a:pt x="417" y="625"/>
                  </a:lnTo>
                  <a:lnTo>
                    <a:pt x="450" y="692"/>
                  </a:lnTo>
                  <a:lnTo>
                    <a:pt x="482" y="749"/>
                  </a:lnTo>
                  <a:lnTo>
                    <a:pt x="514" y="791"/>
                  </a:lnTo>
                  <a:lnTo>
                    <a:pt x="546" y="814"/>
                  </a:lnTo>
                  <a:lnTo>
                    <a:pt x="578" y="820"/>
                  </a:lnTo>
                  <a:lnTo>
                    <a:pt x="610" y="810"/>
                  </a:lnTo>
                  <a:lnTo>
                    <a:pt x="642" y="785"/>
                  </a:lnTo>
                  <a:lnTo>
                    <a:pt x="674" y="743"/>
                  </a:lnTo>
                  <a:lnTo>
                    <a:pt x="706" y="682"/>
                  </a:lnTo>
                  <a:lnTo>
                    <a:pt x="739" y="604"/>
                  </a:lnTo>
                  <a:lnTo>
                    <a:pt x="771" y="511"/>
                  </a:lnTo>
                  <a:lnTo>
                    <a:pt x="803" y="409"/>
                  </a:lnTo>
                  <a:lnTo>
                    <a:pt x="835" y="308"/>
                  </a:lnTo>
                  <a:lnTo>
                    <a:pt x="867" y="216"/>
                  </a:lnTo>
                  <a:lnTo>
                    <a:pt x="899" y="140"/>
                  </a:lnTo>
                  <a:lnTo>
                    <a:pt x="931" y="82"/>
                  </a:lnTo>
                  <a:lnTo>
                    <a:pt x="963" y="41"/>
                  </a:lnTo>
                  <a:lnTo>
                    <a:pt x="995" y="14"/>
                  </a:lnTo>
                  <a:lnTo>
                    <a:pt x="1028" y="1"/>
                  </a:lnTo>
                  <a:lnTo>
                    <a:pt x="1060" y="0"/>
                  </a:lnTo>
                  <a:lnTo>
                    <a:pt x="1092" y="14"/>
                  </a:lnTo>
                  <a:lnTo>
                    <a:pt x="1124" y="44"/>
                  </a:lnTo>
                  <a:lnTo>
                    <a:pt x="1156" y="92"/>
                  </a:lnTo>
                  <a:lnTo>
                    <a:pt x="1188" y="157"/>
                  </a:lnTo>
                  <a:lnTo>
                    <a:pt x="1220" y="231"/>
                  </a:lnTo>
                  <a:lnTo>
                    <a:pt x="1252" y="300"/>
                  </a:lnTo>
                  <a:lnTo>
                    <a:pt x="1285" y="356"/>
                  </a:lnTo>
                  <a:lnTo>
                    <a:pt x="1316" y="394"/>
                  </a:lnTo>
                  <a:lnTo>
                    <a:pt x="1349" y="414"/>
                  </a:lnTo>
                  <a:lnTo>
                    <a:pt x="1381" y="419"/>
                  </a:lnTo>
                  <a:lnTo>
                    <a:pt x="1413" y="409"/>
                  </a:lnTo>
                  <a:lnTo>
                    <a:pt x="1445" y="382"/>
                  </a:lnTo>
                  <a:lnTo>
                    <a:pt x="1477" y="337"/>
                  </a:lnTo>
                  <a:lnTo>
                    <a:pt x="1509" y="270"/>
                  </a:lnTo>
                  <a:lnTo>
                    <a:pt x="1541" y="185"/>
                  </a:lnTo>
                  <a:lnTo>
                    <a:pt x="1574" y="95"/>
                  </a:lnTo>
                  <a:lnTo>
                    <a:pt x="1605" y="1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2" name="Freeform 184">
              <a:extLst>
                <a:ext uri="{FF2B5EF4-FFF2-40B4-BE49-F238E27FC236}">
                  <a16:creationId xmlns:a16="http://schemas.microsoft.com/office/drawing/2014/main" id="{84753C88-DA5E-E6F9-7980-7F56A0789D1A}"/>
                </a:ext>
              </a:extLst>
            </p:cNvPr>
            <p:cNvSpPr>
              <a:spLocks/>
            </p:cNvSpPr>
            <p:nvPr/>
          </p:nvSpPr>
          <p:spPr bwMode="auto">
            <a:xfrm>
              <a:off x="3286" y="2677"/>
              <a:ext cx="1605" cy="791"/>
            </a:xfrm>
            <a:custGeom>
              <a:avLst/>
              <a:gdLst>
                <a:gd name="T0" fmla="*/ 0 w 1605"/>
                <a:gd name="T1" fmla="*/ 751 h 791"/>
                <a:gd name="T2" fmla="*/ 32 w 1605"/>
                <a:gd name="T3" fmla="*/ 682 h 791"/>
                <a:gd name="T4" fmla="*/ 64 w 1605"/>
                <a:gd name="T5" fmla="*/ 605 h 791"/>
                <a:gd name="T6" fmla="*/ 96 w 1605"/>
                <a:gd name="T7" fmla="*/ 533 h 791"/>
                <a:gd name="T8" fmla="*/ 128 w 1605"/>
                <a:gd name="T9" fmla="*/ 475 h 791"/>
                <a:gd name="T10" fmla="*/ 161 w 1605"/>
                <a:gd name="T11" fmla="*/ 435 h 791"/>
                <a:gd name="T12" fmla="*/ 193 w 1605"/>
                <a:gd name="T13" fmla="*/ 412 h 791"/>
                <a:gd name="T14" fmla="*/ 225 w 1605"/>
                <a:gd name="T15" fmla="*/ 403 h 791"/>
                <a:gd name="T16" fmla="*/ 257 w 1605"/>
                <a:gd name="T17" fmla="*/ 407 h 791"/>
                <a:gd name="T18" fmla="*/ 289 w 1605"/>
                <a:gd name="T19" fmla="*/ 423 h 791"/>
                <a:gd name="T20" fmla="*/ 321 w 1605"/>
                <a:gd name="T21" fmla="*/ 453 h 791"/>
                <a:gd name="T22" fmla="*/ 353 w 1605"/>
                <a:gd name="T23" fmla="*/ 499 h 791"/>
                <a:gd name="T24" fmla="*/ 385 w 1605"/>
                <a:gd name="T25" fmla="*/ 557 h 791"/>
                <a:gd name="T26" fmla="*/ 417 w 1605"/>
                <a:gd name="T27" fmla="*/ 621 h 791"/>
                <a:gd name="T28" fmla="*/ 450 w 1605"/>
                <a:gd name="T29" fmla="*/ 681 h 791"/>
                <a:gd name="T30" fmla="*/ 482 w 1605"/>
                <a:gd name="T31" fmla="*/ 730 h 791"/>
                <a:gd name="T32" fmla="*/ 514 w 1605"/>
                <a:gd name="T33" fmla="*/ 763 h 791"/>
                <a:gd name="T34" fmla="*/ 546 w 1605"/>
                <a:gd name="T35" fmla="*/ 783 h 791"/>
                <a:gd name="T36" fmla="*/ 578 w 1605"/>
                <a:gd name="T37" fmla="*/ 791 h 791"/>
                <a:gd name="T38" fmla="*/ 610 w 1605"/>
                <a:gd name="T39" fmla="*/ 789 h 791"/>
                <a:gd name="T40" fmla="*/ 642 w 1605"/>
                <a:gd name="T41" fmla="*/ 776 h 791"/>
                <a:gd name="T42" fmla="*/ 674 w 1605"/>
                <a:gd name="T43" fmla="*/ 748 h 791"/>
                <a:gd name="T44" fmla="*/ 706 w 1605"/>
                <a:gd name="T45" fmla="*/ 700 h 791"/>
                <a:gd name="T46" fmla="*/ 739 w 1605"/>
                <a:gd name="T47" fmla="*/ 628 h 791"/>
                <a:gd name="T48" fmla="*/ 771 w 1605"/>
                <a:gd name="T49" fmla="*/ 529 h 791"/>
                <a:gd name="T50" fmla="*/ 803 w 1605"/>
                <a:gd name="T51" fmla="*/ 411 h 791"/>
                <a:gd name="T52" fmla="*/ 835 w 1605"/>
                <a:gd name="T53" fmla="*/ 291 h 791"/>
                <a:gd name="T54" fmla="*/ 867 w 1605"/>
                <a:gd name="T55" fmla="*/ 187 h 791"/>
                <a:gd name="T56" fmla="*/ 899 w 1605"/>
                <a:gd name="T57" fmla="*/ 107 h 791"/>
                <a:gd name="T58" fmla="*/ 931 w 1605"/>
                <a:gd name="T59" fmla="*/ 54 h 791"/>
                <a:gd name="T60" fmla="*/ 963 w 1605"/>
                <a:gd name="T61" fmla="*/ 21 h 791"/>
                <a:gd name="T62" fmla="*/ 995 w 1605"/>
                <a:gd name="T63" fmla="*/ 5 h 791"/>
                <a:gd name="T64" fmla="*/ 1028 w 1605"/>
                <a:gd name="T65" fmla="*/ 0 h 791"/>
                <a:gd name="T66" fmla="*/ 1060 w 1605"/>
                <a:gd name="T67" fmla="*/ 5 h 791"/>
                <a:gd name="T68" fmla="*/ 1092 w 1605"/>
                <a:gd name="T69" fmla="*/ 21 h 791"/>
                <a:gd name="T70" fmla="*/ 1124 w 1605"/>
                <a:gd name="T71" fmla="*/ 49 h 791"/>
                <a:gd name="T72" fmla="*/ 1156 w 1605"/>
                <a:gd name="T73" fmla="*/ 89 h 791"/>
                <a:gd name="T74" fmla="*/ 1188 w 1605"/>
                <a:gd name="T75" fmla="*/ 141 h 791"/>
                <a:gd name="T76" fmla="*/ 1220 w 1605"/>
                <a:gd name="T77" fmla="*/ 198 h 791"/>
                <a:gd name="T78" fmla="*/ 1252 w 1605"/>
                <a:gd name="T79" fmla="*/ 251 h 791"/>
                <a:gd name="T80" fmla="*/ 1285 w 1605"/>
                <a:gd name="T81" fmla="*/ 294 h 791"/>
                <a:gd name="T82" fmla="*/ 1316 w 1605"/>
                <a:gd name="T83" fmla="*/ 325 h 791"/>
                <a:gd name="T84" fmla="*/ 1349 w 1605"/>
                <a:gd name="T85" fmla="*/ 343 h 791"/>
                <a:gd name="T86" fmla="*/ 1381 w 1605"/>
                <a:gd name="T87" fmla="*/ 351 h 791"/>
                <a:gd name="T88" fmla="*/ 1413 w 1605"/>
                <a:gd name="T89" fmla="*/ 351 h 791"/>
                <a:gd name="T90" fmla="*/ 1445 w 1605"/>
                <a:gd name="T91" fmla="*/ 340 h 791"/>
                <a:gd name="T92" fmla="*/ 1477 w 1605"/>
                <a:gd name="T93" fmla="*/ 317 h 791"/>
                <a:gd name="T94" fmla="*/ 1509 w 1605"/>
                <a:gd name="T95" fmla="*/ 277 h 791"/>
                <a:gd name="T96" fmla="*/ 1541 w 1605"/>
                <a:gd name="T97" fmla="*/ 215 h 791"/>
                <a:gd name="T98" fmla="*/ 1574 w 1605"/>
                <a:gd name="T99" fmla="*/ 127 h 791"/>
                <a:gd name="T100" fmla="*/ 1605 w 1605"/>
                <a:gd name="T101" fmla="*/ 1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91">
                  <a:moveTo>
                    <a:pt x="0" y="751"/>
                  </a:moveTo>
                  <a:lnTo>
                    <a:pt x="32" y="682"/>
                  </a:lnTo>
                  <a:lnTo>
                    <a:pt x="64" y="605"/>
                  </a:lnTo>
                  <a:lnTo>
                    <a:pt x="96" y="533"/>
                  </a:lnTo>
                  <a:lnTo>
                    <a:pt x="128" y="475"/>
                  </a:lnTo>
                  <a:lnTo>
                    <a:pt x="161" y="435"/>
                  </a:lnTo>
                  <a:lnTo>
                    <a:pt x="193" y="412"/>
                  </a:lnTo>
                  <a:lnTo>
                    <a:pt x="225" y="403"/>
                  </a:lnTo>
                  <a:lnTo>
                    <a:pt x="257" y="407"/>
                  </a:lnTo>
                  <a:lnTo>
                    <a:pt x="289" y="423"/>
                  </a:lnTo>
                  <a:lnTo>
                    <a:pt x="321" y="453"/>
                  </a:lnTo>
                  <a:lnTo>
                    <a:pt x="353" y="499"/>
                  </a:lnTo>
                  <a:lnTo>
                    <a:pt x="385" y="557"/>
                  </a:lnTo>
                  <a:lnTo>
                    <a:pt x="417" y="621"/>
                  </a:lnTo>
                  <a:lnTo>
                    <a:pt x="450" y="681"/>
                  </a:lnTo>
                  <a:lnTo>
                    <a:pt x="482" y="730"/>
                  </a:lnTo>
                  <a:lnTo>
                    <a:pt x="514" y="763"/>
                  </a:lnTo>
                  <a:lnTo>
                    <a:pt x="546" y="783"/>
                  </a:lnTo>
                  <a:lnTo>
                    <a:pt x="578" y="791"/>
                  </a:lnTo>
                  <a:lnTo>
                    <a:pt x="610" y="789"/>
                  </a:lnTo>
                  <a:lnTo>
                    <a:pt x="642" y="776"/>
                  </a:lnTo>
                  <a:lnTo>
                    <a:pt x="674" y="748"/>
                  </a:lnTo>
                  <a:lnTo>
                    <a:pt x="706" y="700"/>
                  </a:lnTo>
                  <a:lnTo>
                    <a:pt x="739" y="628"/>
                  </a:lnTo>
                  <a:lnTo>
                    <a:pt x="771" y="529"/>
                  </a:lnTo>
                  <a:lnTo>
                    <a:pt x="803" y="411"/>
                  </a:lnTo>
                  <a:lnTo>
                    <a:pt x="835" y="291"/>
                  </a:lnTo>
                  <a:lnTo>
                    <a:pt x="867" y="187"/>
                  </a:lnTo>
                  <a:lnTo>
                    <a:pt x="899" y="107"/>
                  </a:lnTo>
                  <a:lnTo>
                    <a:pt x="931" y="54"/>
                  </a:lnTo>
                  <a:lnTo>
                    <a:pt x="963" y="21"/>
                  </a:lnTo>
                  <a:lnTo>
                    <a:pt x="995" y="5"/>
                  </a:lnTo>
                  <a:lnTo>
                    <a:pt x="1028" y="0"/>
                  </a:lnTo>
                  <a:lnTo>
                    <a:pt x="1060" y="5"/>
                  </a:lnTo>
                  <a:lnTo>
                    <a:pt x="1092" y="21"/>
                  </a:lnTo>
                  <a:lnTo>
                    <a:pt x="1124" y="49"/>
                  </a:lnTo>
                  <a:lnTo>
                    <a:pt x="1156" y="89"/>
                  </a:lnTo>
                  <a:lnTo>
                    <a:pt x="1188" y="141"/>
                  </a:lnTo>
                  <a:lnTo>
                    <a:pt x="1220" y="198"/>
                  </a:lnTo>
                  <a:lnTo>
                    <a:pt x="1252" y="251"/>
                  </a:lnTo>
                  <a:lnTo>
                    <a:pt x="1285" y="294"/>
                  </a:lnTo>
                  <a:lnTo>
                    <a:pt x="1316" y="325"/>
                  </a:lnTo>
                  <a:lnTo>
                    <a:pt x="1349" y="343"/>
                  </a:lnTo>
                  <a:lnTo>
                    <a:pt x="1381" y="351"/>
                  </a:lnTo>
                  <a:lnTo>
                    <a:pt x="1413" y="351"/>
                  </a:lnTo>
                  <a:lnTo>
                    <a:pt x="1445" y="340"/>
                  </a:lnTo>
                  <a:lnTo>
                    <a:pt x="1477" y="317"/>
                  </a:lnTo>
                  <a:lnTo>
                    <a:pt x="1509" y="277"/>
                  </a:lnTo>
                  <a:lnTo>
                    <a:pt x="1541" y="215"/>
                  </a:lnTo>
                  <a:lnTo>
                    <a:pt x="1574" y="127"/>
                  </a:lnTo>
                  <a:lnTo>
                    <a:pt x="1605" y="1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3" name="Freeform 185">
              <a:extLst>
                <a:ext uri="{FF2B5EF4-FFF2-40B4-BE49-F238E27FC236}">
                  <a16:creationId xmlns:a16="http://schemas.microsoft.com/office/drawing/2014/main" id="{9D57F4AE-0AA4-4CC0-D8C2-CB9BEF3003CA}"/>
                </a:ext>
              </a:extLst>
            </p:cNvPr>
            <p:cNvSpPr>
              <a:spLocks/>
            </p:cNvSpPr>
            <p:nvPr/>
          </p:nvSpPr>
          <p:spPr bwMode="auto">
            <a:xfrm>
              <a:off x="3286" y="2675"/>
              <a:ext cx="1605" cy="917"/>
            </a:xfrm>
            <a:custGeom>
              <a:avLst/>
              <a:gdLst>
                <a:gd name="T0" fmla="*/ 0 w 1605"/>
                <a:gd name="T1" fmla="*/ 917 h 917"/>
                <a:gd name="T2" fmla="*/ 32 w 1605"/>
                <a:gd name="T3" fmla="*/ 754 h 917"/>
                <a:gd name="T4" fmla="*/ 64 w 1605"/>
                <a:gd name="T5" fmla="*/ 630 h 917"/>
                <a:gd name="T6" fmla="*/ 96 w 1605"/>
                <a:gd name="T7" fmla="*/ 546 h 917"/>
                <a:gd name="T8" fmla="*/ 128 w 1605"/>
                <a:gd name="T9" fmla="*/ 492 h 917"/>
                <a:gd name="T10" fmla="*/ 161 w 1605"/>
                <a:gd name="T11" fmla="*/ 460 h 917"/>
                <a:gd name="T12" fmla="*/ 193 w 1605"/>
                <a:gd name="T13" fmla="*/ 441 h 917"/>
                <a:gd name="T14" fmla="*/ 225 w 1605"/>
                <a:gd name="T15" fmla="*/ 432 h 917"/>
                <a:gd name="T16" fmla="*/ 257 w 1605"/>
                <a:gd name="T17" fmla="*/ 430 h 917"/>
                <a:gd name="T18" fmla="*/ 289 w 1605"/>
                <a:gd name="T19" fmla="*/ 437 h 917"/>
                <a:gd name="T20" fmla="*/ 321 w 1605"/>
                <a:gd name="T21" fmla="*/ 456 h 917"/>
                <a:gd name="T22" fmla="*/ 353 w 1605"/>
                <a:gd name="T23" fmla="*/ 491 h 917"/>
                <a:gd name="T24" fmla="*/ 385 w 1605"/>
                <a:gd name="T25" fmla="*/ 547 h 917"/>
                <a:gd name="T26" fmla="*/ 417 w 1605"/>
                <a:gd name="T27" fmla="*/ 618 h 917"/>
                <a:gd name="T28" fmla="*/ 450 w 1605"/>
                <a:gd name="T29" fmla="*/ 686 h 917"/>
                <a:gd name="T30" fmla="*/ 482 w 1605"/>
                <a:gd name="T31" fmla="*/ 736 h 917"/>
                <a:gd name="T32" fmla="*/ 514 w 1605"/>
                <a:gd name="T33" fmla="*/ 766 h 917"/>
                <a:gd name="T34" fmla="*/ 546 w 1605"/>
                <a:gd name="T35" fmla="*/ 779 h 917"/>
                <a:gd name="T36" fmla="*/ 578 w 1605"/>
                <a:gd name="T37" fmla="*/ 780 h 917"/>
                <a:gd name="T38" fmla="*/ 610 w 1605"/>
                <a:gd name="T39" fmla="*/ 771 h 917"/>
                <a:gd name="T40" fmla="*/ 642 w 1605"/>
                <a:gd name="T41" fmla="*/ 751 h 917"/>
                <a:gd name="T42" fmla="*/ 674 w 1605"/>
                <a:gd name="T43" fmla="*/ 717 h 917"/>
                <a:gd name="T44" fmla="*/ 706 w 1605"/>
                <a:gd name="T45" fmla="*/ 665 h 917"/>
                <a:gd name="T46" fmla="*/ 739 w 1605"/>
                <a:gd name="T47" fmla="*/ 593 h 917"/>
                <a:gd name="T48" fmla="*/ 771 w 1605"/>
                <a:gd name="T49" fmla="*/ 501 h 917"/>
                <a:gd name="T50" fmla="*/ 803 w 1605"/>
                <a:gd name="T51" fmla="*/ 395 h 917"/>
                <a:gd name="T52" fmla="*/ 835 w 1605"/>
                <a:gd name="T53" fmla="*/ 290 h 917"/>
                <a:gd name="T54" fmla="*/ 867 w 1605"/>
                <a:gd name="T55" fmla="*/ 197 h 917"/>
                <a:gd name="T56" fmla="*/ 899 w 1605"/>
                <a:gd name="T57" fmla="*/ 125 h 917"/>
                <a:gd name="T58" fmla="*/ 931 w 1605"/>
                <a:gd name="T59" fmla="*/ 73 h 917"/>
                <a:gd name="T60" fmla="*/ 963 w 1605"/>
                <a:gd name="T61" fmla="*/ 40 h 917"/>
                <a:gd name="T62" fmla="*/ 995 w 1605"/>
                <a:gd name="T63" fmla="*/ 21 h 917"/>
                <a:gd name="T64" fmla="*/ 1028 w 1605"/>
                <a:gd name="T65" fmla="*/ 13 h 917"/>
                <a:gd name="T66" fmla="*/ 1060 w 1605"/>
                <a:gd name="T67" fmla="*/ 16 h 917"/>
                <a:gd name="T68" fmla="*/ 1092 w 1605"/>
                <a:gd name="T69" fmla="*/ 29 h 917"/>
                <a:gd name="T70" fmla="*/ 1124 w 1605"/>
                <a:gd name="T71" fmla="*/ 55 h 917"/>
                <a:gd name="T72" fmla="*/ 1156 w 1605"/>
                <a:gd name="T73" fmla="*/ 97 h 917"/>
                <a:gd name="T74" fmla="*/ 1188 w 1605"/>
                <a:gd name="T75" fmla="*/ 153 h 917"/>
                <a:gd name="T76" fmla="*/ 1220 w 1605"/>
                <a:gd name="T77" fmla="*/ 220 h 917"/>
                <a:gd name="T78" fmla="*/ 1252 w 1605"/>
                <a:gd name="T79" fmla="*/ 288 h 917"/>
                <a:gd name="T80" fmla="*/ 1285 w 1605"/>
                <a:gd name="T81" fmla="*/ 346 h 917"/>
                <a:gd name="T82" fmla="*/ 1316 w 1605"/>
                <a:gd name="T83" fmla="*/ 388 h 917"/>
                <a:gd name="T84" fmla="*/ 1349 w 1605"/>
                <a:gd name="T85" fmla="*/ 412 h 917"/>
                <a:gd name="T86" fmla="*/ 1381 w 1605"/>
                <a:gd name="T87" fmla="*/ 419 h 917"/>
                <a:gd name="T88" fmla="*/ 1413 w 1605"/>
                <a:gd name="T89" fmla="*/ 410 h 917"/>
                <a:gd name="T90" fmla="*/ 1445 w 1605"/>
                <a:gd name="T91" fmla="*/ 381 h 917"/>
                <a:gd name="T92" fmla="*/ 1477 w 1605"/>
                <a:gd name="T93" fmla="*/ 331 h 917"/>
                <a:gd name="T94" fmla="*/ 1509 w 1605"/>
                <a:gd name="T95" fmla="*/ 259 h 917"/>
                <a:gd name="T96" fmla="*/ 1541 w 1605"/>
                <a:gd name="T97" fmla="*/ 171 h 917"/>
                <a:gd name="T98" fmla="*/ 1574 w 1605"/>
                <a:gd name="T99" fmla="*/ 80 h 917"/>
                <a:gd name="T100" fmla="*/ 1605 w 1605"/>
                <a:gd name="T101"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917">
                  <a:moveTo>
                    <a:pt x="0" y="917"/>
                  </a:moveTo>
                  <a:lnTo>
                    <a:pt x="32" y="754"/>
                  </a:lnTo>
                  <a:lnTo>
                    <a:pt x="64" y="630"/>
                  </a:lnTo>
                  <a:lnTo>
                    <a:pt x="96" y="546"/>
                  </a:lnTo>
                  <a:lnTo>
                    <a:pt x="128" y="492"/>
                  </a:lnTo>
                  <a:lnTo>
                    <a:pt x="161" y="460"/>
                  </a:lnTo>
                  <a:lnTo>
                    <a:pt x="193" y="441"/>
                  </a:lnTo>
                  <a:lnTo>
                    <a:pt x="225" y="432"/>
                  </a:lnTo>
                  <a:lnTo>
                    <a:pt x="257" y="430"/>
                  </a:lnTo>
                  <a:lnTo>
                    <a:pt x="289" y="437"/>
                  </a:lnTo>
                  <a:lnTo>
                    <a:pt x="321" y="456"/>
                  </a:lnTo>
                  <a:lnTo>
                    <a:pt x="353" y="491"/>
                  </a:lnTo>
                  <a:lnTo>
                    <a:pt x="385" y="547"/>
                  </a:lnTo>
                  <a:lnTo>
                    <a:pt x="417" y="618"/>
                  </a:lnTo>
                  <a:lnTo>
                    <a:pt x="450" y="686"/>
                  </a:lnTo>
                  <a:lnTo>
                    <a:pt x="482" y="736"/>
                  </a:lnTo>
                  <a:lnTo>
                    <a:pt x="514" y="766"/>
                  </a:lnTo>
                  <a:lnTo>
                    <a:pt x="546" y="779"/>
                  </a:lnTo>
                  <a:lnTo>
                    <a:pt x="578" y="780"/>
                  </a:lnTo>
                  <a:lnTo>
                    <a:pt x="610" y="771"/>
                  </a:lnTo>
                  <a:lnTo>
                    <a:pt x="642" y="751"/>
                  </a:lnTo>
                  <a:lnTo>
                    <a:pt x="674" y="717"/>
                  </a:lnTo>
                  <a:lnTo>
                    <a:pt x="706" y="665"/>
                  </a:lnTo>
                  <a:lnTo>
                    <a:pt x="739" y="593"/>
                  </a:lnTo>
                  <a:lnTo>
                    <a:pt x="771" y="501"/>
                  </a:lnTo>
                  <a:lnTo>
                    <a:pt x="803" y="395"/>
                  </a:lnTo>
                  <a:lnTo>
                    <a:pt x="835" y="290"/>
                  </a:lnTo>
                  <a:lnTo>
                    <a:pt x="867" y="197"/>
                  </a:lnTo>
                  <a:lnTo>
                    <a:pt x="899" y="125"/>
                  </a:lnTo>
                  <a:lnTo>
                    <a:pt x="931" y="73"/>
                  </a:lnTo>
                  <a:lnTo>
                    <a:pt x="963" y="40"/>
                  </a:lnTo>
                  <a:lnTo>
                    <a:pt x="995" y="21"/>
                  </a:lnTo>
                  <a:lnTo>
                    <a:pt x="1028" y="13"/>
                  </a:lnTo>
                  <a:lnTo>
                    <a:pt x="1060" y="16"/>
                  </a:lnTo>
                  <a:lnTo>
                    <a:pt x="1092" y="29"/>
                  </a:lnTo>
                  <a:lnTo>
                    <a:pt x="1124" y="55"/>
                  </a:lnTo>
                  <a:lnTo>
                    <a:pt x="1156" y="97"/>
                  </a:lnTo>
                  <a:lnTo>
                    <a:pt x="1188" y="153"/>
                  </a:lnTo>
                  <a:lnTo>
                    <a:pt x="1220" y="220"/>
                  </a:lnTo>
                  <a:lnTo>
                    <a:pt x="1252" y="288"/>
                  </a:lnTo>
                  <a:lnTo>
                    <a:pt x="1285" y="346"/>
                  </a:lnTo>
                  <a:lnTo>
                    <a:pt x="1316" y="388"/>
                  </a:lnTo>
                  <a:lnTo>
                    <a:pt x="1349" y="412"/>
                  </a:lnTo>
                  <a:lnTo>
                    <a:pt x="1381" y="419"/>
                  </a:lnTo>
                  <a:lnTo>
                    <a:pt x="1413" y="410"/>
                  </a:lnTo>
                  <a:lnTo>
                    <a:pt x="1445" y="381"/>
                  </a:lnTo>
                  <a:lnTo>
                    <a:pt x="1477" y="331"/>
                  </a:lnTo>
                  <a:lnTo>
                    <a:pt x="1509" y="259"/>
                  </a:lnTo>
                  <a:lnTo>
                    <a:pt x="1541" y="171"/>
                  </a:lnTo>
                  <a:lnTo>
                    <a:pt x="1574" y="80"/>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4" name="Freeform 186">
              <a:extLst>
                <a:ext uri="{FF2B5EF4-FFF2-40B4-BE49-F238E27FC236}">
                  <a16:creationId xmlns:a16="http://schemas.microsoft.com/office/drawing/2014/main" id="{2D91BB0D-DBBF-0D46-047D-9552D0E86A38}"/>
                </a:ext>
              </a:extLst>
            </p:cNvPr>
            <p:cNvSpPr>
              <a:spLocks/>
            </p:cNvSpPr>
            <p:nvPr/>
          </p:nvSpPr>
          <p:spPr bwMode="auto">
            <a:xfrm>
              <a:off x="3286" y="2697"/>
              <a:ext cx="1605" cy="1002"/>
            </a:xfrm>
            <a:custGeom>
              <a:avLst/>
              <a:gdLst>
                <a:gd name="T0" fmla="*/ 0 w 1605"/>
                <a:gd name="T1" fmla="*/ 1002 h 1002"/>
                <a:gd name="T2" fmla="*/ 32 w 1605"/>
                <a:gd name="T3" fmla="*/ 911 h 1002"/>
                <a:gd name="T4" fmla="*/ 64 w 1605"/>
                <a:gd name="T5" fmla="*/ 805 h 1002"/>
                <a:gd name="T6" fmla="*/ 96 w 1605"/>
                <a:gd name="T7" fmla="*/ 702 h 1002"/>
                <a:gd name="T8" fmla="*/ 128 w 1605"/>
                <a:gd name="T9" fmla="*/ 614 h 1002"/>
                <a:gd name="T10" fmla="*/ 161 w 1605"/>
                <a:gd name="T11" fmla="*/ 551 h 1002"/>
                <a:gd name="T12" fmla="*/ 193 w 1605"/>
                <a:gd name="T13" fmla="*/ 511 h 1002"/>
                <a:gd name="T14" fmla="*/ 225 w 1605"/>
                <a:gd name="T15" fmla="*/ 488 h 1002"/>
                <a:gd name="T16" fmla="*/ 257 w 1605"/>
                <a:gd name="T17" fmla="*/ 478 h 1002"/>
                <a:gd name="T18" fmla="*/ 289 w 1605"/>
                <a:gd name="T19" fmla="*/ 479 h 1002"/>
                <a:gd name="T20" fmla="*/ 321 w 1605"/>
                <a:gd name="T21" fmla="*/ 491 h 1002"/>
                <a:gd name="T22" fmla="*/ 353 w 1605"/>
                <a:gd name="T23" fmla="*/ 514 h 1002"/>
                <a:gd name="T24" fmla="*/ 385 w 1605"/>
                <a:gd name="T25" fmla="*/ 550 h 1002"/>
                <a:gd name="T26" fmla="*/ 417 w 1605"/>
                <a:gd name="T27" fmla="*/ 596 h 1002"/>
                <a:gd name="T28" fmla="*/ 450 w 1605"/>
                <a:gd name="T29" fmla="*/ 647 h 1002"/>
                <a:gd name="T30" fmla="*/ 482 w 1605"/>
                <a:gd name="T31" fmla="*/ 693 h 1002"/>
                <a:gd name="T32" fmla="*/ 514 w 1605"/>
                <a:gd name="T33" fmla="*/ 728 h 1002"/>
                <a:gd name="T34" fmla="*/ 546 w 1605"/>
                <a:gd name="T35" fmla="*/ 750 h 1002"/>
                <a:gd name="T36" fmla="*/ 578 w 1605"/>
                <a:gd name="T37" fmla="*/ 760 h 1002"/>
                <a:gd name="T38" fmla="*/ 610 w 1605"/>
                <a:gd name="T39" fmla="*/ 757 h 1002"/>
                <a:gd name="T40" fmla="*/ 642 w 1605"/>
                <a:gd name="T41" fmla="*/ 741 h 1002"/>
                <a:gd name="T42" fmla="*/ 674 w 1605"/>
                <a:gd name="T43" fmla="*/ 710 h 1002"/>
                <a:gd name="T44" fmla="*/ 706 w 1605"/>
                <a:gd name="T45" fmla="*/ 657 h 1002"/>
                <a:gd name="T46" fmla="*/ 739 w 1605"/>
                <a:gd name="T47" fmla="*/ 581 h 1002"/>
                <a:gd name="T48" fmla="*/ 771 w 1605"/>
                <a:gd name="T49" fmla="*/ 482 h 1002"/>
                <a:gd name="T50" fmla="*/ 803 w 1605"/>
                <a:gd name="T51" fmla="*/ 369 h 1002"/>
                <a:gd name="T52" fmla="*/ 835 w 1605"/>
                <a:gd name="T53" fmla="*/ 258 h 1002"/>
                <a:gd name="T54" fmla="*/ 867 w 1605"/>
                <a:gd name="T55" fmla="*/ 166 h 1002"/>
                <a:gd name="T56" fmla="*/ 899 w 1605"/>
                <a:gd name="T57" fmla="*/ 97 h 1002"/>
                <a:gd name="T58" fmla="*/ 931 w 1605"/>
                <a:gd name="T59" fmla="*/ 51 h 1002"/>
                <a:gd name="T60" fmla="*/ 963 w 1605"/>
                <a:gd name="T61" fmla="*/ 23 h 1002"/>
                <a:gd name="T62" fmla="*/ 995 w 1605"/>
                <a:gd name="T63" fmla="*/ 8 h 1002"/>
                <a:gd name="T64" fmla="*/ 1028 w 1605"/>
                <a:gd name="T65" fmla="*/ 4 h 1002"/>
                <a:gd name="T66" fmla="*/ 1060 w 1605"/>
                <a:gd name="T67" fmla="*/ 8 h 1002"/>
                <a:gd name="T68" fmla="*/ 1092 w 1605"/>
                <a:gd name="T69" fmla="*/ 21 h 1002"/>
                <a:gd name="T70" fmla="*/ 1124 w 1605"/>
                <a:gd name="T71" fmla="*/ 46 h 1002"/>
                <a:gd name="T72" fmla="*/ 1156 w 1605"/>
                <a:gd name="T73" fmla="*/ 84 h 1002"/>
                <a:gd name="T74" fmla="*/ 1188 w 1605"/>
                <a:gd name="T75" fmla="*/ 138 h 1002"/>
                <a:gd name="T76" fmla="*/ 1220 w 1605"/>
                <a:gd name="T77" fmla="*/ 200 h 1002"/>
                <a:gd name="T78" fmla="*/ 1252 w 1605"/>
                <a:gd name="T79" fmla="*/ 265 h 1002"/>
                <a:gd name="T80" fmla="*/ 1285 w 1605"/>
                <a:gd name="T81" fmla="*/ 321 h 1002"/>
                <a:gd name="T82" fmla="*/ 1316 w 1605"/>
                <a:gd name="T83" fmla="*/ 362 h 1002"/>
                <a:gd name="T84" fmla="*/ 1349 w 1605"/>
                <a:gd name="T85" fmla="*/ 387 h 1002"/>
                <a:gd name="T86" fmla="*/ 1381 w 1605"/>
                <a:gd name="T87" fmla="*/ 399 h 1002"/>
                <a:gd name="T88" fmla="*/ 1413 w 1605"/>
                <a:gd name="T89" fmla="*/ 397 h 1002"/>
                <a:gd name="T90" fmla="*/ 1445 w 1605"/>
                <a:gd name="T91" fmla="*/ 381 h 1002"/>
                <a:gd name="T92" fmla="*/ 1477 w 1605"/>
                <a:gd name="T93" fmla="*/ 347 h 1002"/>
                <a:gd name="T94" fmla="*/ 1509 w 1605"/>
                <a:gd name="T95" fmla="*/ 292 h 1002"/>
                <a:gd name="T96" fmla="*/ 1541 w 1605"/>
                <a:gd name="T97" fmla="*/ 213 h 1002"/>
                <a:gd name="T98" fmla="*/ 1574 w 1605"/>
                <a:gd name="T99" fmla="*/ 111 h 1002"/>
                <a:gd name="T100" fmla="*/ 1605 w 1605"/>
                <a:gd name="T101" fmla="*/ 0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02">
                  <a:moveTo>
                    <a:pt x="0" y="1002"/>
                  </a:moveTo>
                  <a:lnTo>
                    <a:pt x="32" y="911"/>
                  </a:lnTo>
                  <a:lnTo>
                    <a:pt x="64" y="805"/>
                  </a:lnTo>
                  <a:lnTo>
                    <a:pt x="96" y="702"/>
                  </a:lnTo>
                  <a:lnTo>
                    <a:pt x="128" y="614"/>
                  </a:lnTo>
                  <a:lnTo>
                    <a:pt x="161" y="551"/>
                  </a:lnTo>
                  <a:lnTo>
                    <a:pt x="193" y="511"/>
                  </a:lnTo>
                  <a:lnTo>
                    <a:pt x="225" y="488"/>
                  </a:lnTo>
                  <a:lnTo>
                    <a:pt x="257" y="478"/>
                  </a:lnTo>
                  <a:lnTo>
                    <a:pt x="289" y="479"/>
                  </a:lnTo>
                  <a:lnTo>
                    <a:pt x="321" y="491"/>
                  </a:lnTo>
                  <a:lnTo>
                    <a:pt x="353" y="514"/>
                  </a:lnTo>
                  <a:lnTo>
                    <a:pt x="385" y="550"/>
                  </a:lnTo>
                  <a:lnTo>
                    <a:pt x="417" y="596"/>
                  </a:lnTo>
                  <a:lnTo>
                    <a:pt x="450" y="647"/>
                  </a:lnTo>
                  <a:lnTo>
                    <a:pt x="482" y="693"/>
                  </a:lnTo>
                  <a:lnTo>
                    <a:pt x="514" y="728"/>
                  </a:lnTo>
                  <a:lnTo>
                    <a:pt x="546" y="750"/>
                  </a:lnTo>
                  <a:lnTo>
                    <a:pt x="578" y="760"/>
                  </a:lnTo>
                  <a:lnTo>
                    <a:pt x="610" y="757"/>
                  </a:lnTo>
                  <a:lnTo>
                    <a:pt x="642" y="741"/>
                  </a:lnTo>
                  <a:lnTo>
                    <a:pt x="674" y="710"/>
                  </a:lnTo>
                  <a:lnTo>
                    <a:pt x="706" y="657"/>
                  </a:lnTo>
                  <a:lnTo>
                    <a:pt x="739" y="581"/>
                  </a:lnTo>
                  <a:lnTo>
                    <a:pt x="771" y="482"/>
                  </a:lnTo>
                  <a:lnTo>
                    <a:pt x="803" y="369"/>
                  </a:lnTo>
                  <a:lnTo>
                    <a:pt x="835" y="258"/>
                  </a:lnTo>
                  <a:lnTo>
                    <a:pt x="867" y="166"/>
                  </a:lnTo>
                  <a:lnTo>
                    <a:pt x="899" y="97"/>
                  </a:lnTo>
                  <a:lnTo>
                    <a:pt x="931" y="51"/>
                  </a:lnTo>
                  <a:lnTo>
                    <a:pt x="963" y="23"/>
                  </a:lnTo>
                  <a:lnTo>
                    <a:pt x="995" y="8"/>
                  </a:lnTo>
                  <a:lnTo>
                    <a:pt x="1028" y="4"/>
                  </a:lnTo>
                  <a:lnTo>
                    <a:pt x="1060" y="8"/>
                  </a:lnTo>
                  <a:lnTo>
                    <a:pt x="1092" y="21"/>
                  </a:lnTo>
                  <a:lnTo>
                    <a:pt x="1124" y="46"/>
                  </a:lnTo>
                  <a:lnTo>
                    <a:pt x="1156" y="84"/>
                  </a:lnTo>
                  <a:lnTo>
                    <a:pt x="1188" y="138"/>
                  </a:lnTo>
                  <a:lnTo>
                    <a:pt x="1220" y="200"/>
                  </a:lnTo>
                  <a:lnTo>
                    <a:pt x="1252" y="265"/>
                  </a:lnTo>
                  <a:lnTo>
                    <a:pt x="1285" y="321"/>
                  </a:lnTo>
                  <a:lnTo>
                    <a:pt x="1316" y="362"/>
                  </a:lnTo>
                  <a:lnTo>
                    <a:pt x="1349" y="387"/>
                  </a:lnTo>
                  <a:lnTo>
                    <a:pt x="1381" y="399"/>
                  </a:lnTo>
                  <a:lnTo>
                    <a:pt x="1413" y="397"/>
                  </a:lnTo>
                  <a:lnTo>
                    <a:pt x="1445" y="381"/>
                  </a:lnTo>
                  <a:lnTo>
                    <a:pt x="1477" y="347"/>
                  </a:lnTo>
                  <a:lnTo>
                    <a:pt x="1509" y="292"/>
                  </a:lnTo>
                  <a:lnTo>
                    <a:pt x="1541" y="213"/>
                  </a:lnTo>
                  <a:lnTo>
                    <a:pt x="1574" y="111"/>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5" name="Freeform 187">
              <a:extLst>
                <a:ext uri="{FF2B5EF4-FFF2-40B4-BE49-F238E27FC236}">
                  <a16:creationId xmlns:a16="http://schemas.microsoft.com/office/drawing/2014/main" id="{0394ACDA-8F63-85E8-08DC-85161773F051}"/>
                </a:ext>
              </a:extLst>
            </p:cNvPr>
            <p:cNvSpPr>
              <a:spLocks/>
            </p:cNvSpPr>
            <p:nvPr/>
          </p:nvSpPr>
          <p:spPr bwMode="auto">
            <a:xfrm>
              <a:off x="3286" y="2645"/>
              <a:ext cx="1605" cy="822"/>
            </a:xfrm>
            <a:custGeom>
              <a:avLst/>
              <a:gdLst>
                <a:gd name="T0" fmla="*/ 0 w 1605"/>
                <a:gd name="T1" fmla="*/ 822 h 822"/>
                <a:gd name="T2" fmla="*/ 32 w 1605"/>
                <a:gd name="T3" fmla="*/ 734 h 822"/>
                <a:gd name="T4" fmla="*/ 64 w 1605"/>
                <a:gd name="T5" fmla="*/ 641 h 822"/>
                <a:gd name="T6" fmla="*/ 96 w 1605"/>
                <a:gd name="T7" fmla="*/ 557 h 822"/>
                <a:gd name="T8" fmla="*/ 128 w 1605"/>
                <a:gd name="T9" fmla="*/ 491 h 822"/>
                <a:gd name="T10" fmla="*/ 161 w 1605"/>
                <a:gd name="T11" fmla="*/ 447 h 822"/>
                <a:gd name="T12" fmla="*/ 193 w 1605"/>
                <a:gd name="T13" fmla="*/ 423 h 822"/>
                <a:gd name="T14" fmla="*/ 225 w 1605"/>
                <a:gd name="T15" fmla="*/ 415 h 822"/>
                <a:gd name="T16" fmla="*/ 257 w 1605"/>
                <a:gd name="T17" fmla="*/ 422 h 822"/>
                <a:gd name="T18" fmla="*/ 289 w 1605"/>
                <a:gd name="T19" fmla="*/ 443 h 822"/>
                <a:gd name="T20" fmla="*/ 321 w 1605"/>
                <a:gd name="T21" fmla="*/ 481 h 822"/>
                <a:gd name="T22" fmla="*/ 353 w 1605"/>
                <a:gd name="T23" fmla="*/ 533 h 822"/>
                <a:gd name="T24" fmla="*/ 385 w 1605"/>
                <a:gd name="T25" fmla="*/ 596 h 822"/>
                <a:gd name="T26" fmla="*/ 417 w 1605"/>
                <a:gd name="T27" fmla="*/ 659 h 822"/>
                <a:gd name="T28" fmla="*/ 450 w 1605"/>
                <a:gd name="T29" fmla="*/ 714 h 822"/>
                <a:gd name="T30" fmla="*/ 482 w 1605"/>
                <a:gd name="T31" fmla="*/ 756 h 822"/>
                <a:gd name="T32" fmla="*/ 514 w 1605"/>
                <a:gd name="T33" fmla="*/ 782 h 822"/>
                <a:gd name="T34" fmla="*/ 546 w 1605"/>
                <a:gd name="T35" fmla="*/ 796 h 822"/>
                <a:gd name="T36" fmla="*/ 578 w 1605"/>
                <a:gd name="T37" fmla="*/ 798 h 822"/>
                <a:gd name="T38" fmla="*/ 610 w 1605"/>
                <a:gd name="T39" fmla="*/ 791 h 822"/>
                <a:gd name="T40" fmla="*/ 642 w 1605"/>
                <a:gd name="T41" fmla="*/ 772 h 822"/>
                <a:gd name="T42" fmla="*/ 674 w 1605"/>
                <a:gd name="T43" fmla="*/ 740 h 822"/>
                <a:gd name="T44" fmla="*/ 706 w 1605"/>
                <a:gd name="T45" fmla="*/ 691 h 822"/>
                <a:gd name="T46" fmla="*/ 739 w 1605"/>
                <a:gd name="T47" fmla="*/ 623 h 822"/>
                <a:gd name="T48" fmla="*/ 771 w 1605"/>
                <a:gd name="T49" fmla="*/ 534 h 822"/>
                <a:gd name="T50" fmla="*/ 803 w 1605"/>
                <a:gd name="T51" fmla="*/ 432 h 822"/>
                <a:gd name="T52" fmla="*/ 835 w 1605"/>
                <a:gd name="T53" fmla="*/ 325 h 822"/>
                <a:gd name="T54" fmla="*/ 867 w 1605"/>
                <a:gd name="T55" fmla="*/ 227 h 822"/>
                <a:gd name="T56" fmla="*/ 899 w 1605"/>
                <a:gd name="T57" fmla="*/ 147 h 822"/>
                <a:gd name="T58" fmla="*/ 931 w 1605"/>
                <a:gd name="T59" fmla="*/ 87 h 822"/>
                <a:gd name="T60" fmla="*/ 963 w 1605"/>
                <a:gd name="T61" fmla="*/ 46 h 822"/>
                <a:gd name="T62" fmla="*/ 995 w 1605"/>
                <a:gd name="T63" fmla="*/ 23 h 822"/>
                <a:gd name="T64" fmla="*/ 1028 w 1605"/>
                <a:gd name="T65" fmla="*/ 14 h 822"/>
                <a:gd name="T66" fmla="*/ 1060 w 1605"/>
                <a:gd name="T67" fmla="*/ 20 h 822"/>
                <a:gd name="T68" fmla="*/ 1092 w 1605"/>
                <a:gd name="T69" fmla="*/ 43 h 822"/>
                <a:gd name="T70" fmla="*/ 1124 w 1605"/>
                <a:gd name="T71" fmla="*/ 83 h 822"/>
                <a:gd name="T72" fmla="*/ 1156 w 1605"/>
                <a:gd name="T73" fmla="*/ 140 h 822"/>
                <a:gd name="T74" fmla="*/ 1188 w 1605"/>
                <a:gd name="T75" fmla="*/ 207 h 822"/>
                <a:gd name="T76" fmla="*/ 1220 w 1605"/>
                <a:gd name="T77" fmla="*/ 271 h 822"/>
                <a:gd name="T78" fmla="*/ 1252 w 1605"/>
                <a:gd name="T79" fmla="*/ 322 h 822"/>
                <a:gd name="T80" fmla="*/ 1285 w 1605"/>
                <a:gd name="T81" fmla="*/ 357 h 822"/>
                <a:gd name="T82" fmla="*/ 1316 w 1605"/>
                <a:gd name="T83" fmla="*/ 378 h 822"/>
                <a:gd name="T84" fmla="*/ 1349 w 1605"/>
                <a:gd name="T85" fmla="*/ 386 h 822"/>
                <a:gd name="T86" fmla="*/ 1381 w 1605"/>
                <a:gd name="T87" fmla="*/ 386 h 822"/>
                <a:gd name="T88" fmla="*/ 1413 w 1605"/>
                <a:gd name="T89" fmla="*/ 376 h 822"/>
                <a:gd name="T90" fmla="*/ 1445 w 1605"/>
                <a:gd name="T91" fmla="*/ 354 h 822"/>
                <a:gd name="T92" fmla="*/ 1477 w 1605"/>
                <a:gd name="T93" fmla="*/ 317 h 822"/>
                <a:gd name="T94" fmla="*/ 1509 w 1605"/>
                <a:gd name="T95" fmla="*/ 261 h 822"/>
                <a:gd name="T96" fmla="*/ 1541 w 1605"/>
                <a:gd name="T97" fmla="*/ 184 h 822"/>
                <a:gd name="T98" fmla="*/ 1574 w 1605"/>
                <a:gd name="T99" fmla="*/ 93 h 822"/>
                <a:gd name="T100" fmla="*/ 1605 w 1605"/>
                <a:gd name="T101"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22">
                  <a:moveTo>
                    <a:pt x="0" y="822"/>
                  </a:moveTo>
                  <a:lnTo>
                    <a:pt x="32" y="734"/>
                  </a:lnTo>
                  <a:lnTo>
                    <a:pt x="64" y="641"/>
                  </a:lnTo>
                  <a:lnTo>
                    <a:pt x="96" y="557"/>
                  </a:lnTo>
                  <a:lnTo>
                    <a:pt x="128" y="491"/>
                  </a:lnTo>
                  <a:lnTo>
                    <a:pt x="161" y="447"/>
                  </a:lnTo>
                  <a:lnTo>
                    <a:pt x="193" y="423"/>
                  </a:lnTo>
                  <a:lnTo>
                    <a:pt x="225" y="415"/>
                  </a:lnTo>
                  <a:lnTo>
                    <a:pt x="257" y="422"/>
                  </a:lnTo>
                  <a:lnTo>
                    <a:pt x="289" y="443"/>
                  </a:lnTo>
                  <a:lnTo>
                    <a:pt x="321" y="481"/>
                  </a:lnTo>
                  <a:lnTo>
                    <a:pt x="353" y="533"/>
                  </a:lnTo>
                  <a:lnTo>
                    <a:pt x="385" y="596"/>
                  </a:lnTo>
                  <a:lnTo>
                    <a:pt x="417" y="659"/>
                  </a:lnTo>
                  <a:lnTo>
                    <a:pt x="450" y="714"/>
                  </a:lnTo>
                  <a:lnTo>
                    <a:pt x="482" y="756"/>
                  </a:lnTo>
                  <a:lnTo>
                    <a:pt x="514" y="782"/>
                  </a:lnTo>
                  <a:lnTo>
                    <a:pt x="546" y="796"/>
                  </a:lnTo>
                  <a:lnTo>
                    <a:pt x="578" y="798"/>
                  </a:lnTo>
                  <a:lnTo>
                    <a:pt x="610" y="791"/>
                  </a:lnTo>
                  <a:lnTo>
                    <a:pt x="642" y="772"/>
                  </a:lnTo>
                  <a:lnTo>
                    <a:pt x="674" y="740"/>
                  </a:lnTo>
                  <a:lnTo>
                    <a:pt x="706" y="691"/>
                  </a:lnTo>
                  <a:lnTo>
                    <a:pt x="739" y="623"/>
                  </a:lnTo>
                  <a:lnTo>
                    <a:pt x="771" y="534"/>
                  </a:lnTo>
                  <a:lnTo>
                    <a:pt x="803" y="432"/>
                  </a:lnTo>
                  <a:lnTo>
                    <a:pt x="835" y="325"/>
                  </a:lnTo>
                  <a:lnTo>
                    <a:pt x="867" y="227"/>
                  </a:lnTo>
                  <a:lnTo>
                    <a:pt x="899" y="147"/>
                  </a:lnTo>
                  <a:lnTo>
                    <a:pt x="931" y="87"/>
                  </a:lnTo>
                  <a:lnTo>
                    <a:pt x="963" y="46"/>
                  </a:lnTo>
                  <a:lnTo>
                    <a:pt x="995" y="23"/>
                  </a:lnTo>
                  <a:lnTo>
                    <a:pt x="1028" y="14"/>
                  </a:lnTo>
                  <a:lnTo>
                    <a:pt x="1060" y="20"/>
                  </a:lnTo>
                  <a:lnTo>
                    <a:pt x="1092" y="43"/>
                  </a:lnTo>
                  <a:lnTo>
                    <a:pt x="1124" y="83"/>
                  </a:lnTo>
                  <a:lnTo>
                    <a:pt x="1156" y="140"/>
                  </a:lnTo>
                  <a:lnTo>
                    <a:pt x="1188" y="207"/>
                  </a:lnTo>
                  <a:lnTo>
                    <a:pt x="1220" y="271"/>
                  </a:lnTo>
                  <a:lnTo>
                    <a:pt x="1252" y="322"/>
                  </a:lnTo>
                  <a:lnTo>
                    <a:pt x="1285" y="357"/>
                  </a:lnTo>
                  <a:lnTo>
                    <a:pt x="1316" y="378"/>
                  </a:lnTo>
                  <a:lnTo>
                    <a:pt x="1349" y="386"/>
                  </a:lnTo>
                  <a:lnTo>
                    <a:pt x="1381" y="386"/>
                  </a:lnTo>
                  <a:lnTo>
                    <a:pt x="1413" y="376"/>
                  </a:lnTo>
                  <a:lnTo>
                    <a:pt x="1445" y="354"/>
                  </a:lnTo>
                  <a:lnTo>
                    <a:pt x="1477" y="317"/>
                  </a:lnTo>
                  <a:lnTo>
                    <a:pt x="1509" y="261"/>
                  </a:lnTo>
                  <a:lnTo>
                    <a:pt x="1541" y="184"/>
                  </a:lnTo>
                  <a:lnTo>
                    <a:pt x="1574" y="93"/>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6" name="Freeform 188">
              <a:extLst>
                <a:ext uri="{FF2B5EF4-FFF2-40B4-BE49-F238E27FC236}">
                  <a16:creationId xmlns:a16="http://schemas.microsoft.com/office/drawing/2014/main" id="{0FA69F4A-5F22-2519-292F-14E097F59E8E}"/>
                </a:ext>
              </a:extLst>
            </p:cNvPr>
            <p:cNvSpPr>
              <a:spLocks/>
            </p:cNvSpPr>
            <p:nvPr/>
          </p:nvSpPr>
          <p:spPr bwMode="auto">
            <a:xfrm>
              <a:off x="3286" y="2621"/>
              <a:ext cx="1605" cy="862"/>
            </a:xfrm>
            <a:custGeom>
              <a:avLst/>
              <a:gdLst>
                <a:gd name="T0" fmla="*/ 0 w 1605"/>
                <a:gd name="T1" fmla="*/ 862 h 862"/>
                <a:gd name="T2" fmla="*/ 32 w 1605"/>
                <a:gd name="T3" fmla="*/ 784 h 862"/>
                <a:gd name="T4" fmla="*/ 64 w 1605"/>
                <a:gd name="T5" fmla="*/ 693 h 862"/>
                <a:gd name="T6" fmla="*/ 96 w 1605"/>
                <a:gd name="T7" fmla="*/ 603 h 862"/>
                <a:gd name="T8" fmla="*/ 128 w 1605"/>
                <a:gd name="T9" fmla="*/ 528 h 862"/>
                <a:gd name="T10" fmla="*/ 161 w 1605"/>
                <a:gd name="T11" fmla="*/ 475 h 862"/>
                <a:gd name="T12" fmla="*/ 193 w 1605"/>
                <a:gd name="T13" fmla="*/ 444 h 862"/>
                <a:gd name="T14" fmla="*/ 225 w 1605"/>
                <a:gd name="T15" fmla="*/ 433 h 862"/>
                <a:gd name="T16" fmla="*/ 257 w 1605"/>
                <a:gd name="T17" fmla="*/ 439 h 862"/>
                <a:gd name="T18" fmla="*/ 289 w 1605"/>
                <a:gd name="T19" fmla="*/ 463 h 862"/>
                <a:gd name="T20" fmla="*/ 321 w 1605"/>
                <a:gd name="T21" fmla="*/ 503 h 862"/>
                <a:gd name="T22" fmla="*/ 353 w 1605"/>
                <a:gd name="T23" fmla="*/ 558 h 862"/>
                <a:gd name="T24" fmla="*/ 385 w 1605"/>
                <a:gd name="T25" fmla="*/ 621 h 862"/>
                <a:gd name="T26" fmla="*/ 417 w 1605"/>
                <a:gd name="T27" fmla="*/ 683 h 862"/>
                <a:gd name="T28" fmla="*/ 450 w 1605"/>
                <a:gd name="T29" fmla="*/ 734 h 862"/>
                <a:gd name="T30" fmla="*/ 482 w 1605"/>
                <a:gd name="T31" fmla="*/ 772 h 862"/>
                <a:gd name="T32" fmla="*/ 514 w 1605"/>
                <a:gd name="T33" fmla="*/ 796 h 862"/>
                <a:gd name="T34" fmla="*/ 546 w 1605"/>
                <a:gd name="T35" fmla="*/ 809 h 862"/>
                <a:gd name="T36" fmla="*/ 578 w 1605"/>
                <a:gd name="T37" fmla="*/ 814 h 862"/>
                <a:gd name="T38" fmla="*/ 610 w 1605"/>
                <a:gd name="T39" fmla="*/ 811 h 862"/>
                <a:gd name="T40" fmla="*/ 642 w 1605"/>
                <a:gd name="T41" fmla="*/ 798 h 862"/>
                <a:gd name="T42" fmla="*/ 674 w 1605"/>
                <a:gd name="T43" fmla="*/ 775 h 862"/>
                <a:gd name="T44" fmla="*/ 706 w 1605"/>
                <a:gd name="T45" fmla="*/ 736 h 862"/>
                <a:gd name="T46" fmla="*/ 739 w 1605"/>
                <a:gd name="T47" fmla="*/ 676 h 862"/>
                <a:gd name="T48" fmla="*/ 771 w 1605"/>
                <a:gd name="T49" fmla="*/ 592 h 862"/>
                <a:gd name="T50" fmla="*/ 803 w 1605"/>
                <a:gd name="T51" fmla="*/ 488 h 862"/>
                <a:gd name="T52" fmla="*/ 835 w 1605"/>
                <a:gd name="T53" fmla="*/ 375 h 862"/>
                <a:gd name="T54" fmla="*/ 867 w 1605"/>
                <a:gd name="T55" fmla="*/ 271 h 862"/>
                <a:gd name="T56" fmla="*/ 899 w 1605"/>
                <a:gd name="T57" fmla="*/ 185 h 862"/>
                <a:gd name="T58" fmla="*/ 931 w 1605"/>
                <a:gd name="T59" fmla="*/ 124 h 862"/>
                <a:gd name="T60" fmla="*/ 963 w 1605"/>
                <a:gd name="T61" fmla="*/ 85 h 862"/>
                <a:gd name="T62" fmla="*/ 995 w 1605"/>
                <a:gd name="T63" fmla="*/ 64 h 862"/>
                <a:gd name="T64" fmla="*/ 1028 w 1605"/>
                <a:gd name="T65" fmla="*/ 57 h 862"/>
                <a:gd name="T66" fmla="*/ 1060 w 1605"/>
                <a:gd name="T67" fmla="*/ 62 h 862"/>
                <a:gd name="T68" fmla="*/ 1092 w 1605"/>
                <a:gd name="T69" fmla="*/ 80 h 862"/>
                <a:gd name="T70" fmla="*/ 1124 w 1605"/>
                <a:gd name="T71" fmla="*/ 112 h 862"/>
                <a:gd name="T72" fmla="*/ 1156 w 1605"/>
                <a:gd name="T73" fmla="*/ 158 h 862"/>
                <a:gd name="T74" fmla="*/ 1188 w 1605"/>
                <a:gd name="T75" fmla="*/ 216 h 862"/>
                <a:gd name="T76" fmla="*/ 1220 w 1605"/>
                <a:gd name="T77" fmla="*/ 279 h 862"/>
                <a:gd name="T78" fmla="*/ 1252 w 1605"/>
                <a:gd name="T79" fmla="*/ 339 h 862"/>
                <a:gd name="T80" fmla="*/ 1285 w 1605"/>
                <a:gd name="T81" fmla="*/ 387 h 862"/>
                <a:gd name="T82" fmla="*/ 1316 w 1605"/>
                <a:gd name="T83" fmla="*/ 422 h 862"/>
                <a:gd name="T84" fmla="*/ 1349 w 1605"/>
                <a:gd name="T85" fmla="*/ 442 h 862"/>
                <a:gd name="T86" fmla="*/ 1381 w 1605"/>
                <a:gd name="T87" fmla="*/ 451 h 862"/>
                <a:gd name="T88" fmla="*/ 1413 w 1605"/>
                <a:gd name="T89" fmla="*/ 447 h 862"/>
                <a:gd name="T90" fmla="*/ 1445 w 1605"/>
                <a:gd name="T91" fmla="*/ 431 h 862"/>
                <a:gd name="T92" fmla="*/ 1477 w 1605"/>
                <a:gd name="T93" fmla="*/ 397 h 862"/>
                <a:gd name="T94" fmla="*/ 1509 w 1605"/>
                <a:gd name="T95" fmla="*/ 340 h 862"/>
                <a:gd name="T96" fmla="*/ 1541 w 1605"/>
                <a:gd name="T97" fmla="*/ 254 h 862"/>
                <a:gd name="T98" fmla="*/ 1574 w 1605"/>
                <a:gd name="T99" fmla="*/ 138 h 862"/>
                <a:gd name="T100" fmla="*/ 1605 w 1605"/>
                <a:gd name="T101"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62">
                  <a:moveTo>
                    <a:pt x="0" y="862"/>
                  </a:moveTo>
                  <a:lnTo>
                    <a:pt x="32" y="784"/>
                  </a:lnTo>
                  <a:lnTo>
                    <a:pt x="64" y="693"/>
                  </a:lnTo>
                  <a:lnTo>
                    <a:pt x="96" y="603"/>
                  </a:lnTo>
                  <a:lnTo>
                    <a:pt x="128" y="528"/>
                  </a:lnTo>
                  <a:lnTo>
                    <a:pt x="161" y="475"/>
                  </a:lnTo>
                  <a:lnTo>
                    <a:pt x="193" y="444"/>
                  </a:lnTo>
                  <a:lnTo>
                    <a:pt x="225" y="433"/>
                  </a:lnTo>
                  <a:lnTo>
                    <a:pt x="257" y="439"/>
                  </a:lnTo>
                  <a:lnTo>
                    <a:pt x="289" y="463"/>
                  </a:lnTo>
                  <a:lnTo>
                    <a:pt x="321" y="503"/>
                  </a:lnTo>
                  <a:lnTo>
                    <a:pt x="353" y="558"/>
                  </a:lnTo>
                  <a:lnTo>
                    <a:pt x="385" y="621"/>
                  </a:lnTo>
                  <a:lnTo>
                    <a:pt x="417" y="683"/>
                  </a:lnTo>
                  <a:lnTo>
                    <a:pt x="450" y="734"/>
                  </a:lnTo>
                  <a:lnTo>
                    <a:pt x="482" y="772"/>
                  </a:lnTo>
                  <a:lnTo>
                    <a:pt x="514" y="796"/>
                  </a:lnTo>
                  <a:lnTo>
                    <a:pt x="546" y="809"/>
                  </a:lnTo>
                  <a:lnTo>
                    <a:pt x="578" y="814"/>
                  </a:lnTo>
                  <a:lnTo>
                    <a:pt x="610" y="811"/>
                  </a:lnTo>
                  <a:lnTo>
                    <a:pt x="642" y="798"/>
                  </a:lnTo>
                  <a:lnTo>
                    <a:pt x="674" y="775"/>
                  </a:lnTo>
                  <a:lnTo>
                    <a:pt x="706" y="736"/>
                  </a:lnTo>
                  <a:lnTo>
                    <a:pt x="739" y="676"/>
                  </a:lnTo>
                  <a:lnTo>
                    <a:pt x="771" y="592"/>
                  </a:lnTo>
                  <a:lnTo>
                    <a:pt x="803" y="488"/>
                  </a:lnTo>
                  <a:lnTo>
                    <a:pt x="835" y="375"/>
                  </a:lnTo>
                  <a:lnTo>
                    <a:pt x="867" y="271"/>
                  </a:lnTo>
                  <a:lnTo>
                    <a:pt x="899" y="185"/>
                  </a:lnTo>
                  <a:lnTo>
                    <a:pt x="931" y="124"/>
                  </a:lnTo>
                  <a:lnTo>
                    <a:pt x="963" y="85"/>
                  </a:lnTo>
                  <a:lnTo>
                    <a:pt x="995" y="64"/>
                  </a:lnTo>
                  <a:lnTo>
                    <a:pt x="1028" y="57"/>
                  </a:lnTo>
                  <a:lnTo>
                    <a:pt x="1060" y="62"/>
                  </a:lnTo>
                  <a:lnTo>
                    <a:pt x="1092" y="80"/>
                  </a:lnTo>
                  <a:lnTo>
                    <a:pt x="1124" y="112"/>
                  </a:lnTo>
                  <a:lnTo>
                    <a:pt x="1156" y="158"/>
                  </a:lnTo>
                  <a:lnTo>
                    <a:pt x="1188" y="216"/>
                  </a:lnTo>
                  <a:lnTo>
                    <a:pt x="1220" y="279"/>
                  </a:lnTo>
                  <a:lnTo>
                    <a:pt x="1252" y="339"/>
                  </a:lnTo>
                  <a:lnTo>
                    <a:pt x="1285" y="387"/>
                  </a:lnTo>
                  <a:lnTo>
                    <a:pt x="1316" y="422"/>
                  </a:lnTo>
                  <a:lnTo>
                    <a:pt x="1349" y="442"/>
                  </a:lnTo>
                  <a:lnTo>
                    <a:pt x="1381" y="451"/>
                  </a:lnTo>
                  <a:lnTo>
                    <a:pt x="1413" y="447"/>
                  </a:lnTo>
                  <a:lnTo>
                    <a:pt x="1445" y="431"/>
                  </a:lnTo>
                  <a:lnTo>
                    <a:pt x="1477" y="397"/>
                  </a:lnTo>
                  <a:lnTo>
                    <a:pt x="1509" y="340"/>
                  </a:lnTo>
                  <a:lnTo>
                    <a:pt x="1541" y="254"/>
                  </a:lnTo>
                  <a:lnTo>
                    <a:pt x="1574" y="138"/>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7" name="Freeform 189">
              <a:extLst>
                <a:ext uri="{FF2B5EF4-FFF2-40B4-BE49-F238E27FC236}">
                  <a16:creationId xmlns:a16="http://schemas.microsoft.com/office/drawing/2014/main" id="{7838446C-1CD9-A853-27C8-6E52E3EAB819}"/>
                </a:ext>
              </a:extLst>
            </p:cNvPr>
            <p:cNvSpPr>
              <a:spLocks/>
            </p:cNvSpPr>
            <p:nvPr/>
          </p:nvSpPr>
          <p:spPr bwMode="auto">
            <a:xfrm>
              <a:off x="3286" y="2660"/>
              <a:ext cx="1605" cy="842"/>
            </a:xfrm>
            <a:custGeom>
              <a:avLst/>
              <a:gdLst>
                <a:gd name="T0" fmla="*/ 0 w 1605"/>
                <a:gd name="T1" fmla="*/ 805 h 842"/>
                <a:gd name="T2" fmla="*/ 32 w 1605"/>
                <a:gd name="T3" fmla="*/ 692 h 842"/>
                <a:gd name="T4" fmla="*/ 64 w 1605"/>
                <a:gd name="T5" fmla="*/ 599 h 842"/>
                <a:gd name="T6" fmla="*/ 96 w 1605"/>
                <a:gd name="T7" fmla="*/ 531 h 842"/>
                <a:gd name="T8" fmla="*/ 128 w 1605"/>
                <a:gd name="T9" fmla="*/ 486 h 842"/>
                <a:gd name="T10" fmla="*/ 161 w 1605"/>
                <a:gd name="T11" fmla="*/ 458 h 842"/>
                <a:gd name="T12" fmla="*/ 193 w 1605"/>
                <a:gd name="T13" fmla="*/ 443 h 842"/>
                <a:gd name="T14" fmla="*/ 225 w 1605"/>
                <a:gd name="T15" fmla="*/ 437 h 842"/>
                <a:gd name="T16" fmla="*/ 257 w 1605"/>
                <a:gd name="T17" fmla="*/ 439 h 842"/>
                <a:gd name="T18" fmla="*/ 289 w 1605"/>
                <a:gd name="T19" fmla="*/ 450 h 842"/>
                <a:gd name="T20" fmla="*/ 321 w 1605"/>
                <a:gd name="T21" fmla="*/ 473 h 842"/>
                <a:gd name="T22" fmla="*/ 353 w 1605"/>
                <a:gd name="T23" fmla="*/ 510 h 842"/>
                <a:gd name="T24" fmla="*/ 385 w 1605"/>
                <a:gd name="T25" fmla="*/ 565 h 842"/>
                <a:gd name="T26" fmla="*/ 417 w 1605"/>
                <a:gd name="T27" fmla="*/ 634 h 842"/>
                <a:gd name="T28" fmla="*/ 450 w 1605"/>
                <a:gd name="T29" fmla="*/ 708 h 842"/>
                <a:gd name="T30" fmla="*/ 482 w 1605"/>
                <a:gd name="T31" fmla="*/ 773 h 842"/>
                <a:gd name="T32" fmla="*/ 514 w 1605"/>
                <a:gd name="T33" fmla="*/ 819 h 842"/>
                <a:gd name="T34" fmla="*/ 546 w 1605"/>
                <a:gd name="T35" fmla="*/ 841 h 842"/>
                <a:gd name="T36" fmla="*/ 578 w 1605"/>
                <a:gd name="T37" fmla="*/ 842 h 842"/>
                <a:gd name="T38" fmla="*/ 610 w 1605"/>
                <a:gd name="T39" fmla="*/ 823 h 842"/>
                <a:gd name="T40" fmla="*/ 642 w 1605"/>
                <a:gd name="T41" fmla="*/ 787 h 842"/>
                <a:gd name="T42" fmla="*/ 674 w 1605"/>
                <a:gd name="T43" fmla="*/ 736 h 842"/>
                <a:gd name="T44" fmla="*/ 706 w 1605"/>
                <a:gd name="T45" fmla="*/ 670 h 842"/>
                <a:gd name="T46" fmla="*/ 739 w 1605"/>
                <a:gd name="T47" fmla="*/ 592 h 842"/>
                <a:gd name="T48" fmla="*/ 771 w 1605"/>
                <a:gd name="T49" fmla="*/ 504 h 842"/>
                <a:gd name="T50" fmla="*/ 803 w 1605"/>
                <a:gd name="T51" fmla="*/ 411 h 842"/>
                <a:gd name="T52" fmla="*/ 835 w 1605"/>
                <a:gd name="T53" fmla="*/ 318 h 842"/>
                <a:gd name="T54" fmla="*/ 867 w 1605"/>
                <a:gd name="T55" fmla="*/ 230 h 842"/>
                <a:gd name="T56" fmla="*/ 899 w 1605"/>
                <a:gd name="T57" fmla="*/ 153 h 842"/>
                <a:gd name="T58" fmla="*/ 931 w 1605"/>
                <a:gd name="T59" fmla="*/ 89 h 842"/>
                <a:gd name="T60" fmla="*/ 963 w 1605"/>
                <a:gd name="T61" fmla="*/ 41 h 842"/>
                <a:gd name="T62" fmla="*/ 995 w 1605"/>
                <a:gd name="T63" fmla="*/ 11 h 842"/>
                <a:gd name="T64" fmla="*/ 1028 w 1605"/>
                <a:gd name="T65" fmla="*/ 0 h 842"/>
                <a:gd name="T66" fmla="*/ 1060 w 1605"/>
                <a:gd name="T67" fmla="*/ 7 h 842"/>
                <a:gd name="T68" fmla="*/ 1092 w 1605"/>
                <a:gd name="T69" fmla="*/ 33 h 842"/>
                <a:gd name="T70" fmla="*/ 1124 w 1605"/>
                <a:gd name="T71" fmla="*/ 74 h 842"/>
                <a:gd name="T72" fmla="*/ 1156 w 1605"/>
                <a:gd name="T73" fmla="*/ 128 h 842"/>
                <a:gd name="T74" fmla="*/ 1188 w 1605"/>
                <a:gd name="T75" fmla="*/ 190 h 842"/>
                <a:gd name="T76" fmla="*/ 1220 w 1605"/>
                <a:gd name="T77" fmla="*/ 252 h 842"/>
                <a:gd name="T78" fmla="*/ 1252 w 1605"/>
                <a:gd name="T79" fmla="*/ 309 h 842"/>
                <a:gd name="T80" fmla="*/ 1285 w 1605"/>
                <a:gd name="T81" fmla="*/ 357 h 842"/>
                <a:gd name="T82" fmla="*/ 1316 w 1605"/>
                <a:gd name="T83" fmla="*/ 395 h 842"/>
                <a:gd name="T84" fmla="*/ 1349 w 1605"/>
                <a:gd name="T85" fmla="*/ 421 h 842"/>
                <a:gd name="T86" fmla="*/ 1381 w 1605"/>
                <a:gd name="T87" fmla="*/ 436 h 842"/>
                <a:gd name="T88" fmla="*/ 1413 w 1605"/>
                <a:gd name="T89" fmla="*/ 440 h 842"/>
                <a:gd name="T90" fmla="*/ 1445 w 1605"/>
                <a:gd name="T91" fmla="*/ 431 h 842"/>
                <a:gd name="T92" fmla="*/ 1477 w 1605"/>
                <a:gd name="T93" fmla="*/ 404 h 842"/>
                <a:gd name="T94" fmla="*/ 1509 w 1605"/>
                <a:gd name="T95" fmla="*/ 353 h 842"/>
                <a:gd name="T96" fmla="*/ 1541 w 1605"/>
                <a:gd name="T97" fmla="*/ 272 h 842"/>
                <a:gd name="T98" fmla="*/ 1574 w 1605"/>
                <a:gd name="T99" fmla="*/ 159 h 842"/>
                <a:gd name="T100" fmla="*/ 1605 w 1605"/>
                <a:gd name="T101" fmla="*/ 2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42">
                  <a:moveTo>
                    <a:pt x="0" y="805"/>
                  </a:moveTo>
                  <a:lnTo>
                    <a:pt x="32" y="692"/>
                  </a:lnTo>
                  <a:lnTo>
                    <a:pt x="64" y="599"/>
                  </a:lnTo>
                  <a:lnTo>
                    <a:pt x="96" y="531"/>
                  </a:lnTo>
                  <a:lnTo>
                    <a:pt x="128" y="486"/>
                  </a:lnTo>
                  <a:lnTo>
                    <a:pt x="161" y="458"/>
                  </a:lnTo>
                  <a:lnTo>
                    <a:pt x="193" y="443"/>
                  </a:lnTo>
                  <a:lnTo>
                    <a:pt x="225" y="437"/>
                  </a:lnTo>
                  <a:lnTo>
                    <a:pt x="257" y="439"/>
                  </a:lnTo>
                  <a:lnTo>
                    <a:pt x="289" y="450"/>
                  </a:lnTo>
                  <a:lnTo>
                    <a:pt x="321" y="473"/>
                  </a:lnTo>
                  <a:lnTo>
                    <a:pt x="353" y="510"/>
                  </a:lnTo>
                  <a:lnTo>
                    <a:pt x="385" y="565"/>
                  </a:lnTo>
                  <a:lnTo>
                    <a:pt x="417" y="634"/>
                  </a:lnTo>
                  <a:lnTo>
                    <a:pt x="450" y="708"/>
                  </a:lnTo>
                  <a:lnTo>
                    <a:pt x="482" y="773"/>
                  </a:lnTo>
                  <a:lnTo>
                    <a:pt x="514" y="819"/>
                  </a:lnTo>
                  <a:lnTo>
                    <a:pt x="546" y="841"/>
                  </a:lnTo>
                  <a:lnTo>
                    <a:pt x="578" y="842"/>
                  </a:lnTo>
                  <a:lnTo>
                    <a:pt x="610" y="823"/>
                  </a:lnTo>
                  <a:lnTo>
                    <a:pt x="642" y="787"/>
                  </a:lnTo>
                  <a:lnTo>
                    <a:pt x="674" y="736"/>
                  </a:lnTo>
                  <a:lnTo>
                    <a:pt x="706" y="670"/>
                  </a:lnTo>
                  <a:lnTo>
                    <a:pt x="739" y="592"/>
                  </a:lnTo>
                  <a:lnTo>
                    <a:pt x="771" y="504"/>
                  </a:lnTo>
                  <a:lnTo>
                    <a:pt x="803" y="411"/>
                  </a:lnTo>
                  <a:lnTo>
                    <a:pt x="835" y="318"/>
                  </a:lnTo>
                  <a:lnTo>
                    <a:pt x="867" y="230"/>
                  </a:lnTo>
                  <a:lnTo>
                    <a:pt x="899" y="153"/>
                  </a:lnTo>
                  <a:lnTo>
                    <a:pt x="931" y="89"/>
                  </a:lnTo>
                  <a:lnTo>
                    <a:pt x="963" y="41"/>
                  </a:lnTo>
                  <a:lnTo>
                    <a:pt x="995" y="11"/>
                  </a:lnTo>
                  <a:lnTo>
                    <a:pt x="1028" y="0"/>
                  </a:lnTo>
                  <a:lnTo>
                    <a:pt x="1060" y="7"/>
                  </a:lnTo>
                  <a:lnTo>
                    <a:pt x="1092" y="33"/>
                  </a:lnTo>
                  <a:lnTo>
                    <a:pt x="1124" y="74"/>
                  </a:lnTo>
                  <a:lnTo>
                    <a:pt x="1156" y="128"/>
                  </a:lnTo>
                  <a:lnTo>
                    <a:pt x="1188" y="190"/>
                  </a:lnTo>
                  <a:lnTo>
                    <a:pt x="1220" y="252"/>
                  </a:lnTo>
                  <a:lnTo>
                    <a:pt x="1252" y="309"/>
                  </a:lnTo>
                  <a:lnTo>
                    <a:pt x="1285" y="357"/>
                  </a:lnTo>
                  <a:lnTo>
                    <a:pt x="1316" y="395"/>
                  </a:lnTo>
                  <a:lnTo>
                    <a:pt x="1349" y="421"/>
                  </a:lnTo>
                  <a:lnTo>
                    <a:pt x="1381" y="436"/>
                  </a:lnTo>
                  <a:lnTo>
                    <a:pt x="1413" y="440"/>
                  </a:lnTo>
                  <a:lnTo>
                    <a:pt x="1445" y="431"/>
                  </a:lnTo>
                  <a:lnTo>
                    <a:pt x="1477" y="404"/>
                  </a:lnTo>
                  <a:lnTo>
                    <a:pt x="1509" y="353"/>
                  </a:lnTo>
                  <a:lnTo>
                    <a:pt x="1541" y="272"/>
                  </a:lnTo>
                  <a:lnTo>
                    <a:pt x="1574" y="159"/>
                  </a:lnTo>
                  <a:lnTo>
                    <a:pt x="1605" y="2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8" name="Freeform 190">
              <a:extLst>
                <a:ext uri="{FF2B5EF4-FFF2-40B4-BE49-F238E27FC236}">
                  <a16:creationId xmlns:a16="http://schemas.microsoft.com/office/drawing/2014/main" id="{E756C2B6-54BB-8AD9-6FB4-BCA75B09D855}"/>
                </a:ext>
              </a:extLst>
            </p:cNvPr>
            <p:cNvSpPr>
              <a:spLocks/>
            </p:cNvSpPr>
            <p:nvPr/>
          </p:nvSpPr>
          <p:spPr bwMode="auto">
            <a:xfrm>
              <a:off x="3286" y="2500"/>
              <a:ext cx="1605" cy="963"/>
            </a:xfrm>
            <a:custGeom>
              <a:avLst/>
              <a:gdLst>
                <a:gd name="T0" fmla="*/ 0 w 1605"/>
                <a:gd name="T1" fmla="*/ 897 h 963"/>
                <a:gd name="T2" fmla="*/ 32 w 1605"/>
                <a:gd name="T3" fmla="*/ 821 h 963"/>
                <a:gd name="T4" fmla="*/ 64 w 1605"/>
                <a:gd name="T5" fmla="*/ 739 h 963"/>
                <a:gd name="T6" fmla="*/ 96 w 1605"/>
                <a:gd name="T7" fmla="*/ 665 h 963"/>
                <a:gd name="T8" fmla="*/ 128 w 1605"/>
                <a:gd name="T9" fmla="*/ 607 h 963"/>
                <a:gd name="T10" fmla="*/ 161 w 1605"/>
                <a:gd name="T11" fmla="*/ 570 h 963"/>
                <a:gd name="T12" fmla="*/ 193 w 1605"/>
                <a:gd name="T13" fmla="*/ 550 h 963"/>
                <a:gd name="T14" fmla="*/ 225 w 1605"/>
                <a:gd name="T15" fmla="*/ 545 h 963"/>
                <a:gd name="T16" fmla="*/ 257 w 1605"/>
                <a:gd name="T17" fmla="*/ 554 h 963"/>
                <a:gd name="T18" fmla="*/ 289 w 1605"/>
                <a:gd name="T19" fmla="*/ 578 h 963"/>
                <a:gd name="T20" fmla="*/ 321 w 1605"/>
                <a:gd name="T21" fmla="*/ 617 h 963"/>
                <a:gd name="T22" fmla="*/ 353 w 1605"/>
                <a:gd name="T23" fmla="*/ 670 h 963"/>
                <a:gd name="T24" fmla="*/ 385 w 1605"/>
                <a:gd name="T25" fmla="*/ 736 h 963"/>
                <a:gd name="T26" fmla="*/ 417 w 1605"/>
                <a:gd name="T27" fmla="*/ 804 h 963"/>
                <a:gd name="T28" fmla="*/ 450 w 1605"/>
                <a:gd name="T29" fmla="*/ 865 h 963"/>
                <a:gd name="T30" fmla="*/ 482 w 1605"/>
                <a:gd name="T31" fmla="*/ 912 h 963"/>
                <a:gd name="T32" fmla="*/ 514 w 1605"/>
                <a:gd name="T33" fmla="*/ 944 h 963"/>
                <a:gd name="T34" fmla="*/ 546 w 1605"/>
                <a:gd name="T35" fmla="*/ 960 h 963"/>
                <a:gd name="T36" fmla="*/ 578 w 1605"/>
                <a:gd name="T37" fmla="*/ 963 h 963"/>
                <a:gd name="T38" fmla="*/ 610 w 1605"/>
                <a:gd name="T39" fmla="*/ 952 h 963"/>
                <a:gd name="T40" fmla="*/ 642 w 1605"/>
                <a:gd name="T41" fmla="*/ 928 h 963"/>
                <a:gd name="T42" fmla="*/ 674 w 1605"/>
                <a:gd name="T43" fmla="*/ 888 h 963"/>
                <a:gd name="T44" fmla="*/ 706 w 1605"/>
                <a:gd name="T45" fmla="*/ 830 h 963"/>
                <a:gd name="T46" fmla="*/ 739 w 1605"/>
                <a:gd name="T47" fmla="*/ 754 h 963"/>
                <a:gd name="T48" fmla="*/ 771 w 1605"/>
                <a:gd name="T49" fmla="*/ 662 h 963"/>
                <a:gd name="T50" fmla="*/ 803 w 1605"/>
                <a:gd name="T51" fmla="*/ 561 h 963"/>
                <a:gd name="T52" fmla="*/ 835 w 1605"/>
                <a:gd name="T53" fmla="*/ 463 h 963"/>
                <a:gd name="T54" fmla="*/ 867 w 1605"/>
                <a:gd name="T55" fmla="*/ 376 h 963"/>
                <a:gd name="T56" fmla="*/ 899 w 1605"/>
                <a:gd name="T57" fmla="*/ 308 h 963"/>
                <a:gd name="T58" fmla="*/ 931 w 1605"/>
                <a:gd name="T59" fmla="*/ 260 h 963"/>
                <a:gd name="T60" fmla="*/ 963 w 1605"/>
                <a:gd name="T61" fmla="*/ 232 h 963"/>
                <a:gd name="T62" fmla="*/ 995 w 1605"/>
                <a:gd name="T63" fmla="*/ 225 h 963"/>
                <a:gd name="T64" fmla="*/ 1028 w 1605"/>
                <a:gd name="T65" fmla="*/ 238 h 963"/>
                <a:gd name="T66" fmla="*/ 1060 w 1605"/>
                <a:gd name="T67" fmla="*/ 270 h 963"/>
                <a:gd name="T68" fmla="*/ 1092 w 1605"/>
                <a:gd name="T69" fmla="*/ 318 h 963"/>
                <a:gd name="T70" fmla="*/ 1124 w 1605"/>
                <a:gd name="T71" fmla="*/ 373 h 963"/>
                <a:gd name="T72" fmla="*/ 1156 w 1605"/>
                <a:gd name="T73" fmla="*/ 425 h 963"/>
                <a:gd name="T74" fmla="*/ 1188 w 1605"/>
                <a:gd name="T75" fmla="*/ 465 h 963"/>
                <a:gd name="T76" fmla="*/ 1220 w 1605"/>
                <a:gd name="T77" fmla="*/ 493 h 963"/>
                <a:gd name="T78" fmla="*/ 1252 w 1605"/>
                <a:gd name="T79" fmla="*/ 509 h 963"/>
                <a:gd name="T80" fmla="*/ 1285 w 1605"/>
                <a:gd name="T81" fmla="*/ 517 h 963"/>
                <a:gd name="T82" fmla="*/ 1316 w 1605"/>
                <a:gd name="T83" fmla="*/ 519 h 963"/>
                <a:gd name="T84" fmla="*/ 1349 w 1605"/>
                <a:gd name="T85" fmla="*/ 516 h 963"/>
                <a:gd name="T86" fmla="*/ 1381 w 1605"/>
                <a:gd name="T87" fmla="*/ 506 h 963"/>
                <a:gd name="T88" fmla="*/ 1413 w 1605"/>
                <a:gd name="T89" fmla="*/ 486 h 963"/>
                <a:gd name="T90" fmla="*/ 1445 w 1605"/>
                <a:gd name="T91" fmla="*/ 453 h 963"/>
                <a:gd name="T92" fmla="*/ 1477 w 1605"/>
                <a:gd name="T93" fmla="*/ 401 h 963"/>
                <a:gd name="T94" fmla="*/ 1509 w 1605"/>
                <a:gd name="T95" fmla="*/ 324 h 963"/>
                <a:gd name="T96" fmla="*/ 1541 w 1605"/>
                <a:gd name="T97" fmla="*/ 224 h 963"/>
                <a:gd name="T98" fmla="*/ 1574 w 1605"/>
                <a:gd name="T99" fmla="*/ 111 h 963"/>
                <a:gd name="T100" fmla="*/ 1605 w 1605"/>
                <a:gd name="T101"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963">
                  <a:moveTo>
                    <a:pt x="0" y="897"/>
                  </a:moveTo>
                  <a:lnTo>
                    <a:pt x="32" y="821"/>
                  </a:lnTo>
                  <a:lnTo>
                    <a:pt x="64" y="739"/>
                  </a:lnTo>
                  <a:lnTo>
                    <a:pt x="96" y="665"/>
                  </a:lnTo>
                  <a:lnTo>
                    <a:pt x="128" y="607"/>
                  </a:lnTo>
                  <a:lnTo>
                    <a:pt x="161" y="570"/>
                  </a:lnTo>
                  <a:lnTo>
                    <a:pt x="193" y="550"/>
                  </a:lnTo>
                  <a:lnTo>
                    <a:pt x="225" y="545"/>
                  </a:lnTo>
                  <a:lnTo>
                    <a:pt x="257" y="554"/>
                  </a:lnTo>
                  <a:lnTo>
                    <a:pt x="289" y="578"/>
                  </a:lnTo>
                  <a:lnTo>
                    <a:pt x="321" y="617"/>
                  </a:lnTo>
                  <a:lnTo>
                    <a:pt x="353" y="670"/>
                  </a:lnTo>
                  <a:lnTo>
                    <a:pt x="385" y="736"/>
                  </a:lnTo>
                  <a:lnTo>
                    <a:pt x="417" y="804"/>
                  </a:lnTo>
                  <a:lnTo>
                    <a:pt x="450" y="865"/>
                  </a:lnTo>
                  <a:lnTo>
                    <a:pt x="482" y="912"/>
                  </a:lnTo>
                  <a:lnTo>
                    <a:pt x="514" y="944"/>
                  </a:lnTo>
                  <a:lnTo>
                    <a:pt x="546" y="960"/>
                  </a:lnTo>
                  <a:lnTo>
                    <a:pt x="578" y="963"/>
                  </a:lnTo>
                  <a:lnTo>
                    <a:pt x="610" y="952"/>
                  </a:lnTo>
                  <a:lnTo>
                    <a:pt x="642" y="928"/>
                  </a:lnTo>
                  <a:lnTo>
                    <a:pt x="674" y="888"/>
                  </a:lnTo>
                  <a:lnTo>
                    <a:pt x="706" y="830"/>
                  </a:lnTo>
                  <a:lnTo>
                    <a:pt x="739" y="754"/>
                  </a:lnTo>
                  <a:lnTo>
                    <a:pt x="771" y="662"/>
                  </a:lnTo>
                  <a:lnTo>
                    <a:pt x="803" y="561"/>
                  </a:lnTo>
                  <a:lnTo>
                    <a:pt x="835" y="463"/>
                  </a:lnTo>
                  <a:lnTo>
                    <a:pt x="867" y="376"/>
                  </a:lnTo>
                  <a:lnTo>
                    <a:pt x="899" y="308"/>
                  </a:lnTo>
                  <a:lnTo>
                    <a:pt x="931" y="260"/>
                  </a:lnTo>
                  <a:lnTo>
                    <a:pt x="963" y="232"/>
                  </a:lnTo>
                  <a:lnTo>
                    <a:pt x="995" y="225"/>
                  </a:lnTo>
                  <a:lnTo>
                    <a:pt x="1028" y="238"/>
                  </a:lnTo>
                  <a:lnTo>
                    <a:pt x="1060" y="270"/>
                  </a:lnTo>
                  <a:lnTo>
                    <a:pt x="1092" y="318"/>
                  </a:lnTo>
                  <a:lnTo>
                    <a:pt x="1124" y="373"/>
                  </a:lnTo>
                  <a:lnTo>
                    <a:pt x="1156" y="425"/>
                  </a:lnTo>
                  <a:lnTo>
                    <a:pt x="1188" y="465"/>
                  </a:lnTo>
                  <a:lnTo>
                    <a:pt x="1220" y="493"/>
                  </a:lnTo>
                  <a:lnTo>
                    <a:pt x="1252" y="509"/>
                  </a:lnTo>
                  <a:lnTo>
                    <a:pt x="1285" y="517"/>
                  </a:lnTo>
                  <a:lnTo>
                    <a:pt x="1316" y="519"/>
                  </a:lnTo>
                  <a:lnTo>
                    <a:pt x="1349" y="516"/>
                  </a:lnTo>
                  <a:lnTo>
                    <a:pt x="1381" y="506"/>
                  </a:lnTo>
                  <a:lnTo>
                    <a:pt x="1413" y="486"/>
                  </a:lnTo>
                  <a:lnTo>
                    <a:pt x="1445" y="453"/>
                  </a:lnTo>
                  <a:lnTo>
                    <a:pt x="1477" y="401"/>
                  </a:lnTo>
                  <a:lnTo>
                    <a:pt x="1509" y="324"/>
                  </a:lnTo>
                  <a:lnTo>
                    <a:pt x="1541" y="224"/>
                  </a:lnTo>
                  <a:lnTo>
                    <a:pt x="1574" y="111"/>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9" name="Freeform 191">
              <a:extLst>
                <a:ext uri="{FF2B5EF4-FFF2-40B4-BE49-F238E27FC236}">
                  <a16:creationId xmlns:a16="http://schemas.microsoft.com/office/drawing/2014/main" id="{C291FDF0-AB45-ED88-7896-EC5196F86BB1}"/>
                </a:ext>
              </a:extLst>
            </p:cNvPr>
            <p:cNvSpPr>
              <a:spLocks/>
            </p:cNvSpPr>
            <p:nvPr/>
          </p:nvSpPr>
          <p:spPr bwMode="auto">
            <a:xfrm>
              <a:off x="3286" y="2648"/>
              <a:ext cx="1605" cy="788"/>
            </a:xfrm>
            <a:custGeom>
              <a:avLst/>
              <a:gdLst>
                <a:gd name="T0" fmla="*/ 0 w 1605"/>
                <a:gd name="T1" fmla="*/ 757 h 788"/>
                <a:gd name="T2" fmla="*/ 32 w 1605"/>
                <a:gd name="T3" fmla="*/ 701 h 788"/>
                <a:gd name="T4" fmla="*/ 64 w 1605"/>
                <a:gd name="T5" fmla="*/ 630 h 788"/>
                <a:gd name="T6" fmla="*/ 96 w 1605"/>
                <a:gd name="T7" fmla="*/ 555 h 788"/>
                <a:gd name="T8" fmla="*/ 128 w 1605"/>
                <a:gd name="T9" fmla="*/ 488 h 788"/>
                <a:gd name="T10" fmla="*/ 161 w 1605"/>
                <a:gd name="T11" fmla="*/ 438 h 788"/>
                <a:gd name="T12" fmla="*/ 193 w 1605"/>
                <a:gd name="T13" fmla="*/ 409 h 788"/>
                <a:gd name="T14" fmla="*/ 225 w 1605"/>
                <a:gd name="T15" fmla="*/ 398 h 788"/>
                <a:gd name="T16" fmla="*/ 257 w 1605"/>
                <a:gd name="T17" fmla="*/ 405 h 788"/>
                <a:gd name="T18" fmla="*/ 289 w 1605"/>
                <a:gd name="T19" fmla="*/ 430 h 788"/>
                <a:gd name="T20" fmla="*/ 321 w 1605"/>
                <a:gd name="T21" fmla="*/ 472 h 788"/>
                <a:gd name="T22" fmla="*/ 353 w 1605"/>
                <a:gd name="T23" fmla="*/ 529 h 788"/>
                <a:gd name="T24" fmla="*/ 385 w 1605"/>
                <a:gd name="T25" fmla="*/ 596 h 788"/>
                <a:gd name="T26" fmla="*/ 417 w 1605"/>
                <a:gd name="T27" fmla="*/ 661 h 788"/>
                <a:gd name="T28" fmla="*/ 450 w 1605"/>
                <a:gd name="T29" fmla="*/ 715 h 788"/>
                <a:gd name="T30" fmla="*/ 482 w 1605"/>
                <a:gd name="T31" fmla="*/ 754 h 788"/>
                <a:gd name="T32" fmla="*/ 514 w 1605"/>
                <a:gd name="T33" fmla="*/ 778 h 788"/>
                <a:gd name="T34" fmla="*/ 546 w 1605"/>
                <a:gd name="T35" fmla="*/ 788 h 788"/>
                <a:gd name="T36" fmla="*/ 578 w 1605"/>
                <a:gd name="T37" fmla="*/ 788 h 788"/>
                <a:gd name="T38" fmla="*/ 610 w 1605"/>
                <a:gd name="T39" fmla="*/ 776 h 788"/>
                <a:gd name="T40" fmla="*/ 642 w 1605"/>
                <a:gd name="T41" fmla="*/ 754 h 788"/>
                <a:gd name="T42" fmla="*/ 674 w 1605"/>
                <a:gd name="T43" fmla="*/ 718 h 788"/>
                <a:gd name="T44" fmla="*/ 706 w 1605"/>
                <a:gd name="T45" fmla="*/ 667 h 788"/>
                <a:gd name="T46" fmla="*/ 739 w 1605"/>
                <a:gd name="T47" fmla="*/ 599 h 788"/>
                <a:gd name="T48" fmla="*/ 771 w 1605"/>
                <a:gd name="T49" fmla="*/ 516 h 788"/>
                <a:gd name="T50" fmla="*/ 803 w 1605"/>
                <a:gd name="T51" fmla="*/ 422 h 788"/>
                <a:gd name="T52" fmla="*/ 835 w 1605"/>
                <a:gd name="T53" fmla="*/ 325 h 788"/>
                <a:gd name="T54" fmla="*/ 867 w 1605"/>
                <a:gd name="T55" fmla="*/ 235 h 788"/>
                <a:gd name="T56" fmla="*/ 899 w 1605"/>
                <a:gd name="T57" fmla="*/ 157 h 788"/>
                <a:gd name="T58" fmla="*/ 931 w 1605"/>
                <a:gd name="T59" fmla="*/ 96 h 788"/>
                <a:gd name="T60" fmla="*/ 963 w 1605"/>
                <a:gd name="T61" fmla="*/ 51 h 788"/>
                <a:gd name="T62" fmla="*/ 995 w 1605"/>
                <a:gd name="T63" fmla="*/ 21 h 788"/>
                <a:gd name="T64" fmla="*/ 1028 w 1605"/>
                <a:gd name="T65" fmla="*/ 4 h 788"/>
                <a:gd name="T66" fmla="*/ 1060 w 1605"/>
                <a:gd name="T67" fmla="*/ 0 h 788"/>
                <a:gd name="T68" fmla="*/ 1092 w 1605"/>
                <a:gd name="T69" fmla="*/ 10 h 788"/>
                <a:gd name="T70" fmla="*/ 1124 w 1605"/>
                <a:gd name="T71" fmla="*/ 37 h 788"/>
                <a:gd name="T72" fmla="*/ 1156 w 1605"/>
                <a:gd name="T73" fmla="*/ 85 h 788"/>
                <a:gd name="T74" fmla="*/ 1188 w 1605"/>
                <a:gd name="T75" fmla="*/ 153 h 788"/>
                <a:gd name="T76" fmla="*/ 1220 w 1605"/>
                <a:gd name="T77" fmla="*/ 234 h 788"/>
                <a:gd name="T78" fmla="*/ 1252 w 1605"/>
                <a:gd name="T79" fmla="*/ 313 h 788"/>
                <a:gd name="T80" fmla="*/ 1285 w 1605"/>
                <a:gd name="T81" fmla="*/ 376 h 788"/>
                <a:gd name="T82" fmla="*/ 1316 w 1605"/>
                <a:gd name="T83" fmla="*/ 419 h 788"/>
                <a:gd name="T84" fmla="*/ 1349 w 1605"/>
                <a:gd name="T85" fmla="*/ 441 h 788"/>
                <a:gd name="T86" fmla="*/ 1381 w 1605"/>
                <a:gd name="T87" fmla="*/ 446 h 788"/>
                <a:gd name="T88" fmla="*/ 1413 w 1605"/>
                <a:gd name="T89" fmla="*/ 435 h 788"/>
                <a:gd name="T90" fmla="*/ 1445 w 1605"/>
                <a:gd name="T91" fmla="*/ 406 h 788"/>
                <a:gd name="T92" fmla="*/ 1477 w 1605"/>
                <a:gd name="T93" fmla="*/ 357 h 788"/>
                <a:gd name="T94" fmla="*/ 1509 w 1605"/>
                <a:gd name="T95" fmla="*/ 287 h 788"/>
                <a:gd name="T96" fmla="*/ 1541 w 1605"/>
                <a:gd name="T97" fmla="*/ 200 h 788"/>
                <a:gd name="T98" fmla="*/ 1574 w 1605"/>
                <a:gd name="T99" fmla="*/ 109 h 788"/>
                <a:gd name="T100" fmla="*/ 1605 w 1605"/>
                <a:gd name="T101" fmla="*/ 27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788">
                  <a:moveTo>
                    <a:pt x="0" y="757"/>
                  </a:moveTo>
                  <a:lnTo>
                    <a:pt x="32" y="701"/>
                  </a:lnTo>
                  <a:lnTo>
                    <a:pt x="64" y="630"/>
                  </a:lnTo>
                  <a:lnTo>
                    <a:pt x="96" y="555"/>
                  </a:lnTo>
                  <a:lnTo>
                    <a:pt x="128" y="488"/>
                  </a:lnTo>
                  <a:lnTo>
                    <a:pt x="161" y="438"/>
                  </a:lnTo>
                  <a:lnTo>
                    <a:pt x="193" y="409"/>
                  </a:lnTo>
                  <a:lnTo>
                    <a:pt x="225" y="398"/>
                  </a:lnTo>
                  <a:lnTo>
                    <a:pt x="257" y="405"/>
                  </a:lnTo>
                  <a:lnTo>
                    <a:pt x="289" y="430"/>
                  </a:lnTo>
                  <a:lnTo>
                    <a:pt x="321" y="472"/>
                  </a:lnTo>
                  <a:lnTo>
                    <a:pt x="353" y="529"/>
                  </a:lnTo>
                  <a:lnTo>
                    <a:pt x="385" y="596"/>
                  </a:lnTo>
                  <a:lnTo>
                    <a:pt x="417" y="661"/>
                  </a:lnTo>
                  <a:lnTo>
                    <a:pt x="450" y="715"/>
                  </a:lnTo>
                  <a:lnTo>
                    <a:pt x="482" y="754"/>
                  </a:lnTo>
                  <a:lnTo>
                    <a:pt x="514" y="778"/>
                  </a:lnTo>
                  <a:lnTo>
                    <a:pt x="546" y="788"/>
                  </a:lnTo>
                  <a:lnTo>
                    <a:pt x="578" y="788"/>
                  </a:lnTo>
                  <a:lnTo>
                    <a:pt x="610" y="776"/>
                  </a:lnTo>
                  <a:lnTo>
                    <a:pt x="642" y="754"/>
                  </a:lnTo>
                  <a:lnTo>
                    <a:pt x="674" y="718"/>
                  </a:lnTo>
                  <a:lnTo>
                    <a:pt x="706" y="667"/>
                  </a:lnTo>
                  <a:lnTo>
                    <a:pt x="739" y="599"/>
                  </a:lnTo>
                  <a:lnTo>
                    <a:pt x="771" y="516"/>
                  </a:lnTo>
                  <a:lnTo>
                    <a:pt x="803" y="422"/>
                  </a:lnTo>
                  <a:lnTo>
                    <a:pt x="835" y="325"/>
                  </a:lnTo>
                  <a:lnTo>
                    <a:pt x="867" y="235"/>
                  </a:lnTo>
                  <a:lnTo>
                    <a:pt x="899" y="157"/>
                  </a:lnTo>
                  <a:lnTo>
                    <a:pt x="931" y="96"/>
                  </a:lnTo>
                  <a:lnTo>
                    <a:pt x="963" y="51"/>
                  </a:lnTo>
                  <a:lnTo>
                    <a:pt x="995" y="21"/>
                  </a:lnTo>
                  <a:lnTo>
                    <a:pt x="1028" y="4"/>
                  </a:lnTo>
                  <a:lnTo>
                    <a:pt x="1060" y="0"/>
                  </a:lnTo>
                  <a:lnTo>
                    <a:pt x="1092" y="10"/>
                  </a:lnTo>
                  <a:lnTo>
                    <a:pt x="1124" y="37"/>
                  </a:lnTo>
                  <a:lnTo>
                    <a:pt x="1156" y="85"/>
                  </a:lnTo>
                  <a:lnTo>
                    <a:pt x="1188" y="153"/>
                  </a:lnTo>
                  <a:lnTo>
                    <a:pt x="1220" y="234"/>
                  </a:lnTo>
                  <a:lnTo>
                    <a:pt x="1252" y="313"/>
                  </a:lnTo>
                  <a:lnTo>
                    <a:pt x="1285" y="376"/>
                  </a:lnTo>
                  <a:lnTo>
                    <a:pt x="1316" y="419"/>
                  </a:lnTo>
                  <a:lnTo>
                    <a:pt x="1349" y="441"/>
                  </a:lnTo>
                  <a:lnTo>
                    <a:pt x="1381" y="446"/>
                  </a:lnTo>
                  <a:lnTo>
                    <a:pt x="1413" y="435"/>
                  </a:lnTo>
                  <a:lnTo>
                    <a:pt x="1445" y="406"/>
                  </a:lnTo>
                  <a:lnTo>
                    <a:pt x="1477" y="357"/>
                  </a:lnTo>
                  <a:lnTo>
                    <a:pt x="1509" y="287"/>
                  </a:lnTo>
                  <a:lnTo>
                    <a:pt x="1541" y="200"/>
                  </a:lnTo>
                  <a:lnTo>
                    <a:pt x="1574" y="109"/>
                  </a:lnTo>
                  <a:lnTo>
                    <a:pt x="1605" y="2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0" name="Freeform 192">
              <a:extLst>
                <a:ext uri="{FF2B5EF4-FFF2-40B4-BE49-F238E27FC236}">
                  <a16:creationId xmlns:a16="http://schemas.microsoft.com/office/drawing/2014/main" id="{51512FCD-B434-EC93-73AB-648BF492D1BE}"/>
                </a:ext>
              </a:extLst>
            </p:cNvPr>
            <p:cNvSpPr>
              <a:spLocks/>
            </p:cNvSpPr>
            <p:nvPr/>
          </p:nvSpPr>
          <p:spPr bwMode="auto">
            <a:xfrm>
              <a:off x="3286" y="2675"/>
              <a:ext cx="1605" cy="807"/>
            </a:xfrm>
            <a:custGeom>
              <a:avLst/>
              <a:gdLst>
                <a:gd name="T0" fmla="*/ 0 w 1605"/>
                <a:gd name="T1" fmla="*/ 728 h 807"/>
                <a:gd name="T2" fmla="*/ 32 w 1605"/>
                <a:gd name="T3" fmla="*/ 646 h 807"/>
                <a:gd name="T4" fmla="*/ 64 w 1605"/>
                <a:gd name="T5" fmla="*/ 571 h 807"/>
                <a:gd name="T6" fmla="*/ 96 w 1605"/>
                <a:gd name="T7" fmla="*/ 513 h 807"/>
                <a:gd name="T8" fmla="*/ 128 w 1605"/>
                <a:gd name="T9" fmla="*/ 473 h 807"/>
                <a:gd name="T10" fmla="*/ 161 w 1605"/>
                <a:gd name="T11" fmla="*/ 447 h 807"/>
                <a:gd name="T12" fmla="*/ 193 w 1605"/>
                <a:gd name="T13" fmla="*/ 433 h 807"/>
                <a:gd name="T14" fmla="*/ 225 w 1605"/>
                <a:gd name="T15" fmla="*/ 428 h 807"/>
                <a:gd name="T16" fmla="*/ 257 w 1605"/>
                <a:gd name="T17" fmla="*/ 429 h 807"/>
                <a:gd name="T18" fmla="*/ 289 w 1605"/>
                <a:gd name="T19" fmla="*/ 439 h 807"/>
                <a:gd name="T20" fmla="*/ 321 w 1605"/>
                <a:gd name="T21" fmla="*/ 460 h 807"/>
                <a:gd name="T22" fmla="*/ 353 w 1605"/>
                <a:gd name="T23" fmla="*/ 496 h 807"/>
                <a:gd name="T24" fmla="*/ 385 w 1605"/>
                <a:gd name="T25" fmla="*/ 548 h 807"/>
                <a:gd name="T26" fmla="*/ 417 w 1605"/>
                <a:gd name="T27" fmla="*/ 614 h 807"/>
                <a:gd name="T28" fmla="*/ 450 w 1605"/>
                <a:gd name="T29" fmla="*/ 683 h 807"/>
                <a:gd name="T30" fmla="*/ 482 w 1605"/>
                <a:gd name="T31" fmla="*/ 742 h 807"/>
                <a:gd name="T32" fmla="*/ 514 w 1605"/>
                <a:gd name="T33" fmla="*/ 782 h 807"/>
                <a:gd name="T34" fmla="*/ 546 w 1605"/>
                <a:gd name="T35" fmla="*/ 803 h 807"/>
                <a:gd name="T36" fmla="*/ 578 w 1605"/>
                <a:gd name="T37" fmla="*/ 807 h 807"/>
                <a:gd name="T38" fmla="*/ 610 w 1605"/>
                <a:gd name="T39" fmla="*/ 796 h 807"/>
                <a:gd name="T40" fmla="*/ 642 w 1605"/>
                <a:gd name="T41" fmla="*/ 769 h 807"/>
                <a:gd name="T42" fmla="*/ 674 w 1605"/>
                <a:gd name="T43" fmla="*/ 726 h 807"/>
                <a:gd name="T44" fmla="*/ 706 w 1605"/>
                <a:gd name="T45" fmla="*/ 666 h 807"/>
                <a:gd name="T46" fmla="*/ 739 w 1605"/>
                <a:gd name="T47" fmla="*/ 587 h 807"/>
                <a:gd name="T48" fmla="*/ 771 w 1605"/>
                <a:gd name="T49" fmla="*/ 493 h 807"/>
                <a:gd name="T50" fmla="*/ 803 w 1605"/>
                <a:gd name="T51" fmla="*/ 392 h 807"/>
                <a:gd name="T52" fmla="*/ 835 w 1605"/>
                <a:gd name="T53" fmla="*/ 293 h 807"/>
                <a:gd name="T54" fmla="*/ 867 w 1605"/>
                <a:gd name="T55" fmla="*/ 204 h 807"/>
                <a:gd name="T56" fmla="*/ 899 w 1605"/>
                <a:gd name="T57" fmla="*/ 133 h 807"/>
                <a:gd name="T58" fmla="*/ 931 w 1605"/>
                <a:gd name="T59" fmla="*/ 80 h 807"/>
                <a:gd name="T60" fmla="*/ 963 w 1605"/>
                <a:gd name="T61" fmla="*/ 43 h 807"/>
                <a:gd name="T62" fmla="*/ 995 w 1605"/>
                <a:gd name="T63" fmla="*/ 21 h 807"/>
                <a:gd name="T64" fmla="*/ 1028 w 1605"/>
                <a:gd name="T65" fmla="*/ 12 h 807"/>
                <a:gd name="T66" fmla="*/ 1060 w 1605"/>
                <a:gd name="T67" fmla="*/ 14 h 807"/>
                <a:gd name="T68" fmla="*/ 1092 w 1605"/>
                <a:gd name="T69" fmla="*/ 30 h 807"/>
                <a:gd name="T70" fmla="*/ 1124 w 1605"/>
                <a:gd name="T71" fmla="*/ 59 h 807"/>
                <a:gd name="T72" fmla="*/ 1156 w 1605"/>
                <a:gd name="T73" fmla="*/ 104 h 807"/>
                <a:gd name="T74" fmla="*/ 1188 w 1605"/>
                <a:gd name="T75" fmla="*/ 163 h 807"/>
                <a:gd name="T76" fmla="*/ 1220 w 1605"/>
                <a:gd name="T77" fmla="*/ 229 h 807"/>
                <a:gd name="T78" fmla="*/ 1252 w 1605"/>
                <a:gd name="T79" fmla="*/ 292 h 807"/>
                <a:gd name="T80" fmla="*/ 1285 w 1605"/>
                <a:gd name="T81" fmla="*/ 345 h 807"/>
                <a:gd name="T82" fmla="*/ 1316 w 1605"/>
                <a:gd name="T83" fmla="*/ 384 h 807"/>
                <a:gd name="T84" fmla="*/ 1349 w 1605"/>
                <a:gd name="T85" fmla="*/ 408 h 807"/>
                <a:gd name="T86" fmla="*/ 1381 w 1605"/>
                <a:gd name="T87" fmla="*/ 420 h 807"/>
                <a:gd name="T88" fmla="*/ 1413 w 1605"/>
                <a:gd name="T89" fmla="*/ 419 h 807"/>
                <a:gd name="T90" fmla="*/ 1445 w 1605"/>
                <a:gd name="T91" fmla="*/ 406 h 807"/>
                <a:gd name="T92" fmla="*/ 1477 w 1605"/>
                <a:gd name="T93" fmla="*/ 378 h 807"/>
                <a:gd name="T94" fmla="*/ 1509 w 1605"/>
                <a:gd name="T95" fmla="*/ 327 h 807"/>
                <a:gd name="T96" fmla="*/ 1541 w 1605"/>
                <a:gd name="T97" fmla="*/ 249 h 807"/>
                <a:gd name="T98" fmla="*/ 1574 w 1605"/>
                <a:gd name="T99" fmla="*/ 138 h 807"/>
                <a:gd name="T100" fmla="*/ 1605 w 1605"/>
                <a:gd name="T101" fmla="*/ 0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07">
                  <a:moveTo>
                    <a:pt x="0" y="728"/>
                  </a:moveTo>
                  <a:lnTo>
                    <a:pt x="32" y="646"/>
                  </a:lnTo>
                  <a:lnTo>
                    <a:pt x="64" y="571"/>
                  </a:lnTo>
                  <a:lnTo>
                    <a:pt x="96" y="513"/>
                  </a:lnTo>
                  <a:lnTo>
                    <a:pt x="128" y="473"/>
                  </a:lnTo>
                  <a:lnTo>
                    <a:pt x="161" y="447"/>
                  </a:lnTo>
                  <a:lnTo>
                    <a:pt x="193" y="433"/>
                  </a:lnTo>
                  <a:lnTo>
                    <a:pt x="225" y="428"/>
                  </a:lnTo>
                  <a:lnTo>
                    <a:pt x="257" y="429"/>
                  </a:lnTo>
                  <a:lnTo>
                    <a:pt x="289" y="439"/>
                  </a:lnTo>
                  <a:lnTo>
                    <a:pt x="321" y="460"/>
                  </a:lnTo>
                  <a:lnTo>
                    <a:pt x="353" y="496"/>
                  </a:lnTo>
                  <a:lnTo>
                    <a:pt x="385" y="548"/>
                  </a:lnTo>
                  <a:lnTo>
                    <a:pt x="417" y="614"/>
                  </a:lnTo>
                  <a:lnTo>
                    <a:pt x="450" y="683"/>
                  </a:lnTo>
                  <a:lnTo>
                    <a:pt x="482" y="742"/>
                  </a:lnTo>
                  <a:lnTo>
                    <a:pt x="514" y="782"/>
                  </a:lnTo>
                  <a:lnTo>
                    <a:pt x="546" y="803"/>
                  </a:lnTo>
                  <a:lnTo>
                    <a:pt x="578" y="807"/>
                  </a:lnTo>
                  <a:lnTo>
                    <a:pt x="610" y="796"/>
                  </a:lnTo>
                  <a:lnTo>
                    <a:pt x="642" y="769"/>
                  </a:lnTo>
                  <a:lnTo>
                    <a:pt x="674" y="726"/>
                  </a:lnTo>
                  <a:lnTo>
                    <a:pt x="706" y="666"/>
                  </a:lnTo>
                  <a:lnTo>
                    <a:pt x="739" y="587"/>
                  </a:lnTo>
                  <a:lnTo>
                    <a:pt x="771" y="493"/>
                  </a:lnTo>
                  <a:lnTo>
                    <a:pt x="803" y="392"/>
                  </a:lnTo>
                  <a:lnTo>
                    <a:pt x="835" y="293"/>
                  </a:lnTo>
                  <a:lnTo>
                    <a:pt x="867" y="204"/>
                  </a:lnTo>
                  <a:lnTo>
                    <a:pt x="899" y="133"/>
                  </a:lnTo>
                  <a:lnTo>
                    <a:pt x="931" y="80"/>
                  </a:lnTo>
                  <a:lnTo>
                    <a:pt x="963" y="43"/>
                  </a:lnTo>
                  <a:lnTo>
                    <a:pt x="995" y="21"/>
                  </a:lnTo>
                  <a:lnTo>
                    <a:pt x="1028" y="12"/>
                  </a:lnTo>
                  <a:lnTo>
                    <a:pt x="1060" y="14"/>
                  </a:lnTo>
                  <a:lnTo>
                    <a:pt x="1092" y="30"/>
                  </a:lnTo>
                  <a:lnTo>
                    <a:pt x="1124" y="59"/>
                  </a:lnTo>
                  <a:lnTo>
                    <a:pt x="1156" y="104"/>
                  </a:lnTo>
                  <a:lnTo>
                    <a:pt x="1188" y="163"/>
                  </a:lnTo>
                  <a:lnTo>
                    <a:pt x="1220" y="229"/>
                  </a:lnTo>
                  <a:lnTo>
                    <a:pt x="1252" y="292"/>
                  </a:lnTo>
                  <a:lnTo>
                    <a:pt x="1285" y="345"/>
                  </a:lnTo>
                  <a:lnTo>
                    <a:pt x="1316" y="384"/>
                  </a:lnTo>
                  <a:lnTo>
                    <a:pt x="1349" y="408"/>
                  </a:lnTo>
                  <a:lnTo>
                    <a:pt x="1381" y="420"/>
                  </a:lnTo>
                  <a:lnTo>
                    <a:pt x="1413" y="419"/>
                  </a:lnTo>
                  <a:lnTo>
                    <a:pt x="1445" y="406"/>
                  </a:lnTo>
                  <a:lnTo>
                    <a:pt x="1477" y="378"/>
                  </a:lnTo>
                  <a:lnTo>
                    <a:pt x="1509" y="327"/>
                  </a:lnTo>
                  <a:lnTo>
                    <a:pt x="1541" y="249"/>
                  </a:lnTo>
                  <a:lnTo>
                    <a:pt x="1574" y="138"/>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1" name="Freeform 193">
              <a:extLst>
                <a:ext uri="{FF2B5EF4-FFF2-40B4-BE49-F238E27FC236}">
                  <a16:creationId xmlns:a16="http://schemas.microsoft.com/office/drawing/2014/main" id="{AD0D0681-70AF-0634-DE9B-23D60A6036FD}"/>
                </a:ext>
              </a:extLst>
            </p:cNvPr>
            <p:cNvSpPr>
              <a:spLocks/>
            </p:cNvSpPr>
            <p:nvPr/>
          </p:nvSpPr>
          <p:spPr bwMode="auto">
            <a:xfrm>
              <a:off x="3286" y="2467"/>
              <a:ext cx="1605" cy="1017"/>
            </a:xfrm>
            <a:custGeom>
              <a:avLst/>
              <a:gdLst>
                <a:gd name="T0" fmla="*/ 0 w 1605"/>
                <a:gd name="T1" fmla="*/ 1017 h 1017"/>
                <a:gd name="T2" fmla="*/ 32 w 1605"/>
                <a:gd name="T3" fmla="*/ 925 h 1017"/>
                <a:gd name="T4" fmla="*/ 64 w 1605"/>
                <a:gd name="T5" fmla="*/ 829 h 1017"/>
                <a:gd name="T6" fmla="*/ 96 w 1605"/>
                <a:gd name="T7" fmla="*/ 742 h 1017"/>
                <a:gd name="T8" fmla="*/ 128 w 1605"/>
                <a:gd name="T9" fmla="*/ 676 h 1017"/>
                <a:gd name="T10" fmla="*/ 161 w 1605"/>
                <a:gd name="T11" fmla="*/ 631 h 1017"/>
                <a:gd name="T12" fmla="*/ 193 w 1605"/>
                <a:gd name="T13" fmla="*/ 605 h 1017"/>
                <a:gd name="T14" fmla="*/ 225 w 1605"/>
                <a:gd name="T15" fmla="*/ 595 h 1017"/>
                <a:gd name="T16" fmla="*/ 257 w 1605"/>
                <a:gd name="T17" fmla="*/ 598 h 1017"/>
                <a:gd name="T18" fmla="*/ 289 w 1605"/>
                <a:gd name="T19" fmla="*/ 615 h 1017"/>
                <a:gd name="T20" fmla="*/ 321 w 1605"/>
                <a:gd name="T21" fmla="*/ 647 h 1017"/>
                <a:gd name="T22" fmla="*/ 353 w 1605"/>
                <a:gd name="T23" fmla="*/ 697 h 1017"/>
                <a:gd name="T24" fmla="*/ 385 w 1605"/>
                <a:gd name="T25" fmla="*/ 762 h 1017"/>
                <a:gd name="T26" fmla="*/ 417 w 1605"/>
                <a:gd name="T27" fmla="*/ 834 h 1017"/>
                <a:gd name="T28" fmla="*/ 450 w 1605"/>
                <a:gd name="T29" fmla="*/ 903 h 1017"/>
                <a:gd name="T30" fmla="*/ 482 w 1605"/>
                <a:gd name="T31" fmla="*/ 958 h 1017"/>
                <a:gd name="T32" fmla="*/ 514 w 1605"/>
                <a:gd name="T33" fmla="*/ 994 h 1017"/>
                <a:gd name="T34" fmla="*/ 546 w 1605"/>
                <a:gd name="T35" fmla="*/ 1014 h 1017"/>
                <a:gd name="T36" fmla="*/ 578 w 1605"/>
                <a:gd name="T37" fmla="*/ 1017 h 1017"/>
                <a:gd name="T38" fmla="*/ 610 w 1605"/>
                <a:gd name="T39" fmla="*/ 1005 h 1017"/>
                <a:gd name="T40" fmla="*/ 642 w 1605"/>
                <a:gd name="T41" fmla="*/ 975 h 1017"/>
                <a:gd name="T42" fmla="*/ 674 w 1605"/>
                <a:gd name="T43" fmla="*/ 924 h 1017"/>
                <a:gd name="T44" fmla="*/ 706 w 1605"/>
                <a:gd name="T45" fmla="*/ 847 h 1017"/>
                <a:gd name="T46" fmla="*/ 739 w 1605"/>
                <a:gd name="T47" fmla="*/ 747 h 1017"/>
                <a:gd name="T48" fmla="*/ 771 w 1605"/>
                <a:gd name="T49" fmla="*/ 635 h 1017"/>
                <a:gd name="T50" fmla="*/ 803 w 1605"/>
                <a:gd name="T51" fmla="*/ 526 h 1017"/>
                <a:gd name="T52" fmla="*/ 835 w 1605"/>
                <a:gd name="T53" fmla="*/ 435 h 1017"/>
                <a:gd name="T54" fmla="*/ 867 w 1605"/>
                <a:gd name="T55" fmla="*/ 368 h 1017"/>
                <a:gd name="T56" fmla="*/ 899 w 1605"/>
                <a:gd name="T57" fmla="*/ 323 h 1017"/>
                <a:gd name="T58" fmla="*/ 931 w 1605"/>
                <a:gd name="T59" fmla="*/ 296 h 1017"/>
                <a:gd name="T60" fmla="*/ 963 w 1605"/>
                <a:gd name="T61" fmla="*/ 283 h 1017"/>
                <a:gd name="T62" fmla="*/ 995 w 1605"/>
                <a:gd name="T63" fmla="*/ 279 h 1017"/>
                <a:gd name="T64" fmla="*/ 1028 w 1605"/>
                <a:gd name="T65" fmla="*/ 285 h 1017"/>
                <a:gd name="T66" fmla="*/ 1060 w 1605"/>
                <a:gd name="T67" fmla="*/ 299 h 1017"/>
                <a:gd name="T68" fmla="*/ 1092 w 1605"/>
                <a:gd name="T69" fmla="*/ 324 h 1017"/>
                <a:gd name="T70" fmla="*/ 1124 w 1605"/>
                <a:gd name="T71" fmla="*/ 359 h 1017"/>
                <a:gd name="T72" fmla="*/ 1156 w 1605"/>
                <a:gd name="T73" fmla="*/ 400 h 1017"/>
                <a:gd name="T74" fmla="*/ 1188 w 1605"/>
                <a:gd name="T75" fmla="*/ 439 h 1017"/>
                <a:gd name="T76" fmla="*/ 1220 w 1605"/>
                <a:gd name="T77" fmla="*/ 471 h 1017"/>
                <a:gd name="T78" fmla="*/ 1252 w 1605"/>
                <a:gd name="T79" fmla="*/ 494 h 1017"/>
                <a:gd name="T80" fmla="*/ 1285 w 1605"/>
                <a:gd name="T81" fmla="*/ 508 h 1017"/>
                <a:gd name="T82" fmla="*/ 1316 w 1605"/>
                <a:gd name="T83" fmla="*/ 512 h 1017"/>
                <a:gd name="T84" fmla="*/ 1349 w 1605"/>
                <a:gd name="T85" fmla="*/ 508 h 1017"/>
                <a:gd name="T86" fmla="*/ 1381 w 1605"/>
                <a:gd name="T87" fmla="*/ 495 h 1017"/>
                <a:gd name="T88" fmla="*/ 1413 w 1605"/>
                <a:gd name="T89" fmla="*/ 469 h 1017"/>
                <a:gd name="T90" fmla="*/ 1445 w 1605"/>
                <a:gd name="T91" fmla="*/ 425 h 1017"/>
                <a:gd name="T92" fmla="*/ 1477 w 1605"/>
                <a:gd name="T93" fmla="*/ 360 h 1017"/>
                <a:gd name="T94" fmla="*/ 1509 w 1605"/>
                <a:gd name="T95" fmla="*/ 273 h 1017"/>
                <a:gd name="T96" fmla="*/ 1541 w 1605"/>
                <a:gd name="T97" fmla="*/ 174 h 1017"/>
                <a:gd name="T98" fmla="*/ 1574 w 1605"/>
                <a:gd name="T99" fmla="*/ 79 h 1017"/>
                <a:gd name="T100" fmla="*/ 1605 w 1605"/>
                <a:gd name="T101"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17">
                  <a:moveTo>
                    <a:pt x="0" y="1017"/>
                  </a:moveTo>
                  <a:lnTo>
                    <a:pt x="32" y="925"/>
                  </a:lnTo>
                  <a:lnTo>
                    <a:pt x="64" y="829"/>
                  </a:lnTo>
                  <a:lnTo>
                    <a:pt x="96" y="742"/>
                  </a:lnTo>
                  <a:lnTo>
                    <a:pt x="128" y="676"/>
                  </a:lnTo>
                  <a:lnTo>
                    <a:pt x="161" y="631"/>
                  </a:lnTo>
                  <a:lnTo>
                    <a:pt x="193" y="605"/>
                  </a:lnTo>
                  <a:lnTo>
                    <a:pt x="225" y="595"/>
                  </a:lnTo>
                  <a:lnTo>
                    <a:pt x="257" y="598"/>
                  </a:lnTo>
                  <a:lnTo>
                    <a:pt x="289" y="615"/>
                  </a:lnTo>
                  <a:lnTo>
                    <a:pt x="321" y="647"/>
                  </a:lnTo>
                  <a:lnTo>
                    <a:pt x="353" y="697"/>
                  </a:lnTo>
                  <a:lnTo>
                    <a:pt x="385" y="762"/>
                  </a:lnTo>
                  <a:lnTo>
                    <a:pt x="417" y="834"/>
                  </a:lnTo>
                  <a:lnTo>
                    <a:pt x="450" y="903"/>
                  </a:lnTo>
                  <a:lnTo>
                    <a:pt x="482" y="958"/>
                  </a:lnTo>
                  <a:lnTo>
                    <a:pt x="514" y="994"/>
                  </a:lnTo>
                  <a:lnTo>
                    <a:pt x="546" y="1014"/>
                  </a:lnTo>
                  <a:lnTo>
                    <a:pt x="578" y="1017"/>
                  </a:lnTo>
                  <a:lnTo>
                    <a:pt x="610" y="1005"/>
                  </a:lnTo>
                  <a:lnTo>
                    <a:pt x="642" y="975"/>
                  </a:lnTo>
                  <a:lnTo>
                    <a:pt x="674" y="924"/>
                  </a:lnTo>
                  <a:lnTo>
                    <a:pt x="706" y="847"/>
                  </a:lnTo>
                  <a:lnTo>
                    <a:pt x="739" y="747"/>
                  </a:lnTo>
                  <a:lnTo>
                    <a:pt x="771" y="635"/>
                  </a:lnTo>
                  <a:lnTo>
                    <a:pt x="803" y="526"/>
                  </a:lnTo>
                  <a:lnTo>
                    <a:pt x="835" y="435"/>
                  </a:lnTo>
                  <a:lnTo>
                    <a:pt x="867" y="368"/>
                  </a:lnTo>
                  <a:lnTo>
                    <a:pt x="899" y="323"/>
                  </a:lnTo>
                  <a:lnTo>
                    <a:pt x="931" y="296"/>
                  </a:lnTo>
                  <a:lnTo>
                    <a:pt x="963" y="283"/>
                  </a:lnTo>
                  <a:lnTo>
                    <a:pt x="995" y="279"/>
                  </a:lnTo>
                  <a:lnTo>
                    <a:pt x="1028" y="285"/>
                  </a:lnTo>
                  <a:lnTo>
                    <a:pt x="1060" y="299"/>
                  </a:lnTo>
                  <a:lnTo>
                    <a:pt x="1092" y="324"/>
                  </a:lnTo>
                  <a:lnTo>
                    <a:pt x="1124" y="359"/>
                  </a:lnTo>
                  <a:lnTo>
                    <a:pt x="1156" y="400"/>
                  </a:lnTo>
                  <a:lnTo>
                    <a:pt x="1188" y="439"/>
                  </a:lnTo>
                  <a:lnTo>
                    <a:pt x="1220" y="471"/>
                  </a:lnTo>
                  <a:lnTo>
                    <a:pt x="1252" y="494"/>
                  </a:lnTo>
                  <a:lnTo>
                    <a:pt x="1285" y="508"/>
                  </a:lnTo>
                  <a:lnTo>
                    <a:pt x="1316" y="512"/>
                  </a:lnTo>
                  <a:lnTo>
                    <a:pt x="1349" y="508"/>
                  </a:lnTo>
                  <a:lnTo>
                    <a:pt x="1381" y="495"/>
                  </a:lnTo>
                  <a:lnTo>
                    <a:pt x="1413" y="469"/>
                  </a:lnTo>
                  <a:lnTo>
                    <a:pt x="1445" y="425"/>
                  </a:lnTo>
                  <a:lnTo>
                    <a:pt x="1477" y="360"/>
                  </a:lnTo>
                  <a:lnTo>
                    <a:pt x="1509" y="273"/>
                  </a:lnTo>
                  <a:lnTo>
                    <a:pt x="1541" y="174"/>
                  </a:lnTo>
                  <a:lnTo>
                    <a:pt x="1574" y="79"/>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2" name="Freeform 194">
              <a:extLst>
                <a:ext uri="{FF2B5EF4-FFF2-40B4-BE49-F238E27FC236}">
                  <a16:creationId xmlns:a16="http://schemas.microsoft.com/office/drawing/2014/main" id="{48AF1AC2-2DB1-BE52-87B5-932AE8695ED6}"/>
                </a:ext>
              </a:extLst>
            </p:cNvPr>
            <p:cNvSpPr>
              <a:spLocks/>
            </p:cNvSpPr>
            <p:nvPr/>
          </p:nvSpPr>
          <p:spPr bwMode="auto">
            <a:xfrm>
              <a:off x="3286" y="2652"/>
              <a:ext cx="1605" cy="837"/>
            </a:xfrm>
            <a:custGeom>
              <a:avLst/>
              <a:gdLst>
                <a:gd name="T0" fmla="*/ 0 w 1605"/>
                <a:gd name="T1" fmla="*/ 813 h 837"/>
                <a:gd name="T2" fmla="*/ 32 w 1605"/>
                <a:gd name="T3" fmla="*/ 734 h 837"/>
                <a:gd name="T4" fmla="*/ 64 w 1605"/>
                <a:gd name="T5" fmla="*/ 643 h 837"/>
                <a:gd name="T6" fmla="*/ 96 w 1605"/>
                <a:gd name="T7" fmla="*/ 555 h 837"/>
                <a:gd name="T8" fmla="*/ 128 w 1605"/>
                <a:gd name="T9" fmla="*/ 483 h 837"/>
                <a:gd name="T10" fmla="*/ 161 w 1605"/>
                <a:gd name="T11" fmla="*/ 432 h 837"/>
                <a:gd name="T12" fmla="*/ 193 w 1605"/>
                <a:gd name="T13" fmla="*/ 403 h 837"/>
                <a:gd name="T14" fmla="*/ 225 w 1605"/>
                <a:gd name="T15" fmla="*/ 394 h 837"/>
                <a:gd name="T16" fmla="*/ 257 w 1605"/>
                <a:gd name="T17" fmla="*/ 401 h 837"/>
                <a:gd name="T18" fmla="*/ 289 w 1605"/>
                <a:gd name="T19" fmla="*/ 426 h 837"/>
                <a:gd name="T20" fmla="*/ 321 w 1605"/>
                <a:gd name="T21" fmla="*/ 468 h 837"/>
                <a:gd name="T22" fmla="*/ 353 w 1605"/>
                <a:gd name="T23" fmla="*/ 526 h 837"/>
                <a:gd name="T24" fmla="*/ 385 w 1605"/>
                <a:gd name="T25" fmla="*/ 596 h 837"/>
                <a:gd name="T26" fmla="*/ 417 w 1605"/>
                <a:gd name="T27" fmla="*/ 669 h 837"/>
                <a:gd name="T28" fmla="*/ 450 w 1605"/>
                <a:gd name="T29" fmla="*/ 736 h 837"/>
                <a:gd name="T30" fmla="*/ 482 w 1605"/>
                <a:gd name="T31" fmla="*/ 788 h 837"/>
                <a:gd name="T32" fmla="*/ 514 w 1605"/>
                <a:gd name="T33" fmla="*/ 821 h 837"/>
                <a:gd name="T34" fmla="*/ 546 w 1605"/>
                <a:gd name="T35" fmla="*/ 837 h 837"/>
                <a:gd name="T36" fmla="*/ 578 w 1605"/>
                <a:gd name="T37" fmla="*/ 837 h 837"/>
                <a:gd name="T38" fmla="*/ 610 w 1605"/>
                <a:gd name="T39" fmla="*/ 821 h 837"/>
                <a:gd name="T40" fmla="*/ 642 w 1605"/>
                <a:gd name="T41" fmla="*/ 791 h 837"/>
                <a:gd name="T42" fmla="*/ 674 w 1605"/>
                <a:gd name="T43" fmla="*/ 745 h 837"/>
                <a:gd name="T44" fmla="*/ 706 w 1605"/>
                <a:gd name="T45" fmla="*/ 683 h 837"/>
                <a:gd name="T46" fmla="*/ 739 w 1605"/>
                <a:gd name="T47" fmla="*/ 606 h 837"/>
                <a:gd name="T48" fmla="*/ 771 w 1605"/>
                <a:gd name="T49" fmla="*/ 515 h 837"/>
                <a:gd name="T50" fmla="*/ 803 w 1605"/>
                <a:gd name="T51" fmla="*/ 418 h 837"/>
                <a:gd name="T52" fmla="*/ 835 w 1605"/>
                <a:gd name="T53" fmla="*/ 321 h 837"/>
                <a:gd name="T54" fmla="*/ 867 w 1605"/>
                <a:gd name="T55" fmla="*/ 231 h 837"/>
                <a:gd name="T56" fmla="*/ 899 w 1605"/>
                <a:gd name="T57" fmla="*/ 153 h 837"/>
                <a:gd name="T58" fmla="*/ 931 w 1605"/>
                <a:gd name="T59" fmla="*/ 91 h 837"/>
                <a:gd name="T60" fmla="*/ 963 w 1605"/>
                <a:gd name="T61" fmla="*/ 45 h 837"/>
                <a:gd name="T62" fmla="*/ 995 w 1605"/>
                <a:gd name="T63" fmla="*/ 14 h 837"/>
                <a:gd name="T64" fmla="*/ 1028 w 1605"/>
                <a:gd name="T65" fmla="*/ 0 h 837"/>
                <a:gd name="T66" fmla="*/ 1060 w 1605"/>
                <a:gd name="T67" fmla="*/ 2 h 837"/>
                <a:gd name="T68" fmla="*/ 1092 w 1605"/>
                <a:gd name="T69" fmla="*/ 24 h 837"/>
                <a:gd name="T70" fmla="*/ 1124 w 1605"/>
                <a:gd name="T71" fmla="*/ 69 h 837"/>
                <a:gd name="T72" fmla="*/ 1156 w 1605"/>
                <a:gd name="T73" fmla="*/ 132 h 837"/>
                <a:gd name="T74" fmla="*/ 1188 w 1605"/>
                <a:gd name="T75" fmla="*/ 204 h 837"/>
                <a:gd name="T76" fmla="*/ 1220 w 1605"/>
                <a:gd name="T77" fmla="*/ 269 h 837"/>
                <a:gd name="T78" fmla="*/ 1252 w 1605"/>
                <a:gd name="T79" fmla="*/ 318 h 837"/>
                <a:gd name="T80" fmla="*/ 1285 w 1605"/>
                <a:gd name="T81" fmla="*/ 350 h 837"/>
                <a:gd name="T82" fmla="*/ 1316 w 1605"/>
                <a:gd name="T83" fmla="*/ 370 h 837"/>
                <a:gd name="T84" fmla="*/ 1349 w 1605"/>
                <a:gd name="T85" fmla="*/ 382 h 837"/>
                <a:gd name="T86" fmla="*/ 1381 w 1605"/>
                <a:gd name="T87" fmla="*/ 389 h 837"/>
                <a:gd name="T88" fmla="*/ 1413 w 1605"/>
                <a:gd name="T89" fmla="*/ 395 h 837"/>
                <a:gd name="T90" fmla="*/ 1445 w 1605"/>
                <a:gd name="T91" fmla="*/ 402 h 837"/>
                <a:gd name="T92" fmla="*/ 1477 w 1605"/>
                <a:gd name="T93" fmla="*/ 410 h 837"/>
                <a:gd name="T94" fmla="*/ 1509 w 1605"/>
                <a:gd name="T95" fmla="*/ 423 h 837"/>
                <a:gd name="T96" fmla="*/ 1541 w 1605"/>
                <a:gd name="T97" fmla="*/ 441 h 837"/>
                <a:gd name="T98" fmla="*/ 1574 w 1605"/>
                <a:gd name="T99" fmla="*/ 464 h 837"/>
                <a:gd name="T100" fmla="*/ 1605 w 1605"/>
                <a:gd name="T101" fmla="*/ 491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37">
                  <a:moveTo>
                    <a:pt x="0" y="813"/>
                  </a:moveTo>
                  <a:lnTo>
                    <a:pt x="32" y="734"/>
                  </a:lnTo>
                  <a:lnTo>
                    <a:pt x="64" y="643"/>
                  </a:lnTo>
                  <a:lnTo>
                    <a:pt x="96" y="555"/>
                  </a:lnTo>
                  <a:lnTo>
                    <a:pt x="128" y="483"/>
                  </a:lnTo>
                  <a:lnTo>
                    <a:pt x="161" y="432"/>
                  </a:lnTo>
                  <a:lnTo>
                    <a:pt x="193" y="403"/>
                  </a:lnTo>
                  <a:lnTo>
                    <a:pt x="225" y="394"/>
                  </a:lnTo>
                  <a:lnTo>
                    <a:pt x="257" y="401"/>
                  </a:lnTo>
                  <a:lnTo>
                    <a:pt x="289" y="426"/>
                  </a:lnTo>
                  <a:lnTo>
                    <a:pt x="321" y="468"/>
                  </a:lnTo>
                  <a:lnTo>
                    <a:pt x="353" y="526"/>
                  </a:lnTo>
                  <a:lnTo>
                    <a:pt x="385" y="596"/>
                  </a:lnTo>
                  <a:lnTo>
                    <a:pt x="417" y="669"/>
                  </a:lnTo>
                  <a:lnTo>
                    <a:pt x="450" y="736"/>
                  </a:lnTo>
                  <a:lnTo>
                    <a:pt x="482" y="788"/>
                  </a:lnTo>
                  <a:lnTo>
                    <a:pt x="514" y="821"/>
                  </a:lnTo>
                  <a:lnTo>
                    <a:pt x="546" y="837"/>
                  </a:lnTo>
                  <a:lnTo>
                    <a:pt x="578" y="837"/>
                  </a:lnTo>
                  <a:lnTo>
                    <a:pt x="610" y="821"/>
                  </a:lnTo>
                  <a:lnTo>
                    <a:pt x="642" y="791"/>
                  </a:lnTo>
                  <a:lnTo>
                    <a:pt x="674" y="745"/>
                  </a:lnTo>
                  <a:lnTo>
                    <a:pt x="706" y="683"/>
                  </a:lnTo>
                  <a:lnTo>
                    <a:pt x="739" y="606"/>
                  </a:lnTo>
                  <a:lnTo>
                    <a:pt x="771" y="515"/>
                  </a:lnTo>
                  <a:lnTo>
                    <a:pt x="803" y="418"/>
                  </a:lnTo>
                  <a:lnTo>
                    <a:pt x="835" y="321"/>
                  </a:lnTo>
                  <a:lnTo>
                    <a:pt x="867" y="231"/>
                  </a:lnTo>
                  <a:lnTo>
                    <a:pt x="899" y="153"/>
                  </a:lnTo>
                  <a:lnTo>
                    <a:pt x="931" y="91"/>
                  </a:lnTo>
                  <a:lnTo>
                    <a:pt x="963" y="45"/>
                  </a:lnTo>
                  <a:lnTo>
                    <a:pt x="995" y="14"/>
                  </a:lnTo>
                  <a:lnTo>
                    <a:pt x="1028" y="0"/>
                  </a:lnTo>
                  <a:lnTo>
                    <a:pt x="1060" y="2"/>
                  </a:lnTo>
                  <a:lnTo>
                    <a:pt x="1092" y="24"/>
                  </a:lnTo>
                  <a:lnTo>
                    <a:pt x="1124" y="69"/>
                  </a:lnTo>
                  <a:lnTo>
                    <a:pt x="1156" y="132"/>
                  </a:lnTo>
                  <a:lnTo>
                    <a:pt x="1188" y="204"/>
                  </a:lnTo>
                  <a:lnTo>
                    <a:pt x="1220" y="269"/>
                  </a:lnTo>
                  <a:lnTo>
                    <a:pt x="1252" y="318"/>
                  </a:lnTo>
                  <a:lnTo>
                    <a:pt x="1285" y="350"/>
                  </a:lnTo>
                  <a:lnTo>
                    <a:pt x="1316" y="370"/>
                  </a:lnTo>
                  <a:lnTo>
                    <a:pt x="1349" y="382"/>
                  </a:lnTo>
                  <a:lnTo>
                    <a:pt x="1381" y="389"/>
                  </a:lnTo>
                  <a:lnTo>
                    <a:pt x="1413" y="395"/>
                  </a:lnTo>
                  <a:lnTo>
                    <a:pt x="1445" y="402"/>
                  </a:lnTo>
                  <a:lnTo>
                    <a:pt x="1477" y="410"/>
                  </a:lnTo>
                  <a:lnTo>
                    <a:pt x="1509" y="423"/>
                  </a:lnTo>
                  <a:lnTo>
                    <a:pt x="1541" y="441"/>
                  </a:lnTo>
                  <a:lnTo>
                    <a:pt x="1574" y="464"/>
                  </a:lnTo>
                  <a:lnTo>
                    <a:pt x="1605" y="49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3" name="Freeform 195">
              <a:extLst>
                <a:ext uri="{FF2B5EF4-FFF2-40B4-BE49-F238E27FC236}">
                  <a16:creationId xmlns:a16="http://schemas.microsoft.com/office/drawing/2014/main" id="{A88FD244-20BC-DBE7-F4D4-7D0377D14124}"/>
                </a:ext>
              </a:extLst>
            </p:cNvPr>
            <p:cNvSpPr>
              <a:spLocks/>
            </p:cNvSpPr>
            <p:nvPr/>
          </p:nvSpPr>
          <p:spPr bwMode="auto">
            <a:xfrm>
              <a:off x="3286" y="2676"/>
              <a:ext cx="1605" cy="810"/>
            </a:xfrm>
            <a:custGeom>
              <a:avLst/>
              <a:gdLst>
                <a:gd name="T0" fmla="*/ 0 w 1605"/>
                <a:gd name="T1" fmla="*/ 510 h 810"/>
                <a:gd name="T2" fmla="*/ 32 w 1605"/>
                <a:gd name="T3" fmla="*/ 461 h 810"/>
                <a:gd name="T4" fmla="*/ 64 w 1605"/>
                <a:gd name="T5" fmla="*/ 428 h 810"/>
                <a:gd name="T6" fmla="*/ 96 w 1605"/>
                <a:gd name="T7" fmla="*/ 408 h 810"/>
                <a:gd name="T8" fmla="*/ 128 w 1605"/>
                <a:gd name="T9" fmla="*/ 395 h 810"/>
                <a:gd name="T10" fmla="*/ 161 w 1605"/>
                <a:gd name="T11" fmla="*/ 390 h 810"/>
                <a:gd name="T12" fmla="*/ 193 w 1605"/>
                <a:gd name="T13" fmla="*/ 389 h 810"/>
                <a:gd name="T14" fmla="*/ 225 w 1605"/>
                <a:gd name="T15" fmla="*/ 394 h 810"/>
                <a:gd name="T16" fmla="*/ 257 w 1605"/>
                <a:gd name="T17" fmla="*/ 404 h 810"/>
                <a:gd name="T18" fmla="*/ 289 w 1605"/>
                <a:gd name="T19" fmla="*/ 424 h 810"/>
                <a:gd name="T20" fmla="*/ 321 w 1605"/>
                <a:gd name="T21" fmla="*/ 455 h 810"/>
                <a:gd name="T22" fmla="*/ 353 w 1605"/>
                <a:gd name="T23" fmla="*/ 501 h 810"/>
                <a:gd name="T24" fmla="*/ 385 w 1605"/>
                <a:gd name="T25" fmla="*/ 560 h 810"/>
                <a:gd name="T26" fmla="*/ 417 w 1605"/>
                <a:gd name="T27" fmla="*/ 627 h 810"/>
                <a:gd name="T28" fmla="*/ 450 w 1605"/>
                <a:gd name="T29" fmla="*/ 691 h 810"/>
                <a:gd name="T30" fmla="*/ 482 w 1605"/>
                <a:gd name="T31" fmla="*/ 743 h 810"/>
                <a:gd name="T32" fmla="*/ 514 w 1605"/>
                <a:gd name="T33" fmla="*/ 780 h 810"/>
                <a:gd name="T34" fmla="*/ 546 w 1605"/>
                <a:gd name="T35" fmla="*/ 802 h 810"/>
                <a:gd name="T36" fmla="*/ 578 w 1605"/>
                <a:gd name="T37" fmla="*/ 810 h 810"/>
                <a:gd name="T38" fmla="*/ 610 w 1605"/>
                <a:gd name="T39" fmla="*/ 806 h 810"/>
                <a:gd name="T40" fmla="*/ 642 w 1605"/>
                <a:gd name="T41" fmla="*/ 790 h 810"/>
                <a:gd name="T42" fmla="*/ 674 w 1605"/>
                <a:gd name="T43" fmla="*/ 756 h 810"/>
                <a:gd name="T44" fmla="*/ 706 w 1605"/>
                <a:gd name="T45" fmla="*/ 702 h 810"/>
                <a:gd name="T46" fmla="*/ 739 w 1605"/>
                <a:gd name="T47" fmla="*/ 622 h 810"/>
                <a:gd name="T48" fmla="*/ 771 w 1605"/>
                <a:gd name="T49" fmla="*/ 518 h 810"/>
                <a:gd name="T50" fmla="*/ 803 w 1605"/>
                <a:gd name="T51" fmla="*/ 399 h 810"/>
                <a:gd name="T52" fmla="*/ 835 w 1605"/>
                <a:gd name="T53" fmla="*/ 281 h 810"/>
                <a:gd name="T54" fmla="*/ 867 w 1605"/>
                <a:gd name="T55" fmla="*/ 180 h 810"/>
                <a:gd name="T56" fmla="*/ 899 w 1605"/>
                <a:gd name="T57" fmla="*/ 103 h 810"/>
                <a:gd name="T58" fmla="*/ 931 w 1605"/>
                <a:gd name="T59" fmla="*/ 51 h 810"/>
                <a:gd name="T60" fmla="*/ 963 w 1605"/>
                <a:gd name="T61" fmla="*/ 20 h 810"/>
                <a:gd name="T62" fmla="*/ 995 w 1605"/>
                <a:gd name="T63" fmla="*/ 4 h 810"/>
                <a:gd name="T64" fmla="*/ 1028 w 1605"/>
                <a:gd name="T65" fmla="*/ 0 h 810"/>
                <a:gd name="T66" fmla="*/ 1060 w 1605"/>
                <a:gd name="T67" fmla="*/ 7 h 810"/>
                <a:gd name="T68" fmla="*/ 1092 w 1605"/>
                <a:gd name="T69" fmla="*/ 25 h 810"/>
                <a:gd name="T70" fmla="*/ 1124 w 1605"/>
                <a:gd name="T71" fmla="*/ 56 h 810"/>
                <a:gd name="T72" fmla="*/ 1156 w 1605"/>
                <a:gd name="T73" fmla="*/ 101 h 810"/>
                <a:gd name="T74" fmla="*/ 1188 w 1605"/>
                <a:gd name="T75" fmla="*/ 158 h 810"/>
                <a:gd name="T76" fmla="*/ 1220 w 1605"/>
                <a:gd name="T77" fmla="*/ 219 h 810"/>
                <a:gd name="T78" fmla="*/ 1252 w 1605"/>
                <a:gd name="T79" fmla="*/ 278 h 810"/>
                <a:gd name="T80" fmla="*/ 1285 w 1605"/>
                <a:gd name="T81" fmla="*/ 326 h 810"/>
                <a:gd name="T82" fmla="*/ 1316 w 1605"/>
                <a:gd name="T83" fmla="*/ 362 h 810"/>
                <a:gd name="T84" fmla="*/ 1349 w 1605"/>
                <a:gd name="T85" fmla="*/ 386 h 810"/>
                <a:gd name="T86" fmla="*/ 1381 w 1605"/>
                <a:gd name="T87" fmla="*/ 400 h 810"/>
                <a:gd name="T88" fmla="*/ 1413 w 1605"/>
                <a:gd name="T89" fmla="*/ 407 h 810"/>
                <a:gd name="T90" fmla="*/ 1445 w 1605"/>
                <a:gd name="T91" fmla="*/ 408 h 810"/>
                <a:gd name="T92" fmla="*/ 1477 w 1605"/>
                <a:gd name="T93" fmla="*/ 402 h 810"/>
                <a:gd name="T94" fmla="*/ 1509 w 1605"/>
                <a:gd name="T95" fmla="*/ 389 h 810"/>
                <a:gd name="T96" fmla="*/ 1541 w 1605"/>
                <a:gd name="T97" fmla="*/ 365 h 810"/>
                <a:gd name="T98" fmla="*/ 1574 w 1605"/>
                <a:gd name="T99" fmla="*/ 327 h 810"/>
                <a:gd name="T100" fmla="*/ 1605 w 1605"/>
                <a:gd name="T101" fmla="*/ 27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10">
                  <a:moveTo>
                    <a:pt x="0" y="510"/>
                  </a:moveTo>
                  <a:lnTo>
                    <a:pt x="32" y="461"/>
                  </a:lnTo>
                  <a:lnTo>
                    <a:pt x="64" y="428"/>
                  </a:lnTo>
                  <a:lnTo>
                    <a:pt x="96" y="408"/>
                  </a:lnTo>
                  <a:lnTo>
                    <a:pt x="128" y="395"/>
                  </a:lnTo>
                  <a:lnTo>
                    <a:pt x="161" y="390"/>
                  </a:lnTo>
                  <a:lnTo>
                    <a:pt x="193" y="389"/>
                  </a:lnTo>
                  <a:lnTo>
                    <a:pt x="225" y="394"/>
                  </a:lnTo>
                  <a:lnTo>
                    <a:pt x="257" y="404"/>
                  </a:lnTo>
                  <a:lnTo>
                    <a:pt x="289" y="424"/>
                  </a:lnTo>
                  <a:lnTo>
                    <a:pt x="321" y="455"/>
                  </a:lnTo>
                  <a:lnTo>
                    <a:pt x="353" y="501"/>
                  </a:lnTo>
                  <a:lnTo>
                    <a:pt x="385" y="560"/>
                  </a:lnTo>
                  <a:lnTo>
                    <a:pt x="417" y="627"/>
                  </a:lnTo>
                  <a:lnTo>
                    <a:pt x="450" y="691"/>
                  </a:lnTo>
                  <a:lnTo>
                    <a:pt x="482" y="743"/>
                  </a:lnTo>
                  <a:lnTo>
                    <a:pt x="514" y="780"/>
                  </a:lnTo>
                  <a:lnTo>
                    <a:pt x="546" y="802"/>
                  </a:lnTo>
                  <a:lnTo>
                    <a:pt x="578" y="810"/>
                  </a:lnTo>
                  <a:lnTo>
                    <a:pt x="610" y="806"/>
                  </a:lnTo>
                  <a:lnTo>
                    <a:pt x="642" y="790"/>
                  </a:lnTo>
                  <a:lnTo>
                    <a:pt x="674" y="756"/>
                  </a:lnTo>
                  <a:lnTo>
                    <a:pt x="706" y="702"/>
                  </a:lnTo>
                  <a:lnTo>
                    <a:pt x="739" y="622"/>
                  </a:lnTo>
                  <a:lnTo>
                    <a:pt x="771" y="518"/>
                  </a:lnTo>
                  <a:lnTo>
                    <a:pt x="803" y="399"/>
                  </a:lnTo>
                  <a:lnTo>
                    <a:pt x="835" y="281"/>
                  </a:lnTo>
                  <a:lnTo>
                    <a:pt x="867" y="180"/>
                  </a:lnTo>
                  <a:lnTo>
                    <a:pt x="899" y="103"/>
                  </a:lnTo>
                  <a:lnTo>
                    <a:pt x="931" y="51"/>
                  </a:lnTo>
                  <a:lnTo>
                    <a:pt x="963" y="20"/>
                  </a:lnTo>
                  <a:lnTo>
                    <a:pt x="995" y="4"/>
                  </a:lnTo>
                  <a:lnTo>
                    <a:pt x="1028" y="0"/>
                  </a:lnTo>
                  <a:lnTo>
                    <a:pt x="1060" y="7"/>
                  </a:lnTo>
                  <a:lnTo>
                    <a:pt x="1092" y="25"/>
                  </a:lnTo>
                  <a:lnTo>
                    <a:pt x="1124" y="56"/>
                  </a:lnTo>
                  <a:lnTo>
                    <a:pt x="1156" y="101"/>
                  </a:lnTo>
                  <a:lnTo>
                    <a:pt x="1188" y="158"/>
                  </a:lnTo>
                  <a:lnTo>
                    <a:pt x="1220" y="219"/>
                  </a:lnTo>
                  <a:lnTo>
                    <a:pt x="1252" y="278"/>
                  </a:lnTo>
                  <a:lnTo>
                    <a:pt x="1285" y="326"/>
                  </a:lnTo>
                  <a:lnTo>
                    <a:pt x="1316" y="362"/>
                  </a:lnTo>
                  <a:lnTo>
                    <a:pt x="1349" y="386"/>
                  </a:lnTo>
                  <a:lnTo>
                    <a:pt x="1381" y="400"/>
                  </a:lnTo>
                  <a:lnTo>
                    <a:pt x="1413" y="407"/>
                  </a:lnTo>
                  <a:lnTo>
                    <a:pt x="1445" y="408"/>
                  </a:lnTo>
                  <a:lnTo>
                    <a:pt x="1477" y="402"/>
                  </a:lnTo>
                  <a:lnTo>
                    <a:pt x="1509" y="389"/>
                  </a:lnTo>
                  <a:lnTo>
                    <a:pt x="1541" y="365"/>
                  </a:lnTo>
                  <a:lnTo>
                    <a:pt x="1574" y="327"/>
                  </a:lnTo>
                  <a:lnTo>
                    <a:pt x="1605" y="27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4" name="Freeform 196">
              <a:extLst>
                <a:ext uri="{FF2B5EF4-FFF2-40B4-BE49-F238E27FC236}">
                  <a16:creationId xmlns:a16="http://schemas.microsoft.com/office/drawing/2014/main" id="{9231486A-2D85-A505-B201-6A54328C5929}"/>
                </a:ext>
              </a:extLst>
            </p:cNvPr>
            <p:cNvSpPr>
              <a:spLocks/>
            </p:cNvSpPr>
            <p:nvPr/>
          </p:nvSpPr>
          <p:spPr bwMode="auto">
            <a:xfrm>
              <a:off x="3286" y="2599"/>
              <a:ext cx="1605" cy="991"/>
            </a:xfrm>
            <a:custGeom>
              <a:avLst/>
              <a:gdLst>
                <a:gd name="T0" fmla="*/ 0 w 1605"/>
                <a:gd name="T1" fmla="*/ 618 h 991"/>
                <a:gd name="T2" fmla="*/ 32 w 1605"/>
                <a:gd name="T3" fmla="*/ 732 h 991"/>
                <a:gd name="T4" fmla="*/ 64 w 1605"/>
                <a:gd name="T5" fmla="*/ 829 h 991"/>
                <a:gd name="T6" fmla="*/ 96 w 1605"/>
                <a:gd name="T7" fmla="*/ 902 h 991"/>
                <a:gd name="T8" fmla="*/ 128 w 1605"/>
                <a:gd name="T9" fmla="*/ 951 h 991"/>
                <a:gd name="T10" fmla="*/ 161 w 1605"/>
                <a:gd name="T11" fmla="*/ 979 h 991"/>
                <a:gd name="T12" fmla="*/ 193 w 1605"/>
                <a:gd name="T13" fmla="*/ 991 h 991"/>
                <a:gd name="T14" fmla="*/ 225 w 1605"/>
                <a:gd name="T15" fmla="*/ 990 h 991"/>
                <a:gd name="T16" fmla="*/ 257 w 1605"/>
                <a:gd name="T17" fmla="*/ 976 h 991"/>
                <a:gd name="T18" fmla="*/ 289 w 1605"/>
                <a:gd name="T19" fmla="*/ 945 h 991"/>
                <a:gd name="T20" fmla="*/ 321 w 1605"/>
                <a:gd name="T21" fmla="*/ 896 h 991"/>
                <a:gd name="T22" fmla="*/ 353 w 1605"/>
                <a:gd name="T23" fmla="*/ 825 h 991"/>
                <a:gd name="T24" fmla="*/ 385 w 1605"/>
                <a:gd name="T25" fmla="*/ 735 h 991"/>
                <a:gd name="T26" fmla="*/ 417 w 1605"/>
                <a:gd name="T27" fmla="*/ 639 h 991"/>
                <a:gd name="T28" fmla="*/ 450 w 1605"/>
                <a:gd name="T29" fmla="*/ 549 h 991"/>
                <a:gd name="T30" fmla="*/ 482 w 1605"/>
                <a:gd name="T31" fmla="*/ 476 h 991"/>
                <a:gd name="T32" fmla="*/ 514 w 1605"/>
                <a:gd name="T33" fmla="*/ 424 h 991"/>
                <a:gd name="T34" fmla="*/ 546 w 1605"/>
                <a:gd name="T35" fmla="*/ 389 h 991"/>
                <a:gd name="T36" fmla="*/ 578 w 1605"/>
                <a:gd name="T37" fmla="*/ 366 h 991"/>
                <a:gd name="T38" fmla="*/ 610 w 1605"/>
                <a:gd name="T39" fmla="*/ 351 h 991"/>
                <a:gd name="T40" fmla="*/ 642 w 1605"/>
                <a:gd name="T41" fmla="*/ 339 h 991"/>
                <a:gd name="T42" fmla="*/ 674 w 1605"/>
                <a:gd name="T43" fmla="*/ 327 h 991"/>
                <a:gd name="T44" fmla="*/ 706 w 1605"/>
                <a:gd name="T45" fmla="*/ 313 h 991"/>
                <a:gd name="T46" fmla="*/ 739 w 1605"/>
                <a:gd name="T47" fmla="*/ 294 h 991"/>
                <a:gd name="T48" fmla="*/ 771 w 1605"/>
                <a:gd name="T49" fmla="*/ 271 h 991"/>
                <a:gd name="T50" fmla="*/ 803 w 1605"/>
                <a:gd name="T51" fmla="*/ 245 h 991"/>
                <a:gd name="T52" fmla="*/ 835 w 1605"/>
                <a:gd name="T53" fmla="*/ 218 h 991"/>
                <a:gd name="T54" fmla="*/ 867 w 1605"/>
                <a:gd name="T55" fmla="*/ 196 h 991"/>
                <a:gd name="T56" fmla="*/ 899 w 1605"/>
                <a:gd name="T57" fmla="*/ 178 h 991"/>
                <a:gd name="T58" fmla="*/ 931 w 1605"/>
                <a:gd name="T59" fmla="*/ 166 h 991"/>
                <a:gd name="T60" fmla="*/ 963 w 1605"/>
                <a:gd name="T61" fmla="*/ 158 h 991"/>
                <a:gd name="T62" fmla="*/ 995 w 1605"/>
                <a:gd name="T63" fmla="*/ 151 h 991"/>
                <a:gd name="T64" fmla="*/ 1028 w 1605"/>
                <a:gd name="T65" fmla="*/ 145 h 991"/>
                <a:gd name="T66" fmla="*/ 1060 w 1605"/>
                <a:gd name="T67" fmla="*/ 139 h 991"/>
                <a:gd name="T68" fmla="*/ 1092 w 1605"/>
                <a:gd name="T69" fmla="*/ 129 h 991"/>
                <a:gd name="T70" fmla="*/ 1124 w 1605"/>
                <a:gd name="T71" fmla="*/ 116 h 991"/>
                <a:gd name="T72" fmla="*/ 1156 w 1605"/>
                <a:gd name="T73" fmla="*/ 98 h 991"/>
                <a:gd name="T74" fmla="*/ 1188 w 1605"/>
                <a:gd name="T75" fmla="*/ 76 h 991"/>
                <a:gd name="T76" fmla="*/ 1220 w 1605"/>
                <a:gd name="T77" fmla="*/ 53 h 991"/>
                <a:gd name="T78" fmla="*/ 1252 w 1605"/>
                <a:gd name="T79" fmla="*/ 31 h 991"/>
                <a:gd name="T80" fmla="*/ 1285 w 1605"/>
                <a:gd name="T81" fmla="*/ 15 h 991"/>
                <a:gd name="T82" fmla="*/ 1316 w 1605"/>
                <a:gd name="T83" fmla="*/ 4 h 991"/>
                <a:gd name="T84" fmla="*/ 1349 w 1605"/>
                <a:gd name="T85" fmla="*/ 0 h 991"/>
                <a:gd name="T86" fmla="*/ 1381 w 1605"/>
                <a:gd name="T87" fmla="*/ 1 h 991"/>
                <a:gd name="T88" fmla="*/ 1413 w 1605"/>
                <a:gd name="T89" fmla="*/ 10 h 991"/>
                <a:gd name="T90" fmla="*/ 1445 w 1605"/>
                <a:gd name="T91" fmla="*/ 28 h 991"/>
                <a:gd name="T92" fmla="*/ 1477 w 1605"/>
                <a:gd name="T93" fmla="*/ 59 h 991"/>
                <a:gd name="T94" fmla="*/ 1509 w 1605"/>
                <a:gd name="T95" fmla="*/ 109 h 991"/>
                <a:gd name="T96" fmla="*/ 1541 w 1605"/>
                <a:gd name="T97" fmla="*/ 182 h 991"/>
                <a:gd name="T98" fmla="*/ 1574 w 1605"/>
                <a:gd name="T99" fmla="*/ 279 h 991"/>
                <a:gd name="T100" fmla="*/ 1605 w 1605"/>
                <a:gd name="T101" fmla="*/ 39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991">
                  <a:moveTo>
                    <a:pt x="0" y="618"/>
                  </a:moveTo>
                  <a:lnTo>
                    <a:pt x="32" y="732"/>
                  </a:lnTo>
                  <a:lnTo>
                    <a:pt x="64" y="829"/>
                  </a:lnTo>
                  <a:lnTo>
                    <a:pt x="96" y="902"/>
                  </a:lnTo>
                  <a:lnTo>
                    <a:pt x="128" y="951"/>
                  </a:lnTo>
                  <a:lnTo>
                    <a:pt x="161" y="979"/>
                  </a:lnTo>
                  <a:lnTo>
                    <a:pt x="193" y="991"/>
                  </a:lnTo>
                  <a:lnTo>
                    <a:pt x="225" y="990"/>
                  </a:lnTo>
                  <a:lnTo>
                    <a:pt x="257" y="976"/>
                  </a:lnTo>
                  <a:lnTo>
                    <a:pt x="289" y="945"/>
                  </a:lnTo>
                  <a:lnTo>
                    <a:pt x="321" y="896"/>
                  </a:lnTo>
                  <a:lnTo>
                    <a:pt x="353" y="825"/>
                  </a:lnTo>
                  <a:lnTo>
                    <a:pt x="385" y="735"/>
                  </a:lnTo>
                  <a:lnTo>
                    <a:pt x="417" y="639"/>
                  </a:lnTo>
                  <a:lnTo>
                    <a:pt x="450" y="549"/>
                  </a:lnTo>
                  <a:lnTo>
                    <a:pt x="482" y="476"/>
                  </a:lnTo>
                  <a:lnTo>
                    <a:pt x="514" y="424"/>
                  </a:lnTo>
                  <a:lnTo>
                    <a:pt x="546" y="389"/>
                  </a:lnTo>
                  <a:lnTo>
                    <a:pt x="578" y="366"/>
                  </a:lnTo>
                  <a:lnTo>
                    <a:pt x="610" y="351"/>
                  </a:lnTo>
                  <a:lnTo>
                    <a:pt x="642" y="339"/>
                  </a:lnTo>
                  <a:lnTo>
                    <a:pt x="674" y="327"/>
                  </a:lnTo>
                  <a:lnTo>
                    <a:pt x="706" y="313"/>
                  </a:lnTo>
                  <a:lnTo>
                    <a:pt x="739" y="294"/>
                  </a:lnTo>
                  <a:lnTo>
                    <a:pt x="771" y="271"/>
                  </a:lnTo>
                  <a:lnTo>
                    <a:pt x="803" y="245"/>
                  </a:lnTo>
                  <a:lnTo>
                    <a:pt x="835" y="218"/>
                  </a:lnTo>
                  <a:lnTo>
                    <a:pt x="867" y="196"/>
                  </a:lnTo>
                  <a:lnTo>
                    <a:pt x="899" y="178"/>
                  </a:lnTo>
                  <a:lnTo>
                    <a:pt x="931" y="166"/>
                  </a:lnTo>
                  <a:lnTo>
                    <a:pt x="963" y="158"/>
                  </a:lnTo>
                  <a:lnTo>
                    <a:pt x="995" y="151"/>
                  </a:lnTo>
                  <a:lnTo>
                    <a:pt x="1028" y="145"/>
                  </a:lnTo>
                  <a:lnTo>
                    <a:pt x="1060" y="139"/>
                  </a:lnTo>
                  <a:lnTo>
                    <a:pt x="1092" y="129"/>
                  </a:lnTo>
                  <a:lnTo>
                    <a:pt x="1124" y="116"/>
                  </a:lnTo>
                  <a:lnTo>
                    <a:pt x="1156" y="98"/>
                  </a:lnTo>
                  <a:lnTo>
                    <a:pt x="1188" y="76"/>
                  </a:lnTo>
                  <a:lnTo>
                    <a:pt x="1220" y="53"/>
                  </a:lnTo>
                  <a:lnTo>
                    <a:pt x="1252" y="31"/>
                  </a:lnTo>
                  <a:lnTo>
                    <a:pt x="1285" y="15"/>
                  </a:lnTo>
                  <a:lnTo>
                    <a:pt x="1316" y="4"/>
                  </a:lnTo>
                  <a:lnTo>
                    <a:pt x="1349" y="0"/>
                  </a:lnTo>
                  <a:lnTo>
                    <a:pt x="1381" y="1"/>
                  </a:lnTo>
                  <a:lnTo>
                    <a:pt x="1413" y="10"/>
                  </a:lnTo>
                  <a:lnTo>
                    <a:pt x="1445" y="28"/>
                  </a:lnTo>
                  <a:lnTo>
                    <a:pt x="1477" y="59"/>
                  </a:lnTo>
                  <a:lnTo>
                    <a:pt x="1509" y="109"/>
                  </a:lnTo>
                  <a:lnTo>
                    <a:pt x="1541" y="182"/>
                  </a:lnTo>
                  <a:lnTo>
                    <a:pt x="1574" y="279"/>
                  </a:lnTo>
                  <a:lnTo>
                    <a:pt x="1605" y="39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5" name="Freeform 197">
              <a:extLst>
                <a:ext uri="{FF2B5EF4-FFF2-40B4-BE49-F238E27FC236}">
                  <a16:creationId xmlns:a16="http://schemas.microsoft.com/office/drawing/2014/main" id="{46CEFA1D-0E3D-5825-8531-76BD4F50F94B}"/>
                </a:ext>
              </a:extLst>
            </p:cNvPr>
            <p:cNvSpPr>
              <a:spLocks/>
            </p:cNvSpPr>
            <p:nvPr/>
          </p:nvSpPr>
          <p:spPr bwMode="auto">
            <a:xfrm>
              <a:off x="3286" y="2658"/>
              <a:ext cx="1605" cy="830"/>
            </a:xfrm>
            <a:custGeom>
              <a:avLst/>
              <a:gdLst>
                <a:gd name="T0" fmla="*/ 0 w 1605"/>
                <a:gd name="T1" fmla="*/ 807 h 830"/>
                <a:gd name="T2" fmla="*/ 32 w 1605"/>
                <a:gd name="T3" fmla="*/ 696 h 830"/>
                <a:gd name="T4" fmla="*/ 64 w 1605"/>
                <a:gd name="T5" fmla="*/ 603 h 830"/>
                <a:gd name="T6" fmla="*/ 96 w 1605"/>
                <a:gd name="T7" fmla="*/ 534 h 830"/>
                <a:gd name="T8" fmla="*/ 128 w 1605"/>
                <a:gd name="T9" fmla="*/ 488 h 830"/>
                <a:gd name="T10" fmla="*/ 161 w 1605"/>
                <a:gd name="T11" fmla="*/ 459 h 830"/>
                <a:gd name="T12" fmla="*/ 193 w 1605"/>
                <a:gd name="T13" fmla="*/ 444 h 830"/>
                <a:gd name="T14" fmla="*/ 225 w 1605"/>
                <a:gd name="T15" fmla="*/ 438 h 830"/>
                <a:gd name="T16" fmla="*/ 257 w 1605"/>
                <a:gd name="T17" fmla="*/ 440 h 830"/>
                <a:gd name="T18" fmla="*/ 289 w 1605"/>
                <a:gd name="T19" fmla="*/ 452 h 830"/>
                <a:gd name="T20" fmla="*/ 321 w 1605"/>
                <a:gd name="T21" fmla="*/ 475 h 830"/>
                <a:gd name="T22" fmla="*/ 353 w 1605"/>
                <a:gd name="T23" fmla="*/ 514 h 830"/>
                <a:gd name="T24" fmla="*/ 385 w 1605"/>
                <a:gd name="T25" fmla="*/ 569 h 830"/>
                <a:gd name="T26" fmla="*/ 417 w 1605"/>
                <a:gd name="T27" fmla="*/ 637 h 830"/>
                <a:gd name="T28" fmla="*/ 450 w 1605"/>
                <a:gd name="T29" fmla="*/ 708 h 830"/>
                <a:gd name="T30" fmla="*/ 482 w 1605"/>
                <a:gd name="T31" fmla="*/ 769 h 830"/>
                <a:gd name="T32" fmla="*/ 514 w 1605"/>
                <a:gd name="T33" fmla="*/ 810 h 830"/>
                <a:gd name="T34" fmla="*/ 546 w 1605"/>
                <a:gd name="T35" fmla="*/ 830 h 830"/>
                <a:gd name="T36" fmla="*/ 578 w 1605"/>
                <a:gd name="T37" fmla="*/ 830 h 830"/>
                <a:gd name="T38" fmla="*/ 610 w 1605"/>
                <a:gd name="T39" fmla="*/ 812 h 830"/>
                <a:gd name="T40" fmla="*/ 642 w 1605"/>
                <a:gd name="T41" fmla="*/ 778 h 830"/>
                <a:gd name="T42" fmla="*/ 674 w 1605"/>
                <a:gd name="T43" fmla="*/ 730 h 830"/>
                <a:gd name="T44" fmla="*/ 706 w 1605"/>
                <a:gd name="T45" fmla="*/ 668 h 830"/>
                <a:gd name="T46" fmla="*/ 739 w 1605"/>
                <a:gd name="T47" fmla="*/ 593 h 830"/>
                <a:gd name="T48" fmla="*/ 771 w 1605"/>
                <a:gd name="T49" fmla="*/ 507 h 830"/>
                <a:gd name="T50" fmla="*/ 803 w 1605"/>
                <a:gd name="T51" fmla="*/ 415 h 830"/>
                <a:gd name="T52" fmla="*/ 835 w 1605"/>
                <a:gd name="T53" fmla="*/ 321 h 830"/>
                <a:gd name="T54" fmla="*/ 867 w 1605"/>
                <a:gd name="T55" fmla="*/ 233 h 830"/>
                <a:gd name="T56" fmla="*/ 899 w 1605"/>
                <a:gd name="T57" fmla="*/ 155 h 830"/>
                <a:gd name="T58" fmla="*/ 931 w 1605"/>
                <a:gd name="T59" fmla="*/ 90 h 830"/>
                <a:gd name="T60" fmla="*/ 963 w 1605"/>
                <a:gd name="T61" fmla="*/ 42 h 830"/>
                <a:gd name="T62" fmla="*/ 995 w 1605"/>
                <a:gd name="T63" fmla="*/ 12 h 830"/>
                <a:gd name="T64" fmla="*/ 1028 w 1605"/>
                <a:gd name="T65" fmla="*/ 0 h 830"/>
                <a:gd name="T66" fmla="*/ 1060 w 1605"/>
                <a:gd name="T67" fmla="*/ 7 h 830"/>
                <a:gd name="T68" fmla="*/ 1092 w 1605"/>
                <a:gd name="T69" fmla="*/ 32 h 830"/>
                <a:gd name="T70" fmla="*/ 1124 w 1605"/>
                <a:gd name="T71" fmla="*/ 74 h 830"/>
                <a:gd name="T72" fmla="*/ 1156 w 1605"/>
                <a:gd name="T73" fmla="*/ 128 h 830"/>
                <a:gd name="T74" fmla="*/ 1188 w 1605"/>
                <a:gd name="T75" fmla="*/ 190 h 830"/>
                <a:gd name="T76" fmla="*/ 1220 w 1605"/>
                <a:gd name="T77" fmla="*/ 252 h 830"/>
                <a:gd name="T78" fmla="*/ 1252 w 1605"/>
                <a:gd name="T79" fmla="*/ 310 h 830"/>
                <a:gd name="T80" fmla="*/ 1285 w 1605"/>
                <a:gd name="T81" fmla="*/ 358 h 830"/>
                <a:gd name="T82" fmla="*/ 1316 w 1605"/>
                <a:gd name="T83" fmla="*/ 396 h 830"/>
                <a:gd name="T84" fmla="*/ 1349 w 1605"/>
                <a:gd name="T85" fmla="*/ 423 h 830"/>
                <a:gd name="T86" fmla="*/ 1381 w 1605"/>
                <a:gd name="T87" fmla="*/ 438 h 830"/>
                <a:gd name="T88" fmla="*/ 1413 w 1605"/>
                <a:gd name="T89" fmla="*/ 443 h 830"/>
                <a:gd name="T90" fmla="*/ 1445 w 1605"/>
                <a:gd name="T91" fmla="*/ 434 h 830"/>
                <a:gd name="T92" fmla="*/ 1477 w 1605"/>
                <a:gd name="T93" fmla="*/ 407 h 830"/>
                <a:gd name="T94" fmla="*/ 1509 w 1605"/>
                <a:gd name="T95" fmla="*/ 357 h 830"/>
                <a:gd name="T96" fmla="*/ 1541 w 1605"/>
                <a:gd name="T97" fmla="*/ 277 h 830"/>
                <a:gd name="T98" fmla="*/ 1574 w 1605"/>
                <a:gd name="T99" fmla="*/ 161 h 830"/>
                <a:gd name="T100" fmla="*/ 1605 w 1605"/>
                <a:gd name="T101" fmla="*/ 18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30">
                  <a:moveTo>
                    <a:pt x="0" y="807"/>
                  </a:moveTo>
                  <a:lnTo>
                    <a:pt x="32" y="696"/>
                  </a:lnTo>
                  <a:lnTo>
                    <a:pt x="64" y="603"/>
                  </a:lnTo>
                  <a:lnTo>
                    <a:pt x="96" y="534"/>
                  </a:lnTo>
                  <a:lnTo>
                    <a:pt x="128" y="488"/>
                  </a:lnTo>
                  <a:lnTo>
                    <a:pt x="161" y="459"/>
                  </a:lnTo>
                  <a:lnTo>
                    <a:pt x="193" y="444"/>
                  </a:lnTo>
                  <a:lnTo>
                    <a:pt x="225" y="438"/>
                  </a:lnTo>
                  <a:lnTo>
                    <a:pt x="257" y="440"/>
                  </a:lnTo>
                  <a:lnTo>
                    <a:pt x="289" y="452"/>
                  </a:lnTo>
                  <a:lnTo>
                    <a:pt x="321" y="475"/>
                  </a:lnTo>
                  <a:lnTo>
                    <a:pt x="353" y="514"/>
                  </a:lnTo>
                  <a:lnTo>
                    <a:pt x="385" y="569"/>
                  </a:lnTo>
                  <a:lnTo>
                    <a:pt x="417" y="637"/>
                  </a:lnTo>
                  <a:lnTo>
                    <a:pt x="450" y="708"/>
                  </a:lnTo>
                  <a:lnTo>
                    <a:pt x="482" y="769"/>
                  </a:lnTo>
                  <a:lnTo>
                    <a:pt x="514" y="810"/>
                  </a:lnTo>
                  <a:lnTo>
                    <a:pt x="546" y="830"/>
                  </a:lnTo>
                  <a:lnTo>
                    <a:pt x="578" y="830"/>
                  </a:lnTo>
                  <a:lnTo>
                    <a:pt x="610" y="812"/>
                  </a:lnTo>
                  <a:lnTo>
                    <a:pt x="642" y="778"/>
                  </a:lnTo>
                  <a:lnTo>
                    <a:pt x="674" y="730"/>
                  </a:lnTo>
                  <a:lnTo>
                    <a:pt x="706" y="668"/>
                  </a:lnTo>
                  <a:lnTo>
                    <a:pt x="739" y="593"/>
                  </a:lnTo>
                  <a:lnTo>
                    <a:pt x="771" y="507"/>
                  </a:lnTo>
                  <a:lnTo>
                    <a:pt x="803" y="415"/>
                  </a:lnTo>
                  <a:lnTo>
                    <a:pt x="835" y="321"/>
                  </a:lnTo>
                  <a:lnTo>
                    <a:pt x="867" y="233"/>
                  </a:lnTo>
                  <a:lnTo>
                    <a:pt x="899" y="155"/>
                  </a:lnTo>
                  <a:lnTo>
                    <a:pt x="931" y="90"/>
                  </a:lnTo>
                  <a:lnTo>
                    <a:pt x="963" y="42"/>
                  </a:lnTo>
                  <a:lnTo>
                    <a:pt x="995" y="12"/>
                  </a:lnTo>
                  <a:lnTo>
                    <a:pt x="1028" y="0"/>
                  </a:lnTo>
                  <a:lnTo>
                    <a:pt x="1060" y="7"/>
                  </a:lnTo>
                  <a:lnTo>
                    <a:pt x="1092" y="32"/>
                  </a:lnTo>
                  <a:lnTo>
                    <a:pt x="1124" y="74"/>
                  </a:lnTo>
                  <a:lnTo>
                    <a:pt x="1156" y="128"/>
                  </a:lnTo>
                  <a:lnTo>
                    <a:pt x="1188" y="190"/>
                  </a:lnTo>
                  <a:lnTo>
                    <a:pt x="1220" y="252"/>
                  </a:lnTo>
                  <a:lnTo>
                    <a:pt x="1252" y="310"/>
                  </a:lnTo>
                  <a:lnTo>
                    <a:pt x="1285" y="358"/>
                  </a:lnTo>
                  <a:lnTo>
                    <a:pt x="1316" y="396"/>
                  </a:lnTo>
                  <a:lnTo>
                    <a:pt x="1349" y="423"/>
                  </a:lnTo>
                  <a:lnTo>
                    <a:pt x="1381" y="438"/>
                  </a:lnTo>
                  <a:lnTo>
                    <a:pt x="1413" y="443"/>
                  </a:lnTo>
                  <a:lnTo>
                    <a:pt x="1445" y="434"/>
                  </a:lnTo>
                  <a:lnTo>
                    <a:pt x="1477" y="407"/>
                  </a:lnTo>
                  <a:lnTo>
                    <a:pt x="1509" y="357"/>
                  </a:lnTo>
                  <a:lnTo>
                    <a:pt x="1541" y="277"/>
                  </a:lnTo>
                  <a:lnTo>
                    <a:pt x="1574" y="161"/>
                  </a:lnTo>
                  <a:lnTo>
                    <a:pt x="1605" y="1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6" name="Freeform 198">
              <a:extLst>
                <a:ext uri="{FF2B5EF4-FFF2-40B4-BE49-F238E27FC236}">
                  <a16:creationId xmlns:a16="http://schemas.microsoft.com/office/drawing/2014/main" id="{87949CE5-BD3C-71C6-6A47-549EE9BB0168}"/>
                </a:ext>
              </a:extLst>
            </p:cNvPr>
            <p:cNvSpPr>
              <a:spLocks/>
            </p:cNvSpPr>
            <p:nvPr/>
          </p:nvSpPr>
          <p:spPr bwMode="auto">
            <a:xfrm>
              <a:off x="3286" y="2508"/>
              <a:ext cx="1605" cy="997"/>
            </a:xfrm>
            <a:custGeom>
              <a:avLst/>
              <a:gdLst>
                <a:gd name="T0" fmla="*/ 0 w 1605"/>
                <a:gd name="T1" fmla="*/ 997 h 997"/>
                <a:gd name="T2" fmla="*/ 32 w 1605"/>
                <a:gd name="T3" fmla="*/ 880 h 997"/>
                <a:gd name="T4" fmla="*/ 64 w 1605"/>
                <a:gd name="T5" fmla="*/ 770 h 997"/>
                <a:gd name="T6" fmla="*/ 96 w 1605"/>
                <a:gd name="T7" fmla="*/ 680 h 997"/>
                <a:gd name="T8" fmla="*/ 128 w 1605"/>
                <a:gd name="T9" fmla="*/ 615 h 997"/>
                <a:gd name="T10" fmla="*/ 161 w 1605"/>
                <a:gd name="T11" fmla="*/ 575 h 997"/>
                <a:gd name="T12" fmla="*/ 193 w 1605"/>
                <a:gd name="T13" fmla="*/ 553 h 997"/>
                <a:gd name="T14" fmla="*/ 225 w 1605"/>
                <a:gd name="T15" fmla="*/ 546 h 997"/>
                <a:gd name="T16" fmla="*/ 257 w 1605"/>
                <a:gd name="T17" fmla="*/ 552 h 997"/>
                <a:gd name="T18" fmla="*/ 289 w 1605"/>
                <a:gd name="T19" fmla="*/ 572 h 997"/>
                <a:gd name="T20" fmla="*/ 321 w 1605"/>
                <a:gd name="T21" fmla="*/ 606 h 997"/>
                <a:gd name="T22" fmla="*/ 353 w 1605"/>
                <a:gd name="T23" fmla="*/ 658 h 997"/>
                <a:gd name="T24" fmla="*/ 385 w 1605"/>
                <a:gd name="T25" fmla="*/ 723 h 997"/>
                <a:gd name="T26" fmla="*/ 417 w 1605"/>
                <a:gd name="T27" fmla="*/ 794 h 997"/>
                <a:gd name="T28" fmla="*/ 450 w 1605"/>
                <a:gd name="T29" fmla="*/ 860 h 997"/>
                <a:gd name="T30" fmla="*/ 482 w 1605"/>
                <a:gd name="T31" fmla="*/ 912 h 997"/>
                <a:gd name="T32" fmla="*/ 514 w 1605"/>
                <a:gd name="T33" fmla="*/ 948 h 997"/>
                <a:gd name="T34" fmla="*/ 546 w 1605"/>
                <a:gd name="T35" fmla="*/ 969 h 997"/>
                <a:gd name="T36" fmla="*/ 578 w 1605"/>
                <a:gd name="T37" fmla="*/ 977 h 997"/>
                <a:gd name="T38" fmla="*/ 610 w 1605"/>
                <a:gd name="T39" fmla="*/ 975 h 997"/>
                <a:gd name="T40" fmla="*/ 642 w 1605"/>
                <a:gd name="T41" fmla="*/ 960 h 997"/>
                <a:gd name="T42" fmla="*/ 674 w 1605"/>
                <a:gd name="T43" fmla="*/ 929 h 997"/>
                <a:gd name="T44" fmla="*/ 706 w 1605"/>
                <a:gd name="T45" fmla="*/ 879 h 997"/>
                <a:gd name="T46" fmla="*/ 739 w 1605"/>
                <a:gd name="T47" fmla="*/ 802 h 997"/>
                <a:gd name="T48" fmla="*/ 771 w 1605"/>
                <a:gd name="T49" fmla="*/ 699 h 997"/>
                <a:gd name="T50" fmla="*/ 803 w 1605"/>
                <a:gd name="T51" fmla="*/ 576 h 997"/>
                <a:gd name="T52" fmla="*/ 835 w 1605"/>
                <a:gd name="T53" fmla="*/ 451 h 997"/>
                <a:gd name="T54" fmla="*/ 867 w 1605"/>
                <a:gd name="T55" fmla="*/ 342 h 997"/>
                <a:gd name="T56" fmla="*/ 899 w 1605"/>
                <a:gd name="T57" fmla="*/ 259 h 997"/>
                <a:gd name="T58" fmla="*/ 931 w 1605"/>
                <a:gd name="T59" fmla="*/ 202 h 997"/>
                <a:gd name="T60" fmla="*/ 963 w 1605"/>
                <a:gd name="T61" fmla="*/ 169 h 997"/>
                <a:gd name="T62" fmla="*/ 995 w 1605"/>
                <a:gd name="T63" fmla="*/ 152 h 997"/>
                <a:gd name="T64" fmla="*/ 1028 w 1605"/>
                <a:gd name="T65" fmla="*/ 149 h 997"/>
                <a:gd name="T66" fmla="*/ 1060 w 1605"/>
                <a:gd name="T67" fmla="*/ 158 h 997"/>
                <a:gd name="T68" fmla="*/ 1092 w 1605"/>
                <a:gd name="T69" fmla="*/ 181 h 997"/>
                <a:gd name="T70" fmla="*/ 1124 w 1605"/>
                <a:gd name="T71" fmla="*/ 220 h 997"/>
                <a:gd name="T72" fmla="*/ 1156 w 1605"/>
                <a:gd name="T73" fmla="*/ 275 h 997"/>
                <a:gd name="T74" fmla="*/ 1188 w 1605"/>
                <a:gd name="T75" fmla="*/ 341 h 997"/>
                <a:gd name="T76" fmla="*/ 1220 w 1605"/>
                <a:gd name="T77" fmla="*/ 410 h 997"/>
                <a:gd name="T78" fmla="*/ 1252 w 1605"/>
                <a:gd name="T79" fmla="*/ 469 h 997"/>
                <a:gd name="T80" fmla="*/ 1285 w 1605"/>
                <a:gd name="T81" fmla="*/ 512 h 997"/>
                <a:gd name="T82" fmla="*/ 1316 w 1605"/>
                <a:gd name="T83" fmla="*/ 538 h 997"/>
                <a:gd name="T84" fmla="*/ 1349 w 1605"/>
                <a:gd name="T85" fmla="*/ 545 h 997"/>
                <a:gd name="T86" fmla="*/ 1381 w 1605"/>
                <a:gd name="T87" fmla="*/ 535 h 997"/>
                <a:gd name="T88" fmla="*/ 1413 w 1605"/>
                <a:gd name="T89" fmla="*/ 505 h 997"/>
                <a:gd name="T90" fmla="*/ 1445 w 1605"/>
                <a:gd name="T91" fmla="*/ 450 h 997"/>
                <a:gd name="T92" fmla="*/ 1477 w 1605"/>
                <a:gd name="T93" fmla="*/ 370 h 997"/>
                <a:gd name="T94" fmla="*/ 1509 w 1605"/>
                <a:gd name="T95" fmla="*/ 270 h 997"/>
                <a:gd name="T96" fmla="*/ 1541 w 1605"/>
                <a:gd name="T97" fmla="*/ 165 h 997"/>
                <a:gd name="T98" fmla="*/ 1574 w 1605"/>
                <a:gd name="T99" fmla="*/ 71 h 997"/>
                <a:gd name="T100" fmla="*/ 1605 w 1605"/>
                <a:gd name="T101"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997">
                  <a:moveTo>
                    <a:pt x="0" y="997"/>
                  </a:moveTo>
                  <a:lnTo>
                    <a:pt x="32" y="880"/>
                  </a:lnTo>
                  <a:lnTo>
                    <a:pt x="64" y="770"/>
                  </a:lnTo>
                  <a:lnTo>
                    <a:pt x="96" y="680"/>
                  </a:lnTo>
                  <a:lnTo>
                    <a:pt x="128" y="615"/>
                  </a:lnTo>
                  <a:lnTo>
                    <a:pt x="161" y="575"/>
                  </a:lnTo>
                  <a:lnTo>
                    <a:pt x="193" y="553"/>
                  </a:lnTo>
                  <a:lnTo>
                    <a:pt x="225" y="546"/>
                  </a:lnTo>
                  <a:lnTo>
                    <a:pt x="257" y="552"/>
                  </a:lnTo>
                  <a:lnTo>
                    <a:pt x="289" y="572"/>
                  </a:lnTo>
                  <a:lnTo>
                    <a:pt x="321" y="606"/>
                  </a:lnTo>
                  <a:lnTo>
                    <a:pt x="353" y="658"/>
                  </a:lnTo>
                  <a:lnTo>
                    <a:pt x="385" y="723"/>
                  </a:lnTo>
                  <a:lnTo>
                    <a:pt x="417" y="794"/>
                  </a:lnTo>
                  <a:lnTo>
                    <a:pt x="450" y="860"/>
                  </a:lnTo>
                  <a:lnTo>
                    <a:pt x="482" y="912"/>
                  </a:lnTo>
                  <a:lnTo>
                    <a:pt x="514" y="948"/>
                  </a:lnTo>
                  <a:lnTo>
                    <a:pt x="546" y="969"/>
                  </a:lnTo>
                  <a:lnTo>
                    <a:pt x="578" y="977"/>
                  </a:lnTo>
                  <a:lnTo>
                    <a:pt x="610" y="975"/>
                  </a:lnTo>
                  <a:lnTo>
                    <a:pt x="642" y="960"/>
                  </a:lnTo>
                  <a:lnTo>
                    <a:pt x="674" y="929"/>
                  </a:lnTo>
                  <a:lnTo>
                    <a:pt x="706" y="879"/>
                  </a:lnTo>
                  <a:lnTo>
                    <a:pt x="739" y="802"/>
                  </a:lnTo>
                  <a:lnTo>
                    <a:pt x="771" y="699"/>
                  </a:lnTo>
                  <a:lnTo>
                    <a:pt x="803" y="576"/>
                  </a:lnTo>
                  <a:lnTo>
                    <a:pt x="835" y="451"/>
                  </a:lnTo>
                  <a:lnTo>
                    <a:pt x="867" y="342"/>
                  </a:lnTo>
                  <a:lnTo>
                    <a:pt x="899" y="259"/>
                  </a:lnTo>
                  <a:lnTo>
                    <a:pt x="931" y="202"/>
                  </a:lnTo>
                  <a:lnTo>
                    <a:pt x="963" y="169"/>
                  </a:lnTo>
                  <a:lnTo>
                    <a:pt x="995" y="152"/>
                  </a:lnTo>
                  <a:lnTo>
                    <a:pt x="1028" y="149"/>
                  </a:lnTo>
                  <a:lnTo>
                    <a:pt x="1060" y="158"/>
                  </a:lnTo>
                  <a:lnTo>
                    <a:pt x="1092" y="181"/>
                  </a:lnTo>
                  <a:lnTo>
                    <a:pt x="1124" y="220"/>
                  </a:lnTo>
                  <a:lnTo>
                    <a:pt x="1156" y="275"/>
                  </a:lnTo>
                  <a:lnTo>
                    <a:pt x="1188" y="341"/>
                  </a:lnTo>
                  <a:lnTo>
                    <a:pt x="1220" y="410"/>
                  </a:lnTo>
                  <a:lnTo>
                    <a:pt x="1252" y="469"/>
                  </a:lnTo>
                  <a:lnTo>
                    <a:pt x="1285" y="512"/>
                  </a:lnTo>
                  <a:lnTo>
                    <a:pt x="1316" y="538"/>
                  </a:lnTo>
                  <a:lnTo>
                    <a:pt x="1349" y="545"/>
                  </a:lnTo>
                  <a:lnTo>
                    <a:pt x="1381" y="535"/>
                  </a:lnTo>
                  <a:lnTo>
                    <a:pt x="1413" y="505"/>
                  </a:lnTo>
                  <a:lnTo>
                    <a:pt x="1445" y="450"/>
                  </a:lnTo>
                  <a:lnTo>
                    <a:pt x="1477" y="370"/>
                  </a:lnTo>
                  <a:lnTo>
                    <a:pt x="1509" y="270"/>
                  </a:lnTo>
                  <a:lnTo>
                    <a:pt x="1541" y="165"/>
                  </a:lnTo>
                  <a:lnTo>
                    <a:pt x="1574" y="71"/>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7" name="Freeform 199">
              <a:extLst>
                <a:ext uri="{FF2B5EF4-FFF2-40B4-BE49-F238E27FC236}">
                  <a16:creationId xmlns:a16="http://schemas.microsoft.com/office/drawing/2014/main" id="{8E52EFE9-EF6D-B9CA-F166-A1BB1C18E496}"/>
                </a:ext>
              </a:extLst>
            </p:cNvPr>
            <p:cNvSpPr>
              <a:spLocks/>
            </p:cNvSpPr>
            <p:nvPr/>
          </p:nvSpPr>
          <p:spPr bwMode="auto">
            <a:xfrm>
              <a:off x="3286" y="2651"/>
              <a:ext cx="1605" cy="839"/>
            </a:xfrm>
            <a:custGeom>
              <a:avLst/>
              <a:gdLst>
                <a:gd name="T0" fmla="*/ 0 w 1605"/>
                <a:gd name="T1" fmla="*/ 814 h 839"/>
                <a:gd name="T2" fmla="*/ 32 w 1605"/>
                <a:gd name="T3" fmla="*/ 720 h 839"/>
                <a:gd name="T4" fmla="*/ 64 w 1605"/>
                <a:gd name="T5" fmla="*/ 631 h 839"/>
                <a:gd name="T6" fmla="*/ 96 w 1605"/>
                <a:gd name="T7" fmla="*/ 552 h 839"/>
                <a:gd name="T8" fmla="*/ 128 w 1605"/>
                <a:gd name="T9" fmla="*/ 486 h 839"/>
                <a:gd name="T10" fmla="*/ 161 w 1605"/>
                <a:gd name="T11" fmla="*/ 436 h 839"/>
                <a:gd name="T12" fmla="*/ 193 w 1605"/>
                <a:gd name="T13" fmla="*/ 406 h 839"/>
                <a:gd name="T14" fmla="*/ 225 w 1605"/>
                <a:gd name="T15" fmla="*/ 395 h 839"/>
                <a:gd name="T16" fmla="*/ 257 w 1605"/>
                <a:gd name="T17" fmla="*/ 403 h 839"/>
                <a:gd name="T18" fmla="*/ 289 w 1605"/>
                <a:gd name="T19" fmla="*/ 430 h 839"/>
                <a:gd name="T20" fmla="*/ 321 w 1605"/>
                <a:gd name="T21" fmla="*/ 471 h 839"/>
                <a:gd name="T22" fmla="*/ 353 w 1605"/>
                <a:gd name="T23" fmla="*/ 525 h 839"/>
                <a:gd name="T24" fmla="*/ 385 w 1605"/>
                <a:gd name="T25" fmla="*/ 585 h 839"/>
                <a:gd name="T26" fmla="*/ 417 w 1605"/>
                <a:gd name="T27" fmla="*/ 648 h 839"/>
                <a:gd name="T28" fmla="*/ 450 w 1605"/>
                <a:gd name="T29" fmla="*/ 709 h 839"/>
                <a:gd name="T30" fmla="*/ 482 w 1605"/>
                <a:gd name="T31" fmla="*/ 762 h 839"/>
                <a:gd name="T32" fmla="*/ 514 w 1605"/>
                <a:gd name="T33" fmla="*/ 804 h 839"/>
                <a:gd name="T34" fmla="*/ 546 w 1605"/>
                <a:gd name="T35" fmla="*/ 830 h 839"/>
                <a:gd name="T36" fmla="*/ 578 w 1605"/>
                <a:gd name="T37" fmla="*/ 839 h 839"/>
                <a:gd name="T38" fmla="*/ 610 w 1605"/>
                <a:gd name="T39" fmla="*/ 828 h 839"/>
                <a:gd name="T40" fmla="*/ 642 w 1605"/>
                <a:gd name="T41" fmla="*/ 797 h 839"/>
                <a:gd name="T42" fmla="*/ 674 w 1605"/>
                <a:gd name="T43" fmla="*/ 748 h 839"/>
                <a:gd name="T44" fmla="*/ 706 w 1605"/>
                <a:gd name="T45" fmla="*/ 682 h 839"/>
                <a:gd name="T46" fmla="*/ 739 w 1605"/>
                <a:gd name="T47" fmla="*/ 602 h 839"/>
                <a:gd name="T48" fmla="*/ 771 w 1605"/>
                <a:gd name="T49" fmla="*/ 513 h 839"/>
                <a:gd name="T50" fmla="*/ 803 w 1605"/>
                <a:gd name="T51" fmla="*/ 419 h 839"/>
                <a:gd name="T52" fmla="*/ 835 w 1605"/>
                <a:gd name="T53" fmla="*/ 325 h 839"/>
                <a:gd name="T54" fmla="*/ 867 w 1605"/>
                <a:gd name="T55" fmla="*/ 236 h 839"/>
                <a:gd name="T56" fmla="*/ 899 w 1605"/>
                <a:gd name="T57" fmla="*/ 157 h 839"/>
                <a:gd name="T58" fmla="*/ 931 w 1605"/>
                <a:gd name="T59" fmla="*/ 90 h 839"/>
                <a:gd name="T60" fmla="*/ 963 w 1605"/>
                <a:gd name="T61" fmla="*/ 41 h 839"/>
                <a:gd name="T62" fmla="*/ 995 w 1605"/>
                <a:gd name="T63" fmla="*/ 11 h 839"/>
                <a:gd name="T64" fmla="*/ 1028 w 1605"/>
                <a:gd name="T65" fmla="*/ 0 h 839"/>
                <a:gd name="T66" fmla="*/ 1060 w 1605"/>
                <a:gd name="T67" fmla="*/ 8 h 839"/>
                <a:gd name="T68" fmla="*/ 1092 w 1605"/>
                <a:gd name="T69" fmla="*/ 35 h 839"/>
                <a:gd name="T70" fmla="*/ 1124 w 1605"/>
                <a:gd name="T71" fmla="*/ 77 h 839"/>
                <a:gd name="T72" fmla="*/ 1156 w 1605"/>
                <a:gd name="T73" fmla="*/ 130 h 839"/>
                <a:gd name="T74" fmla="*/ 1188 w 1605"/>
                <a:gd name="T75" fmla="*/ 190 h 839"/>
                <a:gd name="T76" fmla="*/ 1220 w 1605"/>
                <a:gd name="T77" fmla="*/ 253 h 839"/>
                <a:gd name="T78" fmla="*/ 1252 w 1605"/>
                <a:gd name="T79" fmla="*/ 314 h 839"/>
                <a:gd name="T80" fmla="*/ 1285 w 1605"/>
                <a:gd name="T81" fmla="*/ 367 h 839"/>
                <a:gd name="T82" fmla="*/ 1316 w 1605"/>
                <a:gd name="T83" fmla="*/ 409 h 839"/>
                <a:gd name="T84" fmla="*/ 1349 w 1605"/>
                <a:gd name="T85" fmla="*/ 435 h 839"/>
                <a:gd name="T86" fmla="*/ 1381 w 1605"/>
                <a:gd name="T87" fmla="*/ 444 h 839"/>
                <a:gd name="T88" fmla="*/ 1413 w 1605"/>
                <a:gd name="T89" fmla="*/ 433 h 839"/>
                <a:gd name="T90" fmla="*/ 1445 w 1605"/>
                <a:gd name="T91" fmla="*/ 402 h 839"/>
                <a:gd name="T92" fmla="*/ 1477 w 1605"/>
                <a:gd name="T93" fmla="*/ 353 h 839"/>
                <a:gd name="T94" fmla="*/ 1509 w 1605"/>
                <a:gd name="T95" fmla="*/ 287 h 839"/>
                <a:gd name="T96" fmla="*/ 1541 w 1605"/>
                <a:gd name="T97" fmla="*/ 207 h 839"/>
                <a:gd name="T98" fmla="*/ 1574 w 1605"/>
                <a:gd name="T99" fmla="*/ 118 h 839"/>
                <a:gd name="T100" fmla="*/ 1605 w 1605"/>
                <a:gd name="T101" fmla="*/ 24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839">
                  <a:moveTo>
                    <a:pt x="0" y="814"/>
                  </a:moveTo>
                  <a:lnTo>
                    <a:pt x="32" y="720"/>
                  </a:lnTo>
                  <a:lnTo>
                    <a:pt x="64" y="631"/>
                  </a:lnTo>
                  <a:lnTo>
                    <a:pt x="96" y="552"/>
                  </a:lnTo>
                  <a:lnTo>
                    <a:pt x="128" y="486"/>
                  </a:lnTo>
                  <a:lnTo>
                    <a:pt x="161" y="436"/>
                  </a:lnTo>
                  <a:lnTo>
                    <a:pt x="193" y="406"/>
                  </a:lnTo>
                  <a:lnTo>
                    <a:pt x="225" y="395"/>
                  </a:lnTo>
                  <a:lnTo>
                    <a:pt x="257" y="403"/>
                  </a:lnTo>
                  <a:lnTo>
                    <a:pt x="289" y="430"/>
                  </a:lnTo>
                  <a:lnTo>
                    <a:pt x="321" y="471"/>
                  </a:lnTo>
                  <a:lnTo>
                    <a:pt x="353" y="525"/>
                  </a:lnTo>
                  <a:lnTo>
                    <a:pt x="385" y="585"/>
                  </a:lnTo>
                  <a:lnTo>
                    <a:pt x="417" y="648"/>
                  </a:lnTo>
                  <a:lnTo>
                    <a:pt x="450" y="709"/>
                  </a:lnTo>
                  <a:lnTo>
                    <a:pt x="482" y="762"/>
                  </a:lnTo>
                  <a:lnTo>
                    <a:pt x="514" y="804"/>
                  </a:lnTo>
                  <a:lnTo>
                    <a:pt x="546" y="830"/>
                  </a:lnTo>
                  <a:lnTo>
                    <a:pt x="578" y="839"/>
                  </a:lnTo>
                  <a:lnTo>
                    <a:pt x="610" y="828"/>
                  </a:lnTo>
                  <a:lnTo>
                    <a:pt x="642" y="797"/>
                  </a:lnTo>
                  <a:lnTo>
                    <a:pt x="674" y="748"/>
                  </a:lnTo>
                  <a:lnTo>
                    <a:pt x="706" y="682"/>
                  </a:lnTo>
                  <a:lnTo>
                    <a:pt x="739" y="602"/>
                  </a:lnTo>
                  <a:lnTo>
                    <a:pt x="771" y="513"/>
                  </a:lnTo>
                  <a:lnTo>
                    <a:pt x="803" y="419"/>
                  </a:lnTo>
                  <a:lnTo>
                    <a:pt x="835" y="325"/>
                  </a:lnTo>
                  <a:lnTo>
                    <a:pt x="867" y="236"/>
                  </a:lnTo>
                  <a:lnTo>
                    <a:pt x="899" y="157"/>
                  </a:lnTo>
                  <a:lnTo>
                    <a:pt x="931" y="90"/>
                  </a:lnTo>
                  <a:lnTo>
                    <a:pt x="963" y="41"/>
                  </a:lnTo>
                  <a:lnTo>
                    <a:pt x="995" y="11"/>
                  </a:lnTo>
                  <a:lnTo>
                    <a:pt x="1028" y="0"/>
                  </a:lnTo>
                  <a:lnTo>
                    <a:pt x="1060" y="8"/>
                  </a:lnTo>
                  <a:lnTo>
                    <a:pt x="1092" y="35"/>
                  </a:lnTo>
                  <a:lnTo>
                    <a:pt x="1124" y="77"/>
                  </a:lnTo>
                  <a:lnTo>
                    <a:pt x="1156" y="130"/>
                  </a:lnTo>
                  <a:lnTo>
                    <a:pt x="1188" y="190"/>
                  </a:lnTo>
                  <a:lnTo>
                    <a:pt x="1220" y="253"/>
                  </a:lnTo>
                  <a:lnTo>
                    <a:pt x="1252" y="314"/>
                  </a:lnTo>
                  <a:lnTo>
                    <a:pt x="1285" y="367"/>
                  </a:lnTo>
                  <a:lnTo>
                    <a:pt x="1316" y="409"/>
                  </a:lnTo>
                  <a:lnTo>
                    <a:pt x="1349" y="435"/>
                  </a:lnTo>
                  <a:lnTo>
                    <a:pt x="1381" y="444"/>
                  </a:lnTo>
                  <a:lnTo>
                    <a:pt x="1413" y="433"/>
                  </a:lnTo>
                  <a:lnTo>
                    <a:pt x="1445" y="402"/>
                  </a:lnTo>
                  <a:lnTo>
                    <a:pt x="1477" y="353"/>
                  </a:lnTo>
                  <a:lnTo>
                    <a:pt x="1509" y="287"/>
                  </a:lnTo>
                  <a:lnTo>
                    <a:pt x="1541" y="207"/>
                  </a:lnTo>
                  <a:lnTo>
                    <a:pt x="1574" y="118"/>
                  </a:lnTo>
                  <a:lnTo>
                    <a:pt x="1605" y="24"/>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8" name="Freeform 200">
              <a:extLst>
                <a:ext uri="{FF2B5EF4-FFF2-40B4-BE49-F238E27FC236}">
                  <a16:creationId xmlns:a16="http://schemas.microsoft.com/office/drawing/2014/main" id="{F1CAB381-CCF0-330D-D5D9-5E057EB95703}"/>
                </a:ext>
              </a:extLst>
            </p:cNvPr>
            <p:cNvSpPr>
              <a:spLocks noEditPoints="1"/>
            </p:cNvSpPr>
            <p:nvPr/>
          </p:nvSpPr>
          <p:spPr bwMode="auto">
            <a:xfrm>
              <a:off x="3268" y="3448"/>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79" name="Freeform 201">
              <a:extLst>
                <a:ext uri="{FF2B5EF4-FFF2-40B4-BE49-F238E27FC236}">
                  <a16:creationId xmlns:a16="http://schemas.microsoft.com/office/drawing/2014/main" id="{EE9A0653-6F9A-09DA-6461-22A703AA60E0}"/>
                </a:ext>
              </a:extLst>
            </p:cNvPr>
            <p:cNvSpPr>
              <a:spLocks noEditPoints="1"/>
            </p:cNvSpPr>
            <p:nvPr/>
          </p:nvSpPr>
          <p:spPr bwMode="auto">
            <a:xfrm>
              <a:off x="3383" y="3145"/>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0" name="Freeform 202">
              <a:extLst>
                <a:ext uri="{FF2B5EF4-FFF2-40B4-BE49-F238E27FC236}">
                  <a16:creationId xmlns:a16="http://schemas.microsoft.com/office/drawing/2014/main" id="{528AA2DC-4C14-6ED4-1EE2-8EAD1FF7D779}"/>
                </a:ext>
              </a:extLst>
            </p:cNvPr>
            <p:cNvSpPr>
              <a:spLocks noEditPoints="1"/>
            </p:cNvSpPr>
            <p:nvPr/>
          </p:nvSpPr>
          <p:spPr bwMode="auto">
            <a:xfrm>
              <a:off x="3498" y="3028"/>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6" y="128"/>
                    <a:pt x="10" y="101"/>
                    <a:pt x="10" y="69"/>
                  </a:cubicBezTo>
                  <a:cubicBezTo>
                    <a:pt x="10" y="37"/>
                    <a:pt x="36"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1" name="Freeform 203">
              <a:extLst>
                <a:ext uri="{FF2B5EF4-FFF2-40B4-BE49-F238E27FC236}">
                  <a16:creationId xmlns:a16="http://schemas.microsoft.com/office/drawing/2014/main" id="{9722374A-C79E-62A0-22AD-494C491EB535}"/>
                </a:ext>
              </a:extLst>
            </p:cNvPr>
            <p:cNvSpPr>
              <a:spLocks noEditPoints="1"/>
            </p:cNvSpPr>
            <p:nvPr/>
          </p:nvSpPr>
          <p:spPr bwMode="auto">
            <a:xfrm>
              <a:off x="3612" y="3142"/>
              <a:ext cx="36"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2" name="Freeform 204">
              <a:extLst>
                <a:ext uri="{FF2B5EF4-FFF2-40B4-BE49-F238E27FC236}">
                  <a16:creationId xmlns:a16="http://schemas.microsoft.com/office/drawing/2014/main" id="{8113C0A0-E539-50CA-25DC-3562B8A7D60D}"/>
                </a:ext>
              </a:extLst>
            </p:cNvPr>
            <p:cNvSpPr>
              <a:spLocks noEditPoints="1"/>
            </p:cNvSpPr>
            <p:nvPr/>
          </p:nvSpPr>
          <p:spPr bwMode="auto">
            <a:xfrm>
              <a:off x="3727" y="3358"/>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3" name="Freeform 205">
              <a:extLst>
                <a:ext uri="{FF2B5EF4-FFF2-40B4-BE49-F238E27FC236}">
                  <a16:creationId xmlns:a16="http://schemas.microsoft.com/office/drawing/2014/main" id="{F1F409F3-34CA-8204-8EC0-224EF75A2142}"/>
                </a:ext>
              </a:extLst>
            </p:cNvPr>
            <p:cNvSpPr>
              <a:spLocks noEditPoints="1"/>
            </p:cNvSpPr>
            <p:nvPr/>
          </p:nvSpPr>
          <p:spPr bwMode="auto">
            <a:xfrm>
              <a:off x="3842" y="3472"/>
              <a:ext cx="35"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4" name="Freeform 206">
              <a:extLst>
                <a:ext uri="{FF2B5EF4-FFF2-40B4-BE49-F238E27FC236}">
                  <a16:creationId xmlns:a16="http://schemas.microsoft.com/office/drawing/2014/main" id="{ED22124C-2B6A-0F51-FD8D-DC1F128516F9}"/>
                </a:ext>
              </a:extLst>
            </p:cNvPr>
            <p:cNvSpPr>
              <a:spLocks noEditPoints="1"/>
            </p:cNvSpPr>
            <p:nvPr/>
          </p:nvSpPr>
          <p:spPr bwMode="auto">
            <a:xfrm>
              <a:off x="3956" y="3354"/>
              <a:ext cx="36"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2"/>
                    <a:pt x="0" y="70"/>
                  </a:cubicBezTo>
                  <a:cubicBezTo>
                    <a:pt x="0" y="108"/>
                    <a:pt x="31" y="139"/>
                    <a:pt x="70" y="139"/>
                  </a:cubicBezTo>
                  <a:cubicBezTo>
                    <a:pt x="108" y="139"/>
                    <a:pt x="139" y="108"/>
                    <a:pt x="139" y="70"/>
                  </a:cubicBezTo>
                  <a:lnTo>
                    <a:pt x="139" y="70"/>
                  </a:lnTo>
                  <a:cubicBezTo>
                    <a:pt x="139" y="32"/>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5" name="Freeform 207">
              <a:extLst>
                <a:ext uri="{FF2B5EF4-FFF2-40B4-BE49-F238E27FC236}">
                  <a16:creationId xmlns:a16="http://schemas.microsoft.com/office/drawing/2014/main" id="{CCA633F8-280F-9B8A-4315-2A0E1705FDAC}"/>
                </a:ext>
              </a:extLst>
            </p:cNvPr>
            <p:cNvSpPr>
              <a:spLocks noEditPoints="1"/>
            </p:cNvSpPr>
            <p:nvPr/>
          </p:nvSpPr>
          <p:spPr bwMode="auto">
            <a:xfrm>
              <a:off x="4071" y="3052"/>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6" name="Freeform 208">
              <a:extLst>
                <a:ext uri="{FF2B5EF4-FFF2-40B4-BE49-F238E27FC236}">
                  <a16:creationId xmlns:a16="http://schemas.microsoft.com/office/drawing/2014/main" id="{303FCE5C-E709-34A2-E291-DF7CE68448D1}"/>
                </a:ext>
              </a:extLst>
            </p:cNvPr>
            <p:cNvSpPr>
              <a:spLocks noEditPoints="1"/>
            </p:cNvSpPr>
            <p:nvPr/>
          </p:nvSpPr>
          <p:spPr bwMode="auto">
            <a:xfrm>
              <a:off x="4186" y="2750"/>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2" y="10"/>
                    <a:pt x="128" y="37"/>
                    <a:pt x="128" y="69"/>
                  </a:cubicBezTo>
                  <a:lnTo>
                    <a:pt x="128" y="69"/>
                  </a:lnTo>
                  <a:cubicBezTo>
                    <a:pt x="128" y="101"/>
                    <a:pt x="102"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7" name="Freeform 209">
              <a:extLst>
                <a:ext uri="{FF2B5EF4-FFF2-40B4-BE49-F238E27FC236}">
                  <a16:creationId xmlns:a16="http://schemas.microsoft.com/office/drawing/2014/main" id="{7A938A29-59F4-7FD9-CEED-D6D1DF267CB7}"/>
                </a:ext>
              </a:extLst>
            </p:cNvPr>
            <p:cNvSpPr>
              <a:spLocks noEditPoints="1"/>
            </p:cNvSpPr>
            <p:nvPr/>
          </p:nvSpPr>
          <p:spPr bwMode="auto">
            <a:xfrm>
              <a:off x="4300" y="2633"/>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8" name="Freeform 210">
              <a:extLst>
                <a:ext uri="{FF2B5EF4-FFF2-40B4-BE49-F238E27FC236}">
                  <a16:creationId xmlns:a16="http://schemas.microsoft.com/office/drawing/2014/main" id="{0FD381E3-F84B-51A0-0FEE-606ED649BB4B}"/>
                </a:ext>
              </a:extLst>
            </p:cNvPr>
            <p:cNvSpPr>
              <a:spLocks noEditPoints="1"/>
            </p:cNvSpPr>
            <p:nvPr/>
          </p:nvSpPr>
          <p:spPr bwMode="auto">
            <a:xfrm>
              <a:off x="4415" y="2747"/>
              <a:ext cx="36" cy="35"/>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89" name="Freeform 211">
              <a:extLst>
                <a:ext uri="{FF2B5EF4-FFF2-40B4-BE49-F238E27FC236}">
                  <a16:creationId xmlns:a16="http://schemas.microsoft.com/office/drawing/2014/main" id="{2D4CBA6C-7A28-44BD-53DE-ADD1D6112E34}"/>
                </a:ext>
              </a:extLst>
            </p:cNvPr>
            <p:cNvSpPr>
              <a:spLocks noEditPoints="1"/>
            </p:cNvSpPr>
            <p:nvPr/>
          </p:nvSpPr>
          <p:spPr bwMode="auto">
            <a:xfrm>
              <a:off x="4530" y="2963"/>
              <a:ext cx="35"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90" name="Freeform 212">
              <a:extLst>
                <a:ext uri="{FF2B5EF4-FFF2-40B4-BE49-F238E27FC236}">
                  <a16:creationId xmlns:a16="http://schemas.microsoft.com/office/drawing/2014/main" id="{6D1965F5-8CB2-8723-8D69-56BCA7DF04AC}"/>
                </a:ext>
              </a:extLst>
            </p:cNvPr>
            <p:cNvSpPr>
              <a:spLocks noEditPoints="1"/>
            </p:cNvSpPr>
            <p:nvPr/>
          </p:nvSpPr>
          <p:spPr bwMode="auto">
            <a:xfrm>
              <a:off x="4644" y="3077"/>
              <a:ext cx="36" cy="35"/>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91" name="Freeform 213">
              <a:extLst>
                <a:ext uri="{FF2B5EF4-FFF2-40B4-BE49-F238E27FC236}">
                  <a16:creationId xmlns:a16="http://schemas.microsoft.com/office/drawing/2014/main" id="{8DD2AF37-6810-11ED-62AA-7E2E0ED69661}"/>
                </a:ext>
              </a:extLst>
            </p:cNvPr>
            <p:cNvSpPr>
              <a:spLocks noEditPoints="1"/>
            </p:cNvSpPr>
            <p:nvPr/>
          </p:nvSpPr>
          <p:spPr bwMode="auto">
            <a:xfrm>
              <a:off x="4759" y="2960"/>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7" y="139"/>
                    <a:pt x="139" y="108"/>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92" name="Freeform 214">
              <a:extLst>
                <a:ext uri="{FF2B5EF4-FFF2-40B4-BE49-F238E27FC236}">
                  <a16:creationId xmlns:a16="http://schemas.microsoft.com/office/drawing/2014/main" id="{06BF35E1-127D-C727-C062-73271FA3AA76}"/>
                </a:ext>
              </a:extLst>
            </p:cNvPr>
            <p:cNvSpPr>
              <a:spLocks noEditPoints="1"/>
            </p:cNvSpPr>
            <p:nvPr/>
          </p:nvSpPr>
          <p:spPr bwMode="auto">
            <a:xfrm>
              <a:off x="4874" y="2657"/>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6"/>
                    <a:pt x="128" y="69"/>
                  </a:cubicBezTo>
                  <a:lnTo>
                    <a:pt x="128" y="69"/>
                  </a:lnTo>
                  <a:cubicBezTo>
                    <a:pt x="128" y="101"/>
                    <a:pt x="102" y="128"/>
                    <a:pt x="69" y="128"/>
                  </a:cubicBezTo>
                  <a:cubicBezTo>
                    <a:pt x="37" y="128"/>
                    <a:pt x="11" y="101"/>
                    <a:pt x="11" y="69"/>
                  </a:cubicBezTo>
                  <a:cubicBezTo>
                    <a:pt x="11" y="36"/>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193" name="Group 217">
            <a:extLst>
              <a:ext uri="{FF2B5EF4-FFF2-40B4-BE49-F238E27FC236}">
                <a16:creationId xmlns:a16="http://schemas.microsoft.com/office/drawing/2014/main" id="{B95D1555-C0A0-4DC5-C529-FA806BABAAC6}"/>
              </a:ext>
            </a:extLst>
          </p:cNvPr>
          <p:cNvGrpSpPr>
            <a:grpSpLocks noChangeAspect="1"/>
          </p:cNvGrpSpPr>
          <p:nvPr/>
        </p:nvGrpSpPr>
        <p:grpSpPr bwMode="auto">
          <a:xfrm>
            <a:off x="1152123" y="3291645"/>
            <a:ext cx="3068640" cy="2538415"/>
            <a:chOff x="860" y="2316"/>
            <a:chExt cx="1933" cy="1599"/>
          </a:xfrm>
        </p:grpSpPr>
        <p:sp>
          <p:nvSpPr>
            <p:cNvPr id="194" name="Line 219">
              <a:extLst>
                <a:ext uri="{FF2B5EF4-FFF2-40B4-BE49-F238E27FC236}">
                  <a16:creationId xmlns:a16="http://schemas.microsoft.com/office/drawing/2014/main" id="{6571B89A-ADB3-39D3-B82B-F184ED659527}"/>
                </a:ext>
              </a:extLst>
            </p:cNvPr>
            <p:cNvSpPr>
              <a:spLocks noChangeShapeType="1"/>
            </p:cNvSpPr>
            <p:nvPr/>
          </p:nvSpPr>
          <p:spPr bwMode="auto">
            <a:xfrm>
              <a:off x="934" y="3780"/>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5" name="Line 220">
              <a:extLst>
                <a:ext uri="{FF2B5EF4-FFF2-40B4-BE49-F238E27FC236}">
                  <a16:creationId xmlns:a16="http://schemas.microsoft.com/office/drawing/2014/main" id="{89354778-2AC5-0372-AF0F-2A9BE25D6BE3}"/>
                </a:ext>
              </a:extLst>
            </p:cNvPr>
            <p:cNvSpPr>
              <a:spLocks noChangeShapeType="1"/>
            </p:cNvSpPr>
            <p:nvPr/>
          </p:nvSpPr>
          <p:spPr bwMode="auto">
            <a:xfrm flipV="1">
              <a:off x="934"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6" name="Line 221">
              <a:extLst>
                <a:ext uri="{FF2B5EF4-FFF2-40B4-BE49-F238E27FC236}">
                  <a16:creationId xmlns:a16="http://schemas.microsoft.com/office/drawing/2014/main" id="{3A052486-80FB-D1A2-25F6-6A96AFCBCBE2}"/>
                </a:ext>
              </a:extLst>
            </p:cNvPr>
            <p:cNvSpPr>
              <a:spLocks noChangeShapeType="1"/>
            </p:cNvSpPr>
            <p:nvPr/>
          </p:nvSpPr>
          <p:spPr bwMode="auto">
            <a:xfrm flipV="1">
              <a:off x="1189"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7" name="Line 222">
              <a:extLst>
                <a:ext uri="{FF2B5EF4-FFF2-40B4-BE49-F238E27FC236}">
                  <a16:creationId xmlns:a16="http://schemas.microsoft.com/office/drawing/2014/main" id="{AA9A2832-1ED7-84EB-97B7-0E96503F8BF7}"/>
                </a:ext>
              </a:extLst>
            </p:cNvPr>
            <p:cNvSpPr>
              <a:spLocks noChangeShapeType="1"/>
            </p:cNvSpPr>
            <p:nvPr/>
          </p:nvSpPr>
          <p:spPr bwMode="auto">
            <a:xfrm flipV="1">
              <a:off x="1445"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8" name="Line 223">
              <a:extLst>
                <a:ext uri="{FF2B5EF4-FFF2-40B4-BE49-F238E27FC236}">
                  <a16:creationId xmlns:a16="http://schemas.microsoft.com/office/drawing/2014/main" id="{1572160C-8E08-2DC3-DAD6-3E70E0B5B83A}"/>
                </a:ext>
              </a:extLst>
            </p:cNvPr>
            <p:cNvSpPr>
              <a:spLocks noChangeShapeType="1"/>
            </p:cNvSpPr>
            <p:nvPr/>
          </p:nvSpPr>
          <p:spPr bwMode="auto">
            <a:xfrm flipV="1">
              <a:off x="1700"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9" name="Line 224">
              <a:extLst>
                <a:ext uri="{FF2B5EF4-FFF2-40B4-BE49-F238E27FC236}">
                  <a16:creationId xmlns:a16="http://schemas.microsoft.com/office/drawing/2014/main" id="{6B16A7C9-D01C-116D-9FA0-D6A63224C901}"/>
                </a:ext>
              </a:extLst>
            </p:cNvPr>
            <p:cNvSpPr>
              <a:spLocks noChangeShapeType="1"/>
            </p:cNvSpPr>
            <p:nvPr/>
          </p:nvSpPr>
          <p:spPr bwMode="auto">
            <a:xfrm flipV="1">
              <a:off x="1956"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0" name="Line 225">
              <a:extLst>
                <a:ext uri="{FF2B5EF4-FFF2-40B4-BE49-F238E27FC236}">
                  <a16:creationId xmlns:a16="http://schemas.microsoft.com/office/drawing/2014/main" id="{B0C635B4-5E3F-B9D6-2050-3D3B28D2BC1E}"/>
                </a:ext>
              </a:extLst>
            </p:cNvPr>
            <p:cNvSpPr>
              <a:spLocks noChangeShapeType="1"/>
            </p:cNvSpPr>
            <p:nvPr/>
          </p:nvSpPr>
          <p:spPr bwMode="auto">
            <a:xfrm flipV="1">
              <a:off x="2212"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1" name="Line 226">
              <a:extLst>
                <a:ext uri="{FF2B5EF4-FFF2-40B4-BE49-F238E27FC236}">
                  <a16:creationId xmlns:a16="http://schemas.microsoft.com/office/drawing/2014/main" id="{401688EB-50A2-9633-48D4-5E7C118EA9E7}"/>
                </a:ext>
              </a:extLst>
            </p:cNvPr>
            <p:cNvSpPr>
              <a:spLocks noChangeShapeType="1"/>
            </p:cNvSpPr>
            <p:nvPr/>
          </p:nvSpPr>
          <p:spPr bwMode="auto">
            <a:xfrm flipV="1">
              <a:off x="2467"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2" name="Line 227">
              <a:extLst>
                <a:ext uri="{FF2B5EF4-FFF2-40B4-BE49-F238E27FC236}">
                  <a16:creationId xmlns:a16="http://schemas.microsoft.com/office/drawing/2014/main" id="{388BA73C-94F9-B8C0-6657-77F0F436208A}"/>
                </a:ext>
              </a:extLst>
            </p:cNvPr>
            <p:cNvSpPr>
              <a:spLocks noChangeShapeType="1"/>
            </p:cNvSpPr>
            <p:nvPr/>
          </p:nvSpPr>
          <p:spPr bwMode="auto">
            <a:xfrm flipV="1">
              <a:off x="2723" y="3762"/>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3" name="Rectangle 228">
              <a:extLst>
                <a:ext uri="{FF2B5EF4-FFF2-40B4-BE49-F238E27FC236}">
                  <a16:creationId xmlns:a16="http://schemas.microsoft.com/office/drawing/2014/main" id="{8E5D9BA8-07E1-A348-245A-0B896E23F651}"/>
                </a:ext>
              </a:extLst>
            </p:cNvPr>
            <p:cNvSpPr>
              <a:spLocks noChangeArrowheads="1"/>
            </p:cNvSpPr>
            <p:nvPr/>
          </p:nvSpPr>
          <p:spPr bwMode="auto">
            <a:xfrm>
              <a:off x="917"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4" name="Rectangle 229">
              <a:extLst>
                <a:ext uri="{FF2B5EF4-FFF2-40B4-BE49-F238E27FC236}">
                  <a16:creationId xmlns:a16="http://schemas.microsoft.com/office/drawing/2014/main" id="{10A62D20-5516-D877-CD1A-FB46998CDA4D}"/>
                </a:ext>
              </a:extLst>
            </p:cNvPr>
            <p:cNvSpPr>
              <a:spLocks noChangeArrowheads="1"/>
            </p:cNvSpPr>
            <p:nvPr/>
          </p:nvSpPr>
          <p:spPr bwMode="auto">
            <a:xfrm>
              <a:off x="1173"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5" name="Rectangle 230">
              <a:extLst>
                <a:ext uri="{FF2B5EF4-FFF2-40B4-BE49-F238E27FC236}">
                  <a16:creationId xmlns:a16="http://schemas.microsoft.com/office/drawing/2014/main" id="{6F2E1EB2-F79D-BB27-9200-448DBEE376F0}"/>
                </a:ext>
              </a:extLst>
            </p:cNvPr>
            <p:cNvSpPr>
              <a:spLocks noChangeArrowheads="1"/>
            </p:cNvSpPr>
            <p:nvPr/>
          </p:nvSpPr>
          <p:spPr bwMode="auto">
            <a:xfrm>
              <a:off x="1428"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6" name="Rectangle 231">
              <a:extLst>
                <a:ext uri="{FF2B5EF4-FFF2-40B4-BE49-F238E27FC236}">
                  <a16:creationId xmlns:a16="http://schemas.microsoft.com/office/drawing/2014/main" id="{9DCDFFF2-8C21-AB18-102B-2953069D9EC2}"/>
                </a:ext>
              </a:extLst>
            </p:cNvPr>
            <p:cNvSpPr>
              <a:spLocks noChangeArrowheads="1"/>
            </p:cNvSpPr>
            <p:nvPr/>
          </p:nvSpPr>
          <p:spPr bwMode="auto">
            <a:xfrm>
              <a:off x="1684"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7" name="Rectangle 232">
              <a:extLst>
                <a:ext uri="{FF2B5EF4-FFF2-40B4-BE49-F238E27FC236}">
                  <a16:creationId xmlns:a16="http://schemas.microsoft.com/office/drawing/2014/main" id="{960B1430-BEE6-B65F-F41F-D966F7B87B2E}"/>
                </a:ext>
              </a:extLst>
            </p:cNvPr>
            <p:cNvSpPr>
              <a:spLocks noChangeArrowheads="1"/>
            </p:cNvSpPr>
            <p:nvPr/>
          </p:nvSpPr>
          <p:spPr bwMode="auto">
            <a:xfrm>
              <a:off x="1940" y="380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8" name="Rectangle 233">
              <a:extLst>
                <a:ext uri="{FF2B5EF4-FFF2-40B4-BE49-F238E27FC236}">
                  <a16:creationId xmlns:a16="http://schemas.microsoft.com/office/drawing/2014/main" id="{C65947E8-FDAF-4BE9-AF98-3D523CF920A8}"/>
                </a:ext>
              </a:extLst>
            </p:cNvPr>
            <p:cNvSpPr>
              <a:spLocks noChangeArrowheads="1"/>
            </p:cNvSpPr>
            <p:nvPr/>
          </p:nvSpPr>
          <p:spPr bwMode="auto">
            <a:xfrm>
              <a:off x="2183" y="380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9" name="Rectangle 234">
              <a:extLst>
                <a:ext uri="{FF2B5EF4-FFF2-40B4-BE49-F238E27FC236}">
                  <a16:creationId xmlns:a16="http://schemas.microsoft.com/office/drawing/2014/main" id="{86EC961E-27F9-9F97-B89D-E4B9789F8E0D}"/>
                </a:ext>
              </a:extLst>
            </p:cNvPr>
            <p:cNvSpPr>
              <a:spLocks noChangeArrowheads="1"/>
            </p:cNvSpPr>
            <p:nvPr/>
          </p:nvSpPr>
          <p:spPr bwMode="auto">
            <a:xfrm>
              <a:off x="2438" y="380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10" name="Rectangle 235">
              <a:extLst>
                <a:ext uri="{FF2B5EF4-FFF2-40B4-BE49-F238E27FC236}">
                  <a16:creationId xmlns:a16="http://schemas.microsoft.com/office/drawing/2014/main" id="{8C091EF2-3173-8EA7-C455-6DDB1144970D}"/>
                </a:ext>
              </a:extLst>
            </p:cNvPr>
            <p:cNvSpPr>
              <a:spLocks noChangeArrowheads="1"/>
            </p:cNvSpPr>
            <p:nvPr/>
          </p:nvSpPr>
          <p:spPr bwMode="auto">
            <a:xfrm>
              <a:off x="2694" y="3808"/>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11" name="Line 236">
              <a:extLst>
                <a:ext uri="{FF2B5EF4-FFF2-40B4-BE49-F238E27FC236}">
                  <a16:creationId xmlns:a16="http://schemas.microsoft.com/office/drawing/2014/main" id="{26E6E7BB-EA16-99FF-5330-E86DAA8C5C4D}"/>
                </a:ext>
              </a:extLst>
            </p:cNvPr>
            <p:cNvSpPr>
              <a:spLocks noChangeShapeType="1"/>
            </p:cNvSpPr>
            <p:nvPr/>
          </p:nvSpPr>
          <p:spPr bwMode="auto">
            <a:xfrm flipV="1">
              <a:off x="934" y="2365"/>
              <a:ext cx="0" cy="1415"/>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2" name="Line 237">
              <a:extLst>
                <a:ext uri="{FF2B5EF4-FFF2-40B4-BE49-F238E27FC236}">
                  <a16:creationId xmlns:a16="http://schemas.microsoft.com/office/drawing/2014/main" id="{43656AE2-DD0F-4770-0F99-92EC5803D592}"/>
                </a:ext>
              </a:extLst>
            </p:cNvPr>
            <p:cNvSpPr>
              <a:spLocks noChangeShapeType="1"/>
            </p:cNvSpPr>
            <p:nvPr/>
          </p:nvSpPr>
          <p:spPr bwMode="auto">
            <a:xfrm>
              <a:off x="934" y="37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3" name="Line 238">
              <a:extLst>
                <a:ext uri="{FF2B5EF4-FFF2-40B4-BE49-F238E27FC236}">
                  <a16:creationId xmlns:a16="http://schemas.microsoft.com/office/drawing/2014/main" id="{A18F25EB-7B43-2257-6E9B-2FCCA4AB9E63}"/>
                </a:ext>
              </a:extLst>
            </p:cNvPr>
            <p:cNvSpPr>
              <a:spLocks noChangeShapeType="1"/>
            </p:cNvSpPr>
            <p:nvPr/>
          </p:nvSpPr>
          <p:spPr bwMode="auto">
            <a:xfrm>
              <a:off x="934" y="357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4" name="Line 239">
              <a:extLst>
                <a:ext uri="{FF2B5EF4-FFF2-40B4-BE49-F238E27FC236}">
                  <a16:creationId xmlns:a16="http://schemas.microsoft.com/office/drawing/2014/main" id="{9C1C30E5-4D02-2073-5295-6317F15EE069}"/>
                </a:ext>
              </a:extLst>
            </p:cNvPr>
            <p:cNvSpPr>
              <a:spLocks noChangeShapeType="1"/>
            </p:cNvSpPr>
            <p:nvPr/>
          </p:nvSpPr>
          <p:spPr bwMode="auto">
            <a:xfrm>
              <a:off x="934" y="337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5" name="Line 240">
              <a:extLst>
                <a:ext uri="{FF2B5EF4-FFF2-40B4-BE49-F238E27FC236}">
                  <a16:creationId xmlns:a16="http://schemas.microsoft.com/office/drawing/2014/main" id="{E2EE6271-2FCB-9F95-E5C5-ABF7C15AA964}"/>
                </a:ext>
              </a:extLst>
            </p:cNvPr>
            <p:cNvSpPr>
              <a:spLocks noChangeShapeType="1"/>
            </p:cNvSpPr>
            <p:nvPr/>
          </p:nvSpPr>
          <p:spPr bwMode="auto">
            <a:xfrm>
              <a:off x="934" y="317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6" name="Line 241">
              <a:extLst>
                <a:ext uri="{FF2B5EF4-FFF2-40B4-BE49-F238E27FC236}">
                  <a16:creationId xmlns:a16="http://schemas.microsoft.com/office/drawing/2014/main" id="{4CE0D24D-D892-D3AD-51E7-66D563F0FD60}"/>
                </a:ext>
              </a:extLst>
            </p:cNvPr>
            <p:cNvSpPr>
              <a:spLocks noChangeShapeType="1"/>
            </p:cNvSpPr>
            <p:nvPr/>
          </p:nvSpPr>
          <p:spPr bwMode="auto">
            <a:xfrm>
              <a:off x="934" y="297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7" name="Line 242">
              <a:extLst>
                <a:ext uri="{FF2B5EF4-FFF2-40B4-BE49-F238E27FC236}">
                  <a16:creationId xmlns:a16="http://schemas.microsoft.com/office/drawing/2014/main" id="{E87CF82F-AEAB-D1B3-F0B5-47F4D66DB211}"/>
                </a:ext>
              </a:extLst>
            </p:cNvPr>
            <p:cNvSpPr>
              <a:spLocks noChangeShapeType="1"/>
            </p:cNvSpPr>
            <p:nvPr/>
          </p:nvSpPr>
          <p:spPr bwMode="auto">
            <a:xfrm>
              <a:off x="934" y="276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8" name="Line 243">
              <a:extLst>
                <a:ext uri="{FF2B5EF4-FFF2-40B4-BE49-F238E27FC236}">
                  <a16:creationId xmlns:a16="http://schemas.microsoft.com/office/drawing/2014/main" id="{440A9303-F8AB-B2E4-CCBD-DA1E1D7E26D2}"/>
                </a:ext>
              </a:extLst>
            </p:cNvPr>
            <p:cNvSpPr>
              <a:spLocks noChangeShapeType="1"/>
            </p:cNvSpPr>
            <p:nvPr/>
          </p:nvSpPr>
          <p:spPr bwMode="auto">
            <a:xfrm>
              <a:off x="934" y="256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9" name="Line 244">
              <a:extLst>
                <a:ext uri="{FF2B5EF4-FFF2-40B4-BE49-F238E27FC236}">
                  <a16:creationId xmlns:a16="http://schemas.microsoft.com/office/drawing/2014/main" id="{1240232B-AF48-EADA-7796-6D41010DB74A}"/>
                </a:ext>
              </a:extLst>
            </p:cNvPr>
            <p:cNvSpPr>
              <a:spLocks noChangeShapeType="1"/>
            </p:cNvSpPr>
            <p:nvPr/>
          </p:nvSpPr>
          <p:spPr bwMode="auto">
            <a:xfrm>
              <a:off x="934" y="236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0" name="Rectangle 246">
              <a:extLst>
                <a:ext uri="{FF2B5EF4-FFF2-40B4-BE49-F238E27FC236}">
                  <a16:creationId xmlns:a16="http://schemas.microsoft.com/office/drawing/2014/main" id="{017CFD1E-BEED-AA1A-E230-4E550718FB73}"/>
                </a:ext>
              </a:extLst>
            </p:cNvPr>
            <p:cNvSpPr>
              <a:spLocks noChangeArrowheads="1"/>
            </p:cNvSpPr>
            <p:nvPr/>
          </p:nvSpPr>
          <p:spPr bwMode="auto">
            <a:xfrm>
              <a:off x="860" y="352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21" name="Rectangle 248">
              <a:extLst>
                <a:ext uri="{FF2B5EF4-FFF2-40B4-BE49-F238E27FC236}">
                  <a16:creationId xmlns:a16="http://schemas.microsoft.com/office/drawing/2014/main" id="{346430ED-CE7A-8EB0-2E14-CFBE7C5F1EEF}"/>
                </a:ext>
              </a:extLst>
            </p:cNvPr>
            <p:cNvSpPr>
              <a:spLocks noChangeArrowheads="1"/>
            </p:cNvSpPr>
            <p:nvPr/>
          </p:nvSpPr>
          <p:spPr bwMode="auto">
            <a:xfrm>
              <a:off x="860" y="312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2" name="Rectangle 250">
              <a:extLst>
                <a:ext uri="{FF2B5EF4-FFF2-40B4-BE49-F238E27FC236}">
                  <a16:creationId xmlns:a16="http://schemas.microsoft.com/office/drawing/2014/main" id="{4A046CCD-5B43-EA4F-DC57-A63F01AD5596}"/>
                </a:ext>
              </a:extLst>
            </p:cNvPr>
            <p:cNvSpPr>
              <a:spLocks noChangeArrowheads="1"/>
            </p:cNvSpPr>
            <p:nvPr/>
          </p:nvSpPr>
          <p:spPr bwMode="auto">
            <a:xfrm>
              <a:off x="860" y="272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3" name="Rectangle 252">
              <a:extLst>
                <a:ext uri="{FF2B5EF4-FFF2-40B4-BE49-F238E27FC236}">
                  <a16:creationId xmlns:a16="http://schemas.microsoft.com/office/drawing/2014/main" id="{A6EDA330-DBEA-EC36-C95A-06058989A4D6}"/>
                </a:ext>
              </a:extLst>
            </p:cNvPr>
            <p:cNvSpPr>
              <a:spLocks noChangeArrowheads="1"/>
            </p:cNvSpPr>
            <p:nvPr/>
          </p:nvSpPr>
          <p:spPr bwMode="auto">
            <a:xfrm>
              <a:off x="860" y="231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4" name="Freeform 253">
              <a:extLst>
                <a:ext uri="{FF2B5EF4-FFF2-40B4-BE49-F238E27FC236}">
                  <a16:creationId xmlns:a16="http://schemas.microsoft.com/office/drawing/2014/main" id="{AF340795-E44D-6B46-3E97-E6C32398AA59}"/>
                </a:ext>
              </a:extLst>
            </p:cNvPr>
            <p:cNvSpPr>
              <a:spLocks/>
            </p:cNvSpPr>
            <p:nvPr/>
          </p:nvSpPr>
          <p:spPr bwMode="auto">
            <a:xfrm>
              <a:off x="934" y="2539"/>
              <a:ext cx="1605" cy="1031"/>
            </a:xfrm>
            <a:custGeom>
              <a:avLst/>
              <a:gdLst>
                <a:gd name="T0" fmla="*/ 0 w 1605"/>
                <a:gd name="T1" fmla="*/ 884 h 1031"/>
                <a:gd name="T2" fmla="*/ 32 w 1605"/>
                <a:gd name="T3" fmla="*/ 759 h 1031"/>
                <a:gd name="T4" fmla="*/ 64 w 1605"/>
                <a:gd name="T5" fmla="*/ 657 h 1031"/>
                <a:gd name="T6" fmla="*/ 96 w 1605"/>
                <a:gd name="T7" fmla="*/ 585 h 1031"/>
                <a:gd name="T8" fmla="*/ 128 w 1605"/>
                <a:gd name="T9" fmla="*/ 539 h 1031"/>
                <a:gd name="T10" fmla="*/ 161 w 1605"/>
                <a:gd name="T11" fmla="*/ 512 h 1031"/>
                <a:gd name="T12" fmla="*/ 193 w 1605"/>
                <a:gd name="T13" fmla="*/ 500 h 1031"/>
                <a:gd name="T14" fmla="*/ 225 w 1605"/>
                <a:gd name="T15" fmla="*/ 500 h 1031"/>
                <a:gd name="T16" fmla="*/ 257 w 1605"/>
                <a:gd name="T17" fmla="*/ 512 h 1031"/>
                <a:gd name="T18" fmla="*/ 289 w 1605"/>
                <a:gd name="T19" fmla="*/ 537 h 1031"/>
                <a:gd name="T20" fmla="*/ 321 w 1605"/>
                <a:gd name="T21" fmla="*/ 579 h 1031"/>
                <a:gd name="T22" fmla="*/ 353 w 1605"/>
                <a:gd name="T23" fmla="*/ 639 h 1031"/>
                <a:gd name="T24" fmla="*/ 385 w 1605"/>
                <a:gd name="T25" fmla="*/ 716 h 1031"/>
                <a:gd name="T26" fmla="*/ 417 w 1605"/>
                <a:gd name="T27" fmla="*/ 801 h 1031"/>
                <a:gd name="T28" fmla="*/ 450 w 1605"/>
                <a:gd name="T29" fmla="*/ 881 h 1031"/>
                <a:gd name="T30" fmla="*/ 482 w 1605"/>
                <a:gd name="T31" fmla="*/ 946 h 1031"/>
                <a:gd name="T32" fmla="*/ 514 w 1605"/>
                <a:gd name="T33" fmla="*/ 992 h 1031"/>
                <a:gd name="T34" fmla="*/ 546 w 1605"/>
                <a:gd name="T35" fmla="*/ 1020 h 1031"/>
                <a:gd name="T36" fmla="*/ 578 w 1605"/>
                <a:gd name="T37" fmla="*/ 1031 h 1031"/>
                <a:gd name="T38" fmla="*/ 610 w 1605"/>
                <a:gd name="T39" fmla="*/ 1027 h 1031"/>
                <a:gd name="T40" fmla="*/ 642 w 1605"/>
                <a:gd name="T41" fmla="*/ 1006 h 1031"/>
                <a:gd name="T42" fmla="*/ 674 w 1605"/>
                <a:gd name="T43" fmla="*/ 964 h 1031"/>
                <a:gd name="T44" fmla="*/ 706 w 1605"/>
                <a:gd name="T45" fmla="*/ 895 h 1031"/>
                <a:gd name="T46" fmla="*/ 739 w 1605"/>
                <a:gd name="T47" fmla="*/ 793 h 1031"/>
                <a:gd name="T48" fmla="*/ 771 w 1605"/>
                <a:gd name="T49" fmla="*/ 658 h 1031"/>
                <a:gd name="T50" fmla="*/ 803 w 1605"/>
                <a:gd name="T51" fmla="*/ 502 h 1031"/>
                <a:gd name="T52" fmla="*/ 835 w 1605"/>
                <a:gd name="T53" fmla="*/ 349 h 1031"/>
                <a:gd name="T54" fmla="*/ 867 w 1605"/>
                <a:gd name="T55" fmla="*/ 219 h 1031"/>
                <a:gd name="T56" fmla="*/ 899 w 1605"/>
                <a:gd name="T57" fmla="*/ 124 h 1031"/>
                <a:gd name="T58" fmla="*/ 931 w 1605"/>
                <a:gd name="T59" fmla="*/ 60 h 1031"/>
                <a:gd name="T60" fmla="*/ 963 w 1605"/>
                <a:gd name="T61" fmla="*/ 22 h 1031"/>
                <a:gd name="T62" fmla="*/ 995 w 1605"/>
                <a:gd name="T63" fmla="*/ 4 h 1031"/>
                <a:gd name="T64" fmla="*/ 1028 w 1605"/>
                <a:gd name="T65" fmla="*/ 0 h 1031"/>
                <a:gd name="T66" fmla="*/ 1060 w 1605"/>
                <a:gd name="T67" fmla="*/ 11 h 1031"/>
                <a:gd name="T68" fmla="*/ 1092 w 1605"/>
                <a:gd name="T69" fmla="*/ 37 h 1031"/>
                <a:gd name="T70" fmla="*/ 1124 w 1605"/>
                <a:gd name="T71" fmla="*/ 82 h 1031"/>
                <a:gd name="T72" fmla="*/ 1156 w 1605"/>
                <a:gd name="T73" fmla="*/ 147 h 1031"/>
                <a:gd name="T74" fmla="*/ 1188 w 1605"/>
                <a:gd name="T75" fmla="*/ 229 h 1031"/>
                <a:gd name="T76" fmla="*/ 1220 w 1605"/>
                <a:gd name="T77" fmla="*/ 319 h 1031"/>
                <a:gd name="T78" fmla="*/ 1252 w 1605"/>
                <a:gd name="T79" fmla="*/ 404 h 1031"/>
                <a:gd name="T80" fmla="*/ 1285 w 1605"/>
                <a:gd name="T81" fmla="*/ 473 h 1031"/>
                <a:gd name="T82" fmla="*/ 1316 w 1605"/>
                <a:gd name="T83" fmla="*/ 524 h 1031"/>
                <a:gd name="T84" fmla="*/ 1349 w 1605"/>
                <a:gd name="T85" fmla="*/ 557 h 1031"/>
                <a:gd name="T86" fmla="*/ 1381 w 1605"/>
                <a:gd name="T87" fmla="*/ 578 h 1031"/>
                <a:gd name="T88" fmla="*/ 1413 w 1605"/>
                <a:gd name="T89" fmla="*/ 590 h 1031"/>
                <a:gd name="T90" fmla="*/ 1445 w 1605"/>
                <a:gd name="T91" fmla="*/ 597 h 1031"/>
                <a:gd name="T92" fmla="*/ 1477 w 1605"/>
                <a:gd name="T93" fmla="*/ 600 h 1031"/>
                <a:gd name="T94" fmla="*/ 1509 w 1605"/>
                <a:gd name="T95" fmla="*/ 599 h 1031"/>
                <a:gd name="T96" fmla="*/ 1541 w 1605"/>
                <a:gd name="T97" fmla="*/ 596 h 1031"/>
                <a:gd name="T98" fmla="*/ 1574 w 1605"/>
                <a:gd name="T99" fmla="*/ 590 h 1031"/>
                <a:gd name="T100" fmla="*/ 1605 w 1605"/>
                <a:gd name="T101" fmla="*/ 579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31">
                  <a:moveTo>
                    <a:pt x="0" y="884"/>
                  </a:moveTo>
                  <a:lnTo>
                    <a:pt x="32" y="759"/>
                  </a:lnTo>
                  <a:lnTo>
                    <a:pt x="64" y="657"/>
                  </a:lnTo>
                  <a:lnTo>
                    <a:pt x="96" y="585"/>
                  </a:lnTo>
                  <a:lnTo>
                    <a:pt x="128" y="539"/>
                  </a:lnTo>
                  <a:lnTo>
                    <a:pt x="161" y="512"/>
                  </a:lnTo>
                  <a:lnTo>
                    <a:pt x="193" y="500"/>
                  </a:lnTo>
                  <a:lnTo>
                    <a:pt x="225" y="500"/>
                  </a:lnTo>
                  <a:lnTo>
                    <a:pt x="257" y="512"/>
                  </a:lnTo>
                  <a:lnTo>
                    <a:pt x="289" y="537"/>
                  </a:lnTo>
                  <a:lnTo>
                    <a:pt x="321" y="579"/>
                  </a:lnTo>
                  <a:lnTo>
                    <a:pt x="353" y="639"/>
                  </a:lnTo>
                  <a:lnTo>
                    <a:pt x="385" y="716"/>
                  </a:lnTo>
                  <a:lnTo>
                    <a:pt x="417" y="801"/>
                  </a:lnTo>
                  <a:lnTo>
                    <a:pt x="450" y="881"/>
                  </a:lnTo>
                  <a:lnTo>
                    <a:pt x="482" y="946"/>
                  </a:lnTo>
                  <a:lnTo>
                    <a:pt x="514" y="992"/>
                  </a:lnTo>
                  <a:lnTo>
                    <a:pt x="546" y="1020"/>
                  </a:lnTo>
                  <a:lnTo>
                    <a:pt x="578" y="1031"/>
                  </a:lnTo>
                  <a:lnTo>
                    <a:pt x="610" y="1027"/>
                  </a:lnTo>
                  <a:lnTo>
                    <a:pt x="642" y="1006"/>
                  </a:lnTo>
                  <a:lnTo>
                    <a:pt x="674" y="964"/>
                  </a:lnTo>
                  <a:lnTo>
                    <a:pt x="706" y="895"/>
                  </a:lnTo>
                  <a:lnTo>
                    <a:pt x="739" y="793"/>
                  </a:lnTo>
                  <a:lnTo>
                    <a:pt x="771" y="658"/>
                  </a:lnTo>
                  <a:lnTo>
                    <a:pt x="803" y="502"/>
                  </a:lnTo>
                  <a:lnTo>
                    <a:pt x="835" y="349"/>
                  </a:lnTo>
                  <a:lnTo>
                    <a:pt x="867" y="219"/>
                  </a:lnTo>
                  <a:lnTo>
                    <a:pt x="899" y="124"/>
                  </a:lnTo>
                  <a:lnTo>
                    <a:pt x="931" y="60"/>
                  </a:lnTo>
                  <a:lnTo>
                    <a:pt x="963" y="22"/>
                  </a:lnTo>
                  <a:lnTo>
                    <a:pt x="995" y="4"/>
                  </a:lnTo>
                  <a:lnTo>
                    <a:pt x="1028" y="0"/>
                  </a:lnTo>
                  <a:lnTo>
                    <a:pt x="1060" y="11"/>
                  </a:lnTo>
                  <a:lnTo>
                    <a:pt x="1092" y="37"/>
                  </a:lnTo>
                  <a:lnTo>
                    <a:pt x="1124" y="82"/>
                  </a:lnTo>
                  <a:lnTo>
                    <a:pt x="1156" y="147"/>
                  </a:lnTo>
                  <a:lnTo>
                    <a:pt x="1188" y="229"/>
                  </a:lnTo>
                  <a:lnTo>
                    <a:pt x="1220" y="319"/>
                  </a:lnTo>
                  <a:lnTo>
                    <a:pt x="1252" y="404"/>
                  </a:lnTo>
                  <a:lnTo>
                    <a:pt x="1285" y="473"/>
                  </a:lnTo>
                  <a:lnTo>
                    <a:pt x="1316" y="524"/>
                  </a:lnTo>
                  <a:lnTo>
                    <a:pt x="1349" y="557"/>
                  </a:lnTo>
                  <a:lnTo>
                    <a:pt x="1381" y="578"/>
                  </a:lnTo>
                  <a:lnTo>
                    <a:pt x="1413" y="590"/>
                  </a:lnTo>
                  <a:lnTo>
                    <a:pt x="1445" y="597"/>
                  </a:lnTo>
                  <a:lnTo>
                    <a:pt x="1477" y="600"/>
                  </a:lnTo>
                  <a:lnTo>
                    <a:pt x="1509" y="599"/>
                  </a:lnTo>
                  <a:lnTo>
                    <a:pt x="1541" y="596"/>
                  </a:lnTo>
                  <a:lnTo>
                    <a:pt x="1574" y="590"/>
                  </a:lnTo>
                  <a:lnTo>
                    <a:pt x="1605" y="57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5" name="Freeform 254">
              <a:extLst>
                <a:ext uri="{FF2B5EF4-FFF2-40B4-BE49-F238E27FC236}">
                  <a16:creationId xmlns:a16="http://schemas.microsoft.com/office/drawing/2014/main" id="{A82D942A-B48F-D3CB-630E-3CDC739FE66E}"/>
                </a:ext>
              </a:extLst>
            </p:cNvPr>
            <p:cNvSpPr>
              <a:spLocks/>
            </p:cNvSpPr>
            <p:nvPr/>
          </p:nvSpPr>
          <p:spPr bwMode="auto">
            <a:xfrm>
              <a:off x="934" y="2551"/>
              <a:ext cx="1605" cy="1028"/>
            </a:xfrm>
            <a:custGeom>
              <a:avLst/>
              <a:gdLst>
                <a:gd name="T0" fmla="*/ 0 w 1605"/>
                <a:gd name="T1" fmla="*/ 1028 h 1028"/>
                <a:gd name="T2" fmla="*/ 32 w 1605"/>
                <a:gd name="T3" fmla="*/ 882 h 1028"/>
                <a:gd name="T4" fmla="*/ 64 w 1605"/>
                <a:gd name="T5" fmla="*/ 746 h 1028"/>
                <a:gd name="T6" fmla="*/ 96 w 1605"/>
                <a:gd name="T7" fmla="*/ 637 h 1028"/>
                <a:gd name="T8" fmla="*/ 128 w 1605"/>
                <a:gd name="T9" fmla="*/ 561 h 1028"/>
                <a:gd name="T10" fmla="*/ 161 w 1605"/>
                <a:gd name="T11" fmla="*/ 514 h 1028"/>
                <a:gd name="T12" fmla="*/ 193 w 1605"/>
                <a:gd name="T13" fmla="*/ 488 h 1028"/>
                <a:gd name="T14" fmla="*/ 225 w 1605"/>
                <a:gd name="T15" fmla="*/ 478 h 1028"/>
                <a:gd name="T16" fmla="*/ 257 w 1605"/>
                <a:gd name="T17" fmla="*/ 483 h 1028"/>
                <a:gd name="T18" fmla="*/ 289 w 1605"/>
                <a:gd name="T19" fmla="*/ 501 h 1028"/>
                <a:gd name="T20" fmla="*/ 321 w 1605"/>
                <a:gd name="T21" fmla="*/ 537 h 1028"/>
                <a:gd name="T22" fmla="*/ 353 w 1605"/>
                <a:gd name="T23" fmla="*/ 591 h 1028"/>
                <a:gd name="T24" fmla="*/ 385 w 1605"/>
                <a:gd name="T25" fmla="*/ 663 h 1028"/>
                <a:gd name="T26" fmla="*/ 417 w 1605"/>
                <a:gd name="T27" fmla="*/ 745 h 1028"/>
                <a:gd name="T28" fmla="*/ 450 w 1605"/>
                <a:gd name="T29" fmla="*/ 824 h 1028"/>
                <a:gd name="T30" fmla="*/ 482 w 1605"/>
                <a:gd name="T31" fmla="*/ 890 h 1028"/>
                <a:gd name="T32" fmla="*/ 514 w 1605"/>
                <a:gd name="T33" fmla="*/ 936 h 1028"/>
                <a:gd name="T34" fmla="*/ 546 w 1605"/>
                <a:gd name="T35" fmla="*/ 961 h 1028"/>
                <a:gd name="T36" fmla="*/ 578 w 1605"/>
                <a:gd name="T37" fmla="*/ 968 h 1028"/>
                <a:gd name="T38" fmla="*/ 610 w 1605"/>
                <a:gd name="T39" fmla="*/ 956 h 1028"/>
                <a:gd name="T40" fmla="*/ 642 w 1605"/>
                <a:gd name="T41" fmla="*/ 922 h 1028"/>
                <a:gd name="T42" fmla="*/ 674 w 1605"/>
                <a:gd name="T43" fmla="*/ 861 h 1028"/>
                <a:gd name="T44" fmla="*/ 706 w 1605"/>
                <a:gd name="T45" fmla="*/ 767 h 1028"/>
                <a:gd name="T46" fmla="*/ 739 w 1605"/>
                <a:gd name="T47" fmla="*/ 642 h 1028"/>
                <a:gd name="T48" fmla="*/ 771 w 1605"/>
                <a:gd name="T49" fmla="*/ 496 h 1028"/>
                <a:gd name="T50" fmla="*/ 803 w 1605"/>
                <a:gd name="T51" fmla="*/ 351 h 1028"/>
                <a:gd name="T52" fmla="*/ 835 w 1605"/>
                <a:gd name="T53" fmla="*/ 226 h 1028"/>
                <a:gd name="T54" fmla="*/ 867 w 1605"/>
                <a:gd name="T55" fmla="*/ 133 h 1028"/>
                <a:gd name="T56" fmla="*/ 899 w 1605"/>
                <a:gd name="T57" fmla="*/ 70 h 1028"/>
                <a:gd name="T58" fmla="*/ 931 w 1605"/>
                <a:gd name="T59" fmla="*/ 31 h 1028"/>
                <a:gd name="T60" fmla="*/ 963 w 1605"/>
                <a:gd name="T61" fmla="*/ 10 h 1028"/>
                <a:gd name="T62" fmla="*/ 995 w 1605"/>
                <a:gd name="T63" fmla="*/ 0 h 1028"/>
                <a:gd name="T64" fmla="*/ 1028 w 1605"/>
                <a:gd name="T65" fmla="*/ 1 h 1028"/>
                <a:gd name="T66" fmla="*/ 1060 w 1605"/>
                <a:gd name="T67" fmla="*/ 11 h 1028"/>
                <a:gd name="T68" fmla="*/ 1092 w 1605"/>
                <a:gd name="T69" fmla="*/ 34 h 1028"/>
                <a:gd name="T70" fmla="*/ 1124 w 1605"/>
                <a:gd name="T71" fmla="*/ 71 h 1028"/>
                <a:gd name="T72" fmla="*/ 1156 w 1605"/>
                <a:gd name="T73" fmla="*/ 128 h 1028"/>
                <a:gd name="T74" fmla="*/ 1188 w 1605"/>
                <a:gd name="T75" fmla="*/ 203 h 1028"/>
                <a:gd name="T76" fmla="*/ 1220 w 1605"/>
                <a:gd name="T77" fmla="*/ 290 h 1028"/>
                <a:gd name="T78" fmla="*/ 1252 w 1605"/>
                <a:gd name="T79" fmla="*/ 377 h 1028"/>
                <a:gd name="T80" fmla="*/ 1285 w 1605"/>
                <a:gd name="T81" fmla="*/ 452 h 1028"/>
                <a:gd name="T82" fmla="*/ 1316 w 1605"/>
                <a:gd name="T83" fmla="*/ 509 h 1028"/>
                <a:gd name="T84" fmla="*/ 1349 w 1605"/>
                <a:gd name="T85" fmla="*/ 547 h 1028"/>
                <a:gd name="T86" fmla="*/ 1381 w 1605"/>
                <a:gd name="T87" fmla="*/ 571 h 1028"/>
                <a:gd name="T88" fmla="*/ 1413 w 1605"/>
                <a:gd name="T89" fmla="*/ 586 h 1028"/>
                <a:gd name="T90" fmla="*/ 1445 w 1605"/>
                <a:gd name="T91" fmla="*/ 594 h 1028"/>
                <a:gd name="T92" fmla="*/ 1477 w 1605"/>
                <a:gd name="T93" fmla="*/ 598 h 1028"/>
                <a:gd name="T94" fmla="*/ 1509 w 1605"/>
                <a:gd name="T95" fmla="*/ 599 h 1028"/>
                <a:gd name="T96" fmla="*/ 1541 w 1605"/>
                <a:gd name="T97" fmla="*/ 596 h 1028"/>
                <a:gd name="T98" fmla="*/ 1574 w 1605"/>
                <a:gd name="T99" fmla="*/ 591 h 1028"/>
                <a:gd name="T100" fmla="*/ 1605 w 1605"/>
                <a:gd name="T101" fmla="*/ 582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28">
                  <a:moveTo>
                    <a:pt x="0" y="1028"/>
                  </a:moveTo>
                  <a:lnTo>
                    <a:pt x="32" y="882"/>
                  </a:lnTo>
                  <a:lnTo>
                    <a:pt x="64" y="746"/>
                  </a:lnTo>
                  <a:lnTo>
                    <a:pt x="96" y="637"/>
                  </a:lnTo>
                  <a:lnTo>
                    <a:pt x="128" y="561"/>
                  </a:lnTo>
                  <a:lnTo>
                    <a:pt x="161" y="514"/>
                  </a:lnTo>
                  <a:lnTo>
                    <a:pt x="193" y="488"/>
                  </a:lnTo>
                  <a:lnTo>
                    <a:pt x="225" y="478"/>
                  </a:lnTo>
                  <a:lnTo>
                    <a:pt x="257" y="483"/>
                  </a:lnTo>
                  <a:lnTo>
                    <a:pt x="289" y="501"/>
                  </a:lnTo>
                  <a:lnTo>
                    <a:pt x="321" y="537"/>
                  </a:lnTo>
                  <a:lnTo>
                    <a:pt x="353" y="591"/>
                  </a:lnTo>
                  <a:lnTo>
                    <a:pt x="385" y="663"/>
                  </a:lnTo>
                  <a:lnTo>
                    <a:pt x="417" y="745"/>
                  </a:lnTo>
                  <a:lnTo>
                    <a:pt x="450" y="824"/>
                  </a:lnTo>
                  <a:lnTo>
                    <a:pt x="482" y="890"/>
                  </a:lnTo>
                  <a:lnTo>
                    <a:pt x="514" y="936"/>
                  </a:lnTo>
                  <a:lnTo>
                    <a:pt x="546" y="961"/>
                  </a:lnTo>
                  <a:lnTo>
                    <a:pt x="578" y="968"/>
                  </a:lnTo>
                  <a:lnTo>
                    <a:pt x="610" y="956"/>
                  </a:lnTo>
                  <a:lnTo>
                    <a:pt x="642" y="922"/>
                  </a:lnTo>
                  <a:lnTo>
                    <a:pt x="674" y="861"/>
                  </a:lnTo>
                  <a:lnTo>
                    <a:pt x="706" y="767"/>
                  </a:lnTo>
                  <a:lnTo>
                    <a:pt x="739" y="642"/>
                  </a:lnTo>
                  <a:lnTo>
                    <a:pt x="771" y="496"/>
                  </a:lnTo>
                  <a:lnTo>
                    <a:pt x="803" y="351"/>
                  </a:lnTo>
                  <a:lnTo>
                    <a:pt x="835" y="226"/>
                  </a:lnTo>
                  <a:lnTo>
                    <a:pt x="867" y="133"/>
                  </a:lnTo>
                  <a:lnTo>
                    <a:pt x="899" y="70"/>
                  </a:lnTo>
                  <a:lnTo>
                    <a:pt x="931" y="31"/>
                  </a:lnTo>
                  <a:lnTo>
                    <a:pt x="963" y="10"/>
                  </a:lnTo>
                  <a:lnTo>
                    <a:pt x="995" y="0"/>
                  </a:lnTo>
                  <a:lnTo>
                    <a:pt x="1028" y="1"/>
                  </a:lnTo>
                  <a:lnTo>
                    <a:pt x="1060" y="11"/>
                  </a:lnTo>
                  <a:lnTo>
                    <a:pt x="1092" y="34"/>
                  </a:lnTo>
                  <a:lnTo>
                    <a:pt x="1124" y="71"/>
                  </a:lnTo>
                  <a:lnTo>
                    <a:pt x="1156" y="128"/>
                  </a:lnTo>
                  <a:lnTo>
                    <a:pt x="1188" y="203"/>
                  </a:lnTo>
                  <a:lnTo>
                    <a:pt x="1220" y="290"/>
                  </a:lnTo>
                  <a:lnTo>
                    <a:pt x="1252" y="377"/>
                  </a:lnTo>
                  <a:lnTo>
                    <a:pt x="1285" y="452"/>
                  </a:lnTo>
                  <a:lnTo>
                    <a:pt x="1316" y="509"/>
                  </a:lnTo>
                  <a:lnTo>
                    <a:pt x="1349" y="547"/>
                  </a:lnTo>
                  <a:lnTo>
                    <a:pt x="1381" y="571"/>
                  </a:lnTo>
                  <a:lnTo>
                    <a:pt x="1413" y="586"/>
                  </a:lnTo>
                  <a:lnTo>
                    <a:pt x="1445" y="594"/>
                  </a:lnTo>
                  <a:lnTo>
                    <a:pt x="1477" y="598"/>
                  </a:lnTo>
                  <a:lnTo>
                    <a:pt x="1509" y="599"/>
                  </a:lnTo>
                  <a:lnTo>
                    <a:pt x="1541" y="596"/>
                  </a:lnTo>
                  <a:lnTo>
                    <a:pt x="1574" y="591"/>
                  </a:lnTo>
                  <a:lnTo>
                    <a:pt x="1605" y="58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6" name="Freeform 255">
              <a:extLst>
                <a:ext uri="{FF2B5EF4-FFF2-40B4-BE49-F238E27FC236}">
                  <a16:creationId xmlns:a16="http://schemas.microsoft.com/office/drawing/2014/main" id="{C0175312-F93B-C9A2-AFF6-8C49821781D6}"/>
                </a:ext>
              </a:extLst>
            </p:cNvPr>
            <p:cNvSpPr>
              <a:spLocks/>
            </p:cNvSpPr>
            <p:nvPr/>
          </p:nvSpPr>
          <p:spPr bwMode="auto">
            <a:xfrm>
              <a:off x="934" y="2559"/>
              <a:ext cx="1605" cy="1017"/>
            </a:xfrm>
            <a:custGeom>
              <a:avLst/>
              <a:gdLst>
                <a:gd name="T0" fmla="*/ 0 w 1605"/>
                <a:gd name="T1" fmla="*/ 1017 h 1017"/>
                <a:gd name="T2" fmla="*/ 32 w 1605"/>
                <a:gd name="T3" fmla="*/ 883 h 1017"/>
                <a:gd name="T4" fmla="*/ 64 w 1605"/>
                <a:gd name="T5" fmla="*/ 762 h 1017"/>
                <a:gd name="T6" fmla="*/ 96 w 1605"/>
                <a:gd name="T7" fmla="*/ 669 h 1017"/>
                <a:gd name="T8" fmla="*/ 128 w 1605"/>
                <a:gd name="T9" fmla="*/ 605 h 1017"/>
                <a:gd name="T10" fmla="*/ 161 w 1605"/>
                <a:gd name="T11" fmla="*/ 566 h 1017"/>
                <a:gd name="T12" fmla="*/ 193 w 1605"/>
                <a:gd name="T13" fmla="*/ 546 h 1017"/>
                <a:gd name="T14" fmla="*/ 225 w 1605"/>
                <a:gd name="T15" fmla="*/ 542 h 1017"/>
                <a:gd name="T16" fmla="*/ 257 w 1605"/>
                <a:gd name="T17" fmla="*/ 552 h 1017"/>
                <a:gd name="T18" fmla="*/ 289 w 1605"/>
                <a:gd name="T19" fmla="*/ 577 h 1017"/>
                <a:gd name="T20" fmla="*/ 321 w 1605"/>
                <a:gd name="T21" fmla="*/ 618 h 1017"/>
                <a:gd name="T22" fmla="*/ 353 w 1605"/>
                <a:gd name="T23" fmla="*/ 676 h 1017"/>
                <a:gd name="T24" fmla="*/ 385 w 1605"/>
                <a:gd name="T25" fmla="*/ 747 h 1017"/>
                <a:gd name="T26" fmla="*/ 417 w 1605"/>
                <a:gd name="T27" fmla="*/ 822 h 1017"/>
                <a:gd name="T28" fmla="*/ 450 w 1605"/>
                <a:gd name="T29" fmla="*/ 891 h 1017"/>
                <a:gd name="T30" fmla="*/ 482 w 1605"/>
                <a:gd name="T31" fmla="*/ 946 h 1017"/>
                <a:gd name="T32" fmla="*/ 514 w 1605"/>
                <a:gd name="T33" fmla="*/ 984 h 1017"/>
                <a:gd name="T34" fmla="*/ 546 w 1605"/>
                <a:gd name="T35" fmla="*/ 1007 h 1017"/>
                <a:gd name="T36" fmla="*/ 578 w 1605"/>
                <a:gd name="T37" fmla="*/ 1016 h 1017"/>
                <a:gd name="T38" fmla="*/ 610 w 1605"/>
                <a:gd name="T39" fmla="*/ 1011 h 1017"/>
                <a:gd name="T40" fmla="*/ 642 w 1605"/>
                <a:gd name="T41" fmla="*/ 991 h 1017"/>
                <a:gd name="T42" fmla="*/ 674 w 1605"/>
                <a:gd name="T43" fmla="*/ 952 h 1017"/>
                <a:gd name="T44" fmla="*/ 706 w 1605"/>
                <a:gd name="T45" fmla="*/ 886 h 1017"/>
                <a:gd name="T46" fmla="*/ 739 w 1605"/>
                <a:gd name="T47" fmla="*/ 788 h 1017"/>
                <a:gd name="T48" fmla="*/ 771 w 1605"/>
                <a:gd name="T49" fmla="*/ 658 h 1017"/>
                <a:gd name="T50" fmla="*/ 803 w 1605"/>
                <a:gd name="T51" fmla="*/ 505 h 1017"/>
                <a:gd name="T52" fmla="*/ 835 w 1605"/>
                <a:gd name="T53" fmla="*/ 354 h 1017"/>
                <a:gd name="T54" fmla="*/ 867 w 1605"/>
                <a:gd name="T55" fmla="*/ 225 h 1017"/>
                <a:gd name="T56" fmla="*/ 899 w 1605"/>
                <a:gd name="T57" fmla="*/ 128 h 1017"/>
                <a:gd name="T58" fmla="*/ 931 w 1605"/>
                <a:gd name="T59" fmla="*/ 64 h 1017"/>
                <a:gd name="T60" fmla="*/ 963 w 1605"/>
                <a:gd name="T61" fmla="*/ 25 h 1017"/>
                <a:gd name="T62" fmla="*/ 995 w 1605"/>
                <a:gd name="T63" fmla="*/ 5 h 1017"/>
                <a:gd name="T64" fmla="*/ 1028 w 1605"/>
                <a:gd name="T65" fmla="*/ 0 h 1017"/>
                <a:gd name="T66" fmla="*/ 1060 w 1605"/>
                <a:gd name="T67" fmla="*/ 7 h 1017"/>
                <a:gd name="T68" fmla="*/ 1092 w 1605"/>
                <a:gd name="T69" fmla="*/ 29 h 1017"/>
                <a:gd name="T70" fmla="*/ 1124 w 1605"/>
                <a:gd name="T71" fmla="*/ 67 h 1017"/>
                <a:gd name="T72" fmla="*/ 1156 w 1605"/>
                <a:gd name="T73" fmla="*/ 126 h 1017"/>
                <a:gd name="T74" fmla="*/ 1188 w 1605"/>
                <a:gd name="T75" fmla="*/ 204 h 1017"/>
                <a:gd name="T76" fmla="*/ 1220 w 1605"/>
                <a:gd name="T77" fmla="*/ 293 h 1017"/>
                <a:gd name="T78" fmla="*/ 1252 w 1605"/>
                <a:gd name="T79" fmla="*/ 382 h 1017"/>
                <a:gd name="T80" fmla="*/ 1285 w 1605"/>
                <a:gd name="T81" fmla="*/ 457 h 1017"/>
                <a:gd name="T82" fmla="*/ 1316 w 1605"/>
                <a:gd name="T83" fmla="*/ 513 h 1017"/>
                <a:gd name="T84" fmla="*/ 1349 w 1605"/>
                <a:gd name="T85" fmla="*/ 551 h 1017"/>
                <a:gd name="T86" fmla="*/ 1381 w 1605"/>
                <a:gd name="T87" fmla="*/ 575 h 1017"/>
                <a:gd name="T88" fmla="*/ 1413 w 1605"/>
                <a:gd name="T89" fmla="*/ 590 h 1017"/>
                <a:gd name="T90" fmla="*/ 1445 w 1605"/>
                <a:gd name="T91" fmla="*/ 597 h 1017"/>
                <a:gd name="T92" fmla="*/ 1477 w 1605"/>
                <a:gd name="T93" fmla="*/ 601 h 1017"/>
                <a:gd name="T94" fmla="*/ 1509 w 1605"/>
                <a:gd name="T95" fmla="*/ 603 h 1017"/>
                <a:gd name="T96" fmla="*/ 1541 w 1605"/>
                <a:gd name="T97" fmla="*/ 601 h 1017"/>
                <a:gd name="T98" fmla="*/ 1574 w 1605"/>
                <a:gd name="T99" fmla="*/ 598 h 1017"/>
                <a:gd name="T100" fmla="*/ 1605 w 1605"/>
                <a:gd name="T101" fmla="*/ 59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17">
                  <a:moveTo>
                    <a:pt x="0" y="1017"/>
                  </a:moveTo>
                  <a:lnTo>
                    <a:pt x="32" y="883"/>
                  </a:lnTo>
                  <a:lnTo>
                    <a:pt x="64" y="762"/>
                  </a:lnTo>
                  <a:lnTo>
                    <a:pt x="96" y="669"/>
                  </a:lnTo>
                  <a:lnTo>
                    <a:pt x="128" y="605"/>
                  </a:lnTo>
                  <a:lnTo>
                    <a:pt x="161" y="566"/>
                  </a:lnTo>
                  <a:lnTo>
                    <a:pt x="193" y="546"/>
                  </a:lnTo>
                  <a:lnTo>
                    <a:pt x="225" y="542"/>
                  </a:lnTo>
                  <a:lnTo>
                    <a:pt x="257" y="552"/>
                  </a:lnTo>
                  <a:lnTo>
                    <a:pt x="289" y="577"/>
                  </a:lnTo>
                  <a:lnTo>
                    <a:pt x="321" y="618"/>
                  </a:lnTo>
                  <a:lnTo>
                    <a:pt x="353" y="676"/>
                  </a:lnTo>
                  <a:lnTo>
                    <a:pt x="385" y="747"/>
                  </a:lnTo>
                  <a:lnTo>
                    <a:pt x="417" y="822"/>
                  </a:lnTo>
                  <a:lnTo>
                    <a:pt x="450" y="891"/>
                  </a:lnTo>
                  <a:lnTo>
                    <a:pt x="482" y="946"/>
                  </a:lnTo>
                  <a:lnTo>
                    <a:pt x="514" y="984"/>
                  </a:lnTo>
                  <a:lnTo>
                    <a:pt x="546" y="1007"/>
                  </a:lnTo>
                  <a:lnTo>
                    <a:pt x="578" y="1016"/>
                  </a:lnTo>
                  <a:lnTo>
                    <a:pt x="610" y="1011"/>
                  </a:lnTo>
                  <a:lnTo>
                    <a:pt x="642" y="991"/>
                  </a:lnTo>
                  <a:lnTo>
                    <a:pt x="674" y="952"/>
                  </a:lnTo>
                  <a:lnTo>
                    <a:pt x="706" y="886"/>
                  </a:lnTo>
                  <a:lnTo>
                    <a:pt x="739" y="788"/>
                  </a:lnTo>
                  <a:lnTo>
                    <a:pt x="771" y="658"/>
                  </a:lnTo>
                  <a:lnTo>
                    <a:pt x="803" y="505"/>
                  </a:lnTo>
                  <a:lnTo>
                    <a:pt x="835" y="354"/>
                  </a:lnTo>
                  <a:lnTo>
                    <a:pt x="867" y="225"/>
                  </a:lnTo>
                  <a:lnTo>
                    <a:pt x="899" y="128"/>
                  </a:lnTo>
                  <a:lnTo>
                    <a:pt x="931" y="64"/>
                  </a:lnTo>
                  <a:lnTo>
                    <a:pt x="963" y="25"/>
                  </a:lnTo>
                  <a:lnTo>
                    <a:pt x="995" y="5"/>
                  </a:lnTo>
                  <a:lnTo>
                    <a:pt x="1028" y="0"/>
                  </a:lnTo>
                  <a:lnTo>
                    <a:pt x="1060" y="7"/>
                  </a:lnTo>
                  <a:lnTo>
                    <a:pt x="1092" y="29"/>
                  </a:lnTo>
                  <a:lnTo>
                    <a:pt x="1124" y="67"/>
                  </a:lnTo>
                  <a:lnTo>
                    <a:pt x="1156" y="126"/>
                  </a:lnTo>
                  <a:lnTo>
                    <a:pt x="1188" y="204"/>
                  </a:lnTo>
                  <a:lnTo>
                    <a:pt x="1220" y="293"/>
                  </a:lnTo>
                  <a:lnTo>
                    <a:pt x="1252" y="382"/>
                  </a:lnTo>
                  <a:lnTo>
                    <a:pt x="1285" y="457"/>
                  </a:lnTo>
                  <a:lnTo>
                    <a:pt x="1316" y="513"/>
                  </a:lnTo>
                  <a:lnTo>
                    <a:pt x="1349" y="551"/>
                  </a:lnTo>
                  <a:lnTo>
                    <a:pt x="1381" y="575"/>
                  </a:lnTo>
                  <a:lnTo>
                    <a:pt x="1413" y="590"/>
                  </a:lnTo>
                  <a:lnTo>
                    <a:pt x="1445" y="597"/>
                  </a:lnTo>
                  <a:lnTo>
                    <a:pt x="1477" y="601"/>
                  </a:lnTo>
                  <a:lnTo>
                    <a:pt x="1509" y="603"/>
                  </a:lnTo>
                  <a:lnTo>
                    <a:pt x="1541" y="601"/>
                  </a:lnTo>
                  <a:lnTo>
                    <a:pt x="1574" y="598"/>
                  </a:lnTo>
                  <a:lnTo>
                    <a:pt x="1605" y="59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7" name="Freeform 256">
              <a:extLst>
                <a:ext uri="{FF2B5EF4-FFF2-40B4-BE49-F238E27FC236}">
                  <a16:creationId xmlns:a16="http://schemas.microsoft.com/office/drawing/2014/main" id="{26BC1FDA-0367-E0C1-D4E5-837AFF6E66B0}"/>
                </a:ext>
              </a:extLst>
            </p:cNvPr>
            <p:cNvSpPr>
              <a:spLocks/>
            </p:cNvSpPr>
            <p:nvPr/>
          </p:nvSpPr>
          <p:spPr bwMode="auto">
            <a:xfrm>
              <a:off x="934" y="2560"/>
              <a:ext cx="1605" cy="1015"/>
            </a:xfrm>
            <a:custGeom>
              <a:avLst/>
              <a:gdLst>
                <a:gd name="T0" fmla="*/ 0 w 1605"/>
                <a:gd name="T1" fmla="*/ 1015 h 1015"/>
                <a:gd name="T2" fmla="*/ 32 w 1605"/>
                <a:gd name="T3" fmla="*/ 889 h 1015"/>
                <a:gd name="T4" fmla="*/ 64 w 1605"/>
                <a:gd name="T5" fmla="*/ 764 h 1015"/>
                <a:gd name="T6" fmla="*/ 96 w 1605"/>
                <a:gd name="T7" fmla="*/ 659 h 1015"/>
                <a:gd name="T8" fmla="*/ 128 w 1605"/>
                <a:gd name="T9" fmla="*/ 582 h 1015"/>
                <a:gd name="T10" fmla="*/ 161 w 1605"/>
                <a:gd name="T11" fmla="*/ 533 h 1015"/>
                <a:gd name="T12" fmla="*/ 193 w 1605"/>
                <a:gd name="T13" fmla="*/ 506 h 1015"/>
                <a:gd name="T14" fmla="*/ 225 w 1605"/>
                <a:gd name="T15" fmla="*/ 498 h 1015"/>
                <a:gd name="T16" fmla="*/ 257 w 1605"/>
                <a:gd name="T17" fmla="*/ 505 h 1015"/>
                <a:gd name="T18" fmla="*/ 289 w 1605"/>
                <a:gd name="T19" fmla="*/ 530 h 1015"/>
                <a:gd name="T20" fmla="*/ 321 w 1605"/>
                <a:gd name="T21" fmla="*/ 573 h 1015"/>
                <a:gd name="T22" fmla="*/ 353 w 1605"/>
                <a:gd name="T23" fmla="*/ 634 h 1015"/>
                <a:gd name="T24" fmla="*/ 385 w 1605"/>
                <a:gd name="T25" fmla="*/ 710 h 1015"/>
                <a:gd name="T26" fmla="*/ 417 w 1605"/>
                <a:gd name="T27" fmla="*/ 790 h 1015"/>
                <a:gd name="T28" fmla="*/ 450 w 1605"/>
                <a:gd name="T29" fmla="*/ 862 h 1015"/>
                <a:gd name="T30" fmla="*/ 482 w 1605"/>
                <a:gd name="T31" fmla="*/ 918 h 1015"/>
                <a:gd name="T32" fmla="*/ 514 w 1605"/>
                <a:gd name="T33" fmla="*/ 956 h 1015"/>
                <a:gd name="T34" fmla="*/ 546 w 1605"/>
                <a:gd name="T35" fmla="*/ 978 h 1015"/>
                <a:gd name="T36" fmla="*/ 578 w 1605"/>
                <a:gd name="T37" fmla="*/ 986 h 1015"/>
                <a:gd name="T38" fmla="*/ 610 w 1605"/>
                <a:gd name="T39" fmla="*/ 980 h 1015"/>
                <a:gd name="T40" fmla="*/ 642 w 1605"/>
                <a:gd name="T41" fmla="*/ 959 h 1015"/>
                <a:gd name="T42" fmla="*/ 674 w 1605"/>
                <a:gd name="T43" fmla="*/ 919 h 1015"/>
                <a:gd name="T44" fmla="*/ 706 w 1605"/>
                <a:gd name="T45" fmla="*/ 853 h 1015"/>
                <a:gd name="T46" fmla="*/ 739 w 1605"/>
                <a:gd name="T47" fmla="*/ 756 h 1015"/>
                <a:gd name="T48" fmla="*/ 771 w 1605"/>
                <a:gd name="T49" fmla="*/ 629 h 1015"/>
                <a:gd name="T50" fmla="*/ 803 w 1605"/>
                <a:gd name="T51" fmla="*/ 482 h 1015"/>
                <a:gd name="T52" fmla="*/ 835 w 1605"/>
                <a:gd name="T53" fmla="*/ 336 h 1015"/>
                <a:gd name="T54" fmla="*/ 867 w 1605"/>
                <a:gd name="T55" fmla="*/ 212 h 1015"/>
                <a:gd name="T56" fmla="*/ 899 w 1605"/>
                <a:gd name="T57" fmla="*/ 119 h 1015"/>
                <a:gd name="T58" fmla="*/ 931 w 1605"/>
                <a:gd name="T59" fmla="*/ 58 h 1015"/>
                <a:gd name="T60" fmla="*/ 963 w 1605"/>
                <a:gd name="T61" fmla="*/ 21 h 1015"/>
                <a:gd name="T62" fmla="*/ 995 w 1605"/>
                <a:gd name="T63" fmla="*/ 3 h 1015"/>
                <a:gd name="T64" fmla="*/ 1028 w 1605"/>
                <a:gd name="T65" fmla="*/ 0 h 1015"/>
                <a:gd name="T66" fmla="*/ 1060 w 1605"/>
                <a:gd name="T67" fmla="*/ 10 h 1015"/>
                <a:gd name="T68" fmla="*/ 1092 w 1605"/>
                <a:gd name="T69" fmla="*/ 33 h 1015"/>
                <a:gd name="T70" fmla="*/ 1124 w 1605"/>
                <a:gd name="T71" fmla="*/ 67 h 1015"/>
                <a:gd name="T72" fmla="*/ 1156 w 1605"/>
                <a:gd name="T73" fmla="*/ 108 h 1015"/>
                <a:gd name="T74" fmla="*/ 1188 w 1605"/>
                <a:gd name="T75" fmla="*/ 148 h 1015"/>
                <a:gd name="T76" fmla="*/ 1220 w 1605"/>
                <a:gd name="T77" fmla="*/ 182 h 1015"/>
                <a:gd name="T78" fmla="*/ 1252 w 1605"/>
                <a:gd name="T79" fmla="*/ 206 h 1015"/>
                <a:gd name="T80" fmla="*/ 1285 w 1605"/>
                <a:gd name="T81" fmla="*/ 222 h 1015"/>
                <a:gd name="T82" fmla="*/ 1316 w 1605"/>
                <a:gd name="T83" fmla="*/ 231 h 1015"/>
                <a:gd name="T84" fmla="*/ 1349 w 1605"/>
                <a:gd name="T85" fmla="*/ 236 h 1015"/>
                <a:gd name="T86" fmla="*/ 1381 w 1605"/>
                <a:gd name="T87" fmla="*/ 238 h 1015"/>
                <a:gd name="T88" fmla="*/ 1413 w 1605"/>
                <a:gd name="T89" fmla="*/ 238 h 1015"/>
                <a:gd name="T90" fmla="*/ 1445 w 1605"/>
                <a:gd name="T91" fmla="*/ 236 h 1015"/>
                <a:gd name="T92" fmla="*/ 1477 w 1605"/>
                <a:gd name="T93" fmla="*/ 230 h 1015"/>
                <a:gd name="T94" fmla="*/ 1509 w 1605"/>
                <a:gd name="T95" fmla="*/ 221 h 1015"/>
                <a:gd name="T96" fmla="*/ 1541 w 1605"/>
                <a:gd name="T97" fmla="*/ 205 h 1015"/>
                <a:gd name="T98" fmla="*/ 1574 w 1605"/>
                <a:gd name="T99" fmla="*/ 180 h 1015"/>
                <a:gd name="T100" fmla="*/ 1605 w 1605"/>
                <a:gd name="T101" fmla="*/ 144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15">
                  <a:moveTo>
                    <a:pt x="0" y="1015"/>
                  </a:moveTo>
                  <a:lnTo>
                    <a:pt x="32" y="889"/>
                  </a:lnTo>
                  <a:lnTo>
                    <a:pt x="64" y="764"/>
                  </a:lnTo>
                  <a:lnTo>
                    <a:pt x="96" y="659"/>
                  </a:lnTo>
                  <a:lnTo>
                    <a:pt x="128" y="582"/>
                  </a:lnTo>
                  <a:lnTo>
                    <a:pt x="161" y="533"/>
                  </a:lnTo>
                  <a:lnTo>
                    <a:pt x="193" y="506"/>
                  </a:lnTo>
                  <a:lnTo>
                    <a:pt x="225" y="498"/>
                  </a:lnTo>
                  <a:lnTo>
                    <a:pt x="257" y="505"/>
                  </a:lnTo>
                  <a:lnTo>
                    <a:pt x="289" y="530"/>
                  </a:lnTo>
                  <a:lnTo>
                    <a:pt x="321" y="573"/>
                  </a:lnTo>
                  <a:lnTo>
                    <a:pt x="353" y="634"/>
                  </a:lnTo>
                  <a:lnTo>
                    <a:pt x="385" y="710"/>
                  </a:lnTo>
                  <a:lnTo>
                    <a:pt x="417" y="790"/>
                  </a:lnTo>
                  <a:lnTo>
                    <a:pt x="450" y="862"/>
                  </a:lnTo>
                  <a:lnTo>
                    <a:pt x="482" y="918"/>
                  </a:lnTo>
                  <a:lnTo>
                    <a:pt x="514" y="956"/>
                  </a:lnTo>
                  <a:lnTo>
                    <a:pt x="546" y="978"/>
                  </a:lnTo>
                  <a:lnTo>
                    <a:pt x="578" y="986"/>
                  </a:lnTo>
                  <a:lnTo>
                    <a:pt x="610" y="980"/>
                  </a:lnTo>
                  <a:lnTo>
                    <a:pt x="642" y="959"/>
                  </a:lnTo>
                  <a:lnTo>
                    <a:pt x="674" y="919"/>
                  </a:lnTo>
                  <a:lnTo>
                    <a:pt x="706" y="853"/>
                  </a:lnTo>
                  <a:lnTo>
                    <a:pt x="739" y="756"/>
                  </a:lnTo>
                  <a:lnTo>
                    <a:pt x="771" y="629"/>
                  </a:lnTo>
                  <a:lnTo>
                    <a:pt x="803" y="482"/>
                  </a:lnTo>
                  <a:lnTo>
                    <a:pt x="835" y="336"/>
                  </a:lnTo>
                  <a:lnTo>
                    <a:pt x="867" y="212"/>
                  </a:lnTo>
                  <a:lnTo>
                    <a:pt x="899" y="119"/>
                  </a:lnTo>
                  <a:lnTo>
                    <a:pt x="931" y="58"/>
                  </a:lnTo>
                  <a:lnTo>
                    <a:pt x="963" y="21"/>
                  </a:lnTo>
                  <a:lnTo>
                    <a:pt x="995" y="3"/>
                  </a:lnTo>
                  <a:lnTo>
                    <a:pt x="1028" y="0"/>
                  </a:lnTo>
                  <a:lnTo>
                    <a:pt x="1060" y="10"/>
                  </a:lnTo>
                  <a:lnTo>
                    <a:pt x="1092" y="33"/>
                  </a:lnTo>
                  <a:lnTo>
                    <a:pt x="1124" y="67"/>
                  </a:lnTo>
                  <a:lnTo>
                    <a:pt x="1156" y="108"/>
                  </a:lnTo>
                  <a:lnTo>
                    <a:pt x="1188" y="148"/>
                  </a:lnTo>
                  <a:lnTo>
                    <a:pt x="1220" y="182"/>
                  </a:lnTo>
                  <a:lnTo>
                    <a:pt x="1252" y="206"/>
                  </a:lnTo>
                  <a:lnTo>
                    <a:pt x="1285" y="222"/>
                  </a:lnTo>
                  <a:lnTo>
                    <a:pt x="1316" y="231"/>
                  </a:lnTo>
                  <a:lnTo>
                    <a:pt x="1349" y="236"/>
                  </a:lnTo>
                  <a:lnTo>
                    <a:pt x="1381" y="238"/>
                  </a:lnTo>
                  <a:lnTo>
                    <a:pt x="1413" y="238"/>
                  </a:lnTo>
                  <a:lnTo>
                    <a:pt x="1445" y="236"/>
                  </a:lnTo>
                  <a:lnTo>
                    <a:pt x="1477" y="230"/>
                  </a:lnTo>
                  <a:lnTo>
                    <a:pt x="1509" y="221"/>
                  </a:lnTo>
                  <a:lnTo>
                    <a:pt x="1541" y="205"/>
                  </a:lnTo>
                  <a:lnTo>
                    <a:pt x="1574" y="180"/>
                  </a:lnTo>
                  <a:lnTo>
                    <a:pt x="1605" y="14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8" name="Freeform 257">
              <a:extLst>
                <a:ext uri="{FF2B5EF4-FFF2-40B4-BE49-F238E27FC236}">
                  <a16:creationId xmlns:a16="http://schemas.microsoft.com/office/drawing/2014/main" id="{5E30F9DF-62A7-C17F-A039-BD8F48C412ED}"/>
                </a:ext>
              </a:extLst>
            </p:cNvPr>
            <p:cNvSpPr>
              <a:spLocks/>
            </p:cNvSpPr>
            <p:nvPr/>
          </p:nvSpPr>
          <p:spPr bwMode="auto">
            <a:xfrm>
              <a:off x="934" y="2547"/>
              <a:ext cx="1605" cy="1079"/>
            </a:xfrm>
            <a:custGeom>
              <a:avLst/>
              <a:gdLst>
                <a:gd name="T0" fmla="*/ 0 w 1605"/>
                <a:gd name="T1" fmla="*/ 1079 h 1079"/>
                <a:gd name="T2" fmla="*/ 32 w 1605"/>
                <a:gd name="T3" fmla="*/ 917 h 1079"/>
                <a:gd name="T4" fmla="*/ 64 w 1605"/>
                <a:gd name="T5" fmla="*/ 782 h 1079"/>
                <a:gd name="T6" fmla="*/ 96 w 1605"/>
                <a:gd name="T7" fmla="*/ 683 h 1079"/>
                <a:gd name="T8" fmla="*/ 128 w 1605"/>
                <a:gd name="T9" fmla="*/ 617 h 1079"/>
                <a:gd name="T10" fmla="*/ 161 w 1605"/>
                <a:gd name="T11" fmla="*/ 577 h 1079"/>
                <a:gd name="T12" fmla="*/ 193 w 1605"/>
                <a:gd name="T13" fmla="*/ 556 h 1079"/>
                <a:gd name="T14" fmla="*/ 225 w 1605"/>
                <a:gd name="T15" fmla="*/ 548 h 1079"/>
                <a:gd name="T16" fmla="*/ 257 w 1605"/>
                <a:gd name="T17" fmla="*/ 553 h 1079"/>
                <a:gd name="T18" fmla="*/ 289 w 1605"/>
                <a:gd name="T19" fmla="*/ 570 h 1079"/>
                <a:gd name="T20" fmla="*/ 321 w 1605"/>
                <a:gd name="T21" fmla="*/ 603 h 1079"/>
                <a:gd name="T22" fmla="*/ 353 w 1605"/>
                <a:gd name="T23" fmla="*/ 653 h 1079"/>
                <a:gd name="T24" fmla="*/ 385 w 1605"/>
                <a:gd name="T25" fmla="*/ 723 h 1079"/>
                <a:gd name="T26" fmla="*/ 417 w 1605"/>
                <a:gd name="T27" fmla="*/ 805 h 1079"/>
                <a:gd name="T28" fmla="*/ 450 w 1605"/>
                <a:gd name="T29" fmla="*/ 890 h 1079"/>
                <a:gd name="T30" fmla="*/ 482 w 1605"/>
                <a:gd name="T31" fmla="*/ 962 h 1079"/>
                <a:gd name="T32" fmla="*/ 514 w 1605"/>
                <a:gd name="T33" fmla="*/ 1014 h 1079"/>
                <a:gd name="T34" fmla="*/ 546 w 1605"/>
                <a:gd name="T35" fmla="*/ 1044 h 1079"/>
                <a:gd name="T36" fmla="*/ 578 w 1605"/>
                <a:gd name="T37" fmla="*/ 1052 h 1079"/>
                <a:gd name="T38" fmla="*/ 610 w 1605"/>
                <a:gd name="T39" fmla="*/ 1040 h 1079"/>
                <a:gd name="T40" fmla="*/ 642 w 1605"/>
                <a:gd name="T41" fmla="*/ 1009 h 1079"/>
                <a:gd name="T42" fmla="*/ 674 w 1605"/>
                <a:gd name="T43" fmla="*/ 955 h 1079"/>
                <a:gd name="T44" fmla="*/ 706 w 1605"/>
                <a:gd name="T45" fmla="*/ 879 h 1079"/>
                <a:gd name="T46" fmla="*/ 739 w 1605"/>
                <a:gd name="T47" fmla="*/ 778 h 1079"/>
                <a:gd name="T48" fmla="*/ 771 w 1605"/>
                <a:gd name="T49" fmla="*/ 658 h 1079"/>
                <a:gd name="T50" fmla="*/ 803 w 1605"/>
                <a:gd name="T51" fmla="*/ 526 h 1079"/>
                <a:gd name="T52" fmla="*/ 835 w 1605"/>
                <a:gd name="T53" fmla="*/ 396 h 1079"/>
                <a:gd name="T54" fmla="*/ 867 w 1605"/>
                <a:gd name="T55" fmla="*/ 278 h 1079"/>
                <a:gd name="T56" fmla="*/ 899 w 1605"/>
                <a:gd name="T57" fmla="*/ 180 h 1079"/>
                <a:gd name="T58" fmla="*/ 931 w 1605"/>
                <a:gd name="T59" fmla="*/ 106 h 1079"/>
                <a:gd name="T60" fmla="*/ 963 w 1605"/>
                <a:gd name="T61" fmla="*/ 53 h 1079"/>
                <a:gd name="T62" fmla="*/ 995 w 1605"/>
                <a:gd name="T63" fmla="*/ 19 h 1079"/>
                <a:gd name="T64" fmla="*/ 1028 w 1605"/>
                <a:gd name="T65" fmla="*/ 2 h 1079"/>
                <a:gd name="T66" fmla="*/ 1060 w 1605"/>
                <a:gd name="T67" fmla="*/ 0 h 1079"/>
                <a:gd name="T68" fmla="*/ 1092 w 1605"/>
                <a:gd name="T69" fmla="*/ 16 h 1079"/>
                <a:gd name="T70" fmla="*/ 1124 w 1605"/>
                <a:gd name="T71" fmla="*/ 53 h 1079"/>
                <a:gd name="T72" fmla="*/ 1156 w 1605"/>
                <a:gd name="T73" fmla="*/ 115 h 1079"/>
                <a:gd name="T74" fmla="*/ 1188 w 1605"/>
                <a:gd name="T75" fmla="*/ 200 h 1079"/>
                <a:gd name="T76" fmla="*/ 1220 w 1605"/>
                <a:gd name="T77" fmla="*/ 298 h 1079"/>
                <a:gd name="T78" fmla="*/ 1252 w 1605"/>
                <a:gd name="T79" fmla="*/ 392 h 1079"/>
                <a:gd name="T80" fmla="*/ 1285 w 1605"/>
                <a:gd name="T81" fmla="*/ 468 h 1079"/>
                <a:gd name="T82" fmla="*/ 1316 w 1605"/>
                <a:gd name="T83" fmla="*/ 519 h 1079"/>
                <a:gd name="T84" fmla="*/ 1349 w 1605"/>
                <a:gd name="T85" fmla="*/ 547 h 1079"/>
                <a:gd name="T86" fmla="*/ 1381 w 1605"/>
                <a:gd name="T87" fmla="*/ 553 h 1079"/>
                <a:gd name="T88" fmla="*/ 1413 w 1605"/>
                <a:gd name="T89" fmla="*/ 539 h 1079"/>
                <a:gd name="T90" fmla="*/ 1445 w 1605"/>
                <a:gd name="T91" fmla="*/ 505 h 1079"/>
                <a:gd name="T92" fmla="*/ 1477 w 1605"/>
                <a:gd name="T93" fmla="*/ 445 h 1079"/>
                <a:gd name="T94" fmla="*/ 1509 w 1605"/>
                <a:gd name="T95" fmla="*/ 360 h 1079"/>
                <a:gd name="T96" fmla="*/ 1541 w 1605"/>
                <a:gd name="T97" fmla="*/ 255 h 1079"/>
                <a:gd name="T98" fmla="*/ 1574 w 1605"/>
                <a:gd name="T99" fmla="*/ 143 h 1079"/>
                <a:gd name="T100" fmla="*/ 1605 w 1605"/>
                <a:gd name="T101" fmla="*/ 4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79">
                  <a:moveTo>
                    <a:pt x="0" y="1079"/>
                  </a:moveTo>
                  <a:lnTo>
                    <a:pt x="32" y="917"/>
                  </a:lnTo>
                  <a:lnTo>
                    <a:pt x="64" y="782"/>
                  </a:lnTo>
                  <a:lnTo>
                    <a:pt x="96" y="683"/>
                  </a:lnTo>
                  <a:lnTo>
                    <a:pt x="128" y="617"/>
                  </a:lnTo>
                  <a:lnTo>
                    <a:pt x="161" y="577"/>
                  </a:lnTo>
                  <a:lnTo>
                    <a:pt x="193" y="556"/>
                  </a:lnTo>
                  <a:lnTo>
                    <a:pt x="225" y="548"/>
                  </a:lnTo>
                  <a:lnTo>
                    <a:pt x="257" y="553"/>
                  </a:lnTo>
                  <a:lnTo>
                    <a:pt x="289" y="570"/>
                  </a:lnTo>
                  <a:lnTo>
                    <a:pt x="321" y="603"/>
                  </a:lnTo>
                  <a:lnTo>
                    <a:pt x="353" y="653"/>
                  </a:lnTo>
                  <a:lnTo>
                    <a:pt x="385" y="723"/>
                  </a:lnTo>
                  <a:lnTo>
                    <a:pt x="417" y="805"/>
                  </a:lnTo>
                  <a:lnTo>
                    <a:pt x="450" y="890"/>
                  </a:lnTo>
                  <a:lnTo>
                    <a:pt x="482" y="962"/>
                  </a:lnTo>
                  <a:lnTo>
                    <a:pt x="514" y="1014"/>
                  </a:lnTo>
                  <a:lnTo>
                    <a:pt x="546" y="1044"/>
                  </a:lnTo>
                  <a:lnTo>
                    <a:pt x="578" y="1052"/>
                  </a:lnTo>
                  <a:lnTo>
                    <a:pt x="610" y="1040"/>
                  </a:lnTo>
                  <a:lnTo>
                    <a:pt x="642" y="1009"/>
                  </a:lnTo>
                  <a:lnTo>
                    <a:pt x="674" y="955"/>
                  </a:lnTo>
                  <a:lnTo>
                    <a:pt x="706" y="879"/>
                  </a:lnTo>
                  <a:lnTo>
                    <a:pt x="739" y="778"/>
                  </a:lnTo>
                  <a:lnTo>
                    <a:pt x="771" y="658"/>
                  </a:lnTo>
                  <a:lnTo>
                    <a:pt x="803" y="526"/>
                  </a:lnTo>
                  <a:lnTo>
                    <a:pt x="835" y="396"/>
                  </a:lnTo>
                  <a:lnTo>
                    <a:pt x="867" y="278"/>
                  </a:lnTo>
                  <a:lnTo>
                    <a:pt x="899" y="180"/>
                  </a:lnTo>
                  <a:lnTo>
                    <a:pt x="931" y="106"/>
                  </a:lnTo>
                  <a:lnTo>
                    <a:pt x="963" y="53"/>
                  </a:lnTo>
                  <a:lnTo>
                    <a:pt x="995" y="19"/>
                  </a:lnTo>
                  <a:lnTo>
                    <a:pt x="1028" y="2"/>
                  </a:lnTo>
                  <a:lnTo>
                    <a:pt x="1060" y="0"/>
                  </a:lnTo>
                  <a:lnTo>
                    <a:pt x="1092" y="16"/>
                  </a:lnTo>
                  <a:lnTo>
                    <a:pt x="1124" y="53"/>
                  </a:lnTo>
                  <a:lnTo>
                    <a:pt x="1156" y="115"/>
                  </a:lnTo>
                  <a:lnTo>
                    <a:pt x="1188" y="200"/>
                  </a:lnTo>
                  <a:lnTo>
                    <a:pt x="1220" y="298"/>
                  </a:lnTo>
                  <a:lnTo>
                    <a:pt x="1252" y="392"/>
                  </a:lnTo>
                  <a:lnTo>
                    <a:pt x="1285" y="468"/>
                  </a:lnTo>
                  <a:lnTo>
                    <a:pt x="1316" y="519"/>
                  </a:lnTo>
                  <a:lnTo>
                    <a:pt x="1349" y="547"/>
                  </a:lnTo>
                  <a:lnTo>
                    <a:pt x="1381" y="553"/>
                  </a:lnTo>
                  <a:lnTo>
                    <a:pt x="1413" y="539"/>
                  </a:lnTo>
                  <a:lnTo>
                    <a:pt x="1445" y="505"/>
                  </a:lnTo>
                  <a:lnTo>
                    <a:pt x="1477" y="445"/>
                  </a:lnTo>
                  <a:lnTo>
                    <a:pt x="1509" y="360"/>
                  </a:lnTo>
                  <a:lnTo>
                    <a:pt x="1541" y="255"/>
                  </a:lnTo>
                  <a:lnTo>
                    <a:pt x="1574" y="143"/>
                  </a:lnTo>
                  <a:lnTo>
                    <a:pt x="1605" y="4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9" name="Freeform 258">
              <a:extLst>
                <a:ext uri="{FF2B5EF4-FFF2-40B4-BE49-F238E27FC236}">
                  <a16:creationId xmlns:a16="http://schemas.microsoft.com/office/drawing/2014/main" id="{0E3CCE86-2704-F3F3-4482-0FC2AE5B7C87}"/>
                </a:ext>
              </a:extLst>
            </p:cNvPr>
            <p:cNvSpPr>
              <a:spLocks/>
            </p:cNvSpPr>
            <p:nvPr/>
          </p:nvSpPr>
          <p:spPr bwMode="auto">
            <a:xfrm>
              <a:off x="934" y="2559"/>
              <a:ext cx="1605" cy="1016"/>
            </a:xfrm>
            <a:custGeom>
              <a:avLst/>
              <a:gdLst>
                <a:gd name="T0" fmla="*/ 0 w 1605"/>
                <a:gd name="T1" fmla="*/ 1014 h 1016"/>
                <a:gd name="T2" fmla="*/ 32 w 1605"/>
                <a:gd name="T3" fmla="*/ 882 h 1016"/>
                <a:gd name="T4" fmla="*/ 64 w 1605"/>
                <a:gd name="T5" fmla="*/ 764 h 1016"/>
                <a:gd name="T6" fmla="*/ 96 w 1605"/>
                <a:gd name="T7" fmla="*/ 672 h 1016"/>
                <a:gd name="T8" fmla="*/ 128 w 1605"/>
                <a:gd name="T9" fmla="*/ 609 h 1016"/>
                <a:gd name="T10" fmla="*/ 161 w 1605"/>
                <a:gd name="T11" fmla="*/ 571 h 1016"/>
                <a:gd name="T12" fmla="*/ 193 w 1605"/>
                <a:gd name="T13" fmla="*/ 552 h 1016"/>
                <a:gd name="T14" fmla="*/ 225 w 1605"/>
                <a:gd name="T15" fmla="*/ 548 h 1016"/>
                <a:gd name="T16" fmla="*/ 257 w 1605"/>
                <a:gd name="T17" fmla="*/ 558 h 1016"/>
                <a:gd name="T18" fmla="*/ 289 w 1605"/>
                <a:gd name="T19" fmla="*/ 583 h 1016"/>
                <a:gd name="T20" fmla="*/ 321 w 1605"/>
                <a:gd name="T21" fmla="*/ 624 h 1016"/>
                <a:gd name="T22" fmla="*/ 353 w 1605"/>
                <a:gd name="T23" fmla="*/ 682 h 1016"/>
                <a:gd name="T24" fmla="*/ 385 w 1605"/>
                <a:gd name="T25" fmla="*/ 752 h 1016"/>
                <a:gd name="T26" fmla="*/ 417 w 1605"/>
                <a:gd name="T27" fmla="*/ 827 h 1016"/>
                <a:gd name="T28" fmla="*/ 450 w 1605"/>
                <a:gd name="T29" fmla="*/ 895 h 1016"/>
                <a:gd name="T30" fmla="*/ 482 w 1605"/>
                <a:gd name="T31" fmla="*/ 949 h 1016"/>
                <a:gd name="T32" fmla="*/ 514 w 1605"/>
                <a:gd name="T33" fmla="*/ 986 h 1016"/>
                <a:gd name="T34" fmla="*/ 546 w 1605"/>
                <a:gd name="T35" fmla="*/ 1008 h 1016"/>
                <a:gd name="T36" fmla="*/ 578 w 1605"/>
                <a:gd name="T37" fmla="*/ 1016 h 1016"/>
                <a:gd name="T38" fmla="*/ 610 w 1605"/>
                <a:gd name="T39" fmla="*/ 1011 h 1016"/>
                <a:gd name="T40" fmla="*/ 642 w 1605"/>
                <a:gd name="T41" fmla="*/ 992 h 1016"/>
                <a:gd name="T42" fmla="*/ 674 w 1605"/>
                <a:gd name="T43" fmla="*/ 952 h 1016"/>
                <a:gd name="T44" fmla="*/ 706 w 1605"/>
                <a:gd name="T45" fmla="*/ 887 h 1016"/>
                <a:gd name="T46" fmla="*/ 739 w 1605"/>
                <a:gd name="T47" fmla="*/ 789 h 1016"/>
                <a:gd name="T48" fmla="*/ 771 w 1605"/>
                <a:gd name="T49" fmla="*/ 658 h 1016"/>
                <a:gd name="T50" fmla="*/ 803 w 1605"/>
                <a:gd name="T51" fmla="*/ 506 h 1016"/>
                <a:gd name="T52" fmla="*/ 835 w 1605"/>
                <a:gd name="T53" fmla="*/ 355 h 1016"/>
                <a:gd name="T54" fmla="*/ 867 w 1605"/>
                <a:gd name="T55" fmla="*/ 225 h 1016"/>
                <a:gd name="T56" fmla="*/ 899 w 1605"/>
                <a:gd name="T57" fmla="*/ 128 h 1016"/>
                <a:gd name="T58" fmla="*/ 931 w 1605"/>
                <a:gd name="T59" fmla="*/ 64 h 1016"/>
                <a:gd name="T60" fmla="*/ 963 w 1605"/>
                <a:gd name="T61" fmla="*/ 25 h 1016"/>
                <a:gd name="T62" fmla="*/ 995 w 1605"/>
                <a:gd name="T63" fmla="*/ 5 h 1016"/>
                <a:gd name="T64" fmla="*/ 1028 w 1605"/>
                <a:gd name="T65" fmla="*/ 0 h 1016"/>
                <a:gd name="T66" fmla="*/ 1060 w 1605"/>
                <a:gd name="T67" fmla="*/ 7 h 1016"/>
                <a:gd name="T68" fmla="*/ 1092 w 1605"/>
                <a:gd name="T69" fmla="*/ 29 h 1016"/>
                <a:gd name="T70" fmla="*/ 1124 w 1605"/>
                <a:gd name="T71" fmla="*/ 67 h 1016"/>
                <a:gd name="T72" fmla="*/ 1156 w 1605"/>
                <a:gd name="T73" fmla="*/ 126 h 1016"/>
                <a:gd name="T74" fmla="*/ 1188 w 1605"/>
                <a:gd name="T75" fmla="*/ 203 h 1016"/>
                <a:gd name="T76" fmla="*/ 1220 w 1605"/>
                <a:gd name="T77" fmla="*/ 293 h 1016"/>
                <a:gd name="T78" fmla="*/ 1252 w 1605"/>
                <a:gd name="T79" fmla="*/ 381 h 1016"/>
                <a:gd name="T80" fmla="*/ 1285 w 1605"/>
                <a:gd name="T81" fmla="*/ 456 h 1016"/>
                <a:gd name="T82" fmla="*/ 1316 w 1605"/>
                <a:gd name="T83" fmla="*/ 512 h 1016"/>
                <a:gd name="T84" fmla="*/ 1349 w 1605"/>
                <a:gd name="T85" fmla="*/ 550 h 1016"/>
                <a:gd name="T86" fmla="*/ 1381 w 1605"/>
                <a:gd name="T87" fmla="*/ 574 h 1016"/>
                <a:gd name="T88" fmla="*/ 1413 w 1605"/>
                <a:gd name="T89" fmla="*/ 588 h 1016"/>
                <a:gd name="T90" fmla="*/ 1445 w 1605"/>
                <a:gd name="T91" fmla="*/ 596 h 1016"/>
                <a:gd name="T92" fmla="*/ 1477 w 1605"/>
                <a:gd name="T93" fmla="*/ 600 h 1016"/>
                <a:gd name="T94" fmla="*/ 1509 w 1605"/>
                <a:gd name="T95" fmla="*/ 601 h 1016"/>
                <a:gd name="T96" fmla="*/ 1541 w 1605"/>
                <a:gd name="T97" fmla="*/ 600 h 1016"/>
                <a:gd name="T98" fmla="*/ 1574 w 1605"/>
                <a:gd name="T99" fmla="*/ 596 h 1016"/>
                <a:gd name="T100" fmla="*/ 1605 w 1605"/>
                <a:gd name="T101" fmla="*/ 59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16">
                  <a:moveTo>
                    <a:pt x="0" y="1014"/>
                  </a:moveTo>
                  <a:lnTo>
                    <a:pt x="32" y="882"/>
                  </a:lnTo>
                  <a:lnTo>
                    <a:pt x="64" y="764"/>
                  </a:lnTo>
                  <a:lnTo>
                    <a:pt x="96" y="672"/>
                  </a:lnTo>
                  <a:lnTo>
                    <a:pt x="128" y="609"/>
                  </a:lnTo>
                  <a:lnTo>
                    <a:pt x="161" y="571"/>
                  </a:lnTo>
                  <a:lnTo>
                    <a:pt x="193" y="552"/>
                  </a:lnTo>
                  <a:lnTo>
                    <a:pt x="225" y="548"/>
                  </a:lnTo>
                  <a:lnTo>
                    <a:pt x="257" y="558"/>
                  </a:lnTo>
                  <a:lnTo>
                    <a:pt x="289" y="583"/>
                  </a:lnTo>
                  <a:lnTo>
                    <a:pt x="321" y="624"/>
                  </a:lnTo>
                  <a:lnTo>
                    <a:pt x="353" y="682"/>
                  </a:lnTo>
                  <a:lnTo>
                    <a:pt x="385" y="752"/>
                  </a:lnTo>
                  <a:lnTo>
                    <a:pt x="417" y="827"/>
                  </a:lnTo>
                  <a:lnTo>
                    <a:pt x="450" y="895"/>
                  </a:lnTo>
                  <a:lnTo>
                    <a:pt x="482" y="949"/>
                  </a:lnTo>
                  <a:lnTo>
                    <a:pt x="514" y="986"/>
                  </a:lnTo>
                  <a:lnTo>
                    <a:pt x="546" y="1008"/>
                  </a:lnTo>
                  <a:lnTo>
                    <a:pt x="578" y="1016"/>
                  </a:lnTo>
                  <a:lnTo>
                    <a:pt x="610" y="1011"/>
                  </a:lnTo>
                  <a:lnTo>
                    <a:pt x="642" y="992"/>
                  </a:lnTo>
                  <a:lnTo>
                    <a:pt x="674" y="952"/>
                  </a:lnTo>
                  <a:lnTo>
                    <a:pt x="706" y="887"/>
                  </a:lnTo>
                  <a:lnTo>
                    <a:pt x="739" y="789"/>
                  </a:lnTo>
                  <a:lnTo>
                    <a:pt x="771" y="658"/>
                  </a:lnTo>
                  <a:lnTo>
                    <a:pt x="803" y="506"/>
                  </a:lnTo>
                  <a:lnTo>
                    <a:pt x="835" y="355"/>
                  </a:lnTo>
                  <a:lnTo>
                    <a:pt x="867" y="225"/>
                  </a:lnTo>
                  <a:lnTo>
                    <a:pt x="899" y="128"/>
                  </a:lnTo>
                  <a:lnTo>
                    <a:pt x="931" y="64"/>
                  </a:lnTo>
                  <a:lnTo>
                    <a:pt x="963" y="25"/>
                  </a:lnTo>
                  <a:lnTo>
                    <a:pt x="995" y="5"/>
                  </a:lnTo>
                  <a:lnTo>
                    <a:pt x="1028" y="0"/>
                  </a:lnTo>
                  <a:lnTo>
                    <a:pt x="1060" y="7"/>
                  </a:lnTo>
                  <a:lnTo>
                    <a:pt x="1092" y="29"/>
                  </a:lnTo>
                  <a:lnTo>
                    <a:pt x="1124" y="67"/>
                  </a:lnTo>
                  <a:lnTo>
                    <a:pt x="1156" y="126"/>
                  </a:lnTo>
                  <a:lnTo>
                    <a:pt x="1188" y="203"/>
                  </a:lnTo>
                  <a:lnTo>
                    <a:pt x="1220" y="293"/>
                  </a:lnTo>
                  <a:lnTo>
                    <a:pt x="1252" y="381"/>
                  </a:lnTo>
                  <a:lnTo>
                    <a:pt x="1285" y="456"/>
                  </a:lnTo>
                  <a:lnTo>
                    <a:pt x="1316" y="512"/>
                  </a:lnTo>
                  <a:lnTo>
                    <a:pt x="1349" y="550"/>
                  </a:lnTo>
                  <a:lnTo>
                    <a:pt x="1381" y="574"/>
                  </a:lnTo>
                  <a:lnTo>
                    <a:pt x="1413" y="588"/>
                  </a:lnTo>
                  <a:lnTo>
                    <a:pt x="1445" y="596"/>
                  </a:lnTo>
                  <a:lnTo>
                    <a:pt x="1477" y="600"/>
                  </a:lnTo>
                  <a:lnTo>
                    <a:pt x="1509" y="601"/>
                  </a:lnTo>
                  <a:lnTo>
                    <a:pt x="1541" y="600"/>
                  </a:lnTo>
                  <a:lnTo>
                    <a:pt x="1574" y="596"/>
                  </a:lnTo>
                  <a:lnTo>
                    <a:pt x="1605" y="59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0" name="Freeform 259">
              <a:extLst>
                <a:ext uri="{FF2B5EF4-FFF2-40B4-BE49-F238E27FC236}">
                  <a16:creationId xmlns:a16="http://schemas.microsoft.com/office/drawing/2014/main" id="{DC8266C7-0942-58C4-40D6-9791A6A94862}"/>
                </a:ext>
              </a:extLst>
            </p:cNvPr>
            <p:cNvSpPr>
              <a:spLocks/>
            </p:cNvSpPr>
            <p:nvPr/>
          </p:nvSpPr>
          <p:spPr bwMode="auto">
            <a:xfrm>
              <a:off x="934" y="2562"/>
              <a:ext cx="1605" cy="1196"/>
            </a:xfrm>
            <a:custGeom>
              <a:avLst/>
              <a:gdLst>
                <a:gd name="T0" fmla="*/ 0 w 1605"/>
                <a:gd name="T1" fmla="*/ 1196 h 1196"/>
                <a:gd name="T2" fmla="*/ 32 w 1605"/>
                <a:gd name="T3" fmla="*/ 1012 h 1196"/>
                <a:gd name="T4" fmla="*/ 64 w 1605"/>
                <a:gd name="T5" fmla="*/ 836 h 1196"/>
                <a:gd name="T6" fmla="*/ 96 w 1605"/>
                <a:gd name="T7" fmla="*/ 691 h 1196"/>
                <a:gd name="T8" fmla="*/ 128 w 1605"/>
                <a:gd name="T9" fmla="*/ 588 h 1196"/>
                <a:gd name="T10" fmla="*/ 161 w 1605"/>
                <a:gd name="T11" fmla="*/ 522 h 1196"/>
                <a:gd name="T12" fmla="*/ 193 w 1605"/>
                <a:gd name="T13" fmla="*/ 487 h 1196"/>
                <a:gd name="T14" fmla="*/ 225 w 1605"/>
                <a:gd name="T15" fmla="*/ 476 h 1196"/>
                <a:gd name="T16" fmla="*/ 257 w 1605"/>
                <a:gd name="T17" fmla="*/ 487 h 1196"/>
                <a:gd name="T18" fmla="*/ 289 w 1605"/>
                <a:gd name="T19" fmla="*/ 518 h 1196"/>
                <a:gd name="T20" fmla="*/ 321 w 1605"/>
                <a:gd name="T21" fmla="*/ 572 h 1196"/>
                <a:gd name="T22" fmla="*/ 353 w 1605"/>
                <a:gd name="T23" fmla="*/ 645 h 1196"/>
                <a:gd name="T24" fmla="*/ 385 w 1605"/>
                <a:gd name="T25" fmla="*/ 730 h 1196"/>
                <a:gd name="T26" fmla="*/ 417 w 1605"/>
                <a:gd name="T27" fmla="*/ 814 h 1196"/>
                <a:gd name="T28" fmla="*/ 450 w 1605"/>
                <a:gd name="T29" fmla="*/ 884 h 1196"/>
                <a:gd name="T30" fmla="*/ 482 w 1605"/>
                <a:gd name="T31" fmla="*/ 935 h 1196"/>
                <a:gd name="T32" fmla="*/ 514 w 1605"/>
                <a:gd name="T33" fmla="*/ 968 h 1196"/>
                <a:gd name="T34" fmla="*/ 546 w 1605"/>
                <a:gd name="T35" fmla="*/ 985 h 1196"/>
                <a:gd name="T36" fmla="*/ 578 w 1605"/>
                <a:gd name="T37" fmla="*/ 989 h 1196"/>
                <a:gd name="T38" fmla="*/ 610 w 1605"/>
                <a:gd name="T39" fmla="*/ 981 h 1196"/>
                <a:gd name="T40" fmla="*/ 642 w 1605"/>
                <a:gd name="T41" fmla="*/ 960 h 1196"/>
                <a:gd name="T42" fmla="*/ 674 w 1605"/>
                <a:gd name="T43" fmla="*/ 920 h 1196"/>
                <a:gd name="T44" fmla="*/ 706 w 1605"/>
                <a:gd name="T45" fmla="*/ 857 h 1196"/>
                <a:gd name="T46" fmla="*/ 739 w 1605"/>
                <a:gd name="T47" fmla="*/ 765 h 1196"/>
                <a:gd name="T48" fmla="*/ 771 w 1605"/>
                <a:gd name="T49" fmla="*/ 646 h 1196"/>
                <a:gd name="T50" fmla="*/ 803 w 1605"/>
                <a:gd name="T51" fmla="*/ 508 h 1196"/>
                <a:gd name="T52" fmla="*/ 835 w 1605"/>
                <a:gd name="T53" fmla="*/ 370 h 1196"/>
                <a:gd name="T54" fmla="*/ 867 w 1605"/>
                <a:gd name="T55" fmla="*/ 250 h 1196"/>
                <a:gd name="T56" fmla="*/ 899 w 1605"/>
                <a:gd name="T57" fmla="*/ 158 h 1196"/>
                <a:gd name="T58" fmla="*/ 931 w 1605"/>
                <a:gd name="T59" fmla="*/ 95 h 1196"/>
                <a:gd name="T60" fmla="*/ 963 w 1605"/>
                <a:gd name="T61" fmla="*/ 55 h 1196"/>
                <a:gd name="T62" fmla="*/ 995 w 1605"/>
                <a:gd name="T63" fmla="*/ 34 h 1196"/>
                <a:gd name="T64" fmla="*/ 1028 w 1605"/>
                <a:gd name="T65" fmla="*/ 26 h 1196"/>
                <a:gd name="T66" fmla="*/ 1060 w 1605"/>
                <a:gd name="T67" fmla="*/ 29 h 1196"/>
                <a:gd name="T68" fmla="*/ 1092 w 1605"/>
                <a:gd name="T69" fmla="*/ 46 h 1196"/>
                <a:gd name="T70" fmla="*/ 1124 w 1605"/>
                <a:gd name="T71" fmla="*/ 78 h 1196"/>
                <a:gd name="T72" fmla="*/ 1156 w 1605"/>
                <a:gd name="T73" fmla="*/ 129 h 1196"/>
                <a:gd name="T74" fmla="*/ 1188 w 1605"/>
                <a:gd name="T75" fmla="*/ 199 h 1196"/>
                <a:gd name="T76" fmla="*/ 1220 w 1605"/>
                <a:gd name="T77" fmla="*/ 284 h 1196"/>
                <a:gd name="T78" fmla="*/ 1252 w 1605"/>
                <a:gd name="T79" fmla="*/ 370 h 1196"/>
                <a:gd name="T80" fmla="*/ 1285 w 1605"/>
                <a:gd name="T81" fmla="*/ 444 h 1196"/>
                <a:gd name="T82" fmla="*/ 1316 w 1605"/>
                <a:gd name="T83" fmla="*/ 498 h 1196"/>
                <a:gd name="T84" fmla="*/ 1349 w 1605"/>
                <a:gd name="T85" fmla="*/ 530 h 1196"/>
                <a:gd name="T86" fmla="*/ 1381 w 1605"/>
                <a:gd name="T87" fmla="*/ 539 h 1196"/>
                <a:gd name="T88" fmla="*/ 1413 w 1605"/>
                <a:gd name="T89" fmla="*/ 526 h 1196"/>
                <a:gd name="T90" fmla="*/ 1445 w 1605"/>
                <a:gd name="T91" fmla="*/ 489 h 1196"/>
                <a:gd name="T92" fmla="*/ 1477 w 1605"/>
                <a:gd name="T93" fmla="*/ 425 h 1196"/>
                <a:gd name="T94" fmla="*/ 1509 w 1605"/>
                <a:gd name="T95" fmla="*/ 332 h 1196"/>
                <a:gd name="T96" fmla="*/ 1541 w 1605"/>
                <a:gd name="T97" fmla="*/ 220 h 1196"/>
                <a:gd name="T98" fmla="*/ 1574 w 1605"/>
                <a:gd name="T99" fmla="*/ 103 h 1196"/>
                <a:gd name="T100" fmla="*/ 1605 w 1605"/>
                <a:gd name="T101" fmla="*/ 0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196">
                  <a:moveTo>
                    <a:pt x="0" y="1196"/>
                  </a:moveTo>
                  <a:lnTo>
                    <a:pt x="32" y="1012"/>
                  </a:lnTo>
                  <a:lnTo>
                    <a:pt x="64" y="836"/>
                  </a:lnTo>
                  <a:lnTo>
                    <a:pt x="96" y="691"/>
                  </a:lnTo>
                  <a:lnTo>
                    <a:pt x="128" y="588"/>
                  </a:lnTo>
                  <a:lnTo>
                    <a:pt x="161" y="522"/>
                  </a:lnTo>
                  <a:lnTo>
                    <a:pt x="193" y="487"/>
                  </a:lnTo>
                  <a:lnTo>
                    <a:pt x="225" y="476"/>
                  </a:lnTo>
                  <a:lnTo>
                    <a:pt x="257" y="487"/>
                  </a:lnTo>
                  <a:lnTo>
                    <a:pt x="289" y="518"/>
                  </a:lnTo>
                  <a:lnTo>
                    <a:pt x="321" y="572"/>
                  </a:lnTo>
                  <a:lnTo>
                    <a:pt x="353" y="645"/>
                  </a:lnTo>
                  <a:lnTo>
                    <a:pt x="385" y="730"/>
                  </a:lnTo>
                  <a:lnTo>
                    <a:pt x="417" y="814"/>
                  </a:lnTo>
                  <a:lnTo>
                    <a:pt x="450" y="884"/>
                  </a:lnTo>
                  <a:lnTo>
                    <a:pt x="482" y="935"/>
                  </a:lnTo>
                  <a:lnTo>
                    <a:pt x="514" y="968"/>
                  </a:lnTo>
                  <a:lnTo>
                    <a:pt x="546" y="985"/>
                  </a:lnTo>
                  <a:lnTo>
                    <a:pt x="578" y="989"/>
                  </a:lnTo>
                  <a:lnTo>
                    <a:pt x="610" y="981"/>
                  </a:lnTo>
                  <a:lnTo>
                    <a:pt x="642" y="960"/>
                  </a:lnTo>
                  <a:lnTo>
                    <a:pt x="674" y="920"/>
                  </a:lnTo>
                  <a:lnTo>
                    <a:pt x="706" y="857"/>
                  </a:lnTo>
                  <a:lnTo>
                    <a:pt x="739" y="765"/>
                  </a:lnTo>
                  <a:lnTo>
                    <a:pt x="771" y="646"/>
                  </a:lnTo>
                  <a:lnTo>
                    <a:pt x="803" y="508"/>
                  </a:lnTo>
                  <a:lnTo>
                    <a:pt x="835" y="370"/>
                  </a:lnTo>
                  <a:lnTo>
                    <a:pt x="867" y="250"/>
                  </a:lnTo>
                  <a:lnTo>
                    <a:pt x="899" y="158"/>
                  </a:lnTo>
                  <a:lnTo>
                    <a:pt x="931" y="95"/>
                  </a:lnTo>
                  <a:lnTo>
                    <a:pt x="963" y="55"/>
                  </a:lnTo>
                  <a:lnTo>
                    <a:pt x="995" y="34"/>
                  </a:lnTo>
                  <a:lnTo>
                    <a:pt x="1028" y="26"/>
                  </a:lnTo>
                  <a:lnTo>
                    <a:pt x="1060" y="29"/>
                  </a:lnTo>
                  <a:lnTo>
                    <a:pt x="1092" y="46"/>
                  </a:lnTo>
                  <a:lnTo>
                    <a:pt x="1124" y="78"/>
                  </a:lnTo>
                  <a:lnTo>
                    <a:pt x="1156" y="129"/>
                  </a:lnTo>
                  <a:lnTo>
                    <a:pt x="1188" y="199"/>
                  </a:lnTo>
                  <a:lnTo>
                    <a:pt x="1220" y="284"/>
                  </a:lnTo>
                  <a:lnTo>
                    <a:pt x="1252" y="370"/>
                  </a:lnTo>
                  <a:lnTo>
                    <a:pt x="1285" y="444"/>
                  </a:lnTo>
                  <a:lnTo>
                    <a:pt x="1316" y="498"/>
                  </a:lnTo>
                  <a:lnTo>
                    <a:pt x="1349" y="530"/>
                  </a:lnTo>
                  <a:lnTo>
                    <a:pt x="1381" y="539"/>
                  </a:lnTo>
                  <a:lnTo>
                    <a:pt x="1413" y="526"/>
                  </a:lnTo>
                  <a:lnTo>
                    <a:pt x="1445" y="489"/>
                  </a:lnTo>
                  <a:lnTo>
                    <a:pt x="1477" y="425"/>
                  </a:lnTo>
                  <a:lnTo>
                    <a:pt x="1509" y="332"/>
                  </a:lnTo>
                  <a:lnTo>
                    <a:pt x="1541" y="220"/>
                  </a:lnTo>
                  <a:lnTo>
                    <a:pt x="1574" y="103"/>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1" name="Freeform 260">
              <a:extLst>
                <a:ext uri="{FF2B5EF4-FFF2-40B4-BE49-F238E27FC236}">
                  <a16:creationId xmlns:a16="http://schemas.microsoft.com/office/drawing/2014/main" id="{E254D07A-1515-B1A1-E76E-77BB5F138720}"/>
                </a:ext>
              </a:extLst>
            </p:cNvPr>
            <p:cNvSpPr>
              <a:spLocks/>
            </p:cNvSpPr>
            <p:nvPr/>
          </p:nvSpPr>
          <p:spPr bwMode="auto">
            <a:xfrm>
              <a:off x="934" y="2522"/>
              <a:ext cx="1605" cy="1055"/>
            </a:xfrm>
            <a:custGeom>
              <a:avLst/>
              <a:gdLst>
                <a:gd name="T0" fmla="*/ 0 w 1605"/>
                <a:gd name="T1" fmla="*/ 1055 h 1055"/>
                <a:gd name="T2" fmla="*/ 32 w 1605"/>
                <a:gd name="T3" fmla="*/ 953 h 1055"/>
                <a:gd name="T4" fmla="*/ 64 w 1605"/>
                <a:gd name="T5" fmla="*/ 836 h 1055"/>
                <a:gd name="T6" fmla="*/ 96 w 1605"/>
                <a:gd name="T7" fmla="*/ 723 h 1055"/>
                <a:gd name="T8" fmla="*/ 128 w 1605"/>
                <a:gd name="T9" fmla="*/ 630 h 1055"/>
                <a:gd name="T10" fmla="*/ 161 w 1605"/>
                <a:gd name="T11" fmla="*/ 566 h 1055"/>
                <a:gd name="T12" fmla="*/ 193 w 1605"/>
                <a:gd name="T13" fmla="*/ 530 h 1055"/>
                <a:gd name="T14" fmla="*/ 225 w 1605"/>
                <a:gd name="T15" fmla="*/ 519 h 1055"/>
                <a:gd name="T16" fmla="*/ 257 w 1605"/>
                <a:gd name="T17" fmla="*/ 529 h 1055"/>
                <a:gd name="T18" fmla="*/ 289 w 1605"/>
                <a:gd name="T19" fmla="*/ 559 h 1055"/>
                <a:gd name="T20" fmla="*/ 321 w 1605"/>
                <a:gd name="T21" fmla="*/ 610 h 1055"/>
                <a:gd name="T22" fmla="*/ 353 w 1605"/>
                <a:gd name="T23" fmla="*/ 679 h 1055"/>
                <a:gd name="T24" fmla="*/ 385 w 1605"/>
                <a:gd name="T25" fmla="*/ 762 h 1055"/>
                <a:gd name="T26" fmla="*/ 417 w 1605"/>
                <a:gd name="T27" fmla="*/ 848 h 1055"/>
                <a:gd name="T28" fmla="*/ 450 w 1605"/>
                <a:gd name="T29" fmla="*/ 926 h 1055"/>
                <a:gd name="T30" fmla="*/ 482 w 1605"/>
                <a:gd name="T31" fmla="*/ 987 h 1055"/>
                <a:gd name="T32" fmla="*/ 514 w 1605"/>
                <a:gd name="T33" fmla="*/ 1029 h 1055"/>
                <a:gd name="T34" fmla="*/ 546 w 1605"/>
                <a:gd name="T35" fmla="*/ 1050 h 1055"/>
                <a:gd name="T36" fmla="*/ 578 w 1605"/>
                <a:gd name="T37" fmla="*/ 1054 h 1055"/>
                <a:gd name="T38" fmla="*/ 610 w 1605"/>
                <a:gd name="T39" fmla="*/ 1041 h 1055"/>
                <a:gd name="T40" fmla="*/ 642 w 1605"/>
                <a:gd name="T41" fmla="*/ 1010 h 1055"/>
                <a:gd name="T42" fmla="*/ 674 w 1605"/>
                <a:gd name="T43" fmla="*/ 959 h 1055"/>
                <a:gd name="T44" fmla="*/ 706 w 1605"/>
                <a:gd name="T45" fmla="*/ 887 h 1055"/>
                <a:gd name="T46" fmla="*/ 739 w 1605"/>
                <a:gd name="T47" fmla="*/ 793 h 1055"/>
                <a:gd name="T48" fmla="*/ 771 w 1605"/>
                <a:gd name="T49" fmla="*/ 679 h 1055"/>
                <a:gd name="T50" fmla="*/ 803 w 1605"/>
                <a:gd name="T51" fmla="*/ 553 h 1055"/>
                <a:gd name="T52" fmla="*/ 835 w 1605"/>
                <a:gd name="T53" fmla="*/ 425 h 1055"/>
                <a:gd name="T54" fmla="*/ 867 w 1605"/>
                <a:gd name="T55" fmla="*/ 306 h 1055"/>
                <a:gd name="T56" fmla="*/ 899 w 1605"/>
                <a:gd name="T57" fmla="*/ 205 h 1055"/>
                <a:gd name="T58" fmla="*/ 931 w 1605"/>
                <a:gd name="T59" fmla="*/ 125 h 1055"/>
                <a:gd name="T60" fmla="*/ 963 w 1605"/>
                <a:gd name="T61" fmla="*/ 65 h 1055"/>
                <a:gd name="T62" fmla="*/ 995 w 1605"/>
                <a:gd name="T63" fmla="*/ 25 h 1055"/>
                <a:gd name="T64" fmla="*/ 1028 w 1605"/>
                <a:gd name="T65" fmla="*/ 3 h 1055"/>
                <a:gd name="T66" fmla="*/ 1060 w 1605"/>
                <a:gd name="T67" fmla="*/ 0 h 1055"/>
                <a:gd name="T68" fmla="*/ 1092 w 1605"/>
                <a:gd name="T69" fmla="*/ 21 h 1055"/>
                <a:gd name="T70" fmla="*/ 1124 w 1605"/>
                <a:gd name="T71" fmla="*/ 74 h 1055"/>
                <a:gd name="T72" fmla="*/ 1156 w 1605"/>
                <a:gd name="T73" fmla="*/ 160 h 1055"/>
                <a:gd name="T74" fmla="*/ 1188 w 1605"/>
                <a:gd name="T75" fmla="*/ 262 h 1055"/>
                <a:gd name="T76" fmla="*/ 1220 w 1605"/>
                <a:gd name="T77" fmla="*/ 348 h 1055"/>
                <a:gd name="T78" fmla="*/ 1252 w 1605"/>
                <a:gd name="T79" fmla="*/ 404 h 1055"/>
                <a:gd name="T80" fmla="*/ 1285 w 1605"/>
                <a:gd name="T81" fmla="*/ 434 h 1055"/>
                <a:gd name="T82" fmla="*/ 1316 w 1605"/>
                <a:gd name="T83" fmla="*/ 448 h 1055"/>
                <a:gd name="T84" fmla="*/ 1349 w 1605"/>
                <a:gd name="T85" fmla="*/ 451 h 1055"/>
                <a:gd name="T86" fmla="*/ 1381 w 1605"/>
                <a:gd name="T87" fmla="*/ 449 h 1055"/>
                <a:gd name="T88" fmla="*/ 1413 w 1605"/>
                <a:gd name="T89" fmla="*/ 441 h 1055"/>
                <a:gd name="T90" fmla="*/ 1445 w 1605"/>
                <a:gd name="T91" fmla="*/ 426 h 1055"/>
                <a:gd name="T92" fmla="*/ 1477 w 1605"/>
                <a:gd name="T93" fmla="*/ 400 h 1055"/>
                <a:gd name="T94" fmla="*/ 1509 w 1605"/>
                <a:gd name="T95" fmla="*/ 356 h 1055"/>
                <a:gd name="T96" fmla="*/ 1541 w 1605"/>
                <a:gd name="T97" fmla="*/ 288 h 1055"/>
                <a:gd name="T98" fmla="*/ 1574 w 1605"/>
                <a:gd name="T99" fmla="*/ 183 h 1055"/>
                <a:gd name="T100" fmla="*/ 1605 w 1605"/>
                <a:gd name="T101" fmla="*/ 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55">
                  <a:moveTo>
                    <a:pt x="0" y="1055"/>
                  </a:moveTo>
                  <a:lnTo>
                    <a:pt x="32" y="953"/>
                  </a:lnTo>
                  <a:lnTo>
                    <a:pt x="64" y="836"/>
                  </a:lnTo>
                  <a:lnTo>
                    <a:pt x="96" y="723"/>
                  </a:lnTo>
                  <a:lnTo>
                    <a:pt x="128" y="630"/>
                  </a:lnTo>
                  <a:lnTo>
                    <a:pt x="161" y="566"/>
                  </a:lnTo>
                  <a:lnTo>
                    <a:pt x="193" y="530"/>
                  </a:lnTo>
                  <a:lnTo>
                    <a:pt x="225" y="519"/>
                  </a:lnTo>
                  <a:lnTo>
                    <a:pt x="257" y="529"/>
                  </a:lnTo>
                  <a:lnTo>
                    <a:pt x="289" y="559"/>
                  </a:lnTo>
                  <a:lnTo>
                    <a:pt x="321" y="610"/>
                  </a:lnTo>
                  <a:lnTo>
                    <a:pt x="353" y="679"/>
                  </a:lnTo>
                  <a:lnTo>
                    <a:pt x="385" y="762"/>
                  </a:lnTo>
                  <a:lnTo>
                    <a:pt x="417" y="848"/>
                  </a:lnTo>
                  <a:lnTo>
                    <a:pt x="450" y="926"/>
                  </a:lnTo>
                  <a:lnTo>
                    <a:pt x="482" y="987"/>
                  </a:lnTo>
                  <a:lnTo>
                    <a:pt x="514" y="1029"/>
                  </a:lnTo>
                  <a:lnTo>
                    <a:pt x="546" y="1050"/>
                  </a:lnTo>
                  <a:lnTo>
                    <a:pt x="578" y="1054"/>
                  </a:lnTo>
                  <a:lnTo>
                    <a:pt x="610" y="1041"/>
                  </a:lnTo>
                  <a:lnTo>
                    <a:pt x="642" y="1010"/>
                  </a:lnTo>
                  <a:lnTo>
                    <a:pt x="674" y="959"/>
                  </a:lnTo>
                  <a:lnTo>
                    <a:pt x="706" y="887"/>
                  </a:lnTo>
                  <a:lnTo>
                    <a:pt x="739" y="793"/>
                  </a:lnTo>
                  <a:lnTo>
                    <a:pt x="771" y="679"/>
                  </a:lnTo>
                  <a:lnTo>
                    <a:pt x="803" y="553"/>
                  </a:lnTo>
                  <a:lnTo>
                    <a:pt x="835" y="425"/>
                  </a:lnTo>
                  <a:lnTo>
                    <a:pt x="867" y="306"/>
                  </a:lnTo>
                  <a:lnTo>
                    <a:pt x="899" y="205"/>
                  </a:lnTo>
                  <a:lnTo>
                    <a:pt x="931" y="125"/>
                  </a:lnTo>
                  <a:lnTo>
                    <a:pt x="963" y="65"/>
                  </a:lnTo>
                  <a:lnTo>
                    <a:pt x="995" y="25"/>
                  </a:lnTo>
                  <a:lnTo>
                    <a:pt x="1028" y="3"/>
                  </a:lnTo>
                  <a:lnTo>
                    <a:pt x="1060" y="0"/>
                  </a:lnTo>
                  <a:lnTo>
                    <a:pt x="1092" y="21"/>
                  </a:lnTo>
                  <a:lnTo>
                    <a:pt x="1124" y="74"/>
                  </a:lnTo>
                  <a:lnTo>
                    <a:pt x="1156" y="160"/>
                  </a:lnTo>
                  <a:lnTo>
                    <a:pt x="1188" y="262"/>
                  </a:lnTo>
                  <a:lnTo>
                    <a:pt x="1220" y="348"/>
                  </a:lnTo>
                  <a:lnTo>
                    <a:pt x="1252" y="404"/>
                  </a:lnTo>
                  <a:lnTo>
                    <a:pt x="1285" y="434"/>
                  </a:lnTo>
                  <a:lnTo>
                    <a:pt x="1316" y="448"/>
                  </a:lnTo>
                  <a:lnTo>
                    <a:pt x="1349" y="451"/>
                  </a:lnTo>
                  <a:lnTo>
                    <a:pt x="1381" y="449"/>
                  </a:lnTo>
                  <a:lnTo>
                    <a:pt x="1413" y="441"/>
                  </a:lnTo>
                  <a:lnTo>
                    <a:pt x="1445" y="426"/>
                  </a:lnTo>
                  <a:lnTo>
                    <a:pt x="1477" y="400"/>
                  </a:lnTo>
                  <a:lnTo>
                    <a:pt x="1509" y="356"/>
                  </a:lnTo>
                  <a:lnTo>
                    <a:pt x="1541" y="288"/>
                  </a:lnTo>
                  <a:lnTo>
                    <a:pt x="1574" y="183"/>
                  </a:lnTo>
                  <a:lnTo>
                    <a:pt x="1605" y="3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2" name="Freeform 261">
              <a:extLst>
                <a:ext uri="{FF2B5EF4-FFF2-40B4-BE49-F238E27FC236}">
                  <a16:creationId xmlns:a16="http://schemas.microsoft.com/office/drawing/2014/main" id="{26ABED81-5811-EA30-A524-67932754D57D}"/>
                </a:ext>
              </a:extLst>
            </p:cNvPr>
            <p:cNvSpPr>
              <a:spLocks/>
            </p:cNvSpPr>
            <p:nvPr/>
          </p:nvSpPr>
          <p:spPr bwMode="auto">
            <a:xfrm>
              <a:off x="934" y="2382"/>
              <a:ext cx="1605" cy="1218"/>
            </a:xfrm>
            <a:custGeom>
              <a:avLst/>
              <a:gdLst>
                <a:gd name="T0" fmla="*/ 0 w 1605"/>
                <a:gd name="T1" fmla="*/ 1196 h 1218"/>
                <a:gd name="T2" fmla="*/ 32 w 1605"/>
                <a:gd name="T3" fmla="*/ 1051 h 1218"/>
                <a:gd name="T4" fmla="*/ 64 w 1605"/>
                <a:gd name="T5" fmla="*/ 930 h 1218"/>
                <a:gd name="T6" fmla="*/ 96 w 1605"/>
                <a:gd name="T7" fmla="*/ 843 h 1218"/>
                <a:gd name="T8" fmla="*/ 128 w 1605"/>
                <a:gd name="T9" fmla="*/ 784 h 1218"/>
                <a:gd name="T10" fmla="*/ 161 w 1605"/>
                <a:gd name="T11" fmla="*/ 748 h 1218"/>
                <a:gd name="T12" fmla="*/ 193 w 1605"/>
                <a:gd name="T13" fmla="*/ 729 h 1218"/>
                <a:gd name="T14" fmla="*/ 225 w 1605"/>
                <a:gd name="T15" fmla="*/ 721 h 1218"/>
                <a:gd name="T16" fmla="*/ 257 w 1605"/>
                <a:gd name="T17" fmla="*/ 725 h 1218"/>
                <a:gd name="T18" fmla="*/ 289 w 1605"/>
                <a:gd name="T19" fmla="*/ 741 h 1218"/>
                <a:gd name="T20" fmla="*/ 321 w 1605"/>
                <a:gd name="T21" fmla="*/ 771 h 1218"/>
                <a:gd name="T22" fmla="*/ 353 w 1605"/>
                <a:gd name="T23" fmla="*/ 820 h 1218"/>
                <a:gd name="T24" fmla="*/ 385 w 1605"/>
                <a:gd name="T25" fmla="*/ 888 h 1218"/>
                <a:gd name="T26" fmla="*/ 417 w 1605"/>
                <a:gd name="T27" fmla="*/ 971 h 1218"/>
                <a:gd name="T28" fmla="*/ 450 w 1605"/>
                <a:gd name="T29" fmla="*/ 1057 h 1218"/>
                <a:gd name="T30" fmla="*/ 482 w 1605"/>
                <a:gd name="T31" fmla="*/ 1131 h 1218"/>
                <a:gd name="T32" fmla="*/ 514 w 1605"/>
                <a:gd name="T33" fmla="*/ 1183 h 1218"/>
                <a:gd name="T34" fmla="*/ 546 w 1605"/>
                <a:gd name="T35" fmla="*/ 1212 h 1218"/>
                <a:gd name="T36" fmla="*/ 578 w 1605"/>
                <a:gd name="T37" fmla="*/ 1218 h 1218"/>
                <a:gd name="T38" fmla="*/ 610 w 1605"/>
                <a:gd name="T39" fmla="*/ 1204 h 1218"/>
                <a:gd name="T40" fmla="*/ 642 w 1605"/>
                <a:gd name="T41" fmla="*/ 1171 h 1218"/>
                <a:gd name="T42" fmla="*/ 674 w 1605"/>
                <a:gd name="T43" fmla="*/ 1116 h 1218"/>
                <a:gd name="T44" fmla="*/ 706 w 1605"/>
                <a:gd name="T45" fmla="*/ 1038 h 1218"/>
                <a:gd name="T46" fmla="*/ 739 w 1605"/>
                <a:gd name="T47" fmla="*/ 938 h 1218"/>
                <a:gd name="T48" fmla="*/ 771 w 1605"/>
                <a:gd name="T49" fmla="*/ 819 h 1218"/>
                <a:gd name="T50" fmla="*/ 803 w 1605"/>
                <a:gd name="T51" fmla="*/ 689 h 1218"/>
                <a:gd name="T52" fmla="*/ 835 w 1605"/>
                <a:gd name="T53" fmla="*/ 560 h 1218"/>
                <a:gd name="T54" fmla="*/ 867 w 1605"/>
                <a:gd name="T55" fmla="*/ 441 h 1218"/>
                <a:gd name="T56" fmla="*/ 899 w 1605"/>
                <a:gd name="T57" fmla="*/ 342 h 1218"/>
                <a:gd name="T58" fmla="*/ 931 w 1605"/>
                <a:gd name="T59" fmla="*/ 265 h 1218"/>
                <a:gd name="T60" fmla="*/ 963 w 1605"/>
                <a:gd name="T61" fmla="*/ 209 h 1218"/>
                <a:gd name="T62" fmla="*/ 995 w 1605"/>
                <a:gd name="T63" fmla="*/ 173 h 1218"/>
                <a:gd name="T64" fmla="*/ 1028 w 1605"/>
                <a:gd name="T65" fmla="*/ 155 h 1218"/>
                <a:gd name="T66" fmla="*/ 1060 w 1605"/>
                <a:gd name="T67" fmla="*/ 155 h 1218"/>
                <a:gd name="T68" fmla="*/ 1092 w 1605"/>
                <a:gd name="T69" fmla="*/ 179 h 1218"/>
                <a:gd name="T70" fmla="*/ 1124 w 1605"/>
                <a:gd name="T71" fmla="*/ 232 h 1218"/>
                <a:gd name="T72" fmla="*/ 1156 w 1605"/>
                <a:gd name="T73" fmla="*/ 315 h 1218"/>
                <a:gd name="T74" fmla="*/ 1188 w 1605"/>
                <a:gd name="T75" fmla="*/ 414 h 1218"/>
                <a:gd name="T76" fmla="*/ 1220 w 1605"/>
                <a:gd name="T77" fmla="*/ 506 h 1218"/>
                <a:gd name="T78" fmla="*/ 1252 w 1605"/>
                <a:gd name="T79" fmla="*/ 573 h 1218"/>
                <a:gd name="T80" fmla="*/ 1285 w 1605"/>
                <a:gd name="T81" fmla="*/ 614 h 1218"/>
                <a:gd name="T82" fmla="*/ 1316 w 1605"/>
                <a:gd name="T83" fmla="*/ 635 h 1218"/>
                <a:gd name="T84" fmla="*/ 1349 w 1605"/>
                <a:gd name="T85" fmla="*/ 642 h 1218"/>
                <a:gd name="T86" fmla="*/ 1381 w 1605"/>
                <a:gd name="T87" fmla="*/ 639 h 1218"/>
                <a:gd name="T88" fmla="*/ 1413 w 1605"/>
                <a:gd name="T89" fmla="*/ 627 h 1218"/>
                <a:gd name="T90" fmla="*/ 1445 w 1605"/>
                <a:gd name="T91" fmla="*/ 603 h 1218"/>
                <a:gd name="T92" fmla="*/ 1477 w 1605"/>
                <a:gd name="T93" fmla="*/ 560 h 1218"/>
                <a:gd name="T94" fmla="*/ 1509 w 1605"/>
                <a:gd name="T95" fmla="*/ 490 h 1218"/>
                <a:gd name="T96" fmla="*/ 1541 w 1605"/>
                <a:gd name="T97" fmla="*/ 381 h 1218"/>
                <a:gd name="T98" fmla="*/ 1574 w 1605"/>
                <a:gd name="T99" fmla="*/ 218 h 1218"/>
                <a:gd name="T100" fmla="*/ 1605 w 1605"/>
                <a:gd name="T101"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218">
                  <a:moveTo>
                    <a:pt x="0" y="1196"/>
                  </a:moveTo>
                  <a:lnTo>
                    <a:pt x="32" y="1051"/>
                  </a:lnTo>
                  <a:lnTo>
                    <a:pt x="64" y="930"/>
                  </a:lnTo>
                  <a:lnTo>
                    <a:pt x="96" y="843"/>
                  </a:lnTo>
                  <a:lnTo>
                    <a:pt x="128" y="784"/>
                  </a:lnTo>
                  <a:lnTo>
                    <a:pt x="161" y="748"/>
                  </a:lnTo>
                  <a:lnTo>
                    <a:pt x="193" y="729"/>
                  </a:lnTo>
                  <a:lnTo>
                    <a:pt x="225" y="721"/>
                  </a:lnTo>
                  <a:lnTo>
                    <a:pt x="257" y="725"/>
                  </a:lnTo>
                  <a:lnTo>
                    <a:pt x="289" y="741"/>
                  </a:lnTo>
                  <a:lnTo>
                    <a:pt x="321" y="771"/>
                  </a:lnTo>
                  <a:lnTo>
                    <a:pt x="353" y="820"/>
                  </a:lnTo>
                  <a:lnTo>
                    <a:pt x="385" y="888"/>
                  </a:lnTo>
                  <a:lnTo>
                    <a:pt x="417" y="971"/>
                  </a:lnTo>
                  <a:lnTo>
                    <a:pt x="450" y="1057"/>
                  </a:lnTo>
                  <a:lnTo>
                    <a:pt x="482" y="1131"/>
                  </a:lnTo>
                  <a:lnTo>
                    <a:pt x="514" y="1183"/>
                  </a:lnTo>
                  <a:lnTo>
                    <a:pt x="546" y="1212"/>
                  </a:lnTo>
                  <a:lnTo>
                    <a:pt x="578" y="1218"/>
                  </a:lnTo>
                  <a:lnTo>
                    <a:pt x="610" y="1204"/>
                  </a:lnTo>
                  <a:lnTo>
                    <a:pt x="642" y="1171"/>
                  </a:lnTo>
                  <a:lnTo>
                    <a:pt x="674" y="1116"/>
                  </a:lnTo>
                  <a:lnTo>
                    <a:pt x="706" y="1038"/>
                  </a:lnTo>
                  <a:lnTo>
                    <a:pt x="739" y="938"/>
                  </a:lnTo>
                  <a:lnTo>
                    <a:pt x="771" y="819"/>
                  </a:lnTo>
                  <a:lnTo>
                    <a:pt x="803" y="689"/>
                  </a:lnTo>
                  <a:lnTo>
                    <a:pt x="835" y="560"/>
                  </a:lnTo>
                  <a:lnTo>
                    <a:pt x="867" y="441"/>
                  </a:lnTo>
                  <a:lnTo>
                    <a:pt x="899" y="342"/>
                  </a:lnTo>
                  <a:lnTo>
                    <a:pt x="931" y="265"/>
                  </a:lnTo>
                  <a:lnTo>
                    <a:pt x="963" y="209"/>
                  </a:lnTo>
                  <a:lnTo>
                    <a:pt x="995" y="173"/>
                  </a:lnTo>
                  <a:lnTo>
                    <a:pt x="1028" y="155"/>
                  </a:lnTo>
                  <a:lnTo>
                    <a:pt x="1060" y="155"/>
                  </a:lnTo>
                  <a:lnTo>
                    <a:pt x="1092" y="179"/>
                  </a:lnTo>
                  <a:lnTo>
                    <a:pt x="1124" y="232"/>
                  </a:lnTo>
                  <a:lnTo>
                    <a:pt x="1156" y="315"/>
                  </a:lnTo>
                  <a:lnTo>
                    <a:pt x="1188" y="414"/>
                  </a:lnTo>
                  <a:lnTo>
                    <a:pt x="1220" y="506"/>
                  </a:lnTo>
                  <a:lnTo>
                    <a:pt x="1252" y="573"/>
                  </a:lnTo>
                  <a:lnTo>
                    <a:pt x="1285" y="614"/>
                  </a:lnTo>
                  <a:lnTo>
                    <a:pt x="1316" y="635"/>
                  </a:lnTo>
                  <a:lnTo>
                    <a:pt x="1349" y="642"/>
                  </a:lnTo>
                  <a:lnTo>
                    <a:pt x="1381" y="639"/>
                  </a:lnTo>
                  <a:lnTo>
                    <a:pt x="1413" y="627"/>
                  </a:lnTo>
                  <a:lnTo>
                    <a:pt x="1445" y="603"/>
                  </a:lnTo>
                  <a:lnTo>
                    <a:pt x="1477" y="560"/>
                  </a:lnTo>
                  <a:lnTo>
                    <a:pt x="1509" y="490"/>
                  </a:lnTo>
                  <a:lnTo>
                    <a:pt x="1541" y="381"/>
                  </a:lnTo>
                  <a:lnTo>
                    <a:pt x="1574" y="218"/>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3" name="Freeform 262">
              <a:extLst>
                <a:ext uri="{FF2B5EF4-FFF2-40B4-BE49-F238E27FC236}">
                  <a16:creationId xmlns:a16="http://schemas.microsoft.com/office/drawing/2014/main" id="{FF90B276-9393-8F15-D230-DBC343E33847}"/>
                </a:ext>
              </a:extLst>
            </p:cNvPr>
            <p:cNvSpPr>
              <a:spLocks/>
            </p:cNvSpPr>
            <p:nvPr/>
          </p:nvSpPr>
          <p:spPr bwMode="auto">
            <a:xfrm>
              <a:off x="934" y="2568"/>
              <a:ext cx="1605" cy="1069"/>
            </a:xfrm>
            <a:custGeom>
              <a:avLst/>
              <a:gdLst>
                <a:gd name="T0" fmla="*/ 0 w 1605"/>
                <a:gd name="T1" fmla="*/ 1069 h 1069"/>
                <a:gd name="T2" fmla="*/ 32 w 1605"/>
                <a:gd name="T3" fmla="*/ 860 h 1069"/>
                <a:gd name="T4" fmla="*/ 64 w 1605"/>
                <a:gd name="T5" fmla="*/ 701 h 1069"/>
                <a:gd name="T6" fmla="*/ 96 w 1605"/>
                <a:gd name="T7" fmla="*/ 592 h 1069"/>
                <a:gd name="T8" fmla="*/ 128 w 1605"/>
                <a:gd name="T9" fmla="*/ 524 h 1069"/>
                <a:gd name="T10" fmla="*/ 161 w 1605"/>
                <a:gd name="T11" fmla="*/ 486 h 1069"/>
                <a:gd name="T12" fmla="*/ 193 w 1605"/>
                <a:gd name="T13" fmla="*/ 470 h 1069"/>
                <a:gd name="T14" fmla="*/ 225 w 1605"/>
                <a:gd name="T15" fmla="*/ 471 h 1069"/>
                <a:gd name="T16" fmla="*/ 257 w 1605"/>
                <a:gd name="T17" fmla="*/ 488 h 1069"/>
                <a:gd name="T18" fmla="*/ 289 w 1605"/>
                <a:gd name="T19" fmla="*/ 523 h 1069"/>
                <a:gd name="T20" fmla="*/ 321 w 1605"/>
                <a:gd name="T21" fmla="*/ 576 h 1069"/>
                <a:gd name="T22" fmla="*/ 353 w 1605"/>
                <a:gd name="T23" fmla="*/ 646 h 1069"/>
                <a:gd name="T24" fmla="*/ 385 w 1605"/>
                <a:gd name="T25" fmla="*/ 726 h 1069"/>
                <a:gd name="T26" fmla="*/ 417 w 1605"/>
                <a:gd name="T27" fmla="*/ 807 h 1069"/>
                <a:gd name="T28" fmla="*/ 450 w 1605"/>
                <a:gd name="T29" fmla="*/ 877 h 1069"/>
                <a:gd name="T30" fmla="*/ 482 w 1605"/>
                <a:gd name="T31" fmla="*/ 930 h 1069"/>
                <a:gd name="T32" fmla="*/ 514 w 1605"/>
                <a:gd name="T33" fmla="*/ 963 h 1069"/>
                <a:gd name="T34" fmla="*/ 546 w 1605"/>
                <a:gd name="T35" fmla="*/ 981 h 1069"/>
                <a:gd name="T36" fmla="*/ 578 w 1605"/>
                <a:gd name="T37" fmla="*/ 983 h 1069"/>
                <a:gd name="T38" fmla="*/ 610 w 1605"/>
                <a:gd name="T39" fmla="*/ 973 h 1069"/>
                <a:gd name="T40" fmla="*/ 642 w 1605"/>
                <a:gd name="T41" fmla="*/ 947 h 1069"/>
                <a:gd name="T42" fmla="*/ 674 w 1605"/>
                <a:gd name="T43" fmla="*/ 905 h 1069"/>
                <a:gd name="T44" fmla="*/ 706 w 1605"/>
                <a:gd name="T45" fmla="*/ 843 h 1069"/>
                <a:gd name="T46" fmla="*/ 739 w 1605"/>
                <a:gd name="T47" fmla="*/ 759 h 1069"/>
                <a:gd name="T48" fmla="*/ 771 w 1605"/>
                <a:gd name="T49" fmla="*/ 654 h 1069"/>
                <a:gd name="T50" fmla="*/ 803 w 1605"/>
                <a:gd name="T51" fmla="*/ 534 h 1069"/>
                <a:gd name="T52" fmla="*/ 835 w 1605"/>
                <a:gd name="T53" fmla="*/ 410 h 1069"/>
                <a:gd name="T54" fmla="*/ 867 w 1605"/>
                <a:gd name="T55" fmla="*/ 294 h 1069"/>
                <a:gd name="T56" fmla="*/ 899 w 1605"/>
                <a:gd name="T57" fmla="*/ 196 h 1069"/>
                <a:gd name="T58" fmla="*/ 931 w 1605"/>
                <a:gd name="T59" fmla="*/ 119 h 1069"/>
                <a:gd name="T60" fmla="*/ 963 w 1605"/>
                <a:gd name="T61" fmla="*/ 63 h 1069"/>
                <a:gd name="T62" fmla="*/ 995 w 1605"/>
                <a:gd name="T63" fmla="*/ 26 h 1069"/>
                <a:gd name="T64" fmla="*/ 1028 w 1605"/>
                <a:gd name="T65" fmla="*/ 5 h 1069"/>
                <a:gd name="T66" fmla="*/ 1060 w 1605"/>
                <a:gd name="T67" fmla="*/ 0 h 1069"/>
                <a:gd name="T68" fmla="*/ 1092 w 1605"/>
                <a:gd name="T69" fmla="*/ 16 h 1069"/>
                <a:gd name="T70" fmla="*/ 1124 w 1605"/>
                <a:gd name="T71" fmla="*/ 63 h 1069"/>
                <a:gd name="T72" fmla="*/ 1156 w 1605"/>
                <a:gd name="T73" fmla="*/ 144 h 1069"/>
                <a:gd name="T74" fmla="*/ 1188 w 1605"/>
                <a:gd name="T75" fmla="*/ 244 h 1069"/>
                <a:gd name="T76" fmla="*/ 1220 w 1605"/>
                <a:gd name="T77" fmla="*/ 330 h 1069"/>
                <a:gd name="T78" fmla="*/ 1252 w 1605"/>
                <a:gd name="T79" fmla="*/ 385 h 1069"/>
                <a:gd name="T80" fmla="*/ 1285 w 1605"/>
                <a:gd name="T81" fmla="*/ 414 h 1069"/>
                <a:gd name="T82" fmla="*/ 1316 w 1605"/>
                <a:gd name="T83" fmla="*/ 427 h 1069"/>
                <a:gd name="T84" fmla="*/ 1349 w 1605"/>
                <a:gd name="T85" fmla="*/ 433 h 1069"/>
                <a:gd name="T86" fmla="*/ 1381 w 1605"/>
                <a:gd name="T87" fmla="*/ 436 h 1069"/>
                <a:gd name="T88" fmla="*/ 1413 w 1605"/>
                <a:gd name="T89" fmla="*/ 436 h 1069"/>
                <a:gd name="T90" fmla="*/ 1445 w 1605"/>
                <a:gd name="T91" fmla="*/ 436 h 1069"/>
                <a:gd name="T92" fmla="*/ 1477 w 1605"/>
                <a:gd name="T93" fmla="*/ 435 h 1069"/>
                <a:gd name="T94" fmla="*/ 1509 w 1605"/>
                <a:gd name="T95" fmla="*/ 433 h 1069"/>
                <a:gd name="T96" fmla="*/ 1541 w 1605"/>
                <a:gd name="T97" fmla="*/ 430 h 1069"/>
                <a:gd name="T98" fmla="*/ 1574 w 1605"/>
                <a:gd name="T99" fmla="*/ 425 h 1069"/>
                <a:gd name="T100" fmla="*/ 1605 w 1605"/>
                <a:gd name="T101" fmla="*/ 417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69">
                  <a:moveTo>
                    <a:pt x="0" y="1069"/>
                  </a:moveTo>
                  <a:lnTo>
                    <a:pt x="32" y="860"/>
                  </a:lnTo>
                  <a:lnTo>
                    <a:pt x="64" y="701"/>
                  </a:lnTo>
                  <a:lnTo>
                    <a:pt x="96" y="592"/>
                  </a:lnTo>
                  <a:lnTo>
                    <a:pt x="128" y="524"/>
                  </a:lnTo>
                  <a:lnTo>
                    <a:pt x="161" y="486"/>
                  </a:lnTo>
                  <a:lnTo>
                    <a:pt x="193" y="470"/>
                  </a:lnTo>
                  <a:lnTo>
                    <a:pt x="225" y="471"/>
                  </a:lnTo>
                  <a:lnTo>
                    <a:pt x="257" y="488"/>
                  </a:lnTo>
                  <a:lnTo>
                    <a:pt x="289" y="523"/>
                  </a:lnTo>
                  <a:lnTo>
                    <a:pt x="321" y="576"/>
                  </a:lnTo>
                  <a:lnTo>
                    <a:pt x="353" y="646"/>
                  </a:lnTo>
                  <a:lnTo>
                    <a:pt x="385" y="726"/>
                  </a:lnTo>
                  <a:lnTo>
                    <a:pt x="417" y="807"/>
                  </a:lnTo>
                  <a:lnTo>
                    <a:pt x="450" y="877"/>
                  </a:lnTo>
                  <a:lnTo>
                    <a:pt x="482" y="930"/>
                  </a:lnTo>
                  <a:lnTo>
                    <a:pt x="514" y="963"/>
                  </a:lnTo>
                  <a:lnTo>
                    <a:pt x="546" y="981"/>
                  </a:lnTo>
                  <a:lnTo>
                    <a:pt x="578" y="983"/>
                  </a:lnTo>
                  <a:lnTo>
                    <a:pt x="610" y="973"/>
                  </a:lnTo>
                  <a:lnTo>
                    <a:pt x="642" y="947"/>
                  </a:lnTo>
                  <a:lnTo>
                    <a:pt x="674" y="905"/>
                  </a:lnTo>
                  <a:lnTo>
                    <a:pt x="706" y="843"/>
                  </a:lnTo>
                  <a:lnTo>
                    <a:pt x="739" y="759"/>
                  </a:lnTo>
                  <a:lnTo>
                    <a:pt x="771" y="654"/>
                  </a:lnTo>
                  <a:lnTo>
                    <a:pt x="803" y="534"/>
                  </a:lnTo>
                  <a:lnTo>
                    <a:pt x="835" y="410"/>
                  </a:lnTo>
                  <a:lnTo>
                    <a:pt x="867" y="294"/>
                  </a:lnTo>
                  <a:lnTo>
                    <a:pt x="899" y="196"/>
                  </a:lnTo>
                  <a:lnTo>
                    <a:pt x="931" y="119"/>
                  </a:lnTo>
                  <a:lnTo>
                    <a:pt x="963" y="63"/>
                  </a:lnTo>
                  <a:lnTo>
                    <a:pt x="995" y="26"/>
                  </a:lnTo>
                  <a:lnTo>
                    <a:pt x="1028" y="5"/>
                  </a:lnTo>
                  <a:lnTo>
                    <a:pt x="1060" y="0"/>
                  </a:lnTo>
                  <a:lnTo>
                    <a:pt x="1092" y="16"/>
                  </a:lnTo>
                  <a:lnTo>
                    <a:pt x="1124" y="63"/>
                  </a:lnTo>
                  <a:lnTo>
                    <a:pt x="1156" y="144"/>
                  </a:lnTo>
                  <a:lnTo>
                    <a:pt x="1188" y="244"/>
                  </a:lnTo>
                  <a:lnTo>
                    <a:pt x="1220" y="330"/>
                  </a:lnTo>
                  <a:lnTo>
                    <a:pt x="1252" y="385"/>
                  </a:lnTo>
                  <a:lnTo>
                    <a:pt x="1285" y="414"/>
                  </a:lnTo>
                  <a:lnTo>
                    <a:pt x="1316" y="427"/>
                  </a:lnTo>
                  <a:lnTo>
                    <a:pt x="1349" y="433"/>
                  </a:lnTo>
                  <a:lnTo>
                    <a:pt x="1381" y="436"/>
                  </a:lnTo>
                  <a:lnTo>
                    <a:pt x="1413" y="436"/>
                  </a:lnTo>
                  <a:lnTo>
                    <a:pt x="1445" y="436"/>
                  </a:lnTo>
                  <a:lnTo>
                    <a:pt x="1477" y="435"/>
                  </a:lnTo>
                  <a:lnTo>
                    <a:pt x="1509" y="433"/>
                  </a:lnTo>
                  <a:lnTo>
                    <a:pt x="1541" y="430"/>
                  </a:lnTo>
                  <a:lnTo>
                    <a:pt x="1574" y="425"/>
                  </a:lnTo>
                  <a:lnTo>
                    <a:pt x="1605" y="41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4" name="Freeform 263">
              <a:extLst>
                <a:ext uri="{FF2B5EF4-FFF2-40B4-BE49-F238E27FC236}">
                  <a16:creationId xmlns:a16="http://schemas.microsoft.com/office/drawing/2014/main" id="{48E3F395-3226-EA5F-D6C3-940FD7428E83}"/>
                </a:ext>
              </a:extLst>
            </p:cNvPr>
            <p:cNvSpPr>
              <a:spLocks/>
            </p:cNvSpPr>
            <p:nvPr/>
          </p:nvSpPr>
          <p:spPr bwMode="auto">
            <a:xfrm>
              <a:off x="934" y="2534"/>
              <a:ext cx="1605" cy="1074"/>
            </a:xfrm>
            <a:custGeom>
              <a:avLst/>
              <a:gdLst>
                <a:gd name="T0" fmla="*/ 0 w 1605"/>
                <a:gd name="T1" fmla="*/ 1043 h 1074"/>
                <a:gd name="T2" fmla="*/ 32 w 1605"/>
                <a:gd name="T3" fmla="*/ 885 h 1074"/>
                <a:gd name="T4" fmla="*/ 64 w 1605"/>
                <a:gd name="T5" fmla="*/ 767 h 1074"/>
                <a:gd name="T6" fmla="*/ 96 w 1605"/>
                <a:gd name="T7" fmla="*/ 687 h 1074"/>
                <a:gd name="T8" fmla="*/ 128 w 1605"/>
                <a:gd name="T9" fmla="*/ 636 h 1074"/>
                <a:gd name="T10" fmla="*/ 161 w 1605"/>
                <a:gd name="T11" fmla="*/ 606 h 1074"/>
                <a:gd name="T12" fmla="*/ 193 w 1605"/>
                <a:gd name="T13" fmla="*/ 590 h 1074"/>
                <a:gd name="T14" fmla="*/ 225 w 1605"/>
                <a:gd name="T15" fmla="*/ 584 h 1074"/>
                <a:gd name="T16" fmla="*/ 257 w 1605"/>
                <a:gd name="T17" fmla="*/ 586 h 1074"/>
                <a:gd name="T18" fmla="*/ 289 w 1605"/>
                <a:gd name="T19" fmla="*/ 599 h 1074"/>
                <a:gd name="T20" fmla="*/ 321 w 1605"/>
                <a:gd name="T21" fmla="*/ 623 h 1074"/>
                <a:gd name="T22" fmla="*/ 353 w 1605"/>
                <a:gd name="T23" fmla="*/ 664 h 1074"/>
                <a:gd name="T24" fmla="*/ 385 w 1605"/>
                <a:gd name="T25" fmla="*/ 725 h 1074"/>
                <a:gd name="T26" fmla="*/ 417 w 1605"/>
                <a:gd name="T27" fmla="*/ 804 h 1074"/>
                <a:gd name="T28" fmla="*/ 450 w 1605"/>
                <a:gd name="T29" fmla="*/ 892 h 1074"/>
                <a:gd name="T30" fmla="*/ 482 w 1605"/>
                <a:gd name="T31" fmla="*/ 973 h 1074"/>
                <a:gd name="T32" fmla="*/ 514 w 1605"/>
                <a:gd name="T33" fmla="*/ 1033 h 1074"/>
                <a:gd name="T34" fmla="*/ 546 w 1605"/>
                <a:gd name="T35" fmla="*/ 1067 h 1074"/>
                <a:gd name="T36" fmla="*/ 578 w 1605"/>
                <a:gd name="T37" fmla="*/ 1074 h 1074"/>
                <a:gd name="T38" fmla="*/ 610 w 1605"/>
                <a:gd name="T39" fmla="*/ 1056 h 1074"/>
                <a:gd name="T40" fmla="*/ 642 w 1605"/>
                <a:gd name="T41" fmla="*/ 1017 h 1074"/>
                <a:gd name="T42" fmla="*/ 674 w 1605"/>
                <a:gd name="T43" fmla="*/ 956 h 1074"/>
                <a:gd name="T44" fmla="*/ 706 w 1605"/>
                <a:gd name="T45" fmla="*/ 875 h 1074"/>
                <a:gd name="T46" fmla="*/ 739 w 1605"/>
                <a:gd name="T47" fmla="*/ 775 h 1074"/>
                <a:gd name="T48" fmla="*/ 771 w 1605"/>
                <a:gd name="T49" fmla="*/ 660 h 1074"/>
                <a:gd name="T50" fmla="*/ 803 w 1605"/>
                <a:gd name="T51" fmla="*/ 537 h 1074"/>
                <a:gd name="T52" fmla="*/ 835 w 1605"/>
                <a:gd name="T53" fmla="*/ 413 h 1074"/>
                <a:gd name="T54" fmla="*/ 867 w 1605"/>
                <a:gd name="T55" fmla="*/ 297 h 1074"/>
                <a:gd name="T56" fmla="*/ 899 w 1605"/>
                <a:gd name="T57" fmla="*/ 195 h 1074"/>
                <a:gd name="T58" fmla="*/ 931 w 1605"/>
                <a:gd name="T59" fmla="*/ 113 h 1074"/>
                <a:gd name="T60" fmla="*/ 963 w 1605"/>
                <a:gd name="T61" fmla="*/ 53 h 1074"/>
                <a:gd name="T62" fmla="*/ 995 w 1605"/>
                <a:gd name="T63" fmla="*/ 15 h 1074"/>
                <a:gd name="T64" fmla="*/ 1028 w 1605"/>
                <a:gd name="T65" fmla="*/ 0 h 1074"/>
                <a:gd name="T66" fmla="*/ 1060 w 1605"/>
                <a:gd name="T67" fmla="*/ 8 h 1074"/>
                <a:gd name="T68" fmla="*/ 1092 w 1605"/>
                <a:gd name="T69" fmla="*/ 39 h 1074"/>
                <a:gd name="T70" fmla="*/ 1124 w 1605"/>
                <a:gd name="T71" fmla="*/ 92 h 1074"/>
                <a:gd name="T72" fmla="*/ 1156 w 1605"/>
                <a:gd name="T73" fmla="*/ 162 h 1074"/>
                <a:gd name="T74" fmla="*/ 1188 w 1605"/>
                <a:gd name="T75" fmla="*/ 244 h 1074"/>
                <a:gd name="T76" fmla="*/ 1220 w 1605"/>
                <a:gd name="T77" fmla="*/ 327 h 1074"/>
                <a:gd name="T78" fmla="*/ 1252 w 1605"/>
                <a:gd name="T79" fmla="*/ 403 h 1074"/>
                <a:gd name="T80" fmla="*/ 1285 w 1605"/>
                <a:gd name="T81" fmla="*/ 467 h 1074"/>
                <a:gd name="T82" fmla="*/ 1316 w 1605"/>
                <a:gd name="T83" fmla="*/ 516 h 1074"/>
                <a:gd name="T84" fmla="*/ 1349 w 1605"/>
                <a:gd name="T85" fmla="*/ 549 h 1074"/>
                <a:gd name="T86" fmla="*/ 1381 w 1605"/>
                <a:gd name="T87" fmla="*/ 568 h 1074"/>
                <a:gd name="T88" fmla="*/ 1413 w 1605"/>
                <a:gd name="T89" fmla="*/ 572 h 1074"/>
                <a:gd name="T90" fmla="*/ 1445 w 1605"/>
                <a:gd name="T91" fmla="*/ 559 h 1074"/>
                <a:gd name="T92" fmla="*/ 1477 w 1605"/>
                <a:gd name="T93" fmla="*/ 526 h 1074"/>
                <a:gd name="T94" fmla="*/ 1509 w 1605"/>
                <a:gd name="T95" fmla="*/ 463 h 1074"/>
                <a:gd name="T96" fmla="*/ 1541 w 1605"/>
                <a:gd name="T97" fmla="*/ 361 h 1074"/>
                <a:gd name="T98" fmla="*/ 1574 w 1605"/>
                <a:gd name="T99" fmla="*/ 214 h 1074"/>
                <a:gd name="T100" fmla="*/ 1605 w 1605"/>
                <a:gd name="T101" fmla="*/ 2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74">
                  <a:moveTo>
                    <a:pt x="0" y="1043"/>
                  </a:moveTo>
                  <a:lnTo>
                    <a:pt x="32" y="885"/>
                  </a:lnTo>
                  <a:lnTo>
                    <a:pt x="64" y="767"/>
                  </a:lnTo>
                  <a:lnTo>
                    <a:pt x="96" y="687"/>
                  </a:lnTo>
                  <a:lnTo>
                    <a:pt x="128" y="636"/>
                  </a:lnTo>
                  <a:lnTo>
                    <a:pt x="161" y="606"/>
                  </a:lnTo>
                  <a:lnTo>
                    <a:pt x="193" y="590"/>
                  </a:lnTo>
                  <a:lnTo>
                    <a:pt x="225" y="584"/>
                  </a:lnTo>
                  <a:lnTo>
                    <a:pt x="257" y="586"/>
                  </a:lnTo>
                  <a:lnTo>
                    <a:pt x="289" y="599"/>
                  </a:lnTo>
                  <a:lnTo>
                    <a:pt x="321" y="623"/>
                  </a:lnTo>
                  <a:lnTo>
                    <a:pt x="353" y="664"/>
                  </a:lnTo>
                  <a:lnTo>
                    <a:pt x="385" y="725"/>
                  </a:lnTo>
                  <a:lnTo>
                    <a:pt x="417" y="804"/>
                  </a:lnTo>
                  <a:lnTo>
                    <a:pt x="450" y="892"/>
                  </a:lnTo>
                  <a:lnTo>
                    <a:pt x="482" y="973"/>
                  </a:lnTo>
                  <a:lnTo>
                    <a:pt x="514" y="1033"/>
                  </a:lnTo>
                  <a:lnTo>
                    <a:pt x="546" y="1067"/>
                  </a:lnTo>
                  <a:lnTo>
                    <a:pt x="578" y="1074"/>
                  </a:lnTo>
                  <a:lnTo>
                    <a:pt x="610" y="1056"/>
                  </a:lnTo>
                  <a:lnTo>
                    <a:pt x="642" y="1017"/>
                  </a:lnTo>
                  <a:lnTo>
                    <a:pt x="674" y="956"/>
                  </a:lnTo>
                  <a:lnTo>
                    <a:pt x="706" y="875"/>
                  </a:lnTo>
                  <a:lnTo>
                    <a:pt x="739" y="775"/>
                  </a:lnTo>
                  <a:lnTo>
                    <a:pt x="771" y="660"/>
                  </a:lnTo>
                  <a:lnTo>
                    <a:pt x="803" y="537"/>
                  </a:lnTo>
                  <a:lnTo>
                    <a:pt x="835" y="413"/>
                  </a:lnTo>
                  <a:lnTo>
                    <a:pt x="867" y="297"/>
                  </a:lnTo>
                  <a:lnTo>
                    <a:pt x="899" y="195"/>
                  </a:lnTo>
                  <a:lnTo>
                    <a:pt x="931" y="113"/>
                  </a:lnTo>
                  <a:lnTo>
                    <a:pt x="963" y="53"/>
                  </a:lnTo>
                  <a:lnTo>
                    <a:pt x="995" y="15"/>
                  </a:lnTo>
                  <a:lnTo>
                    <a:pt x="1028" y="0"/>
                  </a:lnTo>
                  <a:lnTo>
                    <a:pt x="1060" y="8"/>
                  </a:lnTo>
                  <a:lnTo>
                    <a:pt x="1092" y="39"/>
                  </a:lnTo>
                  <a:lnTo>
                    <a:pt x="1124" y="92"/>
                  </a:lnTo>
                  <a:lnTo>
                    <a:pt x="1156" y="162"/>
                  </a:lnTo>
                  <a:lnTo>
                    <a:pt x="1188" y="244"/>
                  </a:lnTo>
                  <a:lnTo>
                    <a:pt x="1220" y="327"/>
                  </a:lnTo>
                  <a:lnTo>
                    <a:pt x="1252" y="403"/>
                  </a:lnTo>
                  <a:lnTo>
                    <a:pt x="1285" y="467"/>
                  </a:lnTo>
                  <a:lnTo>
                    <a:pt x="1316" y="516"/>
                  </a:lnTo>
                  <a:lnTo>
                    <a:pt x="1349" y="549"/>
                  </a:lnTo>
                  <a:lnTo>
                    <a:pt x="1381" y="568"/>
                  </a:lnTo>
                  <a:lnTo>
                    <a:pt x="1413" y="572"/>
                  </a:lnTo>
                  <a:lnTo>
                    <a:pt x="1445" y="559"/>
                  </a:lnTo>
                  <a:lnTo>
                    <a:pt x="1477" y="526"/>
                  </a:lnTo>
                  <a:lnTo>
                    <a:pt x="1509" y="463"/>
                  </a:lnTo>
                  <a:lnTo>
                    <a:pt x="1541" y="361"/>
                  </a:lnTo>
                  <a:lnTo>
                    <a:pt x="1574" y="214"/>
                  </a:lnTo>
                  <a:lnTo>
                    <a:pt x="1605" y="2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5" name="Freeform 264">
              <a:extLst>
                <a:ext uri="{FF2B5EF4-FFF2-40B4-BE49-F238E27FC236}">
                  <a16:creationId xmlns:a16="http://schemas.microsoft.com/office/drawing/2014/main" id="{E5809054-4AAE-8291-9E6C-DD414CB3CEF7}"/>
                </a:ext>
              </a:extLst>
            </p:cNvPr>
            <p:cNvSpPr>
              <a:spLocks/>
            </p:cNvSpPr>
            <p:nvPr/>
          </p:nvSpPr>
          <p:spPr bwMode="auto">
            <a:xfrm>
              <a:off x="934" y="2615"/>
              <a:ext cx="1605" cy="1083"/>
            </a:xfrm>
            <a:custGeom>
              <a:avLst/>
              <a:gdLst>
                <a:gd name="T0" fmla="*/ 0 w 1605"/>
                <a:gd name="T1" fmla="*/ 1083 h 1083"/>
                <a:gd name="T2" fmla="*/ 32 w 1605"/>
                <a:gd name="T3" fmla="*/ 941 h 1083"/>
                <a:gd name="T4" fmla="*/ 64 w 1605"/>
                <a:gd name="T5" fmla="*/ 792 h 1083"/>
                <a:gd name="T6" fmla="*/ 96 w 1605"/>
                <a:gd name="T7" fmla="*/ 660 h 1083"/>
                <a:gd name="T8" fmla="*/ 128 w 1605"/>
                <a:gd name="T9" fmla="*/ 557 h 1083"/>
                <a:gd name="T10" fmla="*/ 161 w 1605"/>
                <a:gd name="T11" fmla="*/ 489 h 1083"/>
                <a:gd name="T12" fmla="*/ 193 w 1605"/>
                <a:gd name="T13" fmla="*/ 449 h 1083"/>
                <a:gd name="T14" fmla="*/ 225 w 1605"/>
                <a:gd name="T15" fmla="*/ 431 h 1083"/>
                <a:gd name="T16" fmla="*/ 257 w 1605"/>
                <a:gd name="T17" fmla="*/ 432 h 1083"/>
                <a:gd name="T18" fmla="*/ 289 w 1605"/>
                <a:gd name="T19" fmla="*/ 451 h 1083"/>
                <a:gd name="T20" fmla="*/ 321 w 1605"/>
                <a:gd name="T21" fmla="*/ 488 h 1083"/>
                <a:gd name="T22" fmla="*/ 353 w 1605"/>
                <a:gd name="T23" fmla="*/ 546 h 1083"/>
                <a:gd name="T24" fmla="*/ 385 w 1605"/>
                <a:gd name="T25" fmla="*/ 622 h 1083"/>
                <a:gd name="T26" fmla="*/ 417 w 1605"/>
                <a:gd name="T27" fmla="*/ 707 h 1083"/>
                <a:gd name="T28" fmla="*/ 450 w 1605"/>
                <a:gd name="T29" fmla="*/ 790 h 1083"/>
                <a:gd name="T30" fmla="*/ 482 w 1605"/>
                <a:gd name="T31" fmla="*/ 858 h 1083"/>
                <a:gd name="T32" fmla="*/ 514 w 1605"/>
                <a:gd name="T33" fmla="*/ 908 h 1083"/>
                <a:gd name="T34" fmla="*/ 546 w 1605"/>
                <a:gd name="T35" fmla="*/ 940 h 1083"/>
                <a:gd name="T36" fmla="*/ 578 w 1605"/>
                <a:gd name="T37" fmla="*/ 957 h 1083"/>
                <a:gd name="T38" fmla="*/ 610 w 1605"/>
                <a:gd name="T39" fmla="*/ 961 h 1083"/>
                <a:gd name="T40" fmla="*/ 642 w 1605"/>
                <a:gd name="T41" fmla="*/ 954 h 1083"/>
                <a:gd name="T42" fmla="*/ 674 w 1605"/>
                <a:gd name="T43" fmla="*/ 933 h 1083"/>
                <a:gd name="T44" fmla="*/ 706 w 1605"/>
                <a:gd name="T45" fmla="*/ 894 h 1083"/>
                <a:gd name="T46" fmla="*/ 739 w 1605"/>
                <a:gd name="T47" fmla="*/ 829 h 1083"/>
                <a:gd name="T48" fmla="*/ 771 w 1605"/>
                <a:gd name="T49" fmla="*/ 734 h 1083"/>
                <a:gd name="T50" fmla="*/ 803 w 1605"/>
                <a:gd name="T51" fmla="*/ 608 h 1083"/>
                <a:gd name="T52" fmla="*/ 835 w 1605"/>
                <a:gd name="T53" fmla="*/ 463 h 1083"/>
                <a:gd name="T54" fmla="*/ 867 w 1605"/>
                <a:gd name="T55" fmla="*/ 319 h 1083"/>
                <a:gd name="T56" fmla="*/ 899 w 1605"/>
                <a:gd name="T57" fmla="*/ 197 h 1083"/>
                <a:gd name="T58" fmla="*/ 931 w 1605"/>
                <a:gd name="T59" fmla="*/ 106 h 1083"/>
                <a:gd name="T60" fmla="*/ 963 w 1605"/>
                <a:gd name="T61" fmla="*/ 47 h 1083"/>
                <a:gd name="T62" fmla="*/ 995 w 1605"/>
                <a:gd name="T63" fmla="*/ 14 h 1083"/>
                <a:gd name="T64" fmla="*/ 1028 w 1605"/>
                <a:gd name="T65" fmla="*/ 0 h 1083"/>
                <a:gd name="T66" fmla="*/ 1060 w 1605"/>
                <a:gd name="T67" fmla="*/ 5 h 1083"/>
                <a:gd name="T68" fmla="*/ 1092 w 1605"/>
                <a:gd name="T69" fmla="*/ 26 h 1083"/>
                <a:gd name="T70" fmla="*/ 1124 w 1605"/>
                <a:gd name="T71" fmla="*/ 67 h 1083"/>
                <a:gd name="T72" fmla="*/ 1156 w 1605"/>
                <a:gd name="T73" fmla="*/ 128 h 1083"/>
                <a:gd name="T74" fmla="*/ 1188 w 1605"/>
                <a:gd name="T75" fmla="*/ 205 h 1083"/>
                <a:gd name="T76" fmla="*/ 1220 w 1605"/>
                <a:gd name="T77" fmla="*/ 289 h 1083"/>
                <a:gd name="T78" fmla="*/ 1252 w 1605"/>
                <a:gd name="T79" fmla="*/ 366 h 1083"/>
                <a:gd name="T80" fmla="*/ 1285 w 1605"/>
                <a:gd name="T81" fmla="*/ 429 h 1083"/>
                <a:gd name="T82" fmla="*/ 1316 w 1605"/>
                <a:gd name="T83" fmla="*/ 474 h 1083"/>
                <a:gd name="T84" fmla="*/ 1349 w 1605"/>
                <a:gd name="T85" fmla="*/ 503 h 1083"/>
                <a:gd name="T86" fmla="*/ 1381 w 1605"/>
                <a:gd name="T87" fmla="*/ 521 h 1083"/>
                <a:gd name="T88" fmla="*/ 1413 w 1605"/>
                <a:gd name="T89" fmla="*/ 532 h 1083"/>
                <a:gd name="T90" fmla="*/ 1445 w 1605"/>
                <a:gd name="T91" fmla="*/ 537 h 1083"/>
                <a:gd name="T92" fmla="*/ 1477 w 1605"/>
                <a:gd name="T93" fmla="*/ 540 h 1083"/>
                <a:gd name="T94" fmla="*/ 1509 w 1605"/>
                <a:gd name="T95" fmla="*/ 540 h 1083"/>
                <a:gd name="T96" fmla="*/ 1541 w 1605"/>
                <a:gd name="T97" fmla="*/ 538 h 1083"/>
                <a:gd name="T98" fmla="*/ 1574 w 1605"/>
                <a:gd name="T99" fmla="*/ 534 h 1083"/>
                <a:gd name="T100" fmla="*/ 1605 w 1605"/>
                <a:gd name="T101" fmla="*/ 526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83">
                  <a:moveTo>
                    <a:pt x="0" y="1083"/>
                  </a:moveTo>
                  <a:lnTo>
                    <a:pt x="32" y="941"/>
                  </a:lnTo>
                  <a:lnTo>
                    <a:pt x="64" y="792"/>
                  </a:lnTo>
                  <a:lnTo>
                    <a:pt x="96" y="660"/>
                  </a:lnTo>
                  <a:lnTo>
                    <a:pt x="128" y="557"/>
                  </a:lnTo>
                  <a:lnTo>
                    <a:pt x="161" y="489"/>
                  </a:lnTo>
                  <a:lnTo>
                    <a:pt x="193" y="449"/>
                  </a:lnTo>
                  <a:lnTo>
                    <a:pt x="225" y="431"/>
                  </a:lnTo>
                  <a:lnTo>
                    <a:pt x="257" y="432"/>
                  </a:lnTo>
                  <a:lnTo>
                    <a:pt x="289" y="451"/>
                  </a:lnTo>
                  <a:lnTo>
                    <a:pt x="321" y="488"/>
                  </a:lnTo>
                  <a:lnTo>
                    <a:pt x="353" y="546"/>
                  </a:lnTo>
                  <a:lnTo>
                    <a:pt x="385" y="622"/>
                  </a:lnTo>
                  <a:lnTo>
                    <a:pt x="417" y="707"/>
                  </a:lnTo>
                  <a:lnTo>
                    <a:pt x="450" y="790"/>
                  </a:lnTo>
                  <a:lnTo>
                    <a:pt x="482" y="858"/>
                  </a:lnTo>
                  <a:lnTo>
                    <a:pt x="514" y="908"/>
                  </a:lnTo>
                  <a:lnTo>
                    <a:pt x="546" y="940"/>
                  </a:lnTo>
                  <a:lnTo>
                    <a:pt x="578" y="957"/>
                  </a:lnTo>
                  <a:lnTo>
                    <a:pt x="610" y="961"/>
                  </a:lnTo>
                  <a:lnTo>
                    <a:pt x="642" y="954"/>
                  </a:lnTo>
                  <a:lnTo>
                    <a:pt x="674" y="933"/>
                  </a:lnTo>
                  <a:lnTo>
                    <a:pt x="706" y="894"/>
                  </a:lnTo>
                  <a:lnTo>
                    <a:pt x="739" y="829"/>
                  </a:lnTo>
                  <a:lnTo>
                    <a:pt x="771" y="734"/>
                  </a:lnTo>
                  <a:lnTo>
                    <a:pt x="803" y="608"/>
                  </a:lnTo>
                  <a:lnTo>
                    <a:pt x="835" y="463"/>
                  </a:lnTo>
                  <a:lnTo>
                    <a:pt x="867" y="319"/>
                  </a:lnTo>
                  <a:lnTo>
                    <a:pt x="899" y="197"/>
                  </a:lnTo>
                  <a:lnTo>
                    <a:pt x="931" y="106"/>
                  </a:lnTo>
                  <a:lnTo>
                    <a:pt x="963" y="47"/>
                  </a:lnTo>
                  <a:lnTo>
                    <a:pt x="995" y="14"/>
                  </a:lnTo>
                  <a:lnTo>
                    <a:pt x="1028" y="0"/>
                  </a:lnTo>
                  <a:lnTo>
                    <a:pt x="1060" y="5"/>
                  </a:lnTo>
                  <a:lnTo>
                    <a:pt x="1092" y="26"/>
                  </a:lnTo>
                  <a:lnTo>
                    <a:pt x="1124" y="67"/>
                  </a:lnTo>
                  <a:lnTo>
                    <a:pt x="1156" y="128"/>
                  </a:lnTo>
                  <a:lnTo>
                    <a:pt x="1188" y="205"/>
                  </a:lnTo>
                  <a:lnTo>
                    <a:pt x="1220" y="289"/>
                  </a:lnTo>
                  <a:lnTo>
                    <a:pt x="1252" y="366"/>
                  </a:lnTo>
                  <a:lnTo>
                    <a:pt x="1285" y="429"/>
                  </a:lnTo>
                  <a:lnTo>
                    <a:pt x="1316" y="474"/>
                  </a:lnTo>
                  <a:lnTo>
                    <a:pt x="1349" y="503"/>
                  </a:lnTo>
                  <a:lnTo>
                    <a:pt x="1381" y="521"/>
                  </a:lnTo>
                  <a:lnTo>
                    <a:pt x="1413" y="532"/>
                  </a:lnTo>
                  <a:lnTo>
                    <a:pt x="1445" y="537"/>
                  </a:lnTo>
                  <a:lnTo>
                    <a:pt x="1477" y="540"/>
                  </a:lnTo>
                  <a:lnTo>
                    <a:pt x="1509" y="540"/>
                  </a:lnTo>
                  <a:lnTo>
                    <a:pt x="1541" y="538"/>
                  </a:lnTo>
                  <a:lnTo>
                    <a:pt x="1574" y="534"/>
                  </a:lnTo>
                  <a:lnTo>
                    <a:pt x="1605" y="52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6" name="Freeform 265">
              <a:extLst>
                <a:ext uri="{FF2B5EF4-FFF2-40B4-BE49-F238E27FC236}">
                  <a16:creationId xmlns:a16="http://schemas.microsoft.com/office/drawing/2014/main" id="{11613855-E4EC-F050-AF96-DA85499B06CC}"/>
                </a:ext>
              </a:extLst>
            </p:cNvPr>
            <p:cNvSpPr>
              <a:spLocks/>
            </p:cNvSpPr>
            <p:nvPr/>
          </p:nvSpPr>
          <p:spPr bwMode="auto">
            <a:xfrm>
              <a:off x="934" y="2574"/>
              <a:ext cx="1605" cy="1170"/>
            </a:xfrm>
            <a:custGeom>
              <a:avLst/>
              <a:gdLst>
                <a:gd name="T0" fmla="*/ 0 w 1605"/>
                <a:gd name="T1" fmla="*/ 1170 h 1170"/>
                <a:gd name="T2" fmla="*/ 32 w 1605"/>
                <a:gd name="T3" fmla="*/ 972 h 1170"/>
                <a:gd name="T4" fmla="*/ 64 w 1605"/>
                <a:gd name="T5" fmla="*/ 798 h 1170"/>
                <a:gd name="T6" fmla="*/ 96 w 1605"/>
                <a:gd name="T7" fmla="*/ 664 h 1170"/>
                <a:gd name="T8" fmla="*/ 128 w 1605"/>
                <a:gd name="T9" fmla="*/ 573 h 1170"/>
                <a:gd name="T10" fmla="*/ 161 w 1605"/>
                <a:gd name="T11" fmla="*/ 517 h 1170"/>
                <a:gd name="T12" fmla="*/ 193 w 1605"/>
                <a:gd name="T13" fmla="*/ 487 h 1170"/>
                <a:gd name="T14" fmla="*/ 225 w 1605"/>
                <a:gd name="T15" fmla="*/ 477 h 1170"/>
                <a:gd name="T16" fmla="*/ 257 w 1605"/>
                <a:gd name="T17" fmla="*/ 484 h 1170"/>
                <a:gd name="T18" fmla="*/ 289 w 1605"/>
                <a:gd name="T19" fmla="*/ 508 h 1170"/>
                <a:gd name="T20" fmla="*/ 321 w 1605"/>
                <a:gd name="T21" fmla="*/ 553 h 1170"/>
                <a:gd name="T22" fmla="*/ 353 w 1605"/>
                <a:gd name="T23" fmla="*/ 618 h 1170"/>
                <a:gd name="T24" fmla="*/ 385 w 1605"/>
                <a:gd name="T25" fmla="*/ 700 h 1170"/>
                <a:gd name="T26" fmla="*/ 417 w 1605"/>
                <a:gd name="T27" fmla="*/ 790 h 1170"/>
                <a:gd name="T28" fmla="*/ 450 w 1605"/>
                <a:gd name="T29" fmla="*/ 875 h 1170"/>
                <a:gd name="T30" fmla="*/ 482 w 1605"/>
                <a:gd name="T31" fmla="*/ 942 h 1170"/>
                <a:gd name="T32" fmla="*/ 514 w 1605"/>
                <a:gd name="T33" fmla="*/ 989 h 1170"/>
                <a:gd name="T34" fmla="*/ 546 w 1605"/>
                <a:gd name="T35" fmla="*/ 1017 h 1170"/>
                <a:gd name="T36" fmla="*/ 578 w 1605"/>
                <a:gd name="T37" fmla="*/ 1028 h 1170"/>
                <a:gd name="T38" fmla="*/ 610 w 1605"/>
                <a:gd name="T39" fmla="*/ 1025 h 1170"/>
                <a:gd name="T40" fmla="*/ 642 w 1605"/>
                <a:gd name="T41" fmla="*/ 1005 h 1170"/>
                <a:gd name="T42" fmla="*/ 674 w 1605"/>
                <a:gd name="T43" fmla="*/ 966 h 1170"/>
                <a:gd name="T44" fmla="*/ 706 w 1605"/>
                <a:gd name="T45" fmla="*/ 899 h 1170"/>
                <a:gd name="T46" fmla="*/ 739 w 1605"/>
                <a:gd name="T47" fmla="*/ 799 h 1170"/>
                <a:gd name="T48" fmla="*/ 771 w 1605"/>
                <a:gd name="T49" fmla="*/ 667 h 1170"/>
                <a:gd name="T50" fmla="*/ 803 w 1605"/>
                <a:gd name="T51" fmla="*/ 512 h 1170"/>
                <a:gd name="T52" fmla="*/ 835 w 1605"/>
                <a:gd name="T53" fmla="*/ 358 h 1170"/>
                <a:gd name="T54" fmla="*/ 867 w 1605"/>
                <a:gd name="T55" fmla="*/ 226 h 1170"/>
                <a:gd name="T56" fmla="*/ 899 w 1605"/>
                <a:gd name="T57" fmla="*/ 127 h 1170"/>
                <a:gd name="T58" fmla="*/ 931 w 1605"/>
                <a:gd name="T59" fmla="*/ 60 h 1170"/>
                <a:gd name="T60" fmla="*/ 963 w 1605"/>
                <a:gd name="T61" fmla="*/ 21 h 1170"/>
                <a:gd name="T62" fmla="*/ 995 w 1605"/>
                <a:gd name="T63" fmla="*/ 2 h 1170"/>
                <a:gd name="T64" fmla="*/ 1028 w 1605"/>
                <a:gd name="T65" fmla="*/ 0 h 1170"/>
                <a:gd name="T66" fmla="*/ 1060 w 1605"/>
                <a:gd name="T67" fmla="*/ 13 h 1170"/>
                <a:gd name="T68" fmla="*/ 1092 w 1605"/>
                <a:gd name="T69" fmla="*/ 41 h 1170"/>
                <a:gd name="T70" fmla="*/ 1124 w 1605"/>
                <a:gd name="T71" fmla="*/ 83 h 1170"/>
                <a:gd name="T72" fmla="*/ 1156 w 1605"/>
                <a:gd name="T73" fmla="*/ 134 h 1170"/>
                <a:gd name="T74" fmla="*/ 1188 w 1605"/>
                <a:gd name="T75" fmla="*/ 186 h 1170"/>
                <a:gd name="T76" fmla="*/ 1220 w 1605"/>
                <a:gd name="T77" fmla="*/ 229 h 1170"/>
                <a:gd name="T78" fmla="*/ 1252 w 1605"/>
                <a:gd name="T79" fmla="*/ 260 h 1170"/>
                <a:gd name="T80" fmla="*/ 1285 w 1605"/>
                <a:gd name="T81" fmla="*/ 280 h 1170"/>
                <a:gd name="T82" fmla="*/ 1316 w 1605"/>
                <a:gd name="T83" fmla="*/ 292 h 1170"/>
                <a:gd name="T84" fmla="*/ 1349 w 1605"/>
                <a:gd name="T85" fmla="*/ 298 h 1170"/>
                <a:gd name="T86" fmla="*/ 1381 w 1605"/>
                <a:gd name="T87" fmla="*/ 299 h 1170"/>
                <a:gd name="T88" fmla="*/ 1413 w 1605"/>
                <a:gd name="T89" fmla="*/ 296 h 1170"/>
                <a:gd name="T90" fmla="*/ 1445 w 1605"/>
                <a:gd name="T91" fmla="*/ 289 h 1170"/>
                <a:gd name="T92" fmla="*/ 1477 w 1605"/>
                <a:gd name="T93" fmla="*/ 275 h 1170"/>
                <a:gd name="T94" fmla="*/ 1509 w 1605"/>
                <a:gd name="T95" fmla="*/ 252 h 1170"/>
                <a:gd name="T96" fmla="*/ 1541 w 1605"/>
                <a:gd name="T97" fmla="*/ 215 h 1170"/>
                <a:gd name="T98" fmla="*/ 1574 w 1605"/>
                <a:gd name="T99" fmla="*/ 159 h 1170"/>
                <a:gd name="T100" fmla="*/ 1605 w 1605"/>
                <a:gd name="T101" fmla="*/ 80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170">
                  <a:moveTo>
                    <a:pt x="0" y="1170"/>
                  </a:moveTo>
                  <a:lnTo>
                    <a:pt x="32" y="972"/>
                  </a:lnTo>
                  <a:lnTo>
                    <a:pt x="64" y="798"/>
                  </a:lnTo>
                  <a:lnTo>
                    <a:pt x="96" y="664"/>
                  </a:lnTo>
                  <a:lnTo>
                    <a:pt x="128" y="573"/>
                  </a:lnTo>
                  <a:lnTo>
                    <a:pt x="161" y="517"/>
                  </a:lnTo>
                  <a:lnTo>
                    <a:pt x="193" y="487"/>
                  </a:lnTo>
                  <a:lnTo>
                    <a:pt x="225" y="477"/>
                  </a:lnTo>
                  <a:lnTo>
                    <a:pt x="257" y="484"/>
                  </a:lnTo>
                  <a:lnTo>
                    <a:pt x="289" y="508"/>
                  </a:lnTo>
                  <a:lnTo>
                    <a:pt x="321" y="553"/>
                  </a:lnTo>
                  <a:lnTo>
                    <a:pt x="353" y="618"/>
                  </a:lnTo>
                  <a:lnTo>
                    <a:pt x="385" y="700"/>
                  </a:lnTo>
                  <a:lnTo>
                    <a:pt x="417" y="790"/>
                  </a:lnTo>
                  <a:lnTo>
                    <a:pt x="450" y="875"/>
                  </a:lnTo>
                  <a:lnTo>
                    <a:pt x="482" y="942"/>
                  </a:lnTo>
                  <a:lnTo>
                    <a:pt x="514" y="989"/>
                  </a:lnTo>
                  <a:lnTo>
                    <a:pt x="546" y="1017"/>
                  </a:lnTo>
                  <a:lnTo>
                    <a:pt x="578" y="1028"/>
                  </a:lnTo>
                  <a:lnTo>
                    <a:pt x="610" y="1025"/>
                  </a:lnTo>
                  <a:lnTo>
                    <a:pt x="642" y="1005"/>
                  </a:lnTo>
                  <a:lnTo>
                    <a:pt x="674" y="966"/>
                  </a:lnTo>
                  <a:lnTo>
                    <a:pt x="706" y="899"/>
                  </a:lnTo>
                  <a:lnTo>
                    <a:pt x="739" y="799"/>
                  </a:lnTo>
                  <a:lnTo>
                    <a:pt x="771" y="667"/>
                  </a:lnTo>
                  <a:lnTo>
                    <a:pt x="803" y="512"/>
                  </a:lnTo>
                  <a:lnTo>
                    <a:pt x="835" y="358"/>
                  </a:lnTo>
                  <a:lnTo>
                    <a:pt x="867" y="226"/>
                  </a:lnTo>
                  <a:lnTo>
                    <a:pt x="899" y="127"/>
                  </a:lnTo>
                  <a:lnTo>
                    <a:pt x="931" y="60"/>
                  </a:lnTo>
                  <a:lnTo>
                    <a:pt x="963" y="21"/>
                  </a:lnTo>
                  <a:lnTo>
                    <a:pt x="995" y="2"/>
                  </a:lnTo>
                  <a:lnTo>
                    <a:pt x="1028" y="0"/>
                  </a:lnTo>
                  <a:lnTo>
                    <a:pt x="1060" y="13"/>
                  </a:lnTo>
                  <a:lnTo>
                    <a:pt x="1092" y="41"/>
                  </a:lnTo>
                  <a:lnTo>
                    <a:pt x="1124" y="83"/>
                  </a:lnTo>
                  <a:lnTo>
                    <a:pt x="1156" y="134"/>
                  </a:lnTo>
                  <a:lnTo>
                    <a:pt x="1188" y="186"/>
                  </a:lnTo>
                  <a:lnTo>
                    <a:pt x="1220" y="229"/>
                  </a:lnTo>
                  <a:lnTo>
                    <a:pt x="1252" y="260"/>
                  </a:lnTo>
                  <a:lnTo>
                    <a:pt x="1285" y="280"/>
                  </a:lnTo>
                  <a:lnTo>
                    <a:pt x="1316" y="292"/>
                  </a:lnTo>
                  <a:lnTo>
                    <a:pt x="1349" y="298"/>
                  </a:lnTo>
                  <a:lnTo>
                    <a:pt x="1381" y="299"/>
                  </a:lnTo>
                  <a:lnTo>
                    <a:pt x="1413" y="296"/>
                  </a:lnTo>
                  <a:lnTo>
                    <a:pt x="1445" y="289"/>
                  </a:lnTo>
                  <a:lnTo>
                    <a:pt x="1477" y="275"/>
                  </a:lnTo>
                  <a:lnTo>
                    <a:pt x="1509" y="252"/>
                  </a:lnTo>
                  <a:lnTo>
                    <a:pt x="1541" y="215"/>
                  </a:lnTo>
                  <a:lnTo>
                    <a:pt x="1574" y="159"/>
                  </a:lnTo>
                  <a:lnTo>
                    <a:pt x="1605" y="8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7" name="Freeform 266">
              <a:extLst>
                <a:ext uri="{FF2B5EF4-FFF2-40B4-BE49-F238E27FC236}">
                  <a16:creationId xmlns:a16="http://schemas.microsoft.com/office/drawing/2014/main" id="{054B3752-3CF2-DB5E-AF26-2AADD15CC973}"/>
                </a:ext>
              </a:extLst>
            </p:cNvPr>
            <p:cNvSpPr>
              <a:spLocks/>
            </p:cNvSpPr>
            <p:nvPr/>
          </p:nvSpPr>
          <p:spPr bwMode="auto">
            <a:xfrm>
              <a:off x="934" y="2570"/>
              <a:ext cx="1605" cy="1169"/>
            </a:xfrm>
            <a:custGeom>
              <a:avLst/>
              <a:gdLst>
                <a:gd name="T0" fmla="*/ 0 w 1605"/>
                <a:gd name="T1" fmla="*/ 1169 h 1169"/>
                <a:gd name="T2" fmla="*/ 32 w 1605"/>
                <a:gd name="T3" fmla="*/ 974 h 1169"/>
                <a:gd name="T4" fmla="*/ 64 w 1605"/>
                <a:gd name="T5" fmla="*/ 803 h 1169"/>
                <a:gd name="T6" fmla="*/ 96 w 1605"/>
                <a:gd name="T7" fmla="*/ 674 h 1169"/>
                <a:gd name="T8" fmla="*/ 128 w 1605"/>
                <a:gd name="T9" fmla="*/ 586 h 1169"/>
                <a:gd name="T10" fmla="*/ 161 w 1605"/>
                <a:gd name="T11" fmla="*/ 532 h 1169"/>
                <a:gd name="T12" fmla="*/ 193 w 1605"/>
                <a:gd name="T13" fmla="*/ 504 h 1169"/>
                <a:gd name="T14" fmla="*/ 225 w 1605"/>
                <a:gd name="T15" fmla="*/ 495 h 1169"/>
                <a:gd name="T16" fmla="*/ 257 w 1605"/>
                <a:gd name="T17" fmla="*/ 503 h 1169"/>
                <a:gd name="T18" fmla="*/ 289 w 1605"/>
                <a:gd name="T19" fmla="*/ 527 h 1169"/>
                <a:gd name="T20" fmla="*/ 321 w 1605"/>
                <a:gd name="T21" fmla="*/ 571 h 1169"/>
                <a:gd name="T22" fmla="*/ 353 w 1605"/>
                <a:gd name="T23" fmla="*/ 634 h 1169"/>
                <a:gd name="T24" fmla="*/ 385 w 1605"/>
                <a:gd name="T25" fmla="*/ 713 h 1169"/>
                <a:gd name="T26" fmla="*/ 417 w 1605"/>
                <a:gd name="T27" fmla="*/ 798 h 1169"/>
                <a:gd name="T28" fmla="*/ 450 w 1605"/>
                <a:gd name="T29" fmla="*/ 877 h 1169"/>
                <a:gd name="T30" fmla="*/ 482 w 1605"/>
                <a:gd name="T31" fmla="*/ 940 h 1169"/>
                <a:gd name="T32" fmla="*/ 514 w 1605"/>
                <a:gd name="T33" fmla="*/ 984 h 1169"/>
                <a:gd name="T34" fmla="*/ 546 w 1605"/>
                <a:gd name="T35" fmla="*/ 1009 h 1169"/>
                <a:gd name="T36" fmla="*/ 578 w 1605"/>
                <a:gd name="T37" fmla="*/ 1017 h 1169"/>
                <a:gd name="T38" fmla="*/ 610 w 1605"/>
                <a:gd name="T39" fmla="*/ 1009 h 1169"/>
                <a:gd name="T40" fmla="*/ 642 w 1605"/>
                <a:gd name="T41" fmla="*/ 984 h 1169"/>
                <a:gd name="T42" fmla="*/ 674 w 1605"/>
                <a:gd name="T43" fmla="*/ 937 h 1169"/>
                <a:gd name="T44" fmla="*/ 706 w 1605"/>
                <a:gd name="T45" fmla="*/ 864 h 1169"/>
                <a:gd name="T46" fmla="*/ 739 w 1605"/>
                <a:gd name="T47" fmla="*/ 762 h 1169"/>
                <a:gd name="T48" fmla="*/ 771 w 1605"/>
                <a:gd name="T49" fmla="*/ 633 h 1169"/>
                <a:gd name="T50" fmla="*/ 803 w 1605"/>
                <a:gd name="T51" fmla="*/ 491 h 1169"/>
                <a:gd name="T52" fmla="*/ 835 w 1605"/>
                <a:gd name="T53" fmla="*/ 355 h 1169"/>
                <a:gd name="T54" fmla="*/ 867 w 1605"/>
                <a:gd name="T55" fmla="*/ 239 h 1169"/>
                <a:gd name="T56" fmla="*/ 899 w 1605"/>
                <a:gd name="T57" fmla="*/ 152 h 1169"/>
                <a:gd name="T58" fmla="*/ 931 w 1605"/>
                <a:gd name="T59" fmla="*/ 92 h 1169"/>
                <a:gd name="T60" fmla="*/ 963 w 1605"/>
                <a:gd name="T61" fmla="*/ 54 h 1169"/>
                <a:gd name="T62" fmla="*/ 995 w 1605"/>
                <a:gd name="T63" fmla="*/ 34 h 1169"/>
                <a:gd name="T64" fmla="*/ 1028 w 1605"/>
                <a:gd name="T65" fmla="*/ 25 h 1169"/>
                <a:gd name="T66" fmla="*/ 1060 w 1605"/>
                <a:gd name="T67" fmla="*/ 29 h 1169"/>
                <a:gd name="T68" fmla="*/ 1092 w 1605"/>
                <a:gd name="T69" fmla="*/ 44 h 1169"/>
                <a:gd name="T70" fmla="*/ 1124 w 1605"/>
                <a:gd name="T71" fmla="*/ 74 h 1169"/>
                <a:gd name="T72" fmla="*/ 1156 w 1605"/>
                <a:gd name="T73" fmla="*/ 121 h 1169"/>
                <a:gd name="T74" fmla="*/ 1188 w 1605"/>
                <a:gd name="T75" fmla="*/ 187 h 1169"/>
                <a:gd name="T76" fmla="*/ 1220 w 1605"/>
                <a:gd name="T77" fmla="*/ 267 h 1169"/>
                <a:gd name="T78" fmla="*/ 1252 w 1605"/>
                <a:gd name="T79" fmla="*/ 347 h 1169"/>
                <a:gd name="T80" fmla="*/ 1285 w 1605"/>
                <a:gd name="T81" fmla="*/ 416 h 1169"/>
                <a:gd name="T82" fmla="*/ 1316 w 1605"/>
                <a:gd name="T83" fmla="*/ 467 h 1169"/>
                <a:gd name="T84" fmla="*/ 1349 w 1605"/>
                <a:gd name="T85" fmla="*/ 499 h 1169"/>
                <a:gd name="T86" fmla="*/ 1381 w 1605"/>
                <a:gd name="T87" fmla="*/ 513 h 1169"/>
                <a:gd name="T88" fmla="*/ 1413 w 1605"/>
                <a:gd name="T89" fmla="*/ 511 h 1169"/>
                <a:gd name="T90" fmla="*/ 1445 w 1605"/>
                <a:gd name="T91" fmla="*/ 491 h 1169"/>
                <a:gd name="T92" fmla="*/ 1477 w 1605"/>
                <a:gd name="T93" fmla="*/ 451 h 1169"/>
                <a:gd name="T94" fmla="*/ 1509 w 1605"/>
                <a:gd name="T95" fmla="*/ 383 h 1169"/>
                <a:gd name="T96" fmla="*/ 1541 w 1605"/>
                <a:gd name="T97" fmla="*/ 283 h 1169"/>
                <a:gd name="T98" fmla="*/ 1574 w 1605"/>
                <a:gd name="T99" fmla="*/ 151 h 1169"/>
                <a:gd name="T100" fmla="*/ 1605 w 1605"/>
                <a:gd name="T101"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169">
                  <a:moveTo>
                    <a:pt x="0" y="1169"/>
                  </a:moveTo>
                  <a:lnTo>
                    <a:pt x="32" y="974"/>
                  </a:lnTo>
                  <a:lnTo>
                    <a:pt x="64" y="803"/>
                  </a:lnTo>
                  <a:lnTo>
                    <a:pt x="96" y="674"/>
                  </a:lnTo>
                  <a:lnTo>
                    <a:pt x="128" y="586"/>
                  </a:lnTo>
                  <a:lnTo>
                    <a:pt x="161" y="532"/>
                  </a:lnTo>
                  <a:lnTo>
                    <a:pt x="193" y="504"/>
                  </a:lnTo>
                  <a:lnTo>
                    <a:pt x="225" y="495"/>
                  </a:lnTo>
                  <a:lnTo>
                    <a:pt x="257" y="503"/>
                  </a:lnTo>
                  <a:lnTo>
                    <a:pt x="289" y="527"/>
                  </a:lnTo>
                  <a:lnTo>
                    <a:pt x="321" y="571"/>
                  </a:lnTo>
                  <a:lnTo>
                    <a:pt x="353" y="634"/>
                  </a:lnTo>
                  <a:lnTo>
                    <a:pt x="385" y="713"/>
                  </a:lnTo>
                  <a:lnTo>
                    <a:pt x="417" y="798"/>
                  </a:lnTo>
                  <a:lnTo>
                    <a:pt x="450" y="877"/>
                  </a:lnTo>
                  <a:lnTo>
                    <a:pt x="482" y="940"/>
                  </a:lnTo>
                  <a:lnTo>
                    <a:pt x="514" y="984"/>
                  </a:lnTo>
                  <a:lnTo>
                    <a:pt x="546" y="1009"/>
                  </a:lnTo>
                  <a:lnTo>
                    <a:pt x="578" y="1017"/>
                  </a:lnTo>
                  <a:lnTo>
                    <a:pt x="610" y="1009"/>
                  </a:lnTo>
                  <a:lnTo>
                    <a:pt x="642" y="984"/>
                  </a:lnTo>
                  <a:lnTo>
                    <a:pt x="674" y="937"/>
                  </a:lnTo>
                  <a:lnTo>
                    <a:pt x="706" y="864"/>
                  </a:lnTo>
                  <a:lnTo>
                    <a:pt x="739" y="762"/>
                  </a:lnTo>
                  <a:lnTo>
                    <a:pt x="771" y="633"/>
                  </a:lnTo>
                  <a:lnTo>
                    <a:pt x="803" y="491"/>
                  </a:lnTo>
                  <a:lnTo>
                    <a:pt x="835" y="355"/>
                  </a:lnTo>
                  <a:lnTo>
                    <a:pt x="867" y="239"/>
                  </a:lnTo>
                  <a:lnTo>
                    <a:pt x="899" y="152"/>
                  </a:lnTo>
                  <a:lnTo>
                    <a:pt x="931" y="92"/>
                  </a:lnTo>
                  <a:lnTo>
                    <a:pt x="963" y="54"/>
                  </a:lnTo>
                  <a:lnTo>
                    <a:pt x="995" y="34"/>
                  </a:lnTo>
                  <a:lnTo>
                    <a:pt x="1028" y="25"/>
                  </a:lnTo>
                  <a:lnTo>
                    <a:pt x="1060" y="29"/>
                  </a:lnTo>
                  <a:lnTo>
                    <a:pt x="1092" y="44"/>
                  </a:lnTo>
                  <a:lnTo>
                    <a:pt x="1124" y="74"/>
                  </a:lnTo>
                  <a:lnTo>
                    <a:pt x="1156" y="121"/>
                  </a:lnTo>
                  <a:lnTo>
                    <a:pt x="1188" y="187"/>
                  </a:lnTo>
                  <a:lnTo>
                    <a:pt x="1220" y="267"/>
                  </a:lnTo>
                  <a:lnTo>
                    <a:pt x="1252" y="347"/>
                  </a:lnTo>
                  <a:lnTo>
                    <a:pt x="1285" y="416"/>
                  </a:lnTo>
                  <a:lnTo>
                    <a:pt x="1316" y="467"/>
                  </a:lnTo>
                  <a:lnTo>
                    <a:pt x="1349" y="499"/>
                  </a:lnTo>
                  <a:lnTo>
                    <a:pt x="1381" y="513"/>
                  </a:lnTo>
                  <a:lnTo>
                    <a:pt x="1413" y="511"/>
                  </a:lnTo>
                  <a:lnTo>
                    <a:pt x="1445" y="491"/>
                  </a:lnTo>
                  <a:lnTo>
                    <a:pt x="1477" y="451"/>
                  </a:lnTo>
                  <a:lnTo>
                    <a:pt x="1509" y="383"/>
                  </a:lnTo>
                  <a:lnTo>
                    <a:pt x="1541" y="283"/>
                  </a:lnTo>
                  <a:lnTo>
                    <a:pt x="1574" y="151"/>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8" name="Freeform 267">
              <a:extLst>
                <a:ext uri="{FF2B5EF4-FFF2-40B4-BE49-F238E27FC236}">
                  <a16:creationId xmlns:a16="http://schemas.microsoft.com/office/drawing/2014/main" id="{BDF86CA1-D45B-3C4C-16F3-38E69A0331D3}"/>
                </a:ext>
              </a:extLst>
            </p:cNvPr>
            <p:cNvSpPr>
              <a:spLocks/>
            </p:cNvSpPr>
            <p:nvPr/>
          </p:nvSpPr>
          <p:spPr bwMode="auto">
            <a:xfrm>
              <a:off x="934" y="2640"/>
              <a:ext cx="1605" cy="936"/>
            </a:xfrm>
            <a:custGeom>
              <a:avLst/>
              <a:gdLst>
                <a:gd name="T0" fmla="*/ 0 w 1605"/>
                <a:gd name="T1" fmla="*/ 936 h 936"/>
                <a:gd name="T2" fmla="*/ 32 w 1605"/>
                <a:gd name="T3" fmla="*/ 805 h 936"/>
                <a:gd name="T4" fmla="*/ 64 w 1605"/>
                <a:gd name="T5" fmla="*/ 679 h 936"/>
                <a:gd name="T6" fmla="*/ 96 w 1605"/>
                <a:gd name="T7" fmla="*/ 573 h 936"/>
                <a:gd name="T8" fmla="*/ 128 w 1605"/>
                <a:gd name="T9" fmla="*/ 496 h 936"/>
                <a:gd name="T10" fmla="*/ 161 w 1605"/>
                <a:gd name="T11" fmla="*/ 447 h 936"/>
                <a:gd name="T12" fmla="*/ 193 w 1605"/>
                <a:gd name="T13" fmla="*/ 422 h 936"/>
                <a:gd name="T14" fmla="*/ 225 w 1605"/>
                <a:gd name="T15" fmla="*/ 415 h 936"/>
                <a:gd name="T16" fmla="*/ 257 w 1605"/>
                <a:gd name="T17" fmla="*/ 425 h 936"/>
                <a:gd name="T18" fmla="*/ 289 w 1605"/>
                <a:gd name="T19" fmla="*/ 452 h 936"/>
                <a:gd name="T20" fmla="*/ 321 w 1605"/>
                <a:gd name="T21" fmla="*/ 499 h 936"/>
                <a:gd name="T22" fmla="*/ 353 w 1605"/>
                <a:gd name="T23" fmla="*/ 564 h 936"/>
                <a:gd name="T24" fmla="*/ 385 w 1605"/>
                <a:gd name="T25" fmla="*/ 644 h 936"/>
                <a:gd name="T26" fmla="*/ 417 w 1605"/>
                <a:gd name="T27" fmla="*/ 728 h 936"/>
                <a:gd name="T28" fmla="*/ 450 w 1605"/>
                <a:gd name="T29" fmla="*/ 803 h 936"/>
                <a:gd name="T30" fmla="*/ 482 w 1605"/>
                <a:gd name="T31" fmla="*/ 862 h 936"/>
                <a:gd name="T32" fmla="*/ 514 w 1605"/>
                <a:gd name="T33" fmla="*/ 902 h 936"/>
                <a:gd name="T34" fmla="*/ 546 w 1605"/>
                <a:gd name="T35" fmla="*/ 925 h 936"/>
                <a:gd name="T36" fmla="*/ 578 w 1605"/>
                <a:gd name="T37" fmla="*/ 933 h 936"/>
                <a:gd name="T38" fmla="*/ 610 w 1605"/>
                <a:gd name="T39" fmla="*/ 928 h 936"/>
                <a:gd name="T40" fmla="*/ 642 w 1605"/>
                <a:gd name="T41" fmla="*/ 907 h 936"/>
                <a:gd name="T42" fmla="*/ 674 w 1605"/>
                <a:gd name="T43" fmla="*/ 866 h 936"/>
                <a:gd name="T44" fmla="*/ 706 w 1605"/>
                <a:gd name="T45" fmla="*/ 799 h 936"/>
                <a:gd name="T46" fmla="*/ 739 w 1605"/>
                <a:gd name="T47" fmla="*/ 702 h 936"/>
                <a:gd name="T48" fmla="*/ 771 w 1605"/>
                <a:gd name="T49" fmla="*/ 575 h 936"/>
                <a:gd name="T50" fmla="*/ 803 w 1605"/>
                <a:gd name="T51" fmla="*/ 432 h 936"/>
                <a:gd name="T52" fmla="*/ 835 w 1605"/>
                <a:gd name="T53" fmla="*/ 293 h 936"/>
                <a:gd name="T54" fmla="*/ 867 w 1605"/>
                <a:gd name="T55" fmla="*/ 178 h 936"/>
                <a:gd name="T56" fmla="*/ 899 w 1605"/>
                <a:gd name="T57" fmla="*/ 94 h 936"/>
                <a:gd name="T58" fmla="*/ 931 w 1605"/>
                <a:gd name="T59" fmla="*/ 40 h 936"/>
                <a:gd name="T60" fmla="*/ 963 w 1605"/>
                <a:gd name="T61" fmla="*/ 10 h 936"/>
                <a:gd name="T62" fmla="*/ 995 w 1605"/>
                <a:gd name="T63" fmla="*/ 0 h 936"/>
                <a:gd name="T64" fmla="*/ 1028 w 1605"/>
                <a:gd name="T65" fmla="*/ 6 h 936"/>
                <a:gd name="T66" fmla="*/ 1060 w 1605"/>
                <a:gd name="T67" fmla="*/ 27 h 936"/>
                <a:gd name="T68" fmla="*/ 1092 w 1605"/>
                <a:gd name="T69" fmla="*/ 62 h 936"/>
                <a:gd name="T70" fmla="*/ 1124 w 1605"/>
                <a:gd name="T71" fmla="*/ 104 h 936"/>
                <a:gd name="T72" fmla="*/ 1156 w 1605"/>
                <a:gd name="T73" fmla="*/ 146 h 936"/>
                <a:gd name="T74" fmla="*/ 1188 w 1605"/>
                <a:gd name="T75" fmla="*/ 182 h 936"/>
                <a:gd name="T76" fmla="*/ 1220 w 1605"/>
                <a:gd name="T77" fmla="*/ 208 h 936"/>
                <a:gd name="T78" fmla="*/ 1252 w 1605"/>
                <a:gd name="T79" fmla="*/ 224 h 936"/>
                <a:gd name="T80" fmla="*/ 1285 w 1605"/>
                <a:gd name="T81" fmla="*/ 234 h 936"/>
                <a:gd name="T82" fmla="*/ 1316 w 1605"/>
                <a:gd name="T83" fmla="*/ 240 h 936"/>
                <a:gd name="T84" fmla="*/ 1349 w 1605"/>
                <a:gd name="T85" fmla="*/ 242 h 936"/>
                <a:gd name="T86" fmla="*/ 1381 w 1605"/>
                <a:gd name="T87" fmla="*/ 241 h 936"/>
                <a:gd name="T88" fmla="*/ 1413 w 1605"/>
                <a:gd name="T89" fmla="*/ 238 h 936"/>
                <a:gd name="T90" fmla="*/ 1445 w 1605"/>
                <a:gd name="T91" fmla="*/ 232 h 936"/>
                <a:gd name="T92" fmla="*/ 1477 w 1605"/>
                <a:gd name="T93" fmla="*/ 221 h 936"/>
                <a:gd name="T94" fmla="*/ 1509 w 1605"/>
                <a:gd name="T95" fmla="*/ 202 h 936"/>
                <a:gd name="T96" fmla="*/ 1541 w 1605"/>
                <a:gd name="T97" fmla="*/ 172 h 936"/>
                <a:gd name="T98" fmla="*/ 1574 w 1605"/>
                <a:gd name="T99" fmla="*/ 126 h 936"/>
                <a:gd name="T100" fmla="*/ 1605 w 1605"/>
                <a:gd name="T101" fmla="*/ 61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936">
                  <a:moveTo>
                    <a:pt x="0" y="936"/>
                  </a:moveTo>
                  <a:lnTo>
                    <a:pt x="32" y="805"/>
                  </a:lnTo>
                  <a:lnTo>
                    <a:pt x="64" y="679"/>
                  </a:lnTo>
                  <a:lnTo>
                    <a:pt x="96" y="573"/>
                  </a:lnTo>
                  <a:lnTo>
                    <a:pt x="128" y="496"/>
                  </a:lnTo>
                  <a:lnTo>
                    <a:pt x="161" y="447"/>
                  </a:lnTo>
                  <a:lnTo>
                    <a:pt x="193" y="422"/>
                  </a:lnTo>
                  <a:lnTo>
                    <a:pt x="225" y="415"/>
                  </a:lnTo>
                  <a:lnTo>
                    <a:pt x="257" y="425"/>
                  </a:lnTo>
                  <a:lnTo>
                    <a:pt x="289" y="452"/>
                  </a:lnTo>
                  <a:lnTo>
                    <a:pt x="321" y="499"/>
                  </a:lnTo>
                  <a:lnTo>
                    <a:pt x="353" y="564"/>
                  </a:lnTo>
                  <a:lnTo>
                    <a:pt x="385" y="644"/>
                  </a:lnTo>
                  <a:lnTo>
                    <a:pt x="417" y="728"/>
                  </a:lnTo>
                  <a:lnTo>
                    <a:pt x="450" y="803"/>
                  </a:lnTo>
                  <a:lnTo>
                    <a:pt x="482" y="862"/>
                  </a:lnTo>
                  <a:lnTo>
                    <a:pt x="514" y="902"/>
                  </a:lnTo>
                  <a:lnTo>
                    <a:pt x="546" y="925"/>
                  </a:lnTo>
                  <a:lnTo>
                    <a:pt x="578" y="933"/>
                  </a:lnTo>
                  <a:lnTo>
                    <a:pt x="610" y="928"/>
                  </a:lnTo>
                  <a:lnTo>
                    <a:pt x="642" y="907"/>
                  </a:lnTo>
                  <a:lnTo>
                    <a:pt x="674" y="866"/>
                  </a:lnTo>
                  <a:lnTo>
                    <a:pt x="706" y="799"/>
                  </a:lnTo>
                  <a:lnTo>
                    <a:pt x="739" y="702"/>
                  </a:lnTo>
                  <a:lnTo>
                    <a:pt x="771" y="575"/>
                  </a:lnTo>
                  <a:lnTo>
                    <a:pt x="803" y="432"/>
                  </a:lnTo>
                  <a:lnTo>
                    <a:pt x="835" y="293"/>
                  </a:lnTo>
                  <a:lnTo>
                    <a:pt x="867" y="178"/>
                  </a:lnTo>
                  <a:lnTo>
                    <a:pt x="899" y="94"/>
                  </a:lnTo>
                  <a:lnTo>
                    <a:pt x="931" y="40"/>
                  </a:lnTo>
                  <a:lnTo>
                    <a:pt x="963" y="10"/>
                  </a:lnTo>
                  <a:lnTo>
                    <a:pt x="995" y="0"/>
                  </a:lnTo>
                  <a:lnTo>
                    <a:pt x="1028" y="6"/>
                  </a:lnTo>
                  <a:lnTo>
                    <a:pt x="1060" y="27"/>
                  </a:lnTo>
                  <a:lnTo>
                    <a:pt x="1092" y="62"/>
                  </a:lnTo>
                  <a:lnTo>
                    <a:pt x="1124" y="104"/>
                  </a:lnTo>
                  <a:lnTo>
                    <a:pt x="1156" y="146"/>
                  </a:lnTo>
                  <a:lnTo>
                    <a:pt x="1188" y="182"/>
                  </a:lnTo>
                  <a:lnTo>
                    <a:pt x="1220" y="208"/>
                  </a:lnTo>
                  <a:lnTo>
                    <a:pt x="1252" y="224"/>
                  </a:lnTo>
                  <a:lnTo>
                    <a:pt x="1285" y="234"/>
                  </a:lnTo>
                  <a:lnTo>
                    <a:pt x="1316" y="240"/>
                  </a:lnTo>
                  <a:lnTo>
                    <a:pt x="1349" y="242"/>
                  </a:lnTo>
                  <a:lnTo>
                    <a:pt x="1381" y="241"/>
                  </a:lnTo>
                  <a:lnTo>
                    <a:pt x="1413" y="238"/>
                  </a:lnTo>
                  <a:lnTo>
                    <a:pt x="1445" y="232"/>
                  </a:lnTo>
                  <a:lnTo>
                    <a:pt x="1477" y="221"/>
                  </a:lnTo>
                  <a:lnTo>
                    <a:pt x="1509" y="202"/>
                  </a:lnTo>
                  <a:lnTo>
                    <a:pt x="1541" y="172"/>
                  </a:lnTo>
                  <a:lnTo>
                    <a:pt x="1574" y="126"/>
                  </a:lnTo>
                  <a:lnTo>
                    <a:pt x="1605" y="6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9" name="Freeform 268">
              <a:extLst>
                <a:ext uri="{FF2B5EF4-FFF2-40B4-BE49-F238E27FC236}">
                  <a16:creationId xmlns:a16="http://schemas.microsoft.com/office/drawing/2014/main" id="{3529D8A2-A25E-03E3-4AF9-C4A5A3574C8B}"/>
                </a:ext>
              </a:extLst>
            </p:cNvPr>
            <p:cNvSpPr>
              <a:spLocks/>
            </p:cNvSpPr>
            <p:nvPr/>
          </p:nvSpPr>
          <p:spPr bwMode="auto">
            <a:xfrm>
              <a:off x="934" y="2531"/>
              <a:ext cx="1605" cy="1077"/>
            </a:xfrm>
            <a:custGeom>
              <a:avLst/>
              <a:gdLst>
                <a:gd name="T0" fmla="*/ 0 w 1605"/>
                <a:gd name="T1" fmla="*/ 1046 h 1077"/>
                <a:gd name="T2" fmla="*/ 32 w 1605"/>
                <a:gd name="T3" fmla="*/ 945 h 1077"/>
                <a:gd name="T4" fmla="*/ 64 w 1605"/>
                <a:gd name="T5" fmla="*/ 829 h 1077"/>
                <a:gd name="T6" fmla="*/ 96 w 1605"/>
                <a:gd name="T7" fmla="*/ 715 h 1077"/>
                <a:gd name="T8" fmla="*/ 128 w 1605"/>
                <a:gd name="T9" fmla="*/ 621 h 1077"/>
                <a:gd name="T10" fmla="*/ 161 w 1605"/>
                <a:gd name="T11" fmla="*/ 556 h 1077"/>
                <a:gd name="T12" fmla="*/ 193 w 1605"/>
                <a:gd name="T13" fmla="*/ 519 h 1077"/>
                <a:gd name="T14" fmla="*/ 225 w 1605"/>
                <a:gd name="T15" fmla="*/ 507 h 1077"/>
                <a:gd name="T16" fmla="*/ 257 w 1605"/>
                <a:gd name="T17" fmla="*/ 517 h 1077"/>
                <a:gd name="T18" fmla="*/ 289 w 1605"/>
                <a:gd name="T19" fmla="*/ 549 h 1077"/>
                <a:gd name="T20" fmla="*/ 321 w 1605"/>
                <a:gd name="T21" fmla="*/ 602 h 1077"/>
                <a:gd name="T22" fmla="*/ 353 w 1605"/>
                <a:gd name="T23" fmla="*/ 677 h 1077"/>
                <a:gd name="T24" fmla="*/ 385 w 1605"/>
                <a:gd name="T25" fmla="*/ 767 h 1077"/>
                <a:gd name="T26" fmla="*/ 417 w 1605"/>
                <a:gd name="T27" fmla="*/ 861 h 1077"/>
                <a:gd name="T28" fmla="*/ 450 w 1605"/>
                <a:gd name="T29" fmla="*/ 946 h 1077"/>
                <a:gd name="T30" fmla="*/ 482 w 1605"/>
                <a:gd name="T31" fmla="*/ 1013 h 1077"/>
                <a:gd name="T32" fmla="*/ 514 w 1605"/>
                <a:gd name="T33" fmla="*/ 1056 h 1077"/>
                <a:gd name="T34" fmla="*/ 546 w 1605"/>
                <a:gd name="T35" fmla="*/ 1077 h 1077"/>
                <a:gd name="T36" fmla="*/ 578 w 1605"/>
                <a:gd name="T37" fmla="*/ 1077 h 1077"/>
                <a:gd name="T38" fmla="*/ 610 w 1605"/>
                <a:gd name="T39" fmla="*/ 1057 h 1077"/>
                <a:gd name="T40" fmla="*/ 642 w 1605"/>
                <a:gd name="T41" fmla="*/ 1018 h 1077"/>
                <a:gd name="T42" fmla="*/ 674 w 1605"/>
                <a:gd name="T43" fmla="*/ 959 h 1077"/>
                <a:gd name="T44" fmla="*/ 706 w 1605"/>
                <a:gd name="T45" fmla="*/ 879 h 1077"/>
                <a:gd name="T46" fmla="*/ 739 w 1605"/>
                <a:gd name="T47" fmla="*/ 779 h 1077"/>
                <a:gd name="T48" fmla="*/ 771 w 1605"/>
                <a:gd name="T49" fmla="*/ 664 h 1077"/>
                <a:gd name="T50" fmla="*/ 803 w 1605"/>
                <a:gd name="T51" fmla="*/ 539 h 1077"/>
                <a:gd name="T52" fmla="*/ 835 w 1605"/>
                <a:gd name="T53" fmla="*/ 414 h 1077"/>
                <a:gd name="T54" fmla="*/ 867 w 1605"/>
                <a:gd name="T55" fmla="*/ 298 h 1077"/>
                <a:gd name="T56" fmla="*/ 899 w 1605"/>
                <a:gd name="T57" fmla="*/ 198 h 1077"/>
                <a:gd name="T58" fmla="*/ 931 w 1605"/>
                <a:gd name="T59" fmla="*/ 118 h 1077"/>
                <a:gd name="T60" fmla="*/ 963 w 1605"/>
                <a:gd name="T61" fmla="*/ 59 h 1077"/>
                <a:gd name="T62" fmla="*/ 995 w 1605"/>
                <a:gd name="T63" fmla="*/ 19 h 1077"/>
                <a:gd name="T64" fmla="*/ 1028 w 1605"/>
                <a:gd name="T65" fmla="*/ 0 h 1077"/>
                <a:gd name="T66" fmla="*/ 1060 w 1605"/>
                <a:gd name="T67" fmla="*/ 3 h 1077"/>
                <a:gd name="T68" fmla="*/ 1092 w 1605"/>
                <a:gd name="T69" fmla="*/ 32 h 1077"/>
                <a:gd name="T70" fmla="*/ 1124 w 1605"/>
                <a:gd name="T71" fmla="*/ 89 h 1077"/>
                <a:gd name="T72" fmla="*/ 1156 w 1605"/>
                <a:gd name="T73" fmla="*/ 171 h 1077"/>
                <a:gd name="T74" fmla="*/ 1188 w 1605"/>
                <a:gd name="T75" fmla="*/ 263 h 1077"/>
                <a:gd name="T76" fmla="*/ 1220 w 1605"/>
                <a:gd name="T77" fmla="*/ 346 h 1077"/>
                <a:gd name="T78" fmla="*/ 1252 w 1605"/>
                <a:gd name="T79" fmla="*/ 410 h 1077"/>
                <a:gd name="T80" fmla="*/ 1285 w 1605"/>
                <a:gd name="T81" fmla="*/ 452 h 1077"/>
                <a:gd name="T82" fmla="*/ 1316 w 1605"/>
                <a:gd name="T83" fmla="*/ 478 h 1077"/>
                <a:gd name="T84" fmla="*/ 1349 w 1605"/>
                <a:gd name="T85" fmla="*/ 495 h 1077"/>
                <a:gd name="T86" fmla="*/ 1381 w 1605"/>
                <a:gd name="T87" fmla="*/ 506 h 1077"/>
                <a:gd name="T88" fmla="*/ 1413 w 1605"/>
                <a:gd name="T89" fmla="*/ 516 h 1077"/>
                <a:gd name="T90" fmla="*/ 1445 w 1605"/>
                <a:gd name="T91" fmla="*/ 529 h 1077"/>
                <a:gd name="T92" fmla="*/ 1477 w 1605"/>
                <a:gd name="T93" fmla="*/ 548 h 1077"/>
                <a:gd name="T94" fmla="*/ 1509 w 1605"/>
                <a:gd name="T95" fmla="*/ 577 h 1077"/>
                <a:gd name="T96" fmla="*/ 1541 w 1605"/>
                <a:gd name="T97" fmla="*/ 617 h 1077"/>
                <a:gd name="T98" fmla="*/ 1574 w 1605"/>
                <a:gd name="T99" fmla="*/ 671 h 1077"/>
                <a:gd name="T100" fmla="*/ 1605 w 1605"/>
                <a:gd name="T101" fmla="*/ 73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77">
                  <a:moveTo>
                    <a:pt x="0" y="1046"/>
                  </a:moveTo>
                  <a:lnTo>
                    <a:pt x="32" y="945"/>
                  </a:lnTo>
                  <a:lnTo>
                    <a:pt x="64" y="829"/>
                  </a:lnTo>
                  <a:lnTo>
                    <a:pt x="96" y="715"/>
                  </a:lnTo>
                  <a:lnTo>
                    <a:pt x="128" y="621"/>
                  </a:lnTo>
                  <a:lnTo>
                    <a:pt x="161" y="556"/>
                  </a:lnTo>
                  <a:lnTo>
                    <a:pt x="193" y="519"/>
                  </a:lnTo>
                  <a:lnTo>
                    <a:pt x="225" y="507"/>
                  </a:lnTo>
                  <a:lnTo>
                    <a:pt x="257" y="517"/>
                  </a:lnTo>
                  <a:lnTo>
                    <a:pt x="289" y="549"/>
                  </a:lnTo>
                  <a:lnTo>
                    <a:pt x="321" y="602"/>
                  </a:lnTo>
                  <a:lnTo>
                    <a:pt x="353" y="677"/>
                  </a:lnTo>
                  <a:lnTo>
                    <a:pt x="385" y="767"/>
                  </a:lnTo>
                  <a:lnTo>
                    <a:pt x="417" y="861"/>
                  </a:lnTo>
                  <a:lnTo>
                    <a:pt x="450" y="946"/>
                  </a:lnTo>
                  <a:lnTo>
                    <a:pt x="482" y="1013"/>
                  </a:lnTo>
                  <a:lnTo>
                    <a:pt x="514" y="1056"/>
                  </a:lnTo>
                  <a:lnTo>
                    <a:pt x="546" y="1077"/>
                  </a:lnTo>
                  <a:lnTo>
                    <a:pt x="578" y="1077"/>
                  </a:lnTo>
                  <a:lnTo>
                    <a:pt x="610" y="1057"/>
                  </a:lnTo>
                  <a:lnTo>
                    <a:pt x="642" y="1018"/>
                  </a:lnTo>
                  <a:lnTo>
                    <a:pt x="674" y="959"/>
                  </a:lnTo>
                  <a:lnTo>
                    <a:pt x="706" y="879"/>
                  </a:lnTo>
                  <a:lnTo>
                    <a:pt x="739" y="779"/>
                  </a:lnTo>
                  <a:lnTo>
                    <a:pt x="771" y="664"/>
                  </a:lnTo>
                  <a:lnTo>
                    <a:pt x="803" y="539"/>
                  </a:lnTo>
                  <a:lnTo>
                    <a:pt x="835" y="414"/>
                  </a:lnTo>
                  <a:lnTo>
                    <a:pt x="867" y="298"/>
                  </a:lnTo>
                  <a:lnTo>
                    <a:pt x="899" y="198"/>
                  </a:lnTo>
                  <a:lnTo>
                    <a:pt x="931" y="118"/>
                  </a:lnTo>
                  <a:lnTo>
                    <a:pt x="963" y="59"/>
                  </a:lnTo>
                  <a:lnTo>
                    <a:pt x="995" y="19"/>
                  </a:lnTo>
                  <a:lnTo>
                    <a:pt x="1028" y="0"/>
                  </a:lnTo>
                  <a:lnTo>
                    <a:pt x="1060" y="3"/>
                  </a:lnTo>
                  <a:lnTo>
                    <a:pt x="1092" y="32"/>
                  </a:lnTo>
                  <a:lnTo>
                    <a:pt x="1124" y="89"/>
                  </a:lnTo>
                  <a:lnTo>
                    <a:pt x="1156" y="171"/>
                  </a:lnTo>
                  <a:lnTo>
                    <a:pt x="1188" y="263"/>
                  </a:lnTo>
                  <a:lnTo>
                    <a:pt x="1220" y="346"/>
                  </a:lnTo>
                  <a:lnTo>
                    <a:pt x="1252" y="410"/>
                  </a:lnTo>
                  <a:lnTo>
                    <a:pt x="1285" y="452"/>
                  </a:lnTo>
                  <a:lnTo>
                    <a:pt x="1316" y="478"/>
                  </a:lnTo>
                  <a:lnTo>
                    <a:pt x="1349" y="495"/>
                  </a:lnTo>
                  <a:lnTo>
                    <a:pt x="1381" y="506"/>
                  </a:lnTo>
                  <a:lnTo>
                    <a:pt x="1413" y="516"/>
                  </a:lnTo>
                  <a:lnTo>
                    <a:pt x="1445" y="529"/>
                  </a:lnTo>
                  <a:lnTo>
                    <a:pt x="1477" y="548"/>
                  </a:lnTo>
                  <a:lnTo>
                    <a:pt x="1509" y="577"/>
                  </a:lnTo>
                  <a:lnTo>
                    <a:pt x="1541" y="617"/>
                  </a:lnTo>
                  <a:lnTo>
                    <a:pt x="1574" y="671"/>
                  </a:lnTo>
                  <a:lnTo>
                    <a:pt x="1605" y="73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0" name="Freeform 269">
              <a:extLst>
                <a:ext uri="{FF2B5EF4-FFF2-40B4-BE49-F238E27FC236}">
                  <a16:creationId xmlns:a16="http://schemas.microsoft.com/office/drawing/2014/main" id="{DEC5B25C-C605-0880-1166-8AC02238D714}"/>
                </a:ext>
              </a:extLst>
            </p:cNvPr>
            <p:cNvSpPr>
              <a:spLocks/>
            </p:cNvSpPr>
            <p:nvPr/>
          </p:nvSpPr>
          <p:spPr bwMode="auto">
            <a:xfrm>
              <a:off x="934" y="2551"/>
              <a:ext cx="1605" cy="1054"/>
            </a:xfrm>
            <a:custGeom>
              <a:avLst/>
              <a:gdLst>
                <a:gd name="T0" fmla="*/ 0 w 1605"/>
                <a:gd name="T1" fmla="*/ 1022 h 1054"/>
                <a:gd name="T2" fmla="*/ 32 w 1605"/>
                <a:gd name="T3" fmla="*/ 873 h 1054"/>
                <a:gd name="T4" fmla="*/ 64 w 1605"/>
                <a:gd name="T5" fmla="*/ 754 h 1054"/>
                <a:gd name="T6" fmla="*/ 96 w 1605"/>
                <a:gd name="T7" fmla="*/ 671 h 1054"/>
                <a:gd name="T8" fmla="*/ 128 w 1605"/>
                <a:gd name="T9" fmla="*/ 617 h 1054"/>
                <a:gd name="T10" fmla="*/ 161 w 1605"/>
                <a:gd name="T11" fmla="*/ 584 h 1054"/>
                <a:gd name="T12" fmla="*/ 193 w 1605"/>
                <a:gd name="T13" fmla="*/ 567 h 1054"/>
                <a:gd name="T14" fmla="*/ 225 w 1605"/>
                <a:gd name="T15" fmla="*/ 561 h 1054"/>
                <a:gd name="T16" fmla="*/ 257 w 1605"/>
                <a:gd name="T17" fmla="*/ 565 h 1054"/>
                <a:gd name="T18" fmla="*/ 289 w 1605"/>
                <a:gd name="T19" fmla="*/ 579 h 1054"/>
                <a:gd name="T20" fmla="*/ 321 w 1605"/>
                <a:gd name="T21" fmla="*/ 607 h 1054"/>
                <a:gd name="T22" fmla="*/ 353 w 1605"/>
                <a:gd name="T23" fmla="*/ 651 h 1054"/>
                <a:gd name="T24" fmla="*/ 385 w 1605"/>
                <a:gd name="T25" fmla="*/ 712 h 1054"/>
                <a:gd name="T26" fmla="*/ 417 w 1605"/>
                <a:gd name="T27" fmla="*/ 789 h 1054"/>
                <a:gd name="T28" fmla="*/ 450 w 1605"/>
                <a:gd name="T29" fmla="*/ 871 h 1054"/>
                <a:gd name="T30" fmla="*/ 482 w 1605"/>
                <a:gd name="T31" fmla="*/ 945 h 1054"/>
                <a:gd name="T32" fmla="*/ 514 w 1605"/>
                <a:gd name="T33" fmla="*/ 1001 h 1054"/>
                <a:gd name="T34" fmla="*/ 546 w 1605"/>
                <a:gd name="T35" fmla="*/ 1038 h 1054"/>
                <a:gd name="T36" fmla="*/ 578 w 1605"/>
                <a:gd name="T37" fmla="*/ 1054 h 1054"/>
                <a:gd name="T38" fmla="*/ 610 w 1605"/>
                <a:gd name="T39" fmla="*/ 1052 h 1054"/>
                <a:gd name="T40" fmla="*/ 642 w 1605"/>
                <a:gd name="T41" fmla="*/ 1031 h 1054"/>
                <a:gd name="T42" fmla="*/ 674 w 1605"/>
                <a:gd name="T43" fmla="*/ 987 h 1054"/>
                <a:gd name="T44" fmla="*/ 706 w 1605"/>
                <a:gd name="T45" fmla="*/ 916 h 1054"/>
                <a:gd name="T46" fmla="*/ 739 w 1605"/>
                <a:gd name="T47" fmla="*/ 813 h 1054"/>
                <a:gd name="T48" fmla="*/ 771 w 1605"/>
                <a:gd name="T49" fmla="*/ 680 h 1054"/>
                <a:gd name="T50" fmla="*/ 803 w 1605"/>
                <a:gd name="T51" fmla="*/ 528 h 1054"/>
                <a:gd name="T52" fmla="*/ 835 w 1605"/>
                <a:gd name="T53" fmla="*/ 378 h 1054"/>
                <a:gd name="T54" fmla="*/ 867 w 1605"/>
                <a:gd name="T55" fmla="*/ 248 h 1054"/>
                <a:gd name="T56" fmla="*/ 899 w 1605"/>
                <a:gd name="T57" fmla="*/ 148 h 1054"/>
                <a:gd name="T58" fmla="*/ 931 w 1605"/>
                <a:gd name="T59" fmla="*/ 79 h 1054"/>
                <a:gd name="T60" fmla="*/ 963 w 1605"/>
                <a:gd name="T61" fmla="*/ 35 h 1054"/>
                <a:gd name="T62" fmla="*/ 995 w 1605"/>
                <a:gd name="T63" fmla="*/ 10 h 1054"/>
                <a:gd name="T64" fmla="*/ 1028 w 1605"/>
                <a:gd name="T65" fmla="*/ 0 h 1054"/>
                <a:gd name="T66" fmla="*/ 1060 w 1605"/>
                <a:gd name="T67" fmla="*/ 4 h 1054"/>
                <a:gd name="T68" fmla="*/ 1092 w 1605"/>
                <a:gd name="T69" fmla="*/ 23 h 1054"/>
                <a:gd name="T70" fmla="*/ 1124 w 1605"/>
                <a:gd name="T71" fmla="*/ 59 h 1054"/>
                <a:gd name="T72" fmla="*/ 1156 w 1605"/>
                <a:gd name="T73" fmla="*/ 115 h 1054"/>
                <a:gd name="T74" fmla="*/ 1188 w 1605"/>
                <a:gd name="T75" fmla="*/ 192 h 1054"/>
                <a:gd name="T76" fmla="*/ 1220 w 1605"/>
                <a:gd name="T77" fmla="*/ 278 h 1054"/>
                <a:gd name="T78" fmla="*/ 1252 w 1605"/>
                <a:gd name="T79" fmla="*/ 362 h 1054"/>
                <a:gd name="T80" fmla="*/ 1285 w 1605"/>
                <a:gd name="T81" fmla="*/ 429 h 1054"/>
                <a:gd name="T82" fmla="*/ 1316 w 1605"/>
                <a:gd name="T83" fmla="*/ 476 h 1054"/>
                <a:gd name="T84" fmla="*/ 1349 w 1605"/>
                <a:gd name="T85" fmla="*/ 502 h 1054"/>
                <a:gd name="T86" fmla="*/ 1381 w 1605"/>
                <a:gd name="T87" fmla="*/ 510 h 1054"/>
                <a:gd name="T88" fmla="*/ 1413 w 1605"/>
                <a:gd name="T89" fmla="*/ 501 h 1054"/>
                <a:gd name="T90" fmla="*/ 1445 w 1605"/>
                <a:gd name="T91" fmla="*/ 473 h 1054"/>
                <a:gd name="T92" fmla="*/ 1477 w 1605"/>
                <a:gd name="T93" fmla="*/ 424 h 1054"/>
                <a:gd name="T94" fmla="*/ 1509 w 1605"/>
                <a:gd name="T95" fmla="*/ 348 h 1054"/>
                <a:gd name="T96" fmla="*/ 1541 w 1605"/>
                <a:gd name="T97" fmla="*/ 246 h 1054"/>
                <a:gd name="T98" fmla="*/ 1574 w 1605"/>
                <a:gd name="T99" fmla="*/ 128 h 1054"/>
                <a:gd name="T100" fmla="*/ 1605 w 1605"/>
                <a:gd name="T101" fmla="*/ 11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54">
                  <a:moveTo>
                    <a:pt x="0" y="1022"/>
                  </a:moveTo>
                  <a:lnTo>
                    <a:pt x="32" y="873"/>
                  </a:lnTo>
                  <a:lnTo>
                    <a:pt x="64" y="754"/>
                  </a:lnTo>
                  <a:lnTo>
                    <a:pt x="96" y="671"/>
                  </a:lnTo>
                  <a:lnTo>
                    <a:pt x="128" y="617"/>
                  </a:lnTo>
                  <a:lnTo>
                    <a:pt x="161" y="584"/>
                  </a:lnTo>
                  <a:lnTo>
                    <a:pt x="193" y="567"/>
                  </a:lnTo>
                  <a:lnTo>
                    <a:pt x="225" y="561"/>
                  </a:lnTo>
                  <a:lnTo>
                    <a:pt x="257" y="565"/>
                  </a:lnTo>
                  <a:lnTo>
                    <a:pt x="289" y="579"/>
                  </a:lnTo>
                  <a:lnTo>
                    <a:pt x="321" y="607"/>
                  </a:lnTo>
                  <a:lnTo>
                    <a:pt x="353" y="651"/>
                  </a:lnTo>
                  <a:lnTo>
                    <a:pt x="385" y="712"/>
                  </a:lnTo>
                  <a:lnTo>
                    <a:pt x="417" y="789"/>
                  </a:lnTo>
                  <a:lnTo>
                    <a:pt x="450" y="871"/>
                  </a:lnTo>
                  <a:lnTo>
                    <a:pt x="482" y="945"/>
                  </a:lnTo>
                  <a:lnTo>
                    <a:pt x="514" y="1001"/>
                  </a:lnTo>
                  <a:lnTo>
                    <a:pt x="546" y="1038"/>
                  </a:lnTo>
                  <a:lnTo>
                    <a:pt x="578" y="1054"/>
                  </a:lnTo>
                  <a:lnTo>
                    <a:pt x="610" y="1052"/>
                  </a:lnTo>
                  <a:lnTo>
                    <a:pt x="642" y="1031"/>
                  </a:lnTo>
                  <a:lnTo>
                    <a:pt x="674" y="987"/>
                  </a:lnTo>
                  <a:lnTo>
                    <a:pt x="706" y="916"/>
                  </a:lnTo>
                  <a:lnTo>
                    <a:pt x="739" y="813"/>
                  </a:lnTo>
                  <a:lnTo>
                    <a:pt x="771" y="680"/>
                  </a:lnTo>
                  <a:lnTo>
                    <a:pt x="803" y="528"/>
                  </a:lnTo>
                  <a:lnTo>
                    <a:pt x="835" y="378"/>
                  </a:lnTo>
                  <a:lnTo>
                    <a:pt x="867" y="248"/>
                  </a:lnTo>
                  <a:lnTo>
                    <a:pt x="899" y="148"/>
                  </a:lnTo>
                  <a:lnTo>
                    <a:pt x="931" y="79"/>
                  </a:lnTo>
                  <a:lnTo>
                    <a:pt x="963" y="35"/>
                  </a:lnTo>
                  <a:lnTo>
                    <a:pt x="995" y="10"/>
                  </a:lnTo>
                  <a:lnTo>
                    <a:pt x="1028" y="0"/>
                  </a:lnTo>
                  <a:lnTo>
                    <a:pt x="1060" y="4"/>
                  </a:lnTo>
                  <a:lnTo>
                    <a:pt x="1092" y="23"/>
                  </a:lnTo>
                  <a:lnTo>
                    <a:pt x="1124" y="59"/>
                  </a:lnTo>
                  <a:lnTo>
                    <a:pt x="1156" y="115"/>
                  </a:lnTo>
                  <a:lnTo>
                    <a:pt x="1188" y="192"/>
                  </a:lnTo>
                  <a:lnTo>
                    <a:pt x="1220" y="278"/>
                  </a:lnTo>
                  <a:lnTo>
                    <a:pt x="1252" y="362"/>
                  </a:lnTo>
                  <a:lnTo>
                    <a:pt x="1285" y="429"/>
                  </a:lnTo>
                  <a:lnTo>
                    <a:pt x="1316" y="476"/>
                  </a:lnTo>
                  <a:lnTo>
                    <a:pt x="1349" y="502"/>
                  </a:lnTo>
                  <a:lnTo>
                    <a:pt x="1381" y="510"/>
                  </a:lnTo>
                  <a:lnTo>
                    <a:pt x="1413" y="501"/>
                  </a:lnTo>
                  <a:lnTo>
                    <a:pt x="1445" y="473"/>
                  </a:lnTo>
                  <a:lnTo>
                    <a:pt x="1477" y="424"/>
                  </a:lnTo>
                  <a:lnTo>
                    <a:pt x="1509" y="348"/>
                  </a:lnTo>
                  <a:lnTo>
                    <a:pt x="1541" y="246"/>
                  </a:lnTo>
                  <a:lnTo>
                    <a:pt x="1574" y="128"/>
                  </a:lnTo>
                  <a:lnTo>
                    <a:pt x="1605" y="1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1" name="Freeform 270">
              <a:extLst>
                <a:ext uri="{FF2B5EF4-FFF2-40B4-BE49-F238E27FC236}">
                  <a16:creationId xmlns:a16="http://schemas.microsoft.com/office/drawing/2014/main" id="{56FB8FC9-93D9-F297-BFF5-706A364E81AE}"/>
                </a:ext>
              </a:extLst>
            </p:cNvPr>
            <p:cNvSpPr>
              <a:spLocks/>
            </p:cNvSpPr>
            <p:nvPr/>
          </p:nvSpPr>
          <p:spPr bwMode="auto">
            <a:xfrm>
              <a:off x="934" y="2367"/>
              <a:ext cx="1605" cy="1237"/>
            </a:xfrm>
            <a:custGeom>
              <a:avLst/>
              <a:gdLst>
                <a:gd name="T0" fmla="*/ 0 w 1605"/>
                <a:gd name="T1" fmla="*/ 1212 h 1237"/>
                <a:gd name="T2" fmla="*/ 32 w 1605"/>
                <a:gd name="T3" fmla="*/ 1069 h 1237"/>
                <a:gd name="T4" fmla="*/ 64 w 1605"/>
                <a:gd name="T5" fmla="*/ 950 h 1237"/>
                <a:gd name="T6" fmla="*/ 96 w 1605"/>
                <a:gd name="T7" fmla="*/ 860 h 1237"/>
                <a:gd name="T8" fmla="*/ 128 w 1605"/>
                <a:gd name="T9" fmla="*/ 800 h 1237"/>
                <a:gd name="T10" fmla="*/ 161 w 1605"/>
                <a:gd name="T11" fmla="*/ 762 h 1237"/>
                <a:gd name="T12" fmla="*/ 193 w 1605"/>
                <a:gd name="T13" fmla="*/ 741 h 1237"/>
                <a:gd name="T14" fmla="*/ 225 w 1605"/>
                <a:gd name="T15" fmla="*/ 734 h 1237"/>
                <a:gd name="T16" fmla="*/ 257 w 1605"/>
                <a:gd name="T17" fmla="*/ 737 h 1237"/>
                <a:gd name="T18" fmla="*/ 289 w 1605"/>
                <a:gd name="T19" fmla="*/ 752 h 1237"/>
                <a:gd name="T20" fmla="*/ 321 w 1605"/>
                <a:gd name="T21" fmla="*/ 783 h 1237"/>
                <a:gd name="T22" fmla="*/ 353 w 1605"/>
                <a:gd name="T23" fmla="*/ 834 h 1237"/>
                <a:gd name="T24" fmla="*/ 385 w 1605"/>
                <a:gd name="T25" fmla="*/ 906 h 1237"/>
                <a:gd name="T26" fmla="*/ 417 w 1605"/>
                <a:gd name="T27" fmla="*/ 994 h 1237"/>
                <a:gd name="T28" fmla="*/ 450 w 1605"/>
                <a:gd name="T29" fmla="*/ 1083 h 1237"/>
                <a:gd name="T30" fmla="*/ 482 w 1605"/>
                <a:gd name="T31" fmla="*/ 1158 h 1237"/>
                <a:gd name="T32" fmla="*/ 514 w 1605"/>
                <a:gd name="T33" fmla="*/ 1209 h 1237"/>
                <a:gd name="T34" fmla="*/ 546 w 1605"/>
                <a:gd name="T35" fmla="*/ 1235 h 1237"/>
                <a:gd name="T36" fmla="*/ 578 w 1605"/>
                <a:gd name="T37" fmla="*/ 1237 h 1237"/>
                <a:gd name="T38" fmla="*/ 610 w 1605"/>
                <a:gd name="T39" fmla="*/ 1219 h 1237"/>
                <a:gd name="T40" fmla="*/ 642 w 1605"/>
                <a:gd name="T41" fmla="*/ 1181 h 1237"/>
                <a:gd name="T42" fmla="*/ 674 w 1605"/>
                <a:gd name="T43" fmla="*/ 1123 h 1237"/>
                <a:gd name="T44" fmla="*/ 706 w 1605"/>
                <a:gd name="T45" fmla="*/ 1043 h 1237"/>
                <a:gd name="T46" fmla="*/ 739 w 1605"/>
                <a:gd name="T47" fmla="*/ 944 h 1237"/>
                <a:gd name="T48" fmla="*/ 771 w 1605"/>
                <a:gd name="T49" fmla="*/ 827 h 1237"/>
                <a:gd name="T50" fmla="*/ 803 w 1605"/>
                <a:gd name="T51" fmla="*/ 702 h 1237"/>
                <a:gd name="T52" fmla="*/ 835 w 1605"/>
                <a:gd name="T53" fmla="*/ 576 h 1237"/>
                <a:gd name="T54" fmla="*/ 867 w 1605"/>
                <a:gd name="T55" fmla="*/ 461 h 1237"/>
                <a:gd name="T56" fmla="*/ 899 w 1605"/>
                <a:gd name="T57" fmla="*/ 363 h 1237"/>
                <a:gd name="T58" fmla="*/ 931 w 1605"/>
                <a:gd name="T59" fmla="*/ 285 h 1237"/>
                <a:gd name="T60" fmla="*/ 963 w 1605"/>
                <a:gd name="T61" fmla="*/ 227 h 1237"/>
                <a:gd name="T62" fmla="*/ 995 w 1605"/>
                <a:gd name="T63" fmla="*/ 188 h 1237"/>
                <a:gd name="T64" fmla="*/ 1028 w 1605"/>
                <a:gd name="T65" fmla="*/ 167 h 1237"/>
                <a:gd name="T66" fmla="*/ 1060 w 1605"/>
                <a:gd name="T67" fmla="*/ 168 h 1237"/>
                <a:gd name="T68" fmla="*/ 1092 w 1605"/>
                <a:gd name="T69" fmla="*/ 194 h 1237"/>
                <a:gd name="T70" fmla="*/ 1124 w 1605"/>
                <a:gd name="T71" fmla="*/ 251 h 1237"/>
                <a:gd name="T72" fmla="*/ 1156 w 1605"/>
                <a:gd name="T73" fmla="*/ 337 h 1237"/>
                <a:gd name="T74" fmla="*/ 1188 w 1605"/>
                <a:gd name="T75" fmla="*/ 436 h 1237"/>
                <a:gd name="T76" fmla="*/ 1220 w 1605"/>
                <a:gd name="T77" fmla="*/ 523 h 1237"/>
                <a:gd name="T78" fmla="*/ 1252 w 1605"/>
                <a:gd name="T79" fmla="*/ 583 h 1237"/>
                <a:gd name="T80" fmla="*/ 1285 w 1605"/>
                <a:gd name="T81" fmla="*/ 618 h 1237"/>
                <a:gd name="T82" fmla="*/ 1316 w 1605"/>
                <a:gd name="T83" fmla="*/ 635 h 1237"/>
                <a:gd name="T84" fmla="*/ 1349 w 1605"/>
                <a:gd name="T85" fmla="*/ 640 h 1237"/>
                <a:gd name="T86" fmla="*/ 1381 w 1605"/>
                <a:gd name="T87" fmla="*/ 636 h 1237"/>
                <a:gd name="T88" fmla="*/ 1413 w 1605"/>
                <a:gd name="T89" fmla="*/ 624 h 1237"/>
                <a:gd name="T90" fmla="*/ 1445 w 1605"/>
                <a:gd name="T91" fmla="*/ 600 h 1237"/>
                <a:gd name="T92" fmla="*/ 1477 w 1605"/>
                <a:gd name="T93" fmla="*/ 559 h 1237"/>
                <a:gd name="T94" fmla="*/ 1509 w 1605"/>
                <a:gd name="T95" fmla="*/ 490 h 1237"/>
                <a:gd name="T96" fmla="*/ 1541 w 1605"/>
                <a:gd name="T97" fmla="*/ 383 h 1237"/>
                <a:gd name="T98" fmla="*/ 1574 w 1605"/>
                <a:gd name="T99" fmla="*/ 222 h 1237"/>
                <a:gd name="T100" fmla="*/ 1605 w 1605"/>
                <a:gd name="T101" fmla="*/ 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237">
                  <a:moveTo>
                    <a:pt x="0" y="1212"/>
                  </a:moveTo>
                  <a:lnTo>
                    <a:pt x="32" y="1069"/>
                  </a:lnTo>
                  <a:lnTo>
                    <a:pt x="64" y="950"/>
                  </a:lnTo>
                  <a:lnTo>
                    <a:pt x="96" y="860"/>
                  </a:lnTo>
                  <a:lnTo>
                    <a:pt x="128" y="800"/>
                  </a:lnTo>
                  <a:lnTo>
                    <a:pt x="161" y="762"/>
                  </a:lnTo>
                  <a:lnTo>
                    <a:pt x="193" y="741"/>
                  </a:lnTo>
                  <a:lnTo>
                    <a:pt x="225" y="734"/>
                  </a:lnTo>
                  <a:lnTo>
                    <a:pt x="257" y="737"/>
                  </a:lnTo>
                  <a:lnTo>
                    <a:pt x="289" y="752"/>
                  </a:lnTo>
                  <a:lnTo>
                    <a:pt x="321" y="783"/>
                  </a:lnTo>
                  <a:lnTo>
                    <a:pt x="353" y="834"/>
                  </a:lnTo>
                  <a:lnTo>
                    <a:pt x="385" y="906"/>
                  </a:lnTo>
                  <a:lnTo>
                    <a:pt x="417" y="994"/>
                  </a:lnTo>
                  <a:lnTo>
                    <a:pt x="450" y="1083"/>
                  </a:lnTo>
                  <a:lnTo>
                    <a:pt x="482" y="1158"/>
                  </a:lnTo>
                  <a:lnTo>
                    <a:pt x="514" y="1209"/>
                  </a:lnTo>
                  <a:lnTo>
                    <a:pt x="546" y="1235"/>
                  </a:lnTo>
                  <a:lnTo>
                    <a:pt x="578" y="1237"/>
                  </a:lnTo>
                  <a:lnTo>
                    <a:pt x="610" y="1219"/>
                  </a:lnTo>
                  <a:lnTo>
                    <a:pt x="642" y="1181"/>
                  </a:lnTo>
                  <a:lnTo>
                    <a:pt x="674" y="1123"/>
                  </a:lnTo>
                  <a:lnTo>
                    <a:pt x="706" y="1043"/>
                  </a:lnTo>
                  <a:lnTo>
                    <a:pt x="739" y="944"/>
                  </a:lnTo>
                  <a:lnTo>
                    <a:pt x="771" y="827"/>
                  </a:lnTo>
                  <a:lnTo>
                    <a:pt x="803" y="702"/>
                  </a:lnTo>
                  <a:lnTo>
                    <a:pt x="835" y="576"/>
                  </a:lnTo>
                  <a:lnTo>
                    <a:pt x="867" y="461"/>
                  </a:lnTo>
                  <a:lnTo>
                    <a:pt x="899" y="363"/>
                  </a:lnTo>
                  <a:lnTo>
                    <a:pt x="931" y="285"/>
                  </a:lnTo>
                  <a:lnTo>
                    <a:pt x="963" y="227"/>
                  </a:lnTo>
                  <a:lnTo>
                    <a:pt x="995" y="188"/>
                  </a:lnTo>
                  <a:lnTo>
                    <a:pt x="1028" y="167"/>
                  </a:lnTo>
                  <a:lnTo>
                    <a:pt x="1060" y="168"/>
                  </a:lnTo>
                  <a:lnTo>
                    <a:pt x="1092" y="194"/>
                  </a:lnTo>
                  <a:lnTo>
                    <a:pt x="1124" y="251"/>
                  </a:lnTo>
                  <a:lnTo>
                    <a:pt x="1156" y="337"/>
                  </a:lnTo>
                  <a:lnTo>
                    <a:pt x="1188" y="436"/>
                  </a:lnTo>
                  <a:lnTo>
                    <a:pt x="1220" y="523"/>
                  </a:lnTo>
                  <a:lnTo>
                    <a:pt x="1252" y="583"/>
                  </a:lnTo>
                  <a:lnTo>
                    <a:pt x="1285" y="618"/>
                  </a:lnTo>
                  <a:lnTo>
                    <a:pt x="1316" y="635"/>
                  </a:lnTo>
                  <a:lnTo>
                    <a:pt x="1349" y="640"/>
                  </a:lnTo>
                  <a:lnTo>
                    <a:pt x="1381" y="636"/>
                  </a:lnTo>
                  <a:lnTo>
                    <a:pt x="1413" y="624"/>
                  </a:lnTo>
                  <a:lnTo>
                    <a:pt x="1445" y="600"/>
                  </a:lnTo>
                  <a:lnTo>
                    <a:pt x="1477" y="559"/>
                  </a:lnTo>
                  <a:lnTo>
                    <a:pt x="1509" y="490"/>
                  </a:lnTo>
                  <a:lnTo>
                    <a:pt x="1541" y="383"/>
                  </a:lnTo>
                  <a:lnTo>
                    <a:pt x="1574" y="222"/>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2" name="Freeform 271">
              <a:extLst>
                <a:ext uri="{FF2B5EF4-FFF2-40B4-BE49-F238E27FC236}">
                  <a16:creationId xmlns:a16="http://schemas.microsoft.com/office/drawing/2014/main" id="{77FA4431-C469-FE71-8AA8-5CEE0401B684}"/>
                </a:ext>
              </a:extLst>
            </p:cNvPr>
            <p:cNvSpPr>
              <a:spLocks/>
            </p:cNvSpPr>
            <p:nvPr/>
          </p:nvSpPr>
          <p:spPr bwMode="auto">
            <a:xfrm>
              <a:off x="934" y="2534"/>
              <a:ext cx="1605" cy="1074"/>
            </a:xfrm>
            <a:custGeom>
              <a:avLst/>
              <a:gdLst>
                <a:gd name="T0" fmla="*/ 0 w 1605"/>
                <a:gd name="T1" fmla="*/ 1044 h 1074"/>
                <a:gd name="T2" fmla="*/ 32 w 1605"/>
                <a:gd name="T3" fmla="*/ 889 h 1074"/>
                <a:gd name="T4" fmla="*/ 64 w 1605"/>
                <a:gd name="T5" fmla="*/ 770 h 1074"/>
                <a:gd name="T6" fmla="*/ 96 w 1605"/>
                <a:gd name="T7" fmla="*/ 688 h 1074"/>
                <a:gd name="T8" fmla="*/ 128 w 1605"/>
                <a:gd name="T9" fmla="*/ 635 h 1074"/>
                <a:gd name="T10" fmla="*/ 161 w 1605"/>
                <a:gd name="T11" fmla="*/ 603 h 1074"/>
                <a:gd name="T12" fmla="*/ 193 w 1605"/>
                <a:gd name="T13" fmla="*/ 586 h 1074"/>
                <a:gd name="T14" fmla="*/ 225 w 1605"/>
                <a:gd name="T15" fmla="*/ 580 h 1074"/>
                <a:gd name="T16" fmla="*/ 257 w 1605"/>
                <a:gd name="T17" fmla="*/ 582 h 1074"/>
                <a:gd name="T18" fmla="*/ 289 w 1605"/>
                <a:gd name="T19" fmla="*/ 595 h 1074"/>
                <a:gd name="T20" fmla="*/ 321 w 1605"/>
                <a:gd name="T21" fmla="*/ 621 h 1074"/>
                <a:gd name="T22" fmla="*/ 353 w 1605"/>
                <a:gd name="T23" fmla="*/ 665 h 1074"/>
                <a:gd name="T24" fmla="*/ 385 w 1605"/>
                <a:gd name="T25" fmla="*/ 729 h 1074"/>
                <a:gd name="T26" fmla="*/ 417 w 1605"/>
                <a:gd name="T27" fmla="*/ 812 h 1074"/>
                <a:gd name="T28" fmla="*/ 450 w 1605"/>
                <a:gd name="T29" fmla="*/ 901 h 1074"/>
                <a:gd name="T30" fmla="*/ 482 w 1605"/>
                <a:gd name="T31" fmla="*/ 981 h 1074"/>
                <a:gd name="T32" fmla="*/ 514 w 1605"/>
                <a:gd name="T33" fmla="*/ 1039 h 1074"/>
                <a:gd name="T34" fmla="*/ 546 w 1605"/>
                <a:gd name="T35" fmla="*/ 1069 h 1074"/>
                <a:gd name="T36" fmla="*/ 578 w 1605"/>
                <a:gd name="T37" fmla="*/ 1074 h 1074"/>
                <a:gd name="T38" fmla="*/ 610 w 1605"/>
                <a:gd name="T39" fmla="*/ 1054 h 1074"/>
                <a:gd name="T40" fmla="*/ 642 w 1605"/>
                <a:gd name="T41" fmla="*/ 1014 h 1074"/>
                <a:gd name="T42" fmla="*/ 674 w 1605"/>
                <a:gd name="T43" fmla="*/ 952 h 1074"/>
                <a:gd name="T44" fmla="*/ 706 w 1605"/>
                <a:gd name="T45" fmla="*/ 871 h 1074"/>
                <a:gd name="T46" fmla="*/ 739 w 1605"/>
                <a:gd name="T47" fmla="*/ 772 h 1074"/>
                <a:gd name="T48" fmla="*/ 771 w 1605"/>
                <a:gd name="T49" fmla="*/ 659 h 1074"/>
                <a:gd name="T50" fmla="*/ 803 w 1605"/>
                <a:gd name="T51" fmla="*/ 536 h 1074"/>
                <a:gd name="T52" fmla="*/ 835 w 1605"/>
                <a:gd name="T53" fmla="*/ 413 h 1074"/>
                <a:gd name="T54" fmla="*/ 867 w 1605"/>
                <a:gd name="T55" fmla="*/ 297 h 1074"/>
                <a:gd name="T56" fmla="*/ 899 w 1605"/>
                <a:gd name="T57" fmla="*/ 196 h 1074"/>
                <a:gd name="T58" fmla="*/ 931 w 1605"/>
                <a:gd name="T59" fmla="*/ 113 h 1074"/>
                <a:gd name="T60" fmla="*/ 963 w 1605"/>
                <a:gd name="T61" fmla="*/ 53 h 1074"/>
                <a:gd name="T62" fmla="*/ 995 w 1605"/>
                <a:gd name="T63" fmla="*/ 15 h 1074"/>
                <a:gd name="T64" fmla="*/ 1028 w 1605"/>
                <a:gd name="T65" fmla="*/ 0 h 1074"/>
                <a:gd name="T66" fmla="*/ 1060 w 1605"/>
                <a:gd name="T67" fmla="*/ 8 h 1074"/>
                <a:gd name="T68" fmla="*/ 1092 w 1605"/>
                <a:gd name="T69" fmla="*/ 39 h 1074"/>
                <a:gd name="T70" fmla="*/ 1124 w 1605"/>
                <a:gd name="T71" fmla="*/ 92 h 1074"/>
                <a:gd name="T72" fmla="*/ 1156 w 1605"/>
                <a:gd name="T73" fmla="*/ 163 h 1074"/>
                <a:gd name="T74" fmla="*/ 1188 w 1605"/>
                <a:gd name="T75" fmla="*/ 244 h 1074"/>
                <a:gd name="T76" fmla="*/ 1220 w 1605"/>
                <a:gd name="T77" fmla="*/ 327 h 1074"/>
                <a:gd name="T78" fmla="*/ 1252 w 1605"/>
                <a:gd name="T79" fmla="*/ 403 h 1074"/>
                <a:gd name="T80" fmla="*/ 1285 w 1605"/>
                <a:gd name="T81" fmla="*/ 467 h 1074"/>
                <a:gd name="T82" fmla="*/ 1316 w 1605"/>
                <a:gd name="T83" fmla="*/ 516 h 1074"/>
                <a:gd name="T84" fmla="*/ 1349 w 1605"/>
                <a:gd name="T85" fmla="*/ 549 h 1074"/>
                <a:gd name="T86" fmla="*/ 1381 w 1605"/>
                <a:gd name="T87" fmla="*/ 568 h 1074"/>
                <a:gd name="T88" fmla="*/ 1413 w 1605"/>
                <a:gd name="T89" fmla="*/ 572 h 1074"/>
                <a:gd name="T90" fmla="*/ 1445 w 1605"/>
                <a:gd name="T91" fmla="*/ 559 h 1074"/>
                <a:gd name="T92" fmla="*/ 1477 w 1605"/>
                <a:gd name="T93" fmla="*/ 526 h 1074"/>
                <a:gd name="T94" fmla="*/ 1509 w 1605"/>
                <a:gd name="T95" fmla="*/ 462 h 1074"/>
                <a:gd name="T96" fmla="*/ 1541 w 1605"/>
                <a:gd name="T97" fmla="*/ 360 h 1074"/>
                <a:gd name="T98" fmla="*/ 1574 w 1605"/>
                <a:gd name="T99" fmla="*/ 213 h 1074"/>
                <a:gd name="T100" fmla="*/ 1605 w 1605"/>
                <a:gd name="T101" fmla="*/ 28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74">
                  <a:moveTo>
                    <a:pt x="0" y="1044"/>
                  </a:moveTo>
                  <a:lnTo>
                    <a:pt x="32" y="889"/>
                  </a:lnTo>
                  <a:lnTo>
                    <a:pt x="64" y="770"/>
                  </a:lnTo>
                  <a:lnTo>
                    <a:pt x="96" y="688"/>
                  </a:lnTo>
                  <a:lnTo>
                    <a:pt x="128" y="635"/>
                  </a:lnTo>
                  <a:lnTo>
                    <a:pt x="161" y="603"/>
                  </a:lnTo>
                  <a:lnTo>
                    <a:pt x="193" y="586"/>
                  </a:lnTo>
                  <a:lnTo>
                    <a:pt x="225" y="580"/>
                  </a:lnTo>
                  <a:lnTo>
                    <a:pt x="257" y="582"/>
                  </a:lnTo>
                  <a:lnTo>
                    <a:pt x="289" y="595"/>
                  </a:lnTo>
                  <a:lnTo>
                    <a:pt x="321" y="621"/>
                  </a:lnTo>
                  <a:lnTo>
                    <a:pt x="353" y="665"/>
                  </a:lnTo>
                  <a:lnTo>
                    <a:pt x="385" y="729"/>
                  </a:lnTo>
                  <a:lnTo>
                    <a:pt x="417" y="812"/>
                  </a:lnTo>
                  <a:lnTo>
                    <a:pt x="450" y="901"/>
                  </a:lnTo>
                  <a:lnTo>
                    <a:pt x="482" y="981"/>
                  </a:lnTo>
                  <a:lnTo>
                    <a:pt x="514" y="1039"/>
                  </a:lnTo>
                  <a:lnTo>
                    <a:pt x="546" y="1069"/>
                  </a:lnTo>
                  <a:lnTo>
                    <a:pt x="578" y="1074"/>
                  </a:lnTo>
                  <a:lnTo>
                    <a:pt x="610" y="1054"/>
                  </a:lnTo>
                  <a:lnTo>
                    <a:pt x="642" y="1014"/>
                  </a:lnTo>
                  <a:lnTo>
                    <a:pt x="674" y="952"/>
                  </a:lnTo>
                  <a:lnTo>
                    <a:pt x="706" y="871"/>
                  </a:lnTo>
                  <a:lnTo>
                    <a:pt x="739" y="772"/>
                  </a:lnTo>
                  <a:lnTo>
                    <a:pt x="771" y="659"/>
                  </a:lnTo>
                  <a:lnTo>
                    <a:pt x="803" y="536"/>
                  </a:lnTo>
                  <a:lnTo>
                    <a:pt x="835" y="413"/>
                  </a:lnTo>
                  <a:lnTo>
                    <a:pt x="867" y="297"/>
                  </a:lnTo>
                  <a:lnTo>
                    <a:pt x="899" y="196"/>
                  </a:lnTo>
                  <a:lnTo>
                    <a:pt x="931" y="113"/>
                  </a:lnTo>
                  <a:lnTo>
                    <a:pt x="963" y="53"/>
                  </a:lnTo>
                  <a:lnTo>
                    <a:pt x="995" y="15"/>
                  </a:lnTo>
                  <a:lnTo>
                    <a:pt x="1028" y="0"/>
                  </a:lnTo>
                  <a:lnTo>
                    <a:pt x="1060" y="8"/>
                  </a:lnTo>
                  <a:lnTo>
                    <a:pt x="1092" y="39"/>
                  </a:lnTo>
                  <a:lnTo>
                    <a:pt x="1124" y="92"/>
                  </a:lnTo>
                  <a:lnTo>
                    <a:pt x="1156" y="163"/>
                  </a:lnTo>
                  <a:lnTo>
                    <a:pt x="1188" y="244"/>
                  </a:lnTo>
                  <a:lnTo>
                    <a:pt x="1220" y="327"/>
                  </a:lnTo>
                  <a:lnTo>
                    <a:pt x="1252" y="403"/>
                  </a:lnTo>
                  <a:lnTo>
                    <a:pt x="1285" y="467"/>
                  </a:lnTo>
                  <a:lnTo>
                    <a:pt x="1316" y="516"/>
                  </a:lnTo>
                  <a:lnTo>
                    <a:pt x="1349" y="549"/>
                  </a:lnTo>
                  <a:lnTo>
                    <a:pt x="1381" y="568"/>
                  </a:lnTo>
                  <a:lnTo>
                    <a:pt x="1413" y="572"/>
                  </a:lnTo>
                  <a:lnTo>
                    <a:pt x="1445" y="559"/>
                  </a:lnTo>
                  <a:lnTo>
                    <a:pt x="1477" y="526"/>
                  </a:lnTo>
                  <a:lnTo>
                    <a:pt x="1509" y="462"/>
                  </a:lnTo>
                  <a:lnTo>
                    <a:pt x="1541" y="360"/>
                  </a:lnTo>
                  <a:lnTo>
                    <a:pt x="1574" y="213"/>
                  </a:lnTo>
                  <a:lnTo>
                    <a:pt x="1605" y="2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3" name="Freeform 272">
              <a:extLst>
                <a:ext uri="{FF2B5EF4-FFF2-40B4-BE49-F238E27FC236}">
                  <a16:creationId xmlns:a16="http://schemas.microsoft.com/office/drawing/2014/main" id="{449D12BD-3202-A7DD-801D-E97DB78CADE4}"/>
                </a:ext>
              </a:extLst>
            </p:cNvPr>
            <p:cNvSpPr>
              <a:spLocks/>
            </p:cNvSpPr>
            <p:nvPr/>
          </p:nvSpPr>
          <p:spPr bwMode="auto">
            <a:xfrm>
              <a:off x="934" y="2504"/>
              <a:ext cx="1605" cy="1099"/>
            </a:xfrm>
            <a:custGeom>
              <a:avLst/>
              <a:gdLst>
                <a:gd name="T0" fmla="*/ 0 w 1605"/>
                <a:gd name="T1" fmla="*/ 1074 h 1099"/>
                <a:gd name="T2" fmla="*/ 32 w 1605"/>
                <a:gd name="T3" fmla="*/ 901 h 1099"/>
                <a:gd name="T4" fmla="*/ 64 w 1605"/>
                <a:gd name="T5" fmla="*/ 762 h 1099"/>
                <a:gd name="T6" fmla="*/ 96 w 1605"/>
                <a:gd name="T7" fmla="*/ 662 h 1099"/>
                <a:gd name="T8" fmla="*/ 128 w 1605"/>
                <a:gd name="T9" fmla="*/ 598 h 1099"/>
                <a:gd name="T10" fmla="*/ 161 w 1605"/>
                <a:gd name="T11" fmla="*/ 560 h 1099"/>
                <a:gd name="T12" fmla="*/ 193 w 1605"/>
                <a:gd name="T13" fmla="*/ 542 h 1099"/>
                <a:gd name="T14" fmla="*/ 225 w 1605"/>
                <a:gd name="T15" fmla="*/ 540 h 1099"/>
                <a:gd name="T16" fmla="*/ 257 w 1605"/>
                <a:gd name="T17" fmla="*/ 551 h 1099"/>
                <a:gd name="T18" fmla="*/ 289 w 1605"/>
                <a:gd name="T19" fmla="*/ 579 h 1099"/>
                <a:gd name="T20" fmla="*/ 321 w 1605"/>
                <a:gd name="T21" fmla="*/ 625 h 1099"/>
                <a:gd name="T22" fmla="*/ 353 w 1605"/>
                <a:gd name="T23" fmla="*/ 691 h 1099"/>
                <a:gd name="T24" fmla="*/ 385 w 1605"/>
                <a:gd name="T25" fmla="*/ 774 h 1099"/>
                <a:gd name="T26" fmla="*/ 417 w 1605"/>
                <a:gd name="T27" fmla="*/ 865 h 1099"/>
                <a:gd name="T28" fmla="*/ 450 w 1605"/>
                <a:gd name="T29" fmla="*/ 948 h 1099"/>
                <a:gd name="T30" fmla="*/ 482 w 1605"/>
                <a:gd name="T31" fmla="*/ 1015 h 1099"/>
                <a:gd name="T32" fmla="*/ 514 w 1605"/>
                <a:gd name="T33" fmla="*/ 1062 h 1099"/>
                <a:gd name="T34" fmla="*/ 546 w 1605"/>
                <a:gd name="T35" fmla="*/ 1089 h 1099"/>
                <a:gd name="T36" fmla="*/ 578 w 1605"/>
                <a:gd name="T37" fmla="*/ 1099 h 1099"/>
                <a:gd name="T38" fmla="*/ 610 w 1605"/>
                <a:gd name="T39" fmla="*/ 1095 h 1099"/>
                <a:gd name="T40" fmla="*/ 642 w 1605"/>
                <a:gd name="T41" fmla="*/ 1075 h 1099"/>
                <a:gd name="T42" fmla="*/ 674 w 1605"/>
                <a:gd name="T43" fmla="*/ 1033 h 1099"/>
                <a:gd name="T44" fmla="*/ 706 w 1605"/>
                <a:gd name="T45" fmla="*/ 964 h 1099"/>
                <a:gd name="T46" fmla="*/ 739 w 1605"/>
                <a:gd name="T47" fmla="*/ 862 h 1099"/>
                <a:gd name="T48" fmla="*/ 771 w 1605"/>
                <a:gd name="T49" fmla="*/ 725 h 1099"/>
                <a:gd name="T50" fmla="*/ 803 w 1605"/>
                <a:gd name="T51" fmla="*/ 567 h 1099"/>
                <a:gd name="T52" fmla="*/ 835 w 1605"/>
                <a:gd name="T53" fmla="*/ 409 h 1099"/>
                <a:gd name="T54" fmla="*/ 867 w 1605"/>
                <a:gd name="T55" fmla="*/ 274 h 1099"/>
                <a:gd name="T56" fmla="*/ 899 w 1605"/>
                <a:gd name="T57" fmla="*/ 173 h 1099"/>
                <a:gd name="T58" fmla="*/ 931 w 1605"/>
                <a:gd name="T59" fmla="*/ 105 h 1099"/>
                <a:gd name="T60" fmla="*/ 963 w 1605"/>
                <a:gd name="T61" fmla="*/ 63 h 1099"/>
                <a:gd name="T62" fmla="*/ 995 w 1605"/>
                <a:gd name="T63" fmla="*/ 41 h 1099"/>
                <a:gd name="T64" fmla="*/ 1028 w 1605"/>
                <a:gd name="T65" fmla="*/ 33 h 1099"/>
                <a:gd name="T66" fmla="*/ 1060 w 1605"/>
                <a:gd name="T67" fmla="*/ 37 h 1099"/>
                <a:gd name="T68" fmla="*/ 1092 w 1605"/>
                <a:gd name="T69" fmla="*/ 54 h 1099"/>
                <a:gd name="T70" fmla="*/ 1124 w 1605"/>
                <a:gd name="T71" fmla="*/ 86 h 1099"/>
                <a:gd name="T72" fmla="*/ 1156 w 1605"/>
                <a:gd name="T73" fmla="*/ 137 h 1099"/>
                <a:gd name="T74" fmla="*/ 1188 w 1605"/>
                <a:gd name="T75" fmla="*/ 205 h 1099"/>
                <a:gd name="T76" fmla="*/ 1220 w 1605"/>
                <a:gd name="T77" fmla="*/ 286 h 1099"/>
                <a:gd name="T78" fmla="*/ 1252 w 1605"/>
                <a:gd name="T79" fmla="*/ 367 h 1099"/>
                <a:gd name="T80" fmla="*/ 1285 w 1605"/>
                <a:gd name="T81" fmla="*/ 437 h 1099"/>
                <a:gd name="T82" fmla="*/ 1316 w 1605"/>
                <a:gd name="T83" fmla="*/ 488 h 1099"/>
                <a:gd name="T84" fmla="*/ 1349 w 1605"/>
                <a:gd name="T85" fmla="*/ 518 h 1099"/>
                <a:gd name="T86" fmla="*/ 1381 w 1605"/>
                <a:gd name="T87" fmla="*/ 530 h 1099"/>
                <a:gd name="T88" fmla="*/ 1413 w 1605"/>
                <a:gd name="T89" fmla="*/ 524 h 1099"/>
                <a:gd name="T90" fmla="*/ 1445 w 1605"/>
                <a:gd name="T91" fmla="*/ 499 h 1099"/>
                <a:gd name="T92" fmla="*/ 1477 w 1605"/>
                <a:gd name="T93" fmla="*/ 450 h 1099"/>
                <a:gd name="T94" fmla="*/ 1509 w 1605"/>
                <a:gd name="T95" fmla="*/ 373 h 1099"/>
                <a:gd name="T96" fmla="*/ 1541 w 1605"/>
                <a:gd name="T97" fmla="*/ 265 h 1099"/>
                <a:gd name="T98" fmla="*/ 1574 w 1605"/>
                <a:gd name="T99" fmla="*/ 135 h 1099"/>
                <a:gd name="T100" fmla="*/ 1605 w 1605"/>
                <a:gd name="T101" fmla="*/ 0 h 1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99">
                  <a:moveTo>
                    <a:pt x="0" y="1074"/>
                  </a:moveTo>
                  <a:lnTo>
                    <a:pt x="32" y="901"/>
                  </a:lnTo>
                  <a:lnTo>
                    <a:pt x="64" y="762"/>
                  </a:lnTo>
                  <a:lnTo>
                    <a:pt x="96" y="662"/>
                  </a:lnTo>
                  <a:lnTo>
                    <a:pt x="128" y="598"/>
                  </a:lnTo>
                  <a:lnTo>
                    <a:pt x="161" y="560"/>
                  </a:lnTo>
                  <a:lnTo>
                    <a:pt x="193" y="542"/>
                  </a:lnTo>
                  <a:lnTo>
                    <a:pt x="225" y="540"/>
                  </a:lnTo>
                  <a:lnTo>
                    <a:pt x="257" y="551"/>
                  </a:lnTo>
                  <a:lnTo>
                    <a:pt x="289" y="579"/>
                  </a:lnTo>
                  <a:lnTo>
                    <a:pt x="321" y="625"/>
                  </a:lnTo>
                  <a:lnTo>
                    <a:pt x="353" y="691"/>
                  </a:lnTo>
                  <a:lnTo>
                    <a:pt x="385" y="774"/>
                  </a:lnTo>
                  <a:lnTo>
                    <a:pt x="417" y="865"/>
                  </a:lnTo>
                  <a:lnTo>
                    <a:pt x="450" y="948"/>
                  </a:lnTo>
                  <a:lnTo>
                    <a:pt x="482" y="1015"/>
                  </a:lnTo>
                  <a:lnTo>
                    <a:pt x="514" y="1062"/>
                  </a:lnTo>
                  <a:lnTo>
                    <a:pt x="546" y="1089"/>
                  </a:lnTo>
                  <a:lnTo>
                    <a:pt x="578" y="1099"/>
                  </a:lnTo>
                  <a:lnTo>
                    <a:pt x="610" y="1095"/>
                  </a:lnTo>
                  <a:lnTo>
                    <a:pt x="642" y="1075"/>
                  </a:lnTo>
                  <a:lnTo>
                    <a:pt x="674" y="1033"/>
                  </a:lnTo>
                  <a:lnTo>
                    <a:pt x="706" y="964"/>
                  </a:lnTo>
                  <a:lnTo>
                    <a:pt x="739" y="862"/>
                  </a:lnTo>
                  <a:lnTo>
                    <a:pt x="771" y="725"/>
                  </a:lnTo>
                  <a:lnTo>
                    <a:pt x="803" y="567"/>
                  </a:lnTo>
                  <a:lnTo>
                    <a:pt x="835" y="409"/>
                  </a:lnTo>
                  <a:lnTo>
                    <a:pt x="867" y="274"/>
                  </a:lnTo>
                  <a:lnTo>
                    <a:pt x="899" y="173"/>
                  </a:lnTo>
                  <a:lnTo>
                    <a:pt x="931" y="105"/>
                  </a:lnTo>
                  <a:lnTo>
                    <a:pt x="963" y="63"/>
                  </a:lnTo>
                  <a:lnTo>
                    <a:pt x="995" y="41"/>
                  </a:lnTo>
                  <a:lnTo>
                    <a:pt x="1028" y="33"/>
                  </a:lnTo>
                  <a:lnTo>
                    <a:pt x="1060" y="37"/>
                  </a:lnTo>
                  <a:lnTo>
                    <a:pt x="1092" y="54"/>
                  </a:lnTo>
                  <a:lnTo>
                    <a:pt x="1124" y="86"/>
                  </a:lnTo>
                  <a:lnTo>
                    <a:pt x="1156" y="137"/>
                  </a:lnTo>
                  <a:lnTo>
                    <a:pt x="1188" y="205"/>
                  </a:lnTo>
                  <a:lnTo>
                    <a:pt x="1220" y="286"/>
                  </a:lnTo>
                  <a:lnTo>
                    <a:pt x="1252" y="367"/>
                  </a:lnTo>
                  <a:lnTo>
                    <a:pt x="1285" y="437"/>
                  </a:lnTo>
                  <a:lnTo>
                    <a:pt x="1316" y="488"/>
                  </a:lnTo>
                  <a:lnTo>
                    <a:pt x="1349" y="518"/>
                  </a:lnTo>
                  <a:lnTo>
                    <a:pt x="1381" y="530"/>
                  </a:lnTo>
                  <a:lnTo>
                    <a:pt x="1413" y="524"/>
                  </a:lnTo>
                  <a:lnTo>
                    <a:pt x="1445" y="499"/>
                  </a:lnTo>
                  <a:lnTo>
                    <a:pt x="1477" y="450"/>
                  </a:lnTo>
                  <a:lnTo>
                    <a:pt x="1509" y="373"/>
                  </a:lnTo>
                  <a:lnTo>
                    <a:pt x="1541" y="265"/>
                  </a:lnTo>
                  <a:lnTo>
                    <a:pt x="1574" y="135"/>
                  </a:lnTo>
                  <a:lnTo>
                    <a:pt x="1605"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4" name="Freeform 273">
              <a:extLst>
                <a:ext uri="{FF2B5EF4-FFF2-40B4-BE49-F238E27FC236}">
                  <a16:creationId xmlns:a16="http://schemas.microsoft.com/office/drawing/2014/main" id="{86F0BB44-C902-10B4-C7D2-760E64B12E6C}"/>
                </a:ext>
              </a:extLst>
            </p:cNvPr>
            <p:cNvSpPr>
              <a:spLocks/>
            </p:cNvSpPr>
            <p:nvPr/>
          </p:nvSpPr>
          <p:spPr bwMode="auto">
            <a:xfrm>
              <a:off x="934" y="2530"/>
              <a:ext cx="1605" cy="1079"/>
            </a:xfrm>
            <a:custGeom>
              <a:avLst/>
              <a:gdLst>
                <a:gd name="T0" fmla="*/ 0 w 1605"/>
                <a:gd name="T1" fmla="*/ 1047 h 1079"/>
                <a:gd name="T2" fmla="*/ 32 w 1605"/>
                <a:gd name="T3" fmla="*/ 927 h 1079"/>
                <a:gd name="T4" fmla="*/ 64 w 1605"/>
                <a:gd name="T5" fmla="*/ 812 h 1079"/>
                <a:gd name="T6" fmla="*/ 96 w 1605"/>
                <a:gd name="T7" fmla="*/ 710 h 1079"/>
                <a:gd name="T8" fmla="*/ 128 w 1605"/>
                <a:gd name="T9" fmla="*/ 625 h 1079"/>
                <a:gd name="T10" fmla="*/ 161 w 1605"/>
                <a:gd name="T11" fmla="*/ 562 h 1079"/>
                <a:gd name="T12" fmla="*/ 193 w 1605"/>
                <a:gd name="T13" fmla="*/ 522 h 1079"/>
                <a:gd name="T14" fmla="*/ 225 w 1605"/>
                <a:gd name="T15" fmla="*/ 508 h 1079"/>
                <a:gd name="T16" fmla="*/ 257 w 1605"/>
                <a:gd name="T17" fmla="*/ 519 h 1079"/>
                <a:gd name="T18" fmla="*/ 289 w 1605"/>
                <a:gd name="T19" fmla="*/ 553 h 1079"/>
                <a:gd name="T20" fmla="*/ 321 w 1605"/>
                <a:gd name="T21" fmla="*/ 607 h 1079"/>
                <a:gd name="T22" fmla="*/ 353 w 1605"/>
                <a:gd name="T23" fmla="*/ 675 h 1079"/>
                <a:gd name="T24" fmla="*/ 385 w 1605"/>
                <a:gd name="T25" fmla="*/ 753 h 1079"/>
                <a:gd name="T26" fmla="*/ 417 w 1605"/>
                <a:gd name="T27" fmla="*/ 834 h 1079"/>
                <a:gd name="T28" fmla="*/ 450 w 1605"/>
                <a:gd name="T29" fmla="*/ 912 h 1079"/>
                <a:gd name="T30" fmla="*/ 482 w 1605"/>
                <a:gd name="T31" fmla="*/ 980 h 1079"/>
                <a:gd name="T32" fmla="*/ 514 w 1605"/>
                <a:gd name="T33" fmla="*/ 1034 h 1079"/>
                <a:gd name="T34" fmla="*/ 546 w 1605"/>
                <a:gd name="T35" fmla="*/ 1068 h 1079"/>
                <a:gd name="T36" fmla="*/ 578 w 1605"/>
                <a:gd name="T37" fmla="*/ 1079 h 1079"/>
                <a:gd name="T38" fmla="*/ 610 w 1605"/>
                <a:gd name="T39" fmla="*/ 1065 h 1079"/>
                <a:gd name="T40" fmla="*/ 642 w 1605"/>
                <a:gd name="T41" fmla="*/ 1026 h 1079"/>
                <a:gd name="T42" fmla="*/ 674 w 1605"/>
                <a:gd name="T43" fmla="*/ 962 h 1079"/>
                <a:gd name="T44" fmla="*/ 706 w 1605"/>
                <a:gd name="T45" fmla="*/ 877 h 1079"/>
                <a:gd name="T46" fmla="*/ 739 w 1605"/>
                <a:gd name="T47" fmla="*/ 775 h 1079"/>
                <a:gd name="T48" fmla="*/ 771 w 1605"/>
                <a:gd name="T49" fmla="*/ 661 h 1079"/>
                <a:gd name="T50" fmla="*/ 803 w 1605"/>
                <a:gd name="T51" fmla="*/ 540 h 1079"/>
                <a:gd name="T52" fmla="*/ 835 w 1605"/>
                <a:gd name="T53" fmla="*/ 419 h 1079"/>
                <a:gd name="T54" fmla="*/ 867 w 1605"/>
                <a:gd name="T55" fmla="*/ 304 h 1079"/>
                <a:gd name="T56" fmla="*/ 899 w 1605"/>
                <a:gd name="T57" fmla="*/ 202 h 1079"/>
                <a:gd name="T58" fmla="*/ 931 w 1605"/>
                <a:gd name="T59" fmla="*/ 117 h 1079"/>
                <a:gd name="T60" fmla="*/ 963 w 1605"/>
                <a:gd name="T61" fmla="*/ 54 h 1079"/>
                <a:gd name="T62" fmla="*/ 995 w 1605"/>
                <a:gd name="T63" fmla="*/ 14 h 1079"/>
                <a:gd name="T64" fmla="*/ 1028 w 1605"/>
                <a:gd name="T65" fmla="*/ 0 h 1079"/>
                <a:gd name="T66" fmla="*/ 1060 w 1605"/>
                <a:gd name="T67" fmla="*/ 11 h 1079"/>
                <a:gd name="T68" fmla="*/ 1092 w 1605"/>
                <a:gd name="T69" fmla="*/ 45 h 1079"/>
                <a:gd name="T70" fmla="*/ 1124 w 1605"/>
                <a:gd name="T71" fmla="*/ 99 h 1079"/>
                <a:gd name="T72" fmla="*/ 1156 w 1605"/>
                <a:gd name="T73" fmla="*/ 167 h 1079"/>
                <a:gd name="T74" fmla="*/ 1188 w 1605"/>
                <a:gd name="T75" fmla="*/ 245 h 1079"/>
                <a:gd name="T76" fmla="*/ 1220 w 1605"/>
                <a:gd name="T77" fmla="*/ 326 h 1079"/>
                <a:gd name="T78" fmla="*/ 1252 w 1605"/>
                <a:gd name="T79" fmla="*/ 404 h 1079"/>
                <a:gd name="T80" fmla="*/ 1285 w 1605"/>
                <a:gd name="T81" fmla="*/ 472 h 1079"/>
                <a:gd name="T82" fmla="*/ 1316 w 1605"/>
                <a:gd name="T83" fmla="*/ 526 h 1079"/>
                <a:gd name="T84" fmla="*/ 1349 w 1605"/>
                <a:gd name="T85" fmla="*/ 560 h 1079"/>
                <a:gd name="T86" fmla="*/ 1381 w 1605"/>
                <a:gd name="T87" fmla="*/ 571 h 1079"/>
                <a:gd name="T88" fmla="*/ 1413 w 1605"/>
                <a:gd name="T89" fmla="*/ 557 h 1079"/>
                <a:gd name="T90" fmla="*/ 1445 w 1605"/>
                <a:gd name="T91" fmla="*/ 518 h 1079"/>
                <a:gd name="T92" fmla="*/ 1477 w 1605"/>
                <a:gd name="T93" fmla="*/ 454 h 1079"/>
                <a:gd name="T94" fmla="*/ 1509 w 1605"/>
                <a:gd name="T95" fmla="*/ 369 h 1079"/>
                <a:gd name="T96" fmla="*/ 1541 w 1605"/>
                <a:gd name="T97" fmla="*/ 267 h 1079"/>
                <a:gd name="T98" fmla="*/ 1574 w 1605"/>
                <a:gd name="T99" fmla="*/ 152 h 1079"/>
                <a:gd name="T100" fmla="*/ 1605 w 1605"/>
                <a:gd name="T101" fmla="*/ 3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5" h="1079">
                  <a:moveTo>
                    <a:pt x="0" y="1047"/>
                  </a:moveTo>
                  <a:lnTo>
                    <a:pt x="32" y="927"/>
                  </a:lnTo>
                  <a:lnTo>
                    <a:pt x="64" y="812"/>
                  </a:lnTo>
                  <a:lnTo>
                    <a:pt x="96" y="710"/>
                  </a:lnTo>
                  <a:lnTo>
                    <a:pt x="128" y="625"/>
                  </a:lnTo>
                  <a:lnTo>
                    <a:pt x="161" y="562"/>
                  </a:lnTo>
                  <a:lnTo>
                    <a:pt x="193" y="522"/>
                  </a:lnTo>
                  <a:lnTo>
                    <a:pt x="225" y="508"/>
                  </a:lnTo>
                  <a:lnTo>
                    <a:pt x="257" y="519"/>
                  </a:lnTo>
                  <a:lnTo>
                    <a:pt x="289" y="553"/>
                  </a:lnTo>
                  <a:lnTo>
                    <a:pt x="321" y="607"/>
                  </a:lnTo>
                  <a:lnTo>
                    <a:pt x="353" y="675"/>
                  </a:lnTo>
                  <a:lnTo>
                    <a:pt x="385" y="753"/>
                  </a:lnTo>
                  <a:lnTo>
                    <a:pt x="417" y="834"/>
                  </a:lnTo>
                  <a:lnTo>
                    <a:pt x="450" y="912"/>
                  </a:lnTo>
                  <a:lnTo>
                    <a:pt x="482" y="980"/>
                  </a:lnTo>
                  <a:lnTo>
                    <a:pt x="514" y="1034"/>
                  </a:lnTo>
                  <a:lnTo>
                    <a:pt x="546" y="1068"/>
                  </a:lnTo>
                  <a:lnTo>
                    <a:pt x="578" y="1079"/>
                  </a:lnTo>
                  <a:lnTo>
                    <a:pt x="610" y="1065"/>
                  </a:lnTo>
                  <a:lnTo>
                    <a:pt x="642" y="1026"/>
                  </a:lnTo>
                  <a:lnTo>
                    <a:pt x="674" y="962"/>
                  </a:lnTo>
                  <a:lnTo>
                    <a:pt x="706" y="877"/>
                  </a:lnTo>
                  <a:lnTo>
                    <a:pt x="739" y="775"/>
                  </a:lnTo>
                  <a:lnTo>
                    <a:pt x="771" y="661"/>
                  </a:lnTo>
                  <a:lnTo>
                    <a:pt x="803" y="540"/>
                  </a:lnTo>
                  <a:lnTo>
                    <a:pt x="835" y="419"/>
                  </a:lnTo>
                  <a:lnTo>
                    <a:pt x="867" y="304"/>
                  </a:lnTo>
                  <a:lnTo>
                    <a:pt x="899" y="202"/>
                  </a:lnTo>
                  <a:lnTo>
                    <a:pt x="931" y="117"/>
                  </a:lnTo>
                  <a:lnTo>
                    <a:pt x="963" y="54"/>
                  </a:lnTo>
                  <a:lnTo>
                    <a:pt x="995" y="14"/>
                  </a:lnTo>
                  <a:lnTo>
                    <a:pt x="1028" y="0"/>
                  </a:lnTo>
                  <a:lnTo>
                    <a:pt x="1060" y="11"/>
                  </a:lnTo>
                  <a:lnTo>
                    <a:pt x="1092" y="45"/>
                  </a:lnTo>
                  <a:lnTo>
                    <a:pt x="1124" y="99"/>
                  </a:lnTo>
                  <a:lnTo>
                    <a:pt x="1156" y="167"/>
                  </a:lnTo>
                  <a:lnTo>
                    <a:pt x="1188" y="245"/>
                  </a:lnTo>
                  <a:lnTo>
                    <a:pt x="1220" y="326"/>
                  </a:lnTo>
                  <a:lnTo>
                    <a:pt x="1252" y="404"/>
                  </a:lnTo>
                  <a:lnTo>
                    <a:pt x="1285" y="472"/>
                  </a:lnTo>
                  <a:lnTo>
                    <a:pt x="1316" y="526"/>
                  </a:lnTo>
                  <a:lnTo>
                    <a:pt x="1349" y="560"/>
                  </a:lnTo>
                  <a:lnTo>
                    <a:pt x="1381" y="571"/>
                  </a:lnTo>
                  <a:lnTo>
                    <a:pt x="1413" y="557"/>
                  </a:lnTo>
                  <a:lnTo>
                    <a:pt x="1445" y="518"/>
                  </a:lnTo>
                  <a:lnTo>
                    <a:pt x="1477" y="454"/>
                  </a:lnTo>
                  <a:lnTo>
                    <a:pt x="1509" y="369"/>
                  </a:lnTo>
                  <a:lnTo>
                    <a:pt x="1541" y="267"/>
                  </a:lnTo>
                  <a:lnTo>
                    <a:pt x="1574" y="152"/>
                  </a:lnTo>
                  <a:lnTo>
                    <a:pt x="1605" y="32"/>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5" name="Freeform 274">
              <a:extLst>
                <a:ext uri="{FF2B5EF4-FFF2-40B4-BE49-F238E27FC236}">
                  <a16:creationId xmlns:a16="http://schemas.microsoft.com/office/drawing/2014/main" id="{D780797A-E3AC-9B67-542D-267680FB4ED8}"/>
                </a:ext>
              </a:extLst>
            </p:cNvPr>
            <p:cNvSpPr>
              <a:spLocks noEditPoints="1"/>
            </p:cNvSpPr>
            <p:nvPr/>
          </p:nvSpPr>
          <p:spPr bwMode="auto">
            <a:xfrm>
              <a:off x="916" y="3560"/>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46" name="Freeform 275">
              <a:extLst>
                <a:ext uri="{FF2B5EF4-FFF2-40B4-BE49-F238E27FC236}">
                  <a16:creationId xmlns:a16="http://schemas.microsoft.com/office/drawing/2014/main" id="{84992D3F-0EB7-4910-AB5F-EE963F6C2708}"/>
                </a:ext>
              </a:extLst>
            </p:cNvPr>
            <p:cNvSpPr>
              <a:spLocks noEditPoints="1"/>
            </p:cNvSpPr>
            <p:nvPr/>
          </p:nvSpPr>
          <p:spPr bwMode="auto">
            <a:xfrm>
              <a:off x="1031" y="3171"/>
              <a:ext cx="36"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47" name="Freeform 276">
              <a:extLst>
                <a:ext uri="{FF2B5EF4-FFF2-40B4-BE49-F238E27FC236}">
                  <a16:creationId xmlns:a16="http://schemas.microsoft.com/office/drawing/2014/main" id="{23BE5EAD-9C74-8DD3-AB46-A8A2A5437BC1}"/>
                </a:ext>
              </a:extLst>
            </p:cNvPr>
            <p:cNvSpPr>
              <a:spLocks noEditPoints="1"/>
            </p:cNvSpPr>
            <p:nvPr/>
          </p:nvSpPr>
          <p:spPr bwMode="auto">
            <a:xfrm>
              <a:off x="1146" y="3020"/>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48" name="Freeform 277">
              <a:extLst>
                <a:ext uri="{FF2B5EF4-FFF2-40B4-BE49-F238E27FC236}">
                  <a16:creationId xmlns:a16="http://schemas.microsoft.com/office/drawing/2014/main" id="{CAD4FB32-A7AF-6760-E2A6-9B0F7D397169}"/>
                </a:ext>
              </a:extLst>
            </p:cNvPr>
            <p:cNvSpPr>
              <a:spLocks noEditPoints="1"/>
            </p:cNvSpPr>
            <p:nvPr/>
          </p:nvSpPr>
          <p:spPr bwMode="auto">
            <a:xfrm>
              <a:off x="1260" y="3167"/>
              <a:ext cx="36" cy="35"/>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49" name="Freeform 278">
              <a:extLst>
                <a:ext uri="{FF2B5EF4-FFF2-40B4-BE49-F238E27FC236}">
                  <a16:creationId xmlns:a16="http://schemas.microsoft.com/office/drawing/2014/main" id="{230FABFF-B06C-6BE0-2B0E-C89868E28089}"/>
                </a:ext>
              </a:extLst>
            </p:cNvPr>
            <p:cNvSpPr>
              <a:spLocks noEditPoints="1"/>
            </p:cNvSpPr>
            <p:nvPr/>
          </p:nvSpPr>
          <p:spPr bwMode="auto">
            <a:xfrm>
              <a:off x="1375" y="3445"/>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6"/>
                    <a:pt x="128" y="69"/>
                  </a:cubicBezTo>
                  <a:lnTo>
                    <a:pt x="128" y="69"/>
                  </a:lnTo>
                  <a:cubicBezTo>
                    <a:pt x="128" y="101"/>
                    <a:pt x="102" y="128"/>
                    <a:pt x="69" y="128"/>
                  </a:cubicBezTo>
                  <a:cubicBezTo>
                    <a:pt x="37" y="128"/>
                    <a:pt x="11" y="101"/>
                    <a:pt x="11" y="69"/>
                  </a:cubicBezTo>
                  <a:cubicBezTo>
                    <a:pt x="11" y="36"/>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0" name="Freeform 279">
              <a:extLst>
                <a:ext uri="{FF2B5EF4-FFF2-40B4-BE49-F238E27FC236}">
                  <a16:creationId xmlns:a16="http://schemas.microsoft.com/office/drawing/2014/main" id="{86B20A33-EFAB-E4DB-5CB9-386C22D99F12}"/>
                </a:ext>
              </a:extLst>
            </p:cNvPr>
            <p:cNvSpPr>
              <a:spLocks noEditPoints="1"/>
            </p:cNvSpPr>
            <p:nvPr/>
          </p:nvSpPr>
          <p:spPr bwMode="auto">
            <a:xfrm>
              <a:off x="1490" y="3591"/>
              <a:ext cx="35"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1" name="Freeform 280">
              <a:extLst>
                <a:ext uri="{FF2B5EF4-FFF2-40B4-BE49-F238E27FC236}">
                  <a16:creationId xmlns:a16="http://schemas.microsoft.com/office/drawing/2014/main" id="{95966C80-80FD-1A57-F61F-37F5C12CD8FB}"/>
                </a:ext>
              </a:extLst>
            </p:cNvPr>
            <p:cNvSpPr>
              <a:spLocks noEditPoints="1"/>
            </p:cNvSpPr>
            <p:nvPr/>
          </p:nvSpPr>
          <p:spPr bwMode="auto">
            <a:xfrm>
              <a:off x="1604" y="3440"/>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2" name="Freeform 281">
              <a:extLst>
                <a:ext uri="{FF2B5EF4-FFF2-40B4-BE49-F238E27FC236}">
                  <a16:creationId xmlns:a16="http://schemas.microsoft.com/office/drawing/2014/main" id="{CEE9B940-A840-B877-2CA2-E94B7B47B7B9}"/>
                </a:ext>
              </a:extLst>
            </p:cNvPr>
            <p:cNvSpPr>
              <a:spLocks noEditPoints="1"/>
            </p:cNvSpPr>
            <p:nvPr/>
          </p:nvSpPr>
          <p:spPr bwMode="auto">
            <a:xfrm>
              <a:off x="1719" y="3052"/>
              <a:ext cx="36"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3" name="Freeform 282">
              <a:extLst>
                <a:ext uri="{FF2B5EF4-FFF2-40B4-BE49-F238E27FC236}">
                  <a16:creationId xmlns:a16="http://schemas.microsoft.com/office/drawing/2014/main" id="{C444E649-25AE-2714-A6DC-B2503677AC1B}"/>
                </a:ext>
              </a:extLst>
            </p:cNvPr>
            <p:cNvSpPr>
              <a:spLocks noEditPoints="1"/>
            </p:cNvSpPr>
            <p:nvPr/>
          </p:nvSpPr>
          <p:spPr bwMode="auto">
            <a:xfrm>
              <a:off x="1834" y="2663"/>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4" name="Freeform 283">
              <a:extLst>
                <a:ext uri="{FF2B5EF4-FFF2-40B4-BE49-F238E27FC236}">
                  <a16:creationId xmlns:a16="http://schemas.microsoft.com/office/drawing/2014/main" id="{ED8FC455-D22F-C468-FF79-6464991AC57F}"/>
                </a:ext>
              </a:extLst>
            </p:cNvPr>
            <p:cNvSpPr>
              <a:spLocks noEditPoints="1"/>
            </p:cNvSpPr>
            <p:nvPr/>
          </p:nvSpPr>
          <p:spPr bwMode="auto">
            <a:xfrm>
              <a:off x="1948" y="2513"/>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5" name="Freeform 284">
              <a:extLst>
                <a:ext uri="{FF2B5EF4-FFF2-40B4-BE49-F238E27FC236}">
                  <a16:creationId xmlns:a16="http://schemas.microsoft.com/office/drawing/2014/main" id="{036B41ED-9D73-5DB6-2A0D-E33717C004DD}"/>
                </a:ext>
              </a:extLst>
            </p:cNvPr>
            <p:cNvSpPr>
              <a:spLocks noEditPoints="1"/>
            </p:cNvSpPr>
            <p:nvPr/>
          </p:nvSpPr>
          <p:spPr bwMode="auto">
            <a:xfrm>
              <a:off x="2063" y="2659"/>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6" name="Freeform 285">
              <a:extLst>
                <a:ext uri="{FF2B5EF4-FFF2-40B4-BE49-F238E27FC236}">
                  <a16:creationId xmlns:a16="http://schemas.microsoft.com/office/drawing/2014/main" id="{CA442EF3-29B5-79D2-3183-60EEA36E0029}"/>
                </a:ext>
              </a:extLst>
            </p:cNvPr>
            <p:cNvSpPr>
              <a:spLocks noEditPoints="1"/>
            </p:cNvSpPr>
            <p:nvPr/>
          </p:nvSpPr>
          <p:spPr bwMode="auto">
            <a:xfrm>
              <a:off x="2178" y="2937"/>
              <a:ext cx="35"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7" name="Freeform 286">
              <a:extLst>
                <a:ext uri="{FF2B5EF4-FFF2-40B4-BE49-F238E27FC236}">
                  <a16:creationId xmlns:a16="http://schemas.microsoft.com/office/drawing/2014/main" id="{75C17CAB-9859-91A8-D9F9-43886486B185}"/>
                </a:ext>
              </a:extLst>
            </p:cNvPr>
            <p:cNvSpPr>
              <a:spLocks noEditPoints="1"/>
            </p:cNvSpPr>
            <p:nvPr/>
          </p:nvSpPr>
          <p:spPr bwMode="auto">
            <a:xfrm>
              <a:off x="2292" y="3083"/>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8" name="Freeform 287">
              <a:extLst>
                <a:ext uri="{FF2B5EF4-FFF2-40B4-BE49-F238E27FC236}">
                  <a16:creationId xmlns:a16="http://schemas.microsoft.com/office/drawing/2014/main" id="{90F7F104-960B-C0C1-BAB8-1C4C84CD0A0A}"/>
                </a:ext>
              </a:extLst>
            </p:cNvPr>
            <p:cNvSpPr>
              <a:spLocks noEditPoints="1"/>
            </p:cNvSpPr>
            <p:nvPr/>
          </p:nvSpPr>
          <p:spPr bwMode="auto">
            <a:xfrm>
              <a:off x="2407" y="2932"/>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7" y="138"/>
                    <a:pt x="139" y="107"/>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59" name="Freeform 288">
              <a:extLst>
                <a:ext uri="{FF2B5EF4-FFF2-40B4-BE49-F238E27FC236}">
                  <a16:creationId xmlns:a16="http://schemas.microsoft.com/office/drawing/2014/main" id="{25E6CC1C-EE93-D3E0-CF99-A300D50B2788}"/>
                </a:ext>
              </a:extLst>
            </p:cNvPr>
            <p:cNvSpPr>
              <a:spLocks noEditPoints="1"/>
            </p:cNvSpPr>
            <p:nvPr/>
          </p:nvSpPr>
          <p:spPr bwMode="auto">
            <a:xfrm>
              <a:off x="2522" y="2544"/>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260" name="TextBox 259">
            <a:extLst>
              <a:ext uri="{FF2B5EF4-FFF2-40B4-BE49-F238E27FC236}">
                <a16:creationId xmlns:a16="http://schemas.microsoft.com/office/drawing/2014/main" id="{542DAA18-6CAB-ABDB-58A0-11B6504FF635}"/>
              </a:ext>
            </a:extLst>
          </p:cNvPr>
          <p:cNvSpPr txBox="1"/>
          <p:nvPr/>
        </p:nvSpPr>
        <p:spPr>
          <a:xfrm>
            <a:off x="1430040" y="2982115"/>
            <a:ext cx="2749151" cy="369332"/>
          </a:xfrm>
          <a:prstGeom prst="rect">
            <a:avLst/>
          </a:prstGeom>
          <a:noFill/>
        </p:spPr>
        <p:txBody>
          <a:bodyPr wrap="none" rtlCol="0">
            <a:spAutoFit/>
          </a:bodyPr>
          <a:lstStyle/>
          <a:p>
            <a:r>
              <a:rPr lang="en-US" dirty="0"/>
              <a:t>(a) no training uncertainty</a:t>
            </a:r>
          </a:p>
        </p:txBody>
      </p:sp>
      <p:sp>
        <p:nvSpPr>
          <p:cNvPr id="261" name="TextBox 260">
            <a:extLst>
              <a:ext uri="{FF2B5EF4-FFF2-40B4-BE49-F238E27FC236}">
                <a16:creationId xmlns:a16="http://schemas.microsoft.com/office/drawing/2014/main" id="{490C8124-7ED3-C709-4E40-187D255120C8}"/>
              </a:ext>
            </a:extLst>
          </p:cNvPr>
          <p:cNvSpPr txBox="1"/>
          <p:nvPr/>
        </p:nvSpPr>
        <p:spPr>
          <a:xfrm>
            <a:off x="4518145" y="2982115"/>
            <a:ext cx="4438138" cy="369332"/>
          </a:xfrm>
          <a:prstGeom prst="rect">
            <a:avLst/>
          </a:prstGeom>
          <a:noFill/>
        </p:spPr>
        <p:txBody>
          <a:bodyPr wrap="none" rtlCol="0">
            <a:spAutoFit/>
          </a:bodyPr>
          <a:lstStyle/>
          <a:p>
            <a:r>
              <a:rPr lang="en-US" dirty="0"/>
              <a:t>(b) uncertainty with parameter initialization</a:t>
            </a:r>
          </a:p>
        </p:txBody>
      </p:sp>
      <p:sp>
        <p:nvSpPr>
          <p:cNvPr id="262" name="TextBox 261">
            <a:extLst>
              <a:ext uri="{FF2B5EF4-FFF2-40B4-BE49-F238E27FC236}">
                <a16:creationId xmlns:a16="http://schemas.microsoft.com/office/drawing/2014/main" id="{F2BDA7E9-0E71-347C-5CCF-A58DCA7DA59B}"/>
              </a:ext>
            </a:extLst>
          </p:cNvPr>
          <p:cNvSpPr txBox="1"/>
          <p:nvPr/>
        </p:nvSpPr>
        <p:spPr>
          <a:xfrm>
            <a:off x="1163052" y="5912088"/>
            <a:ext cx="3090013" cy="646331"/>
          </a:xfrm>
          <a:prstGeom prst="rect">
            <a:avLst/>
          </a:prstGeom>
          <a:noFill/>
        </p:spPr>
        <p:txBody>
          <a:bodyPr wrap="none" rtlCol="0">
            <a:spAutoFit/>
          </a:bodyPr>
          <a:lstStyle/>
          <a:p>
            <a:r>
              <a:rPr lang="en-US" dirty="0"/>
              <a:t>(c) uncertainty with selecting </a:t>
            </a:r>
            <a:br>
              <a:rPr lang="en-US" dirty="0"/>
            </a:br>
            <a:r>
              <a:rPr lang="en-US" dirty="0"/>
              <a:t>training dataset</a:t>
            </a:r>
          </a:p>
        </p:txBody>
      </p:sp>
      <p:sp>
        <p:nvSpPr>
          <p:cNvPr id="264" name="TextBox 263">
            <a:extLst>
              <a:ext uri="{FF2B5EF4-FFF2-40B4-BE49-F238E27FC236}">
                <a16:creationId xmlns:a16="http://schemas.microsoft.com/office/drawing/2014/main" id="{5140A2D9-89F9-819F-1FBC-1C9C989E1CE5}"/>
              </a:ext>
            </a:extLst>
          </p:cNvPr>
          <p:cNvSpPr txBox="1"/>
          <p:nvPr/>
        </p:nvSpPr>
        <p:spPr>
          <a:xfrm>
            <a:off x="4518145" y="5912088"/>
            <a:ext cx="4365106" cy="646331"/>
          </a:xfrm>
          <a:prstGeom prst="rect">
            <a:avLst/>
          </a:prstGeom>
          <a:noFill/>
        </p:spPr>
        <p:txBody>
          <a:bodyPr wrap="none" rtlCol="0">
            <a:spAutoFit/>
          </a:bodyPr>
          <a:lstStyle/>
          <a:p>
            <a:r>
              <a:rPr lang="en-US" dirty="0"/>
              <a:t>(d) uncertainty with both parameter </a:t>
            </a:r>
            <a:br>
              <a:rPr lang="en-US" dirty="0"/>
            </a:br>
            <a:r>
              <a:rPr lang="en-US" dirty="0"/>
              <a:t>initialization and selecting training dataset</a:t>
            </a:r>
          </a:p>
        </p:txBody>
      </p:sp>
    </p:spTree>
    <p:extLst>
      <p:ext uri="{BB962C8B-B14F-4D97-AF65-F5344CB8AC3E}">
        <p14:creationId xmlns:p14="http://schemas.microsoft.com/office/powerpoint/2010/main" val="3330855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45F0815-69BD-0B5D-68AB-A564E8FEF725}"/>
                  </a:ext>
                </a:extLst>
              </p:cNvPr>
              <p:cNvSpPr>
                <a:spLocks noGrp="1"/>
              </p:cNvSpPr>
              <p:nvPr>
                <p:ph type="body" sz="quarter" idx="10"/>
              </p:nvPr>
            </p:nvSpPr>
            <p:spPr/>
            <p:txBody>
              <a:bodyPr/>
              <a:lstStyle/>
              <a:p>
                <a:r>
                  <a:rPr lang="en-US" dirty="0"/>
                  <a:t>Vary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h</m:t>
                        </m:r>
                      </m:sub>
                    </m:sSub>
                    <m:r>
                      <a:rPr lang="en-US" b="0" i="1" smtClean="0">
                        <a:latin typeface="Cambria Math" panose="02040503050406030204" pitchFamily="18" charset="0"/>
                        <a:ea typeface="Cambria Math" panose="02040503050406030204" pitchFamily="18" charset="0"/>
                      </a:rPr>
                      <m:t>≤10</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𝑅𝑀𝑆𝐸</m:t>
                        </m:r>
                      </m:sub>
                    </m:sSub>
                  </m:oMath>
                </a14:m>
                <a:r>
                  <a:rPr lang="en-US" dirty="0"/>
                  <a:t> decreases significantly after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h</m:t>
                        </m:r>
                      </m:sub>
                    </m:sSub>
                    <m:r>
                      <a:rPr lang="en-US" i="1">
                        <a:latin typeface="Cambria Math" panose="02040503050406030204" pitchFamily="18" charset="0"/>
                      </a:rPr>
                      <m:t>=5</m:t>
                    </m:r>
                  </m:oMath>
                </a14:m>
                <a:endParaRPr lang="en-US" dirty="0"/>
              </a:p>
              <a:p>
                <a:pPr lvl="1"/>
                <a:r>
                  <a:rPr lang="en-US" dirty="0"/>
                  <a:t>needs at least 5 hidden nodes to approximate the complex behavior</a:t>
                </a:r>
              </a:p>
              <a:p>
                <a:pPr lvl="1"/>
                <a:r>
                  <a:rPr lang="en-US" dirty="0"/>
                  <a:t>STD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𝑅𝑀𝑆𝐸</m:t>
                        </m:r>
                      </m:sub>
                    </m:sSub>
                  </m:oMath>
                </a14:m>
                <a:r>
                  <a:rPr lang="en-US" dirty="0"/>
                  <a:t> also decreases significantly after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h</m:t>
                        </m:r>
                      </m:sub>
                    </m:sSub>
                    <m:r>
                      <a:rPr lang="en-US" i="1">
                        <a:latin typeface="Cambria Math" panose="02040503050406030204" pitchFamily="18" charset="0"/>
                      </a:rPr>
                      <m:t>=5</m:t>
                    </m:r>
                  </m:oMath>
                </a14:m>
                <a:endParaRPr lang="en-US" dirty="0"/>
              </a:p>
              <a:p>
                <a:pPr lvl="1"/>
                <a:r>
                  <a:rPr lang="en-US" dirty="0"/>
                  <a:t>having more hidden nodes than necessary may not help improve prediction accuracy</a:t>
                </a:r>
              </a:p>
              <a:p>
                <a:endParaRPr lang="en-US" dirty="0"/>
              </a:p>
            </p:txBody>
          </p:sp>
        </mc:Choice>
        <mc:Fallback xmlns="">
          <p:sp>
            <p:nvSpPr>
              <p:cNvPr id="2" name="Text Placeholder 1">
                <a:extLst>
                  <a:ext uri="{FF2B5EF4-FFF2-40B4-BE49-F238E27FC236}">
                    <a16:creationId xmlns:a16="http://schemas.microsoft.com/office/drawing/2014/main" id="{445F0815-69BD-0B5D-68AB-A564E8FEF725}"/>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67B1D90-4B5D-AB2A-119A-57C18F49AC7C}"/>
              </a:ext>
            </a:extLst>
          </p:cNvPr>
          <p:cNvSpPr>
            <a:spLocks noGrp="1"/>
          </p:cNvSpPr>
          <p:nvPr>
            <p:ph type="title"/>
          </p:nvPr>
        </p:nvSpPr>
        <p:spPr/>
        <p:txBody>
          <a:bodyPr>
            <a:normAutofit fontScale="90000"/>
          </a:bodyPr>
          <a:lstStyle/>
          <a:p>
            <a:r>
              <a:rPr lang="en-US" dirty="0"/>
              <a:t>Model Form Uncertainty</a:t>
            </a:r>
          </a:p>
        </p:txBody>
      </p:sp>
      <p:grpSp>
        <p:nvGrpSpPr>
          <p:cNvPr id="4" name="Group 4">
            <a:extLst>
              <a:ext uri="{FF2B5EF4-FFF2-40B4-BE49-F238E27FC236}">
                <a16:creationId xmlns:a16="http://schemas.microsoft.com/office/drawing/2014/main" id="{95207FDF-82E7-E66F-F253-6B834BEBE866}"/>
              </a:ext>
            </a:extLst>
          </p:cNvPr>
          <p:cNvGrpSpPr>
            <a:grpSpLocks noChangeAspect="1"/>
          </p:cNvGrpSpPr>
          <p:nvPr/>
        </p:nvGrpSpPr>
        <p:grpSpPr bwMode="auto">
          <a:xfrm>
            <a:off x="1042169" y="3624706"/>
            <a:ext cx="3179767" cy="2530477"/>
            <a:chOff x="336" y="1036"/>
            <a:chExt cx="2003" cy="1594"/>
          </a:xfrm>
        </p:grpSpPr>
        <p:sp>
          <p:nvSpPr>
            <p:cNvPr id="5" name="Line 6">
              <a:extLst>
                <a:ext uri="{FF2B5EF4-FFF2-40B4-BE49-F238E27FC236}">
                  <a16:creationId xmlns:a16="http://schemas.microsoft.com/office/drawing/2014/main" id="{CF99EE19-E613-307A-12CD-DCC0A1B85E17}"/>
                </a:ext>
              </a:extLst>
            </p:cNvPr>
            <p:cNvSpPr>
              <a:spLocks noChangeShapeType="1"/>
            </p:cNvSpPr>
            <p:nvPr/>
          </p:nvSpPr>
          <p:spPr bwMode="auto">
            <a:xfrm>
              <a:off x="480" y="2495"/>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 name="Line 7">
              <a:extLst>
                <a:ext uri="{FF2B5EF4-FFF2-40B4-BE49-F238E27FC236}">
                  <a16:creationId xmlns:a16="http://schemas.microsoft.com/office/drawing/2014/main" id="{E2759654-8A5C-F5A2-CB51-11782900C838}"/>
                </a:ext>
              </a:extLst>
            </p:cNvPr>
            <p:cNvSpPr>
              <a:spLocks noChangeShapeType="1"/>
            </p:cNvSpPr>
            <p:nvPr/>
          </p:nvSpPr>
          <p:spPr bwMode="auto">
            <a:xfrm>
              <a:off x="480" y="1080"/>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8">
              <a:extLst>
                <a:ext uri="{FF2B5EF4-FFF2-40B4-BE49-F238E27FC236}">
                  <a16:creationId xmlns:a16="http://schemas.microsoft.com/office/drawing/2014/main" id="{1FFF3C5D-7A20-C965-FEA2-AE19EBBDA23B}"/>
                </a:ext>
              </a:extLst>
            </p:cNvPr>
            <p:cNvSpPr>
              <a:spLocks noChangeShapeType="1"/>
            </p:cNvSpPr>
            <p:nvPr/>
          </p:nvSpPr>
          <p:spPr bwMode="auto">
            <a:xfrm flipV="1">
              <a:off x="480"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9">
              <a:extLst>
                <a:ext uri="{FF2B5EF4-FFF2-40B4-BE49-F238E27FC236}">
                  <a16:creationId xmlns:a16="http://schemas.microsoft.com/office/drawing/2014/main" id="{4E578E54-5C93-9619-2B3E-604D8B209350}"/>
                </a:ext>
              </a:extLst>
            </p:cNvPr>
            <p:cNvSpPr>
              <a:spLocks noChangeShapeType="1"/>
            </p:cNvSpPr>
            <p:nvPr/>
          </p:nvSpPr>
          <p:spPr bwMode="auto">
            <a:xfrm flipV="1">
              <a:off x="679"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10">
              <a:extLst>
                <a:ext uri="{FF2B5EF4-FFF2-40B4-BE49-F238E27FC236}">
                  <a16:creationId xmlns:a16="http://schemas.microsoft.com/office/drawing/2014/main" id="{C65A6811-DD4B-7BA5-4DD0-F9806863A077}"/>
                </a:ext>
              </a:extLst>
            </p:cNvPr>
            <p:cNvSpPr>
              <a:spLocks noChangeShapeType="1"/>
            </p:cNvSpPr>
            <p:nvPr/>
          </p:nvSpPr>
          <p:spPr bwMode="auto">
            <a:xfrm flipV="1">
              <a:off x="878"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1">
              <a:extLst>
                <a:ext uri="{FF2B5EF4-FFF2-40B4-BE49-F238E27FC236}">
                  <a16:creationId xmlns:a16="http://schemas.microsoft.com/office/drawing/2014/main" id="{006E76E7-6F08-4B59-2443-AB3D49A7CB8D}"/>
                </a:ext>
              </a:extLst>
            </p:cNvPr>
            <p:cNvSpPr>
              <a:spLocks noChangeShapeType="1"/>
            </p:cNvSpPr>
            <p:nvPr/>
          </p:nvSpPr>
          <p:spPr bwMode="auto">
            <a:xfrm flipV="1">
              <a:off x="1076"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2">
              <a:extLst>
                <a:ext uri="{FF2B5EF4-FFF2-40B4-BE49-F238E27FC236}">
                  <a16:creationId xmlns:a16="http://schemas.microsoft.com/office/drawing/2014/main" id="{304900FF-D60C-A503-7A60-09C66D30CD02}"/>
                </a:ext>
              </a:extLst>
            </p:cNvPr>
            <p:cNvSpPr>
              <a:spLocks noChangeShapeType="1"/>
            </p:cNvSpPr>
            <p:nvPr/>
          </p:nvSpPr>
          <p:spPr bwMode="auto">
            <a:xfrm flipV="1">
              <a:off x="1275"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3">
              <a:extLst>
                <a:ext uri="{FF2B5EF4-FFF2-40B4-BE49-F238E27FC236}">
                  <a16:creationId xmlns:a16="http://schemas.microsoft.com/office/drawing/2014/main" id="{9D3CF186-092F-947A-9E47-F59AF38683B0}"/>
                </a:ext>
              </a:extLst>
            </p:cNvPr>
            <p:cNvSpPr>
              <a:spLocks noChangeShapeType="1"/>
            </p:cNvSpPr>
            <p:nvPr/>
          </p:nvSpPr>
          <p:spPr bwMode="auto">
            <a:xfrm flipV="1">
              <a:off x="1474"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4">
              <a:extLst>
                <a:ext uri="{FF2B5EF4-FFF2-40B4-BE49-F238E27FC236}">
                  <a16:creationId xmlns:a16="http://schemas.microsoft.com/office/drawing/2014/main" id="{D16781F5-C69B-2E2C-FBE1-6EC8C626A4D8}"/>
                </a:ext>
              </a:extLst>
            </p:cNvPr>
            <p:cNvSpPr>
              <a:spLocks noChangeShapeType="1"/>
            </p:cNvSpPr>
            <p:nvPr/>
          </p:nvSpPr>
          <p:spPr bwMode="auto">
            <a:xfrm flipV="1">
              <a:off x="1673"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15">
              <a:extLst>
                <a:ext uri="{FF2B5EF4-FFF2-40B4-BE49-F238E27FC236}">
                  <a16:creationId xmlns:a16="http://schemas.microsoft.com/office/drawing/2014/main" id="{308386E2-9B2E-6A3D-0514-AF382D36E31B}"/>
                </a:ext>
              </a:extLst>
            </p:cNvPr>
            <p:cNvSpPr>
              <a:spLocks noChangeShapeType="1"/>
            </p:cNvSpPr>
            <p:nvPr/>
          </p:nvSpPr>
          <p:spPr bwMode="auto">
            <a:xfrm flipV="1">
              <a:off x="1871"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Line 16">
              <a:extLst>
                <a:ext uri="{FF2B5EF4-FFF2-40B4-BE49-F238E27FC236}">
                  <a16:creationId xmlns:a16="http://schemas.microsoft.com/office/drawing/2014/main" id="{DF740A84-A3D5-9CC5-1A2D-738D3110D38A}"/>
                </a:ext>
              </a:extLst>
            </p:cNvPr>
            <p:cNvSpPr>
              <a:spLocks noChangeShapeType="1"/>
            </p:cNvSpPr>
            <p:nvPr/>
          </p:nvSpPr>
          <p:spPr bwMode="auto">
            <a:xfrm flipV="1">
              <a:off x="2070"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 name="Line 17">
              <a:extLst>
                <a:ext uri="{FF2B5EF4-FFF2-40B4-BE49-F238E27FC236}">
                  <a16:creationId xmlns:a16="http://schemas.microsoft.com/office/drawing/2014/main" id="{34AC70CA-E961-D110-E451-3BAAA443E30C}"/>
                </a:ext>
              </a:extLst>
            </p:cNvPr>
            <p:cNvSpPr>
              <a:spLocks noChangeShapeType="1"/>
            </p:cNvSpPr>
            <p:nvPr/>
          </p:nvSpPr>
          <p:spPr bwMode="auto">
            <a:xfrm flipV="1">
              <a:off x="2269"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 name="Line 18">
              <a:extLst>
                <a:ext uri="{FF2B5EF4-FFF2-40B4-BE49-F238E27FC236}">
                  <a16:creationId xmlns:a16="http://schemas.microsoft.com/office/drawing/2014/main" id="{F7D2B0EE-C463-BB0A-ECB4-7C880AF7FE00}"/>
                </a:ext>
              </a:extLst>
            </p:cNvPr>
            <p:cNvSpPr>
              <a:spLocks noChangeShapeType="1"/>
            </p:cNvSpPr>
            <p:nvPr/>
          </p:nvSpPr>
          <p:spPr bwMode="auto">
            <a:xfrm>
              <a:off x="480"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 name="Line 19">
              <a:extLst>
                <a:ext uri="{FF2B5EF4-FFF2-40B4-BE49-F238E27FC236}">
                  <a16:creationId xmlns:a16="http://schemas.microsoft.com/office/drawing/2014/main" id="{5A04F785-6DC1-69CD-8E7A-34A0913249FB}"/>
                </a:ext>
              </a:extLst>
            </p:cNvPr>
            <p:cNvSpPr>
              <a:spLocks noChangeShapeType="1"/>
            </p:cNvSpPr>
            <p:nvPr/>
          </p:nvSpPr>
          <p:spPr bwMode="auto">
            <a:xfrm>
              <a:off x="679"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 name="Line 20">
              <a:extLst>
                <a:ext uri="{FF2B5EF4-FFF2-40B4-BE49-F238E27FC236}">
                  <a16:creationId xmlns:a16="http://schemas.microsoft.com/office/drawing/2014/main" id="{BD0D4DC5-8B78-9BFA-759A-A85B907B872D}"/>
                </a:ext>
              </a:extLst>
            </p:cNvPr>
            <p:cNvSpPr>
              <a:spLocks noChangeShapeType="1"/>
            </p:cNvSpPr>
            <p:nvPr/>
          </p:nvSpPr>
          <p:spPr bwMode="auto">
            <a:xfrm>
              <a:off x="878"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 name="Line 21">
              <a:extLst>
                <a:ext uri="{FF2B5EF4-FFF2-40B4-BE49-F238E27FC236}">
                  <a16:creationId xmlns:a16="http://schemas.microsoft.com/office/drawing/2014/main" id="{A0897CC5-EB53-A2CD-8AD6-DE23A1C4C5A0}"/>
                </a:ext>
              </a:extLst>
            </p:cNvPr>
            <p:cNvSpPr>
              <a:spLocks noChangeShapeType="1"/>
            </p:cNvSpPr>
            <p:nvPr/>
          </p:nvSpPr>
          <p:spPr bwMode="auto">
            <a:xfrm>
              <a:off x="1076"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Line 22">
              <a:extLst>
                <a:ext uri="{FF2B5EF4-FFF2-40B4-BE49-F238E27FC236}">
                  <a16:creationId xmlns:a16="http://schemas.microsoft.com/office/drawing/2014/main" id="{01F31574-CC18-4E73-29B5-9578538F5FBF}"/>
                </a:ext>
              </a:extLst>
            </p:cNvPr>
            <p:cNvSpPr>
              <a:spLocks noChangeShapeType="1"/>
            </p:cNvSpPr>
            <p:nvPr/>
          </p:nvSpPr>
          <p:spPr bwMode="auto">
            <a:xfrm>
              <a:off x="1275"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 name="Line 23">
              <a:extLst>
                <a:ext uri="{FF2B5EF4-FFF2-40B4-BE49-F238E27FC236}">
                  <a16:creationId xmlns:a16="http://schemas.microsoft.com/office/drawing/2014/main" id="{04C5231E-A6B6-54BD-2F7F-7B705AFAA14D}"/>
                </a:ext>
              </a:extLst>
            </p:cNvPr>
            <p:cNvSpPr>
              <a:spLocks noChangeShapeType="1"/>
            </p:cNvSpPr>
            <p:nvPr/>
          </p:nvSpPr>
          <p:spPr bwMode="auto">
            <a:xfrm>
              <a:off x="1474"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24">
              <a:extLst>
                <a:ext uri="{FF2B5EF4-FFF2-40B4-BE49-F238E27FC236}">
                  <a16:creationId xmlns:a16="http://schemas.microsoft.com/office/drawing/2014/main" id="{E217AC26-5C46-28DF-E3C6-E84DADEAE626}"/>
                </a:ext>
              </a:extLst>
            </p:cNvPr>
            <p:cNvSpPr>
              <a:spLocks noChangeShapeType="1"/>
            </p:cNvSpPr>
            <p:nvPr/>
          </p:nvSpPr>
          <p:spPr bwMode="auto">
            <a:xfrm>
              <a:off x="1673"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5">
              <a:extLst>
                <a:ext uri="{FF2B5EF4-FFF2-40B4-BE49-F238E27FC236}">
                  <a16:creationId xmlns:a16="http://schemas.microsoft.com/office/drawing/2014/main" id="{35FB6F71-F7B5-8AED-703F-A966D9838D3A}"/>
                </a:ext>
              </a:extLst>
            </p:cNvPr>
            <p:cNvSpPr>
              <a:spLocks noChangeShapeType="1"/>
            </p:cNvSpPr>
            <p:nvPr/>
          </p:nvSpPr>
          <p:spPr bwMode="auto">
            <a:xfrm>
              <a:off x="1871"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6">
              <a:extLst>
                <a:ext uri="{FF2B5EF4-FFF2-40B4-BE49-F238E27FC236}">
                  <a16:creationId xmlns:a16="http://schemas.microsoft.com/office/drawing/2014/main" id="{257E5BA7-A002-D93D-3A05-D1715D0D09E2}"/>
                </a:ext>
              </a:extLst>
            </p:cNvPr>
            <p:cNvSpPr>
              <a:spLocks noChangeShapeType="1"/>
            </p:cNvSpPr>
            <p:nvPr/>
          </p:nvSpPr>
          <p:spPr bwMode="auto">
            <a:xfrm>
              <a:off x="2070"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27">
              <a:extLst>
                <a:ext uri="{FF2B5EF4-FFF2-40B4-BE49-F238E27FC236}">
                  <a16:creationId xmlns:a16="http://schemas.microsoft.com/office/drawing/2014/main" id="{820AF009-2D5D-3AB9-2DB6-88138BEEB87E}"/>
                </a:ext>
              </a:extLst>
            </p:cNvPr>
            <p:cNvSpPr>
              <a:spLocks noChangeShapeType="1"/>
            </p:cNvSpPr>
            <p:nvPr/>
          </p:nvSpPr>
          <p:spPr bwMode="auto">
            <a:xfrm>
              <a:off x="2269"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Rectangle 26">
              <a:extLst>
                <a:ext uri="{FF2B5EF4-FFF2-40B4-BE49-F238E27FC236}">
                  <a16:creationId xmlns:a16="http://schemas.microsoft.com/office/drawing/2014/main" id="{47E58AA7-28F1-1D45-A724-B7E790DDBE33}"/>
                </a:ext>
              </a:extLst>
            </p:cNvPr>
            <p:cNvSpPr>
              <a:spLocks noChangeArrowheads="1"/>
            </p:cNvSpPr>
            <p:nvPr/>
          </p:nvSpPr>
          <p:spPr bwMode="auto">
            <a:xfrm>
              <a:off x="463"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8918DD27-7663-895B-4F1F-50E2698D2F16}"/>
                </a:ext>
              </a:extLst>
            </p:cNvPr>
            <p:cNvSpPr>
              <a:spLocks noChangeArrowheads="1"/>
            </p:cNvSpPr>
            <p:nvPr/>
          </p:nvSpPr>
          <p:spPr bwMode="auto">
            <a:xfrm>
              <a:off x="661"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BC6EFADF-C4FA-DD00-D993-39E5FA588B47}"/>
                </a:ext>
              </a:extLst>
            </p:cNvPr>
            <p:cNvSpPr>
              <a:spLocks noChangeArrowheads="1"/>
            </p:cNvSpPr>
            <p:nvPr/>
          </p:nvSpPr>
          <p:spPr bwMode="auto">
            <a:xfrm>
              <a:off x="859"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4CDFD0D6-B99C-02EF-DA03-93B08BAA88D7}"/>
                </a:ext>
              </a:extLst>
            </p:cNvPr>
            <p:cNvSpPr>
              <a:spLocks noChangeArrowheads="1"/>
            </p:cNvSpPr>
            <p:nvPr/>
          </p:nvSpPr>
          <p:spPr bwMode="auto">
            <a:xfrm>
              <a:off x="1061"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7FABA9ED-C6DA-01C1-70DA-EBBE9279F52F}"/>
                </a:ext>
              </a:extLst>
            </p:cNvPr>
            <p:cNvSpPr>
              <a:spLocks noChangeArrowheads="1"/>
            </p:cNvSpPr>
            <p:nvPr/>
          </p:nvSpPr>
          <p:spPr bwMode="auto">
            <a:xfrm>
              <a:off x="1259"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5ADABFF0-0527-B569-F297-2C14A5FADCE7}"/>
                </a:ext>
              </a:extLst>
            </p:cNvPr>
            <p:cNvSpPr>
              <a:spLocks noChangeArrowheads="1"/>
            </p:cNvSpPr>
            <p:nvPr/>
          </p:nvSpPr>
          <p:spPr bwMode="auto">
            <a:xfrm>
              <a:off x="1457"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Rectangle 32">
              <a:extLst>
                <a:ext uri="{FF2B5EF4-FFF2-40B4-BE49-F238E27FC236}">
                  <a16:creationId xmlns:a16="http://schemas.microsoft.com/office/drawing/2014/main" id="{AF15EA3B-A651-374A-B1D6-8247ADA33102}"/>
                </a:ext>
              </a:extLst>
            </p:cNvPr>
            <p:cNvSpPr>
              <a:spLocks noChangeArrowheads="1"/>
            </p:cNvSpPr>
            <p:nvPr/>
          </p:nvSpPr>
          <p:spPr bwMode="auto">
            <a:xfrm>
              <a:off x="1655"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7</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5C66616C-DC25-97B5-33E6-0A92277A627F}"/>
                </a:ext>
              </a:extLst>
            </p:cNvPr>
            <p:cNvSpPr>
              <a:spLocks noChangeArrowheads="1"/>
            </p:cNvSpPr>
            <p:nvPr/>
          </p:nvSpPr>
          <p:spPr bwMode="auto">
            <a:xfrm>
              <a:off x="1856"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52011309-CE0A-9FF0-6276-50CBAD62015C}"/>
                </a:ext>
              </a:extLst>
            </p:cNvPr>
            <p:cNvSpPr>
              <a:spLocks noChangeArrowheads="1"/>
            </p:cNvSpPr>
            <p:nvPr/>
          </p:nvSpPr>
          <p:spPr bwMode="auto">
            <a:xfrm>
              <a:off x="2054"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9</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6" name="Rectangle 35">
              <a:extLst>
                <a:ext uri="{FF2B5EF4-FFF2-40B4-BE49-F238E27FC236}">
                  <a16:creationId xmlns:a16="http://schemas.microsoft.com/office/drawing/2014/main" id="{D3CCA5E6-6206-966B-A2B8-58A617289DEA}"/>
                </a:ext>
              </a:extLst>
            </p:cNvPr>
            <p:cNvSpPr>
              <a:spLocks noChangeArrowheads="1"/>
            </p:cNvSpPr>
            <p:nvPr/>
          </p:nvSpPr>
          <p:spPr bwMode="auto">
            <a:xfrm>
              <a:off x="2240" y="252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7" name="Line 38">
              <a:extLst>
                <a:ext uri="{FF2B5EF4-FFF2-40B4-BE49-F238E27FC236}">
                  <a16:creationId xmlns:a16="http://schemas.microsoft.com/office/drawing/2014/main" id="{49640065-0DA6-8B17-A11D-A879A22B7F39}"/>
                </a:ext>
              </a:extLst>
            </p:cNvPr>
            <p:cNvSpPr>
              <a:spLocks noChangeShapeType="1"/>
            </p:cNvSpPr>
            <p:nvPr/>
          </p:nvSpPr>
          <p:spPr bwMode="auto">
            <a:xfrm flipV="1">
              <a:off x="480" y="1080"/>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Line 39">
              <a:extLst>
                <a:ext uri="{FF2B5EF4-FFF2-40B4-BE49-F238E27FC236}">
                  <a16:creationId xmlns:a16="http://schemas.microsoft.com/office/drawing/2014/main" id="{D0ABB7E0-5A89-813D-1472-BB4712EA1862}"/>
                </a:ext>
              </a:extLst>
            </p:cNvPr>
            <p:cNvSpPr>
              <a:spLocks noChangeShapeType="1"/>
            </p:cNvSpPr>
            <p:nvPr/>
          </p:nvSpPr>
          <p:spPr bwMode="auto">
            <a:xfrm flipV="1">
              <a:off x="2269" y="1080"/>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40">
              <a:extLst>
                <a:ext uri="{FF2B5EF4-FFF2-40B4-BE49-F238E27FC236}">
                  <a16:creationId xmlns:a16="http://schemas.microsoft.com/office/drawing/2014/main" id="{D4BC8E4D-D37B-1830-ACE2-233D1B85DCFA}"/>
                </a:ext>
              </a:extLst>
            </p:cNvPr>
            <p:cNvSpPr>
              <a:spLocks noChangeShapeType="1"/>
            </p:cNvSpPr>
            <p:nvPr/>
          </p:nvSpPr>
          <p:spPr bwMode="auto">
            <a:xfrm>
              <a:off x="480" y="249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Line 41">
              <a:extLst>
                <a:ext uri="{FF2B5EF4-FFF2-40B4-BE49-F238E27FC236}">
                  <a16:creationId xmlns:a16="http://schemas.microsoft.com/office/drawing/2014/main" id="{D5C230CB-2E16-7AB1-7469-C3713833680E}"/>
                </a:ext>
              </a:extLst>
            </p:cNvPr>
            <p:cNvSpPr>
              <a:spLocks noChangeShapeType="1"/>
            </p:cNvSpPr>
            <p:nvPr/>
          </p:nvSpPr>
          <p:spPr bwMode="auto">
            <a:xfrm>
              <a:off x="480" y="229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Line 42">
              <a:extLst>
                <a:ext uri="{FF2B5EF4-FFF2-40B4-BE49-F238E27FC236}">
                  <a16:creationId xmlns:a16="http://schemas.microsoft.com/office/drawing/2014/main" id="{28CB2F40-6522-22BB-6620-7F87E3AACDAE}"/>
                </a:ext>
              </a:extLst>
            </p:cNvPr>
            <p:cNvSpPr>
              <a:spLocks noChangeShapeType="1"/>
            </p:cNvSpPr>
            <p:nvPr/>
          </p:nvSpPr>
          <p:spPr bwMode="auto">
            <a:xfrm>
              <a:off x="480" y="209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Line 43">
              <a:extLst>
                <a:ext uri="{FF2B5EF4-FFF2-40B4-BE49-F238E27FC236}">
                  <a16:creationId xmlns:a16="http://schemas.microsoft.com/office/drawing/2014/main" id="{C821EB3F-052C-C912-60FD-56247AF05E26}"/>
                </a:ext>
              </a:extLst>
            </p:cNvPr>
            <p:cNvSpPr>
              <a:spLocks noChangeShapeType="1"/>
            </p:cNvSpPr>
            <p:nvPr/>
          </p:nvSpPr>
          <p:spPr bwMode="auto">
            <a:xfrm>
              <a:off x="480" y="188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Line 44">
              <a:extLst>
                <a:ext uri="{FF2B5EF4-FFF2-40B4-BE49-F238E27FC236}">
                  <a16:creationId xmlns:a16="http://schemas.microsoft.com/office/drawing/2014/main" id="{8E17A46D-BA12-767B-0967-6FF3D636D94A}"/>
                </a:ext>
              </a:extLst>
            </p:cNvPr>
            <p:cNvSpPr>
              <a:spLocks noChangeShapeType="1"/>
            </p:cNvSpPr>
            <p:nvPr/>
          </p:nvSpPr>
          <p:spPr bwMode="auto">
            <a:xfrm>
              <a:off x="480" y="168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Line 45">
              <a:extLst>
                <a:ext uri="{FF2B5EF4-FFF2-40B4-BE49-F238E27FC236}">
                  <a16:creationId xmlns:a16="http://schemas.microsoft.com/office/drawing/2014/main" id="{A4BEA0A3-BF3C-D003-9074-95D7B9ED05DA}"/>
                </a:ext>
              </a:extLst>
            </p:cNvPr>
            <p:cNvSpPr>
              <a:spLocks noChangeShapeType="1"/>
            </p:cNvSpPr>
            <p:nvPr/>
          </p:nvSpPr>
          <p:spPr bwMode="auto">
            <a:xfrm>
              <a:off x="480" y="148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Line 46">
              <a:extLst>
                <a:ext uri="{FF2B5EF4-FFF2-40B4-BE49-F238E27FC236}">
                  <a16:creationId xmlns:a16="http://schemas.microsoft.com/office/drawing/2014/main" id="{974E1BDF-7AA5-3107-9700-BC1A9E114AC5}"/>
                </a:ext>
              </a:extLst>
            </p:cNvPr>
            <p:cNvSpPr>
              <a:spLocks noChangeShapeType="1"/>
            </p:cNvSpPr>
            <p:nvPr/>
          </p:nvSpPr>
          <p:spPr bwMode="auto">
            <a:xfrm>
              <a:off x="480" y="128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6" name="Line 47">
              <a:extLst>
                <a:ext uri="{FF2B5EF4-FFF2-40B4-BE49-F238E27FC236}">
                  <a16:creationId xmlns:a16="http://schemas.microsoft.com/office/drawing/2014/main" id="{049FB54A-CF3D-DD4B-922F-886F56F3255E}"/>
                </a:ext>
              </a:extLst>
            </p:cNvPr>
            <p:cNvSpPr>
              <a:spLocks noChangeShapeType="1"/>
            </p:cNvSpPr>
            <p:nvPr/>
          </p:nvSpPr>
          <p:spPr bwMode="auto">
            <a:xfrm>
              <a:off x="480" y="10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7" name="Line 48">
              <a:extLst>
                <a:ext uri="{FF2B5EF4-FFF2-40B4-BE49-F238E27FC236}">
                  <a16:creationId xmlns:a16="http://schemas.microsoft.com/office/drawing/2014/main" id="{CB105BD8-9B37-03A9-8DE4-FF653513B497}"/>
                </a:ext>
              </a:extLst>
            </p:cNvPr>
            <p:cNvSpPr>
              <a:spLocks noChangeShapeType="1"/>
            </p:cNvSpPr>
            <p:nvPr/>
          </p:nvSpPr>
          <p:spPr bwMode="auto">
            <a:xfrm flipH="1">
              <a:off x="2251" y="249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8" name="Line 49">
              <a:extLst>
                <a:ext uri="{FF2B5EF4-FFF2-40B4-BE49-F238E27FC236}">
                  <a16:creationId xmlns:a16="http://schemas.microsoft.com/office/drawing/2014/main" id="{9D7D74F7-A507-705D-B899-F3EA556BF780}"/>
                </a:ext>
              </a:extLst>
            </p:cNvPr>
            <p:cNvSpPr>
              <a:spLocks noChangeShapeType="1"/>
            </p:cNvSpPr>
            <p:nvPr/>
          </p:nvSpPr>
          <p:spPr bwMode="auto">
            <a:xfrm flipH="1">
              <a:off x="2251" y="229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9" name="Line 50">
              <a:extLst>
                <a:ext uri="{FF2B5EF4-FFF2-40B4-BE49-F238E27FC236}">
                  <a16:creationId xmlns:a16="http://schemas.microsoft.com/office/drawing/2014/main" id="{AD8B1D22-5709-BF88-8B1B-C1D69956800A}"/>
                </a:ext>
              </a:extLst>
            </p:cNvPr>
            <p:cNvSpPr>
              <a:spLocks noChangeShapeType="1"/>
            </p:cNvSpPr>
            <p:nvPr/>
          </p:nvSpPr>
          <p:spPr bwMode="auto">
            <a:xfrm flipH="1">
              <a:off x="2251" y="209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0" name="Line 51">
              <a:extLst>
                <a:ext uri="{FF2B5EF4-FFF2-40B4-BE49-F238E27FC236}">
                  <a16:creationId xmlns:a16="http://schemas.microsoft.com/office/drawing/2014/main" id="{9874791C-8DA9-CDA1-AA48-46A674620FC3}"/>
                </a:ext>
              </a:extLst>
            </p:cNvPr>
            <p:cNvSpPr>
              <a:spLocks noChangeShapeType="1"/>
            </p:cNvSpPr>
            <p:nvPr/>
          </p:nvSpPr>
          <p:spPr bwMode="auto">
            <a:xfrm flipH="1">
              <a:off x="2251" y="188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Line 52">
              <a:extLst>
                <a:ext uri="{FF2B5EF4-FFF2-40B4-BE49-F238E27FC236}">
                  <a16:creationId xmlns:a16="http://schemas.microsoft.com/office/drawing/2014/main" id="{700D16A9-2EF1-5244-36EB-DFE1433BEE22}"/>
                </a:ext>
              </a:extLst>
            </p:cNvPr>
            <p:cNvSpPr>
              <a:spLocks noChangeShapeType="1"/>
            </p:cNvSpPr>
            <p:nvPr/>
          </p:nvSpPr>
          <p:spPr bwMode="auto">
            <a:xfrm flipH="1">
              <a:off x="2251" y="168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Line 53">
              <a:extLst>
                <a:ext uri="{FF2B5EF4-FFF2-40B4-BE49-F238E27FC236}">
                  <a16:creationId xmlns:a16="http://schemas.microsoft.com/office/drawing/2014/main" id="{3C29E21A-267B-4375-F7F2-FD89E40EEE9C}"/>
                </a:ext>
              </a:extLst>
            </p:cNvPr>
            <p:cNvSpPr>
              <a:spLocks noChangeShapeType="1"/>
            </p:cNvSpPr>
            <p:nvPr/>
          </p:nvSpPr>
          <p:spPr bwMode="auto">
            <a:xfrm flipH="1">
              <a:off x="2251" y="148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Line 54">
              <a:extLst>
                <a:ext uri="{FF2B5EF4-FFF2-40B4-BE49-F238E27FC236}">
                  <a16:creationId xmlns:a16="http://schemas.microsoft.com/office/drawing/2014/main" id="{64489E31-ACF2-269D-2A71-3EAEB424DCFD}"/>
                </a:ext>
              </a:extLst>
            </p:cNvPr>
            <p:cNvSpPr>
              <a:spLocks noChangeShapeType="1"/>
            </p:cNvSpPr>
            <p:nvPr/>
          </p:nvSpPr>
          <p:spPr bwMode="auto">
            <a:xfrm flipH="1">
              <a:off x="2251" y="128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55">
              <a:extLst>
                <a:ext uri="{FF2B5EF4-FFF2-40B4-BE49-F238E27FC236}">
                  <a16:creationId xmlns:a16="http://schemas.microsoft.com/office/drawing/2014/main" id="{0D319D05-FE0B-F22C-C23B-94B2EF958344}"/>
                </a:ext>
              </a:extLst>
            </p:cNvPr>
            <p:cNvSpPr>
              <a:spLocks noChangeShapeType="1"/>
            </p:cNvSpPr>
            <p:nvPr/>
          </p:nvSpPr>
          <p:spPr bwMode="auto">
            <a:xfrm flipH="1">
              <a:off x="2251" y="10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Rectangle 54">
              <a:extLst>
                <a:ext uri="{FF2B5EF4-FFF2-40B4-BE49-F238E27FC236}">
                  <a16:creationId xmlns:a16="http://schemas.microsoft.com/office/drawing/2014/main" id="{6048CC47-E914-D47A-1186-D68F8BAEBFC9}"/>
                </a:ext>
              </a:extLst>
            </p:cNvPr>
            <p:cNvSpPr>
              <a:spLocks noChangeArrowheads="1"/>
            </p:cNvSpPr>
            <p:nvPr/>
          </p:nvSpPr>
          <p:spPr bwMode="auto">
            <a:xfrm>
              <a:off x="381" y="245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6" name="Rectangle 55">
              <a:extLst>
                <a:ext uri="{FF2B5EF4-FFF2-40B4-BE49-F238E27FC236}">
                  <a16:creationId xmlns:a16="http://schemas.microsoft.com/office/drawing/2014/main" id="{BBA90A3D-001D-B0FD-17ED-0EE7B9C922CF}"/>
                </a:ext>
              </a:extLst>
            </p:cNvPr>
            <p:cNvSpPr>
              <a:spLocks noChangeArrowheads="1"/>
            </p:cNvSpPr>
            <p:nvPr/>
          </p:nvSpPr>
          <p:spPr bwMode="auto">
            <a:xfrm>
              <a:off x="336" y="2248"/>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7" name="Rectangle 56">
              <a:extLst>
                <a:ext uri="{FF2B5EF4-FFF2-40B4-BE49-F238E27FC236}">
                  <a16:creationId xmlns:a16="http://schemas.microsoft.com/office/drawing/2014/main" id="{45FE86A6-3EC1-15FB-3349-97F790BD1BA6}"/>
                </a:ext>
              </a:extLst>
            </p:cNvPr>
            <p:cNvSpPr>
              <a:spLocks noChangeArrowheads="1"/>
            </p:cNvSpPr>
            <p:nvPr/>
          </p:nvSpPr>
          <p:spPr bwMode="auto">
            <a:xfrm>
              <a:off x="336" y="2046"/>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9F6EA5E9-DECF-92F2-EF4A-DD0D6A1B8AC4}"/>
                </a:ext>
              </a:extLst>
            </p:cNvPr>
            <p:cNvSpPr>
              <a:spLocks noChangeArrowheads="1"/>
            </p:cNvSpPr>
            <p:nvPr/>
          </p:nvSpPr>
          <p:spPr bwMode="auto">
            <a:xfrm>
              <a:off x="336" y="1844"/>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3CD840E5-24A2-CE99-D0A6-B95BF147E1FF}"/>
                </a:ext>
              </a:extLst>
            </p:cNvPr>
            <p:cNvSpPr>
              <a:spLocks noChangeArrowheads="1"/>
            </p:cNvSpPr>
            <p:nvPr/>
          </p:nvSpPr>
          <p:spPr bwMode="auto">
            <a:xfrm>
              <a:off x="336" y="1642"/>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0" name="Rectangle 59">
              <a:extLst>
                <a:ext uri="{FF2B5EF4-FFF2-40B4-BE49-F238E27FC236}">
                  <a16:creationId xmlns:a16="http://schemas.microsoft.com/office/drawing/2014/main" id="{6C9036CD-88E8-3A29-FDF0-C48FEFA6D1BE}"/>
                </a:ext>
              </a:extLst>
            </p:cNvPr>
            <p:cNvSpPr>
              <a:spLocks noChangeArrowheads="1"/>
            </p:cNvSpPr>
            <p:nvPr/>
          </p:nvSpPr>
          <p:spPr bwMode="auto">
            <a:xfrm>
              <a:off x="336" y="1440"/>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4285FF55-821E-8A7B-D9B6-DE5EC6E72420}"/>
                </a:ext>
              </a:extLst>
            </p:cNvPr>
            <p:cNvSpPr>
              <a:spLocks noChangeArrowheads="1"/>
            </p:cNvSpPr>
            <p:nvPr/>
          </p:nvSpPr>
          <p:spPr bwMode="auto">
            <a:xfrm>
              <a:off x="336" y="1238"/>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7C8B3345-0B52-A802-2437-572024BCC0CA}"/>
                </a:ext>
              </a:extLst>
            </p:cNvPr>
            <p:cNvSpPr>
              <a:spLocks noChangeArrowheads="1"/>
            </p:cNvSpPr>
            <p:nvPr/>
          </p:nvSpPr>
          <p:spPr bwMode="auto">
            <a:xfrm>
              <a:off x="336" y="1036"/>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0.7</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63" name="Freeform 64">
              <a:extLst>
                <a:ext uri="{FF2B5EF4-FFF2-40B4-BE49-F238E27FC236}">
                  <a16:creationId xmlns:a16="http://schemas.microsoft.com/office/drawing/2014/main" id="{1D7F1519-42C7-7971-C709-61E59A05FF47}"/>
                </a:ext>
              </a:extLst>
            </p:cNvPr>
            <p:cNvSpPr>
              <a:spLocks/>
            </p:cNvSpPr>
            <p:nvPr/>
          </p:nvSpPr>
          <p:spPr bwMode="auto">
            <a:xfrm>
              <a:off x="480" y="1203"/>
              <a:ext cx="1789" cy="1233"/>
            </a:xfrm>
            <a:custGeom>
              <a:avLst/>
              <a:gdLst>
                <a:gd name="T0" fmla="*/ 0 w 1789"/>
                <a:gd name="T1" fmla="*/ 184 h 1233"/>
                <a:gd name="T2" fmla="*/ 199 w 1789"/>
                <a:gd name="T3" fmla="*/ 0 h 1233"/>
                <a:gd name="T4" fmla="*/ 398 w 1789"/>
                <a:gd name="T5" fmla="*/ 291 h 1233"/>
                <a:gd name="T6" fmla="*/ 596 w 1789"/>
                <a:gd name="T7" fmla="*/ 516 h 1233"/>
                <a:gd name="T8" fmla="*/ 795 w 1789"/>
                <a:gd name="T9" fmla="*/ 1233 h 1233"/>
                <a:gd name="T10" fmla="*/ 994 w 1789"/>
                <a:gd name="T11" fmla="*/ 1225 h 1233"/>
                <a:gd name="T12" fmla="*/ 1193 w 1789"/>
                <a:gd name="T13" fmla="*/ 1151 h 1233"/>
                <a:gd name="T14" fmla="*/ 1391 w 1789"/>
                <a:gd name="T15" fmla="*/ 1106 h 1233"/>
                <a:gd name="T16" fmla="*/ 1590 w 1789"/>
                <a:gd name="T17" fmla="*/ 1047 h 1233"/>
                <a:gd name="T18" fmla="*/ 1789 w 1789"/>
                <a:gd name="T19" fmla="*/ 1107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9" h="1233">
                  <a:moveTo>
                    <a:pt x="0" y="184"/>
                  </a:moveTo>
                  <a:lnTo>
                    <a:pt x="199" y="0"/>
                  </a:lnTo>
                  <a:lnTo>
                    <a:pt x="398" y="291"/>
                  </a:lnTo>
                  <a:lnTo>
                    <a:pt x="596" y="516"/>
                  </a:lnTo>
                  <a:lnTo>
                    <a:pt x="795" y="1233"/>
                  </a:lnTo>
                  <a:lnTo>
                    <a:pt x="994" y="1225"/>
                  </a:lnTo>
                  <a:lnTo>
                    <a:pt x="1193" y="1151"/>
                  </a:lnTo>
                  <a:lnTo>
                    <a:pt x="1391" y="1106"/>
                  </a:lnTo>
                  <a:lnTo>
                    <a:pt x="1590" y="1047"/>
                  </a:lnTo>
                  <a:lnTo>
                    <a:pt x="1789" y="1107"/>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64" name="Group 67">
            <a:extLst>
              <a:ext uri="{FF2B5EF4-FFF2-40B4-BE49-F238E27FC236}">
                <a16:creationId xmlns:a16="http://schemas.microsoft.com/office/drawing/2014/main" id="{083D9336-E9FE-6D65-1124-0DA66ABF1775}"/>
              </a:ext>
            </a:extLst>
          </p:cNvPr>
          <p:cNvGrpSpPr>
            <a:grpSpLocks noChangeAspect="1"/>
          </p:cNvGrpSpPr>
          <p:nvPr/>
        </p:nvGrpSpPr>
        <p:grpSpPr bwMode="auto">
          <a:xfrm>
            <a:off x="4659538" y="3694554"/>
            <a:ext cx="3249619" cy="2460625"/>
            <a:chOff x="2521" y="1080"/>
            <a:chExt cx="2047" cy="1550"/>
          </a:xfrm>
        </p:grpSpPr>
        <p:sp>
          <p:nvSpPr>
            <p:cNvPr id="65" name="Line 69">
              <a:extLst>
                <a:ext uri="{FF2B5EF4-FFF2-40B4-BE49-F238E27FC236}">
                  <a16:creationId xmlns:a16="http://schemas.microsoft.com/office/drawing/2014/main" id="{0C5B213A-F142-8D1D-7E6B-4C0860FA857C}"/>
                </a:ext>
              </a:extLst>
            </p:cNvPr>
            <p:cNvSpPr>
              <a:spLocks noChangeShapeType="1"/>
            </p:cNvSpPr>
            <p:nvPr/>
          </p:nvSpPr>
          <p:spPr bwMode="auto">
            <a:xfrm>
              <a:off x="2709" y="2495"/>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6" name="Line 70">
              <a:extLst>
                <a:ext uri="{FF2B5EF4-FFF2-40B4-BE49-F238E27FC236}">
                  <a16:creationId xmlns:a16="http://schemas.microsoft.com/office/drawing/2014/main" id="{9A1F758A-B148-9586-7023-D2E7A7209FF6}"/>
                </a:ext>
              </a:extLst>
            </p:cNvPr>
            <p:cNvSpPr>
              <a:spLocks noChangeShapeType="1"/>
            </p:cNvSpPr>
            <p:nvPr/>
          </p:nvSpPr>
          <p:spPr bwMode="auto">
            <a:xfrm>
              <a:off x="2709" y="1080"/>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71">
              <a:extLst>
                <a:ext uri="{FF2B5EF4-FFF2-40B4-BE49-F238E27FC236}">
                  <a16:creationId xmlns:a16="http://schemas.microsoft.com/office/drawing/2014/main" id="{09DB930E-DC51-2C22-A320-B928566E4151}"/>
                </a:ext>
              </a:extLst>
            </p:cNvPr>
            <p:cNvSpPr>
              <a:spLocks noChangeShapeType="1"/>
            </p:cNvSpPr>
            <p:nvPr/>
          </p:nvSpPr>
          <p:spPr bwMode="auto">
            <a:xfrm flipV="1">
              <a:off x="2709"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72">
              <a:extLst>
                <a:ext uri="{FF2B5EF4-FFF2-40B4-BE49-F238E27FC236}">
                  <a16:creationId xmlns:a16="http://schemas.microsoft.com/office/drawing/2014/main" id="{42E14238-F7EC-9742-B2DB-23D91463406B}"/>
                </a:ext>
              </a:extLst>
            </p:cNvPr>
            <p:cNvSpPr>
              <a:spLocks noChangeShapeType="1"/>
            </p:cNvSpPr>
            <p:nvPr/>
          </p:nvSpPr>
          <p:spPr bwMode="auto">
            <a:xfrm flipV="1">
              <a:off x="2908"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73">
              <a:extLst>
                <a:ext uri="{FF2B5EF4-FFF2-40B4-BE49-F238E27FC236}">
                  <a16:creationId xmlns:a16="http://schemas.microsoft.com/office/drawing/2014/main" id="{C55E6398-8936-9ADC-B22C-7F315B90D026}"/>
                </a:ext>
              </a:extLst>
            </p:cNvPr>
            <p:cNvSpPr>
              <a:spLocks noChangeShapeType="1"/>
            </p:cNvSpPr>
            <p:nvPr/>
          </p:nvSpPr>
          <p:spPr bwMode="auto">
            <a:xfrm flipV="1">
              <a:off x="3107"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74">
              <a:extLst>
                <a:ext uri="{FF2B5EF4-FFF2-40B4-BE49-F238E27FC236}">
                  <a16:creationId xmlns:a16="http://schemas.microsoft.com/office/drawing/2014/main" id="{19DEC976-2E05-EC73-BB6B-665284705559}"/>
                </a:ext>
              </a:extLst>
            </p:cNvPr>
            <p:cNvSpPr>
              <a:spLocks noChangeShapeType="1"/>
            </p:cNvSpPr>
            <p:nvPr/>
          </p:nvSpPr>
          <p:spPr bwMode="auto">
            <a:xfrm flipV="1">
              <a:off x="3305"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75">
              <a:extLst>
                <a:ext uri="{FF2B5EF4-FFF2-40B4-BE49-F238E27FC236}">
                  <a16:creationId xmlns:a16="http://schemas.microsoft.com/office/drawing/2014/main" id="{BF497EA8-91E4-9953-2A2E-BC561BB0621F}"/>
                </a:ext>
              </a:extLst>
            </p:cNvPr>
            <p:cNvSpPr>
              <a:spLocks noChangeShapeType="1"/>
            </p:cNvSpPr>
            <p:nvPr/>
          </p:nvSpPr>
          <p:spPr bwMode="auto">
            <a:xfrm flipV="1">
              <a:off x="3504"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76">
              <a:extLst>
                <a:ext uri="{FF2B5EF4-FFF2-40B4-BE49-F238E27FC236}">
                  <a16:creationId xmlns:a16="http://schemas.microsoft.com/office/drawing/2014/main" id="{70CA81C0-E304-57CE-70CD-B2301EBCC6E1}"/>
                </a:ext>
              </a:extLst>
            </p:cNvPr>
            <p:cNvSpPr>
              <a:spLocks noChangeShapeType="1"/>
            </p:cNvSpPr>
            <p:nvPr/>
          </p:nvSpPr>
          <p:spPr bwMode="auto">
            <a:xfrm flipV="1">
              <a:off x="3703"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3" name="Line 77">
              <a:extLst>
                <a:ext uri="{FF2B5EF4-FFF2-40B4-BE49-F238E27FC236}">
                  <a16:creationId xmlns:a16="http://schemas.microsoft.com/office/drawing/2014/main" id="{B28DE6B4-47FA-27B2-4332-98387C14A6F8}"/>
                </a:ext>
              </a:extLst>
            </p:cNvPr>
            <p:cNvSpPr>
              <a:spLocks noChangeShapeType="1"/>
            </p:cNvSpPr>
            <p:nvPr/>
          </p:nvSpPr>
          <p:spPr bwMode="auto">
            <a:xfrm flipV="1">
              <a:off x="3902"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4" name="Line 78">
              <a:extLst>
                <a:ext uri="{FF2B5EF4-FFF2-40B4-BE49-F238E27FC236}">
                  <a16:creationId xmlns:a16="http://schemas.microsoft.com/office/drawing/2014/main" id="{388BAFE0-924E-8D5C-86EB-EFD9113CED85}"/>
                </a:ext>
              </a:extLst>
            </p:cNvPr>
            <p:cNvSpPr>
              <a:spLocks noChangeShapeType="1"/>
            </p:cNvSpPr>
            <p:nvPr/>
          </p:nvSpPr>
          <p:spPr bwMode="auto">
            <a:xfrm flipV="1">
              <a:off x="4100"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5" name="Line 79">
              <a:extLst>
                <a:ext uri="{FF2B5EF4-FFF2-40B4-BE49-F238E27FC236}">
                  <a16:creationId xmlns:a16="http://schemas.microsoft.com/office/drawing/2014/main" id="{B3160E13-5C7C-ACED-D219-4A1372F135E8}"/>
                </a:ext>
              </a:extLst>
            </p:cNvPr>
            <p:cNvSpPr>
              <a:spLocks noChangeShapeType="1"/>
            </p:cNvSpPr>
            <p:nvPr/>
          </p:nvSpPr>
          <p:spPr bwMode="auto">
            <a:xfrm flipV="1">
              <a:off x="4299"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6" name="Line 80">
              <a:extLst>
                <a:ext uri="{FF2B5EF4-FFF2-40B4-BE49-F238E27FC236}">
                  <a16:creationId xmlns:a16="http://schemas.microsoft.com/office/drawing/2014/main" id="{7C153820-C7E6-1D9C-B80A-BAA38EF5D762}"/>
                </a:ext>
              </a:extLst>
            </p:cNvPr>
            <p:cNvSpPr>
              <a:spLocks noChangeShapeType="1"/>
            </p:cNvSpPr>
            <p:nvPr/>
          </p:nvSpPr>
          <p:spPr bwMode="auto">
            <a:xfrm flipV="1">
              <a:off x="4498" y="2477"/>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7" name="Line 81">
              <a:extLst>
                <a:ext uri="{FF2B5EF4-FFF2-40B4-BE49-F238E27FC236}">
                  <a16:creationId xmlns:a16="http://schemas.microsoft.com/office/drawing/2014/main" id="{25E1FBBA-CFF6-DBF1-CA73-7DAFC2125F98}"/>
                </a:ext>
              </a:extLst>
            </p:cNvPr>
            <p:cNvSpPr>
              <a:spLocks noChangeShapeType="1"/>
            </p:cNvSpPr>
            <p:nvPr/>
          </p:nvSpPr>
          <p:spPr bwMode="auto">
            <a:xfrm>
              <a:off x="2709"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8" name="Line 82">
              <a:extLst>
                <a:ext uri="{FF2B5EF4-FFF2-40B4-BE49-F238E27FC236}">
                  <a16:creationId xmlns:a16="http://schemas.microsoft.com/office/drawing/2014/main" id="{01439737-F476-0E63-E508-88BC5E6CD022}"/>
                </a:ext>
              </a:extLst>
            </p:cNvPr>
            <p:cNvSpPr>
              <a:spLocks noChangeShapeType="1"/>
            </p:cNvSpPr>
            <p:nvPr/>
          </p:nvSpPr>
          <p:spPr bwMode="auto">
            <a:xfrm>
              <a:off x="2908"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9" name="Line 83">
              <a:extLst>
                <a:ext uri="{FF2B5EF4-FFF2-40B4-BE49-F238E27FC236}">
                  <a16:creationId xmlns:a16="http://schemas.microsoft.com/office/drawing/2014/main" id="{79D9335C-4341-C9B1-0B54-FDD896A93CD3}"/>
                </a:ext>
              </a:extLst>
            </p:cNvPr>
            <p:cNvSpPr>
              <a:spLocks noChangeShapeType="1"/>
            </p:cNvSpPr>
            <p:nvPr/>
          </p:nvSpPr>
          <p:spPr bwMode="auto">
            <a:xfrm>
              <a:off x="3107"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0" name="Line 84">
              <a:extLst>
                <a:ext uri="{FF2B5EF4-FFF2-40B4-BE49-F238E27FC236}">
                  <a16:creationId xmlns:a16="http://schemas.microsoft.com/office/drawing/2014/main" id="{31E0939E-DD39-7149-2428-9A7B96B1410B}"/>
                </a:ext>
              </a:extLst>
            </p:cNvPr>
            <p:cNvSpPr>
              <a:spLocks noChangeShapeType="1"/>
            </p:cNvSpPr>
            <p:nvPr/>
          </p:nvSpPr>
          <p:spPr bwMode="auto">
            <a:xfrm>
              <a:off x="3305"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1" name="Line 85">
              <a:extLst>
                <a:ext uri="{FF2B5EF4-FFF2-40B4-BE49-F238E27FC236}">
                  <a16:creationId xmlns:a16="http://schemas.microsoft.com/office/drawing/2014/main" id="{4A3C6038-8413-8B11-3EDA-8298E17BD1D2}"/>
                </a:ext>
              </a:extLst>
            </p:cNvPr>
            <p:cNvSpPr>
              <a:spLocks noChangeShapeType="1"/>
            </p:cNvSpPr>
            <p:nvPr/>
          </p:nvSpPr>
          <p:spPr bwMode="auto">
            <a:xfrm>
              <a:off x="3504"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2" name="Line 86">
              <a:extLst>
                <a:ext uri="{FF2B5EF4-FFF2-40B4-BE49-F238E27FC236}">
                  <a16:creationId xmlns:a16="http://schemas.microsoft.com/office/drawing/2014/main" id="{3B77FB2A-5C84-6DB6-C3EE-0CA14EF0766A}"/>
                </a:ext>
              </a:extLst>
            </p:cNvPr>
            <p:cNvSpPr>
              <a:spLocks noChangeShapeType="1"/>
            </p:cNvSpPr>
            <p:nvPr/>
          </p:nvSpPr>
          <p:spPr bwMode="auto">
            <a:xfrm>
              <a:off x="3703"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3" name="Line 87">
              <a:extLst>
                <a:ext uri="{FF2B5EF4-FFF2-40B4-BE49-F238E27FC236}">
                  <a16:creationId xmlns:a16="http://schemas.microsoft.com/office/drawing/2014/main" id="{7AF84E3D-D664-7C5A-8C5A-AE016818BDBA}"/>
                </a:ext>
              </a:extLst>
            </p:cNvPr>
            <p:cNvSpPr>
              <a:spLocks noChangeShapeType="1"/>
            </p:cNvSpPr>
            <p:nvPr/>
          </p:nvSpPr>
          <p:spPr bwMode="auto">
            <a:xfrm>
              <a:off x="3902"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4" name="Line 88">
              <a:extLst>
                <a:ext uri="{FF2B5EF4-FFF2-40B4-BE49-F238E27FC236}">
                  <a16:creationId xmlns:a16="http://schemas.microsoft.com/office/drawing/2014/main" id="{A5D317F7-A486-8A1B-4172-F00371EDA3BE}"/>
                </a:ext>
              </a:extLst>
            </p:cNvPr>
            <p:cNvSpPr>
              <a:spLocks noChangeShapeType="1"/>
            </p:cNvSpPr>
            <p:nvPr/>
          </p:nvSpPr>
          <p:spPr bwMode="auto">
            <a:xfrm>
              <a:off x="4100"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5" name="Line 89">
              <a:extLst>
                <a:ext uri="{FF2B5EF4-FFF2-40B4-BE49-F238E27FC236}">
                  <a16:creationId xmlns:a16="http://schemas.microsoft.com/office/drawing/2014/main" id="{76BC22F7-FE70-D999-376A-270AF6E37C20}"/>
                </a:ext>
              </a:extLst>
            </p:cNvPr>
            <p:cNvSpPr>
              <a:spLocks noChangeShapeType="1"/>
            </p:cNvSpPr>
            <p:nvPr/>
          </p:nvSpPr>
          <p:spPr bwMode="auto">
            <a:xfrm>
              <a:off x="4299"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6" name="Line 90">
              <a:extLst>
                <a:ext uri="{FF2B5EF4-FFF2-40B4-BE49-F238E27FC236}">
                  <a16:creationId xmlns:a16="http://schemas.microsoft.com/office/drawing/2014/main" id="{0F3C66FE-535F-40F6-05A6-9F220482478A}"/>
                </a:ext>
              </a:extLst>
            </p:cNvPr>
            <p:cNvSpPr>
              <a:spLocks noChangeShapeType="1"/>
            </p:cNvSpPr>
            <p:nvPr/>
          </p:nvSpPr>
          <p:spPr bwMode="auto">
            <a:xfrm>
              <a:off x="4498" y="1080"/>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7" name="Rectangle 91">
              <a:extLst>
                <a:ext uri="{FF2B5EF4-FFF2-40B4-BE49-F238E27FC236}">
                  <a16:creationId xmlns:a16="http://schemas.microsoft.com/office/drawing/2014/main" id="{EB5C3287-70CC-AE7C-ED4C-1B9BC5059F5F}"/>
                </a:ext>
              </a:extLst>
            </p:cNvPr>
            <p:cNvSpPr>
              <a:spLocks noChangeArrowheads="1"/>
            </p:cNvSpPr>
            <p:nvPr/>
          </p:nvSpPr>
          <p:spPr bwMode="auto">
            <a:xfrm>
              <a:off x="2692"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8" name="Rectangle 92">
              <a:extLst>
                <a:ext uri="{FF2B5EF4-FFF2-40B4-BE49-F238E27FC236}">
                  <a16:creationId xmlns:a16="http://schemas.microsoft.com/office/drawing/2014/main" id="{0E5214D1-63E1-31B0-6815-2ECBA6C3E7F9}"/>
                </a:ext>
              </a:extLst>
            </p:cNvPr>
            <p:cNvSpPr>
              <a:spLocks noChangeArrowheads="1"/>
            </p:cNvSpPr>
            <p:nvPr/>
          </p:nvSpPr>
          <p:spPr bwMode="auto">
            <a:xfrm>
              <a:off x="2890"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9" name="Rectangle 93">
              <a:extLst>
                <a:ext uri="{FF2B5EF4-FFF2-40B4-BE49-F238E27FC236}">
                  <a16:creationId xmlns:a16="http://schemas.microsoft.com/office/drawing/2014/main" id="{A281E21D-B395-763E-418F-6D9FE9B037E9}"/>
                </a:ext>
              </a:extLst>
            </p:cNvPr>
            <p:cNvSpPr>
              <a:spLocks noChangeArrowheads="1"/>
            </p:cNvSpPr>
            <p:nvPr/>
          </p:nvSpPr>
          <p:spPr bwMode="auto">
            <a:xfrm>
              <a:off x="3088"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0" name="Rectangle 94">
              <a:extLst>
                <a:ext uri="{FF2B5EF4-FFF2-40B4-BE49-F238E27FC236}">
                  <a16:creationId xmlns:a16="http://schemas.microsoft.com/office/drawing/2014/main" id="{7B8BAA7C-1DCD-9212-0B41-EFF6830B630F}"/>
                </a:ext>
              </a:extLst>
            </p:cNvPr>
            <p:cNvSpPr>
              <a:spLocks noChangeArrowheads="1"/>
            </p:cNvSpPr>
            <p:nvPr/>
          </p:nvSpPr>
          <p:spPr bwMode="auto">
            <a:xfrm>
              <a:off x="3290"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1" name="Rectangle 95">
              <a:extLst>
                <a:ext uri="{FF2B5EF4-FFF2-40B4-BE49-F238E27FC236}">
                  <a16:creationId xmlns:a16="http://schemas.microsoft.com/office/drawing/2014/main" id="{E0FD9977-AFA2-830A-E441-036804A7C99B}"/>
                </a:ext>
              </a:extLst>
            </p:cNvPr>
            <p:cNvSpPr>
              <a:spLocks noChangeArrowheads="1"/>
            </p:cNvSpPr>
            <p:nvPr/>
          </p:nvSpPr>
          <p:spPr bwMode="auto">
            <a:xfrm>
              <a:off x="3488"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2" name="Rectangle 96">
              <a:extLst>
                <a:ext uri="{FF2B5EF4-FFF2-40B4-BE49-F238E27FC236}">
                  <a16:creationId xmlns:a16="http://schemas.microsoft.com/office/drawing/2014/main" id="{C9B34F55-07DE-022F-DA0F-E54CD811B7DE}"/>
                </a:ext>
              </a:extLst>
            </p:cNvPr>
            <p:cNvSpPr>
              <a:spLocks noChangeArrowheads="1"/>
            </p:cNvSpPr>
            <p:nvPr/>
          </p:nvSpPr>
          <p:spPr bwMode="auto">
            <a:xfrm>
              <a:off x="3686"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3" name="Rectangle 97">
              <a:extLst>
                <a:ext uri="{FF2B5EF4-FFF2-40B4-BE49-F238E27FC236}">
                  <a16:creationId xmlns:a16="http://schemas.microsoft.com/office/drawing/2014/main" id="{49A784FF-17D7-120D-FF9B-C403F594CA48}"/>
                </a:ext>
              </a:extLst>
            </p:cNvPr>
            <p:cNvSpPr>
              <a:spLocks noChangeArrowheads="1"/>
            </p:cNvSpPr>
            <p:nvPr/>
          </p:nvSpPr>
          <p:spPr bwMode="auto">
            <a:xfrm>
              <a:off x="3884"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7</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4" name="Rectangle 98">
              <a:extLst>
                <a:ext uri="{FF2B5EF4-FFF2-40B4-BE49-F238E27FC236}">
                  <a16:creationId xmlns:a16="http://schemas.microsoft.com/office/drawing/2014/main" id="{597D123A-B009-CAB4-CF75-CE3AEBFA8E69}"/>
                </a:ext>
              </a:extLst>
            </p:cNvPr>
            <p:cNvSpPr>
              <a:spLocks noChangeArrowheads="1"/>
            </p:cNvSpPr>
            <p:nvPr/>
          </p:nvSpPr>
          <p:spPr bwMode="auto">
            <a:xfrm>
              <a:off x="4085"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5" name="Rectangle 99">
              <a:extLst>
                <a:ext uri="{FF2B5EF4-FFF2-40B4-BE49-F238E27FC236}">
                  <a16:creationId xmlns:a16="http://schemas.microsoft.com/office/drawing/2014/main" id="{7A32BFCA-9E34-1C5D-3436-1B5F2CC14731}"/>
                </a:ext>
              </a:extLst>
            </p:cNvPr>
            <p:cNvSpPr>
              <a:spLocks noChangeArrowheads="1"/>
            </p:cNvSpPr>
            <p:nvPr/>
          </p:nvSpPr>
          <p:spPr bwMode="auto">
            <a:xfrm>
              <a:off x="4283" y="252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9</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6" name="Rectangle 100">
              <a:extLst>
                <a:ext uri="{FF2B5EF4-FFF2-40B4-BE49-F238E27FC236}">
                  <a16:creationId xmlns:a16="http://schemas.microsoft.com/office/drawing/2014/main" id="{3E31CE62-1D9A-18DF-4756-1735512347BA}"/>
                </a:ext>
              </a:extLst>
            </p:cNvPr>
            <p:cNvSpPr>
              <a:spLocks noChangeArrowheads="1"/>
            </p:cNvSpPr>
            <p:nvPr/>
          </p:nvSpPr>
          <p:spPr bwMode="auto">
            <a:xfrm>
              <a:off x="4469" y="252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7" name="Line 101">
              <a:extLst>
                <a:ext uri="{FF2B5EF4-FFF2-40B4-BE49-F238E27FC236}">
                  <a16:creationId xmlns:a16="http://schemas.microsoft.com/office/drawing/2014/main" id="{91991017-ECF8-EEAB-809B-C61537D65013}"/>
                </a:ext>
              </a:extLst>
            </p:cNvPr>
            <p:cNvSpPr>
              <a:spLocks noChangeShapeType="1"/>
            </p:cNvSpPr>
            <p:nvPr/>
          </p:nvSpPr>
          <p:spPr bwMode="auto">
            <a:xfrm flipV="1">
              <a:off x="2709" y="1080"/>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Line 102">
              <a:extLst>
                <a:ext uri="{FF2B5EF4-FFF2-40B4-BE49-F238E27FC236}">
                  <a16:creationId xmlns:a16="http://schemas.microsoft.com/office/drawing/2014/main" id="{0FA13826-DFDE-E8F2-460A-6F05426981C4}"/>
                </a:ext>
              </a:extLst>
            </p:cNvPr>
            <p:cNvSpPr>
              <a:spLocks noChangeShapeType="1"/>
            </p:cNvSpPr>
            <p:nvPr/>
          </p:nvSpPr>
          <p:spPr bwMode="auto">
            <a:xfrm flipV="1">
              <a:off x="4498" y="1080"/>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Line 103">
              <a:extLst>
                <a:ext uri="{FF2B5EF4-FFF2-40B4-BE49-F238E27FC236}">
                  <a16:creationId xmlns:a16="http://schemas.microsoft.com/office/drawing/2014/main" id="{FE1A90C7-F1E8-EFE2-5B90-294EAD7CB1CA}"/>
                </a:ext>
              </a:extLst>
            </p:cNvPr>
            <p:cNvSpPr>
              <a:spLocks noChangeShapeType="1"/>
            </p:cNvSpPr>
            <p:nvPr/>
          </p:nvSpPr>
          <p:spPr bwMode="auto">
            <a:xfrm>
              <a:off x="2709" y="249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Line 104">
              <a:extLst>
                <a:ext uri="{FF2B5EF4-FFF2-40B4-BE49-F238E27FC236}">
                  <a16:creationId xmlns:a16="http://schemas.microsoft.com/office/drawing/2014/main" id="{094E8A13-20F6-7228-BEFC-0928047E5AE2}"/>
                </a:ext>
              </a:extLst>
            </p:cNvPr>
            <p:cNvSpPr>
              <a:spLocks noChangeShapeType="1"/>
            </p:cNvSpPr>
            <p:nvPr/>
          </p:nvSpPr>
          <p:spPr bwMode="auto">
            <a:xfrm>
              <a:off x="2709" y="23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Line 105">
              <a:extLst>
                <a:ext uri="{FF2B5EF4-FFF2-40B4-BE49-F238E27FC236}">
                  <a16:creationId xmlns:a16="http://schemas.microsoft.com/office/drawing/2014/main" id="{37CCD1C1-66F5-6715-3349-5072975CAB97}"/>
                </a:ext>
              </a:extLst>
            </p:cNvPr>
            <p:cNvSpPr>
              <a:spLocks noChangeShapeType="1"/>
            </p:cNvSpPr>
            <p:nvPr/>
          </p:nvSpPr>
          <p:spPr bwMode="auto">
            <a:xfrm>
              <a:off x="2709" y="221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2" name="Line 106">
              <a:extLst>
                <a:ext uri="{FF2B5EF4-FFF2-40B4-BE49-F238E27FC236}">
                  <a16:creationId xmlns:a16="http://schemas.microsoft.com/office/drawing/2014/main" id="{7F6E7B89-E4ED-8FC0-EC98-D30165187F4A}"/>
                </a:ext>
              </a:extLst>
            </p:cNvPr>
            <p:cNvSpPr>
              <a:spLocks noChangeShapeType="1"/>
            </p:cNvSpPr>
            <p:nvPr/>
          </p:nvSpPr>
          <p:spPr bwMode="auto">
            <a:xfrm>
              <a:off x="2709" y="207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3" name="Line 107">
              <a:extLst>
                <a:ext uri="{FF2B5EF4-FFF2-40B4-BE49-F238E27FC236}">
                  <a16:creationId xmlns:a16="http://schemas.microsoft.com/office/drawing/2014/main" id="{EF12D918-5C11-CB41-E90B-30E8C78DC8B6}"/>
                </a:ext>
              </a:extLst>
            </p:cNvPr>
            <p:cNvSpPr>
              <a:spLocks noChangeShapeType="1"/>
            </p:cNvSpPr>
            <p:nvPr/>
          </p:nvSpPr>
          <p:spPr bwMode="auto">
            <a:xfrm>
              <a:off x="2709" y="192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4" name="Line 108">
              <a:extLst>
                <a:ext uri="{FF2B5EF4-FFF2-40B4-BE49-F238E27FC236}">
                  <a16:creationId xmlns:a16="http://schemas.microsoft.com/office/drawing/2014/main" id="{258B209C-EEB4-5A9B-4836-729F45817F40}"/>
                </a:ext>
              </a:extLst>
            </p:cNvPr>
            <p:cNvSpPr>
              <a:spLocks noChangeShapeType="1"/>
            </p:cNvSpPr>
            <p:nvPr/>
          </p:nvSpPr>
          <p:spPr bwMode="auto">
            <a:xfrm>
              <a:off x="2709" y="178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5" name="Line 109">
              <a:extLst>
                <a:ext uri="{FF2B5EF4-FFF2-40B4-BE49-F238E27FC236}">
                  <a16:creationId xmlns:a16="http://schemas.microsoft.com/office/drawing/2014/main" id="{E0387923-9F30-8706-47A7-053D329C8267}"/>
                </a:ext>
              </a:extLst>
            </p:cNvPr>
            <p:cNvSpPr>
              <a:spLocks noChangeShapeType="1"/>
            </p:cNvSpPr>
            <p:nvPr/>
          </p:nvSpPr>
          <p:spPr bwMode="auto">
            <a:xfrm>
              <a:off x="2709" y="164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6" name="Line 110">
              <a:extLst>
                <a:ext uri="{FF2B5EF4-FFF2-40B4-BE49-F238E27FC236}">
                  <a16:creationId xmlns:a16="http://schemas.microsoft.com/office/drawing/2014/main" id="{BD3A5D44-025A-DAB9-5A7B-04FC443184B9}"/>
                </a:ext>
              </a:extLst>
            </p:cNvPr>
            <p:cNvSpPr>
              <a:spLocks noChangeShapeType="1"/>
            </p:cNvSpPr>
            <p:nvPr/>
          </p:nvSpPr>
          <p:spPr bwMode="auto">
            <a:xfrm>
              <a:off x="2709" y="150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7" name="Line 111">
              <a:extLst>
                <a:ext uri="{FF2B5EF4-FFF2-40B4-BE49-F238E27FC236}">
                  <a16:creationId xmlns:a16="http://schemas.microsoft.com/office/drawing/2014/main" id="{F4423D86-6E91-2F39-2C2A-CCFCA7DB3FBC}"/>
                </a:ext>
              </a:extLst>
            </p:cNvPr>
            <p:cNvSpPr>
              <a:spLocks noChangeShapeType="1"/>
            </p:cNvSpPr>
            <p:nvPr/>
          </p:nvSpPr>
          <p:spPr bwMode="auto">
            <a:xfrm>
              <a:off x="2709" y="136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8" name="Line 112">
              <a:extLst>
                <a:ext uri="{FF2B5EF4-FFF2-40B4-BE49-F238E27FC236}">
                  <a16:creationId xmlns:a16="http://schemas.microsoft.com/office/drawing/2014/main" id="{E1505CC1-40CE-3FF7-524F-D620F60A4820}"/>
                </a:ext>
              </a:extLst>
            </p:cNvPr>
            <p:cNvSpPr>
              <a:spLocks noChangeShapeType="1"/>
            </p:cNvSpPr>
            <p:nvPr/>
          </p:nvSpPr>
          <p:spPr bwMode="auto">
            <a:xfrm>
              <a:off x="2709" y="122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9" name="Line 113">
              <a:extLst>
                <a:ext uri="{FF2B5EF4-FFF2-40B4-BE49-F238E27FC236}">
                  <a16:creationId xmlns:a16="http://schemas.microsoft.com/office/drawing/2014/main" id="{01F40B9B-DD74-02AD-7B30-F418BBE8978F}"/>
                </a:ext>
              </a:extLst>
            </p:cNvPr>
            <p:cNvSpPr>
              <a:spLocks noChangeShapeType="1"/>
            </p:cNvSpPr>
            <p:nvPr/>
          </p:nvSpPr>
          <p:spPr bwMode="auto">
            <a:xfrm>
              <a:off x="2709" y="10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0" name="Line 114">
              <a:extLst>
                <a:ext uri="{FF2B5EF4-FFF2-40B4-BE49-F238E27FC236}">
                  <a16:creationId xmlns:a16="http://schemas.microsoft.com/office/drawing/2014/main" id="{482BB916-7628-A186-3E12-1C5A57EC3F4A}"/>
                </a:ext>
              </a:extLst>
            </p:cNvPr>
            <p:cNvSpPr>
              <a:spLocks noChangeShapeType="1"/>
            </p:cNvSpPr>
            <p:nvPr/>
          </p:nvSpPr>
          <p:spPr bwMode="auto">
            <a:xfrm flipH="1">
              <a:off x="4480" y="249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1" name="Line 115">
              <a:extLst>
                <a:ext uri="{FF2B5EF4-FFF2-40B4-BE49-F238E27FC236}">
                  <a16:creationId xmlns:a16="http://schemas.microsoft.com/office/drawing/2014/main" id="{359D6B8F-206D-5A5B-2D4F-FAA53BC723C0}"/>
                </a:ext>
              </a:extLst>
            </p:cNvPr>
            <p:cNvSpPr>
              <a:spLocks noChangeShapeType="1"/>
            </p:cNvSpPr>
            <p:nvPr/>
          </p:nvSpPr>
          <p:spPr bwMode="auto">
            <a:xfrm flipH="1">
              <a:off x="4480" y="23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2" name="Line 116">
              <a:extLst>
                <a:ext uri="{FF2B5EF4-FFF2-40B4-BE49-F238E27FC236}">
                  <a16:creationId xmlns:a16="http://schemas.microsoft.com/office/drawing/2014/main" id="{C4593CE3-19BE-928F-E1F5-0BD5BBAC485E}"/>
                </a:ext>
              </a:extLst>
            </p:cNvPr>
            <p:cNvSpPr>
              <a:spLocks noChangeShapeType="1"/>
            </p:cNvSpPr>
            <p:nvPr/>
          </p:nvSpPr>
          <p:spPr bwMode="auto">
            <a:xfrm flipH="1">
              <a:off x="4480" y="221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3" name="Line 117">
              <a:extLst>
                <a:ext uri="{FF2B5EF4-FFF2-40B4-BE49-F238E27FC236}">
                  <a16:creationId xmlns:a16="http://schemas.microsoft.com/office/drawing/2014/main" id="{82627EE8-F3FC-C182-BE1A-D681B2A8E854}"/>
                </a:ext>
              </a:extLst>
            </p:cNvPr>
            <p:cNvSpPr>
              <a:spLocks noChangeShapeType="1"/>
            </p:cNvSpPr>
            <p:nvPr/>
          </p:nvSpPr>
          <p:spPr bwMode="auto">
            <a:xfrm flipH="1">
              <a:off x="4480" y="207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4" name="Line 118">
              <a:extLst>
                <a:ext uri="{FF2B5EF4-FFF2-40B4-BE49-F238E27FC236}">
                  <a16:creationId xmlns:a16="http://schemas.microsoft.com/office/drawing/2014/main" id="{AB7814C2-1060-F434-61A7-8312B9642D45}"/>
                </a:ext>
              </a:extLst>
            </p:cNvPr>
            <p:cNvSpPr>
              <a:spLocks noChangeShapeType="1"/>
            </p:cNvSpPr>
            <p:nvPr/>
          </p:nvSpPr>
          <p:spPr bwMode="auto">
            <a:xfrm flipH="1">
              <a:off x="4480" y="192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5" name="Line 119">
              <a:extLst>
                <a:ext uri="{FF2B5EF4-FFF2-40B4-BE49-F238E27FC236}">
                  <a16:creationId xmlns:a16="http://schemas.microsoft.com/office/drawing/2014/main" id="{993A1B43-075D-1F9E-6277-AF5712B6104A}"/>
                </a:ext>
              </a:extLst>
            </p:cNvPr>
            <p:cNvSpPr>
              <a:spLocks noChangeShapeType="1"/>
            </p:cNvSpPr>
            <p:nvPr/>
          </p:nvSpPr>
          <p:spPr bwMode="auto">
            <a:xfrm flipH="1">
              <a:off x="4480" y="178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6" name="Line 120">
              <a:extLst>
                <a:ext uri="{FF2B5EF4-FFF2-40B4-BE49-F238E27FC236}">
                  <a16:creationId xmlns:a16="http://schemas.microsoft.com/office/drawing/2014/main" id="{FD791A24-048A-170B-FF57-710C8067F26C}"/>
                </a:ext>
              </a:extLst>
            </p:cNvPr>
            <p:cNvSpPr>
              <a:spLocks noChangeShapeType="1"/>
            </p:cNvSpPr>
            <p:nvPr/>
          </p:nvSpPr>
          <p:spPr bwMode="auto">
            <a:xfrm flipH="1">
              <a:off x="4480" y="164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7" name="Line 121">
              <a:extLst>
                <a:ext uri="{FF2B5EF4-FFF2-40B4-BE49-F238E27FC236}">
                  <a16:creationId xmlns:a16="http://schemas.microsoft.com/office/drawing/2014/main" id="{FB94FEFD-8504-EA45-0EB0-99219ADFDD8E}"/>
                </a:ext>
              </a:extLst>
            </p:cNvPr>
            <p:cNvSpPr>
              <a:spLocks noChangeShapeType="1"/>
            </p:cNvSpPr>
            <p:nvPr/>
          </p:nvSpPr>
          <p:spPr bwMode="auto">
            <a:xfrm flipH="1">
              <a:off x="4480" y="150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8" name="Line 122">
              <a:extLst>
                <a:ext uri="{FF2B5EF4-FFF2-40B4-BE49-F238E27FC236}">
                  <a16:creationId xmlns:a16="http://schemas.microsoft.com/office/drawing/2014/main" id="{AF8BC358-D645-C3D3-6846-26ABACC6B55D}"/>
                </a:ext>
              </a:extLst>
            </p:cNvPr>
            <p:cNvSpPr>
              <a:spLocks noChangeShapeType="1"/>
            </p:cNvSpPr>
            <p:nvPr/>
          </p:nvSpPr>
          <p:spPr bwMode="auto">
            <a:xfrm flipH="1">
              <a:off x="4480" y="136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9" name="Line 123">
              <a:extLst>
                <a:ext uri="{FF2B5EF4-FFF2-40B4-BE49-F238E27FC236}">
                  <a16:creationId xmlns:a16="http://schemas.microsoft.com/office/drawing/2014/main" id="{A0466CD8-180A-8CB5-6C49-8521882AE1C1}"/>
                </a:ext>
              </a:extLst>
            </p:cNvPr>
            <p:cNvSpPr>
              <a:spLocks noChangeShapeType="1"/>
            </p:cNvSpPr>
            <p:nvPr/>
          </p:nvSpPr>
          <p:spPr bwMode="auto">
            <a:xfrm flipH="1">
              <a:off x="4480" y="122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0" name="Line 124">
              <a:extLst>
                <a:ext uri="{FF2B5EF4-FFF2-40B4-BE49-F238E27FC236}">
                  <a16:creationId xmlns:a16="http://schemas.microsoft.com/office/drawing/2014/main" id="{DBADF158-16F9-3386-510C-A009148B9DD4}"/>
                </a:ext>
              </a:extLst>
            </p:cNvPr>
            <p:cNvSpPr>
              <a:spLocks noChangeShapeType="1"/>
            </p:cNvSpPr>
            <p:nvPr/>
          </p:nvSpPr>
          <p:spPr bwMode="auto">
            <a:xfrm flipH="1">
              <a:off x="4480" y="10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1" name="Rectangle 126">
              <a:extLst>
                <a:ext uri="{FF2B5EF4-FFF2-40B4-BE49-F238E27FC236}">
                  <a16:creationId xmlns:a16="http://schemas.microsoft.com/office/drawing/2014/main" id="{B77EC394-2065-3E9D-83F2-01F05B844329}"/>
                </a:ext>
              </a:extLst>
            </p:cNvPr>
            <p:cNvSpPr>
              <a:spLocks noChangeArrowheads="1"/>
            </p:cNvSpPr>
            <p:nvPr/>
          </p:nvSpPr>
          <p:spPr bwMode="auto">
            <a:xfrm>
              <a:off x="2521" y="2300"/>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0.04</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22" name="Rectangle 128">
              <a:extLst>
                <a:ext uri="{FF2B5EF4-FFF2-40B4-BE49-F238E27FC236}">
                  <a16:creationId xmlns:a16="http://schemas.microsoft.com/office/drawing/2014/main" id="{48761ABB-4B93-EC95-A9E6-A3E0713F96D9}"/>
                </a:ext>
              </a:extLst>
            </p:cNvPr>
            <p:cNvSpPr>
              <a:spLocks noChangeArrowheads="1"/>
            </p:cNvSpPr>
            <p:nvPr/>
          </p:nvSpPr>
          <p:spPr bwMode="auto">
            <a:xfrm>
              <a:off x="2521" y="2015"/>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23" name="Rectangle 130">
              <a:extLst>
                <a:ext uri="{FF2B5EF4-FFF2-40B4-BE49-F238E27FC236}">
                  <a16:creationId xmlns:a16="http://schemas.microsoft.com/office/drawing/2014/main" id="{A69B0C1F-15B2-F848-B372-51607E316A24}"/>
                </a:ext>
              </a:extLst>
            </p:cNvPr>
            <p:cNvSpPr>
              <a:spLocks noChangeArrowheads="1"/>
            </p:cNvSpPr>
            <p:nvPr/>
          </p:nvSpPr>
          <p:spPr bwMode="auto">
            <a:xfrm>
              <a:off x="2521" y="1735"/>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24" name="Rectangle 132">
              <a:extLst>
                <a:ext uri="{FF2B5EF4-FFF2-40B4-BE49-F238E27FC236}">
                  <a16:creationId xmlns:a16="http://schemas.microsoft.com/office/drawing/2014/main" id="{D5D52B62-27D3-327C-BE89-96C1C655873C}"/>
                </a:ext>
              </a:extLst>
            </p:cNvPr>
            <p:cNvSpPr>
              <a:spLocks noChangeArrowheads="1"/>
            </p:cNvSpPr>
            <p:nvPr/>
          </p:nvSpPr>
          <p:spPr bwMode="auto">
            <a:xfrm>
              <a:off x="2521" y="1450"/>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25" name="Rectangle 134">
              <a:extLst>
                <a:ext uri="{FF2B5EF4-FFF2-40B4-BE49-F238E27FC236}">
                  <a16:creationId xmlns:a16="http://schemas.microsoft.com/office/drawing/2014/main" id="{594C2C65-6FA1-5534-349D-3988C4CD5F20}"/>
                </a:ext>
              </a:extLst>
            </p:cNvPr>
            <p:cNvSpPr>
              <a:spLocks noChangeArrowheads="1"/>
            </p:cNvSpPr>
            <p:nvPr/>
          </p:nvSpPr>
          <p:spPr bwMode="auto">
            <a:xfrm>
              <a:off x="2550" y="1166"/>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26" name="Freeform 136">
              <a:extLst>
                <a:ext uri="{FF2B5EF4-FFF2-40B4-BE49-F238E27FC236}">
                  <a16:creationId xmlns:a16="http://schemas.microsoft.com/office/drawing/2014/main" id="{D8E02C28-77E8-30D9-B696-3E8438D38897}"/>
                </a:ext>
              </a:extLst>
            </p:cNvPr>
            <p:cNvSpPr>
              <a:spLocks/>
            </p:cNvSpPr>
            <p:nvPr/>
          </p:nvSpPr>
          <p:spPr bwMode="auto">
            <a:xfrm>
              <a:off x="2709" y="1183"/>
              <a:ext cx="1789" cy="1288"/>
            </a:xfrm>
            <a:custGeom>
              <a:avLst/>
              <a:gdLst>
                <a:gd name="T0" fmla="*/ 0 w 1789"/>
                <a:gd name="T1" fmla="*/ 566 h 1288"/>
                <a:gd name="T2" fmla="*/ 199 w 1789"/>
                <a:gd name="T3" fmla="*/ 59 h 1288"/>
                <a:gd name="T4" fmla="*/ 398 w 1789"/>
                <a:gd name="T5" fmla="*/ 121 h 1288"/>
                <a:gd name="T6" fmla="*/ 596 w 1789"/>
                <a:gd name="T7" fmla="*/ 0 h 1288"/>
                <a:gd name="T8" fmla="*/ 795 w 1789"/>
                <a:gd name="T9" fmla="*/ 1113 h 1288"/>
                <a:gd name="T10" fmla="*/ 994 w 1789"/>
                <a:gd name="T11" fmla="*/ 1288 h 1288"/>
                <a:gd name="T12" fmla="*/ 1193 w 1789"/>
                <a:gd name="T13" fmla="*/ 1049 h 1288"/>
                <a:gd name="T14" fmla="*/ 1391 w 1789"/>
                <a:gd name="T15" fmla="*/ 791 h 1288"/>
                <a:gd name="T16" fmla="*/ 1590 w 1789"/>
                <a:gd name="T17" fmla="*/ 781 h 1288"/>
                <a:gd name="T18" fmla="*/ 1789 w 1789"/>
                <a:gd name="T19" fmla="*/ 1038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9" h="1288">
                  <a:moveTo>
                    <a:pt x="0" y="566"/>
                  </a:moveTo>
                  <a:lnTo>
                    <a:pt x="199" y="59"/>
                  </a:lnTo>
                  <a:lnTo>
                    <a:pt x="398" y="121"/>
                  </a:lnTo>
                  <a:lnTo>
                    <a:pt x="596" y="0"/>
                  </a:lnTo>
                  <a:lnTo>
                    <a:pt x="795" y="1113"/>
                  </a:lnTo>
                  <a:lnTo>
                    <a:pt x="994" y="1288"/>
                  </a:lnTo>
                  <a:lnTo>
                    <a:pt x="1193" y="1049"/>
                  </a:lnTo>
                  <a:lnTo>
                    <a:pt x="1391" y="791"/>
                  </a:lnTo>
                  <a:lnTo>
                    <a:pt x="1590" y="781"/>
                  </a:lnTo>
                  <a:lnTo>
                    <a:pt x="1789" y="1038"/>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68A05AE4-E784-74B6-2D09-EF296DA6AECD}"/>
                  </a:ext>
                </a:extLst>
              </p:cNvPr>
              <p:cNvSpPr txBox="1"/>
              <p:nvPr/>
            </p:nvSpPr>
            <p:spPr>
              <a:xfrm>
                <a:off x="2515984" y="6172913"/>
                <a:ext cx="41985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h</m:t>
                          </m:r>
                        </m:sub>
                      </m:sSub>
                    </m:oMath>
                  </m:oMathPara>
                </a14:m>
                <a:endParaRPr lang="en-US" sz="1400" dirty="0"/>
              </a:p>
            </p:txBody>
          </p:sp>
        </mc:Choice>
        <mc:Fallback xmlns="">
          <p:sp>
            <p:nvSpPr>
              <p:cNvPr id="127" name="TextBox 126">
                <a:extLst>
                  <a:ext uri="{FF2B5EF4-FFF2-40B4-BE49-F238E27FC236}">
                    <a16:creationId xmlns:a16="http://schemas.microsoft.com/office/drawing/2014/main" id="{68A05AE4-E784-74B6-2D09-EF296DA6AECD}"/>
                  </a:ext>
                </a:extLst>
              </p:cNvPr>
              <p:cNvSpPr txBox="1">
                <a:spLocks noRot="1" noChangeAspect="1" noMove="1" noResize="1" noEditPoints="1" noAdjustHandles="1" noChangeArrowheads="1" noChangeShapeType="1" noTextEdit="1"/>
              </p:cNvSpPr>
              <p:nvPr/>
            </p:nvSpPr>
            <p:spPr>
              <a:xfrm>
                <a:off x="2515984" y="6172913"/>
                <a:ext cx="419859"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B2503ED5-AE80-4B4B-B47A-FEB24512EEF7}"/>
                  </a:ext>
                </a:extLst>
              </p:cNvPr>
              <p:cNvSpPr txBox="1"/>
              <p:nvPr/>
            </p:nvSpPr>
            <p:spPr>
              <a:xfrm>
                <a:off x="6192170" y="6172912"/>
                <a:ext cx="41985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𝑛</m:t>
                          </m:r>
                        </m:e>
                        <m:sub>
                          <m:r>
                            <a:rPr lang="en-US" sz="1400" b="0" i="1" smtClean="0">
                              <a:latin typeface="Cambria Math" panose="02040503050406030204" pitchFamily="18" charset="0"/>
                            </a:rPr>
                            <m:t>h</m:t>
                          </m:r>
                        </m:sub>
                      </m:sSub>
                    </m:oMath>
                  </m:oMathPara>
                </a14:m>
                <a:endParaRPr lang="en-US" sz="1400" dirty="0"/>
              </a:p>
            </p:txBody>
          </p:sp>
        </mc:Choice>
        <mc:Fallback xmlns="">
          <p:sp>
            <p:nvSpPr>
              <p:cNvPr id="128" name="TextBox 127">
                <a:extLst>
                  <a:ext uri="{FF2B5EF4-FFF2-40B4-BE49-F238E27FC236}">
                    <a16:creationId xmlns:a16="http://schemas.microsoft.com/office/drawing/2014/main" id="{B2503ED5-AE80-4B4B-B47A-FEB24512EEF7}"/>
                  </a:ext>
                </a:extLst>
              </p:cNvPr>
              <p:cNvSpPr txBox="1">
                <a:spLocks noRot="1" noChangeAspect="1" noMove="1" noResize="1" noEditPoints="1" noAdjustHandles="1" noChangeArrowheads="1" noChangeShapeType="1" noTextEdit="1"/>
              </p:cNvSpPr>
              <p:nvPr/>
            </p:nvSpPr>
            <p:spPr>
              <a:xfrm>
                <a:off x="6192170" y="6172912"/>
                <a:ext cx="419859" cy="30777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2FBBF157-B85A-68AB-6689-F173207858CB}"/>
                  </a:ext>
                </a:extLst>
              </p:cNvPr>
              <p:cNvSpPr txBox="1"/>
              <p:nvPr/>
            </p:nvSpPr>
            <p:spPr>
              <a:xfrm rot="16200000">
                <a:off x="140774" y="4608546"/>
                <a:ext cx="1293239" cy="307777"/>
              </a:xfrm>
              <a:prstGeom prst="rect">
                <a:avLst/>
              </a:prstGeom>
              <a:noFill/>
            </p:spPr>
            <p:txBody>
              <a:bodyPr wrap="none" rtlCol="0">
                <a:spAutoFit/>
              </a:bodyPr>
              <a:lstStyle/>
              <a:p>
                <a:r>
                  <a:rPr lang="en-US" sz="1400" b="0" dirty="0"/>
                  <a:t>Mean of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𝑅𝑀𝑆𝐸</m:t>
                        </m:r>
                      </m:sub>
                    </m:sSub>
                  </m:oMath>
                </a14:m>
                <a:endParaRPr lang="en-US" sz="1400" dirty="0"/>
              </a:p>
            </p:txBody>
          </p:sp>
        </mc:Choice>
        <mc:Fallback xmlns="">
          <p:sp>
            <p:nvSpPr>
              <p:cNvPr id="129" name="TextBox 128">
                <a:extLst>
                  <a:ext uri="{FF2B5EF4-FFF2-40B4-BE49-F238E27FC236}">
                    <a16:creationId xmlns:a16="http://schemas.microsoft.com/office/drawing/2014/main" id="{2FBBF157-B85A-68AB-6689-F173207858CB}"/>
                  </a:ext>
                </a:extLst>
              </p:cNvPr>
              <p:cNvSpPr txBox="1">
                <a:spLocks noRot="1" noChangeAspect="1" noMove="1" noResize="1" noEditPoints="1" noAdjustHandles="1" noChangeArrowheads="1" noChangeShapeType="1" noTextEdit="1"/>
              </p:cNvSpPr>
              <p:nvPr/>
            </p:nvSpPr>
            <p:spPr>
              <a:xfrm rot="16200000">
                <a:off x="140774" y="4608546"/>
                <a:ext cx="1293239" cy="307777"/>
              </a:xfrm>
              <a:prstGeom prst="rect">
                <a:avLst/>
              </a:prstGeom>
              <a:blipFill>
                <a:blip r:embed="rId4"/>
                <a:stretch>
                  <a:fillRect l="-4000" r="-20000" b="-1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7C93277A-B169-12DC-BFAF-1302E8E4AA78}"/>
                  </a:ext>
                </a:extLst>
              </p:cNvPr>
              <p:cNvSpPr txBox="1"/>
              <p:nvPr/>
            </p:nvSpPr>
            <p:spPr>
              <a:xfrm rot="16200000">
                <a:off x="3912004" y="4608545"/>
                <a:ext cx="1147750" cy="307777"/>
              </a:xfrm>
              <a:prstGeom prst="rect">
                <a:avLst/>
              </a:prstGeom>
              <a:noFill/>
            </p:spPr>
            <p:txBody>
              <a:bodyPr wrap="none" rtlCol="0">
                <a:spAutoFit/>
              </a:bodyPr>
              <a:lstStyle/>
              <a:p>
                <a:r>
                  <a:rPr lang="en-US" sz="1400" b="0" dirty="0"/>
                  <a:t>STD of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𝑅𝑀𝑆𝐸</m:t>
                        </m:r>
                      </m:sub>
                    </m:sSub>
                  </m:oMath>
                </a14:m>
                <a:endParaRPr lang="en-US" sz="1400" dirty="0"/>
              </a:p>
            </p:txBody>
          </p:sp>
        </mc:Choice>
        <mc:Fallback xmlns="">
          <p:sp>
            <p:nvSpPr>
              <p:cNvPr id="130" name="TextBox 129">
                <a:extLst>
                  <a:ext uri="{FF2B5EF4-FFF2-40B4-BE49-F238E27FC236}">
                    <a16:creationId xmlns:a16="http://schemas.microsoft.com/office/drawing/2014/main" id="{7C93277A-B169-12DC-BFAF-1302E8E4AA78}"/>
                  </a:ext>
                </a:extLst>
              </p:cNvPr>
              <p:cNvSpPr txBox="1">
                <a:spLocks noRot="1" noChangeAspect="1" noMove="1" noResize="1" noEditPoints="1" noAdjustHandles="1" noChangeArrowheads="1" noChangeShapeType="1" noTextEdit="1"/>
              </p:cNvSpPr>
              <p:nvPr/>
            </p:nvSpPr>
            <p:spPr>
              <a:xfrm rot="16200000">
                <a:off x="3912004" y="4608545"/>
                <a:ext cx="1147750" cy="307777"/>
              </a:xfrm>
              <a:prstGeom prst="rect">
                <a:avLst/>
              </a:prstGeom>
              <a:blipFill>
                <a:blip r:embed="rId5"/>
                <a:stretch>
                  <a:fillRect l="-4000" r="-20000" b="-1596"/>
                </a:stretch>
              </a:blipFill>
            </p:spPr>
            <p:txBody>
              <a:bodyPr/>
              <a:lstStyle/>
              <a:p>
                <a:r>
                  <a:rPr lang="en-US">
                    <a:noFill/>
                  </a:rPr>
                  <a:t> </a:t>
                </a:r>
              </a:p>
            </p:txBody>
          </p:sp>
        </mc:Fallback>
      </mc:AlternateContent>
    </p:spTree>
    <p:extLst>
      <p:ext uri="{BB962C8B-B14F-4D97-AF65-F5344CB8AC3E}">
        <p14:creationId xmlns:p14="http://schemas.microsoft.com/office/powerpoint/2010/main" val="175239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EF654B9-3E55-6EDE-6580-4ABA852596FA}"/>
                  </a:ext>
                </a:extLst>
              </p:cNvPr>
              <p:cNvSpPr>
                <a:spLocks noGrp="1"/>
              </p:cNvSpPr>
              <p:nvPr>
                <p:ph type="body" sz="quarter" idx="10"/>
              </p:nvPr>
            </p:nvSpPr>
            <p:spPr/>
            <p:txBody>
              <a:bodyPr/>
              <a:lstStyle/>
              <a:p>
                <a:r>
                  <a:rPr lang="en-US" dirty="0"/>
                  <a:t>number of samples (epistemic) and random noise in samples (aleatory)</a:t>
                </a:r>
              </a:p>
              <a:p>
                <a:r>
                  <a:rPr lang="en-US" dirty="0"/>
                  <a:t>Test </a:t>
                </a:r>
                <a14:m>
                  <m:oMath xmlns:m="http://schemas.openxmlformats.org/officeDocument/2006/math">
                    <m:r>
                      <a:rPr lang="en-US" b="0" i="1" smtClean="0">
                        <a:latin typeface="Cambria Math" panose="02040503050406030204" pitchFamily="18" charset="0"/>
                      </a:rPr>
                      <m:t>15</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𝑛</m:t>
                        </m:r>
                      </m:e>
                      <m:sub>
                        <m:r>
                          <a:rPr lang="en-US" b="0" i="1" smtClean="0">
                            <a:latin typeface="Cambria Math" panose="02040503050406030204" pitchFamily="18" charset="0"/>
                            <a:ea typeface="Cambria Math" panose="02040503050406030204" pitchFamily="18" charset="0"/>
                          </a:rPr>
                          <m:t>𝑦</m:t>
                        </m:r>
                      </m:sub>
                    </m:sSub>
                    <m:r>
                      <a:rPr lang="en-US" b="0" i="1" smtClean="0">
                        <a:latin typeface="Cambria Math" panose="02040503050406030204" pitchFamily="18" charset="0"/>
                        <a:ea typeface="Cambria Math" panose="02040503050406030204" pitchFamily="18" charset="0"/>
                      </a:rPr>
                      <m:t>≤30</m:t>
                    </m:r>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𝑅𝑀𝑆𝐸</m:t>
                        </m:r>
                      </m:sub>
                    </m:sSub>
                  </m:oMath>
                </a14:m>
                <a:r>
                  <a:rPr lang="en-US" dirty="0"/>
                  <a:t> decreases until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=22</m:t>
                    </m:r>
                  </m:oMath>
                </a14:m>
                <a:r>
                  <a:rPr lang="en-US" dirty="0"/>
                  <a:t>, similar trend for STD</a:t>
                </a:r>
              </a:p>
              <a:p>
                <a:pPr lvl="1"/>
                <a:r>
                  <a:rPr lang="en-US" dirty="0"/>
                  <a:t>prediction accuracy can be improved with more samples</a:t>
                </a:r>
              </a:p>
              <a:p>
                <a:pPr lvl="1"/>
                <a:r>
                  <a:rPr lang="en-US" dirty="0"/>
                  <a:t>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=22</m:t>
                    </m:r>
                  </m:oMath>
                </a14:m>
                <a:r>
                  <a:rPr lang="en-US" dirty="0"/>
                  <a:t>, model-form uncertainty dominated</a:t>
                </a:r>
              </a:p>
              <a:p>
                <a:pPr lvl="1"/>
                <a:endParaRPr lang="en-US" dirty="0"/>
              </a:p>
              <a:p>
                <a:endParaRPr lang="en-US" dirty="0"/>
              </a:p>
            </p:txBody>
          </p:sp>
        </mc:Choice>
        <mc:Fallback xmlns="">
          <p:sp>
            <p:nvSpPr>
              <p:cNvPr id="2" name="Text Placeholder 1">
                <a:extLst>
                  <a:ext uri="{FF2B5EF4-FFF2-40B4-BE49-F238E27FC236}">
                    <a16:creationId xmlns:a16="http://schemas.microsoft.com/office/drawing/2014/main" id="{7EF654B9-3E55-6EDE-6580-4ABA852596FA}"/>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5836F095-66A4-67C1-0DC6-C5BCFAC0FF0D}"/>
              </a:ext>
            </a:extLst>
          </p:cNvPr>
          <p:cNvSpPr>
            <a:spLocks noGrp="1"/>
          </p:cNvSpPr>
          <p:nvPr>
            <p:ph type="title"/>
          </p:nvPr>
        </p:nvSpPr>
        <p:spPr/>
        <p:txBody>
          <a:bodyPr>
            <a:normAutofit fontScale="90000"/>
          </a:bodyPr>
          <a:lstStyle/>
          <a:p>
            <a:r>
              <a:rPr lang="en-US" dirty="0"/>
              <a:t>Sampling Uncertainty</a:t>
            </a:r>
          </a:p>
        </p:txBody>
      </p:sp>
      <p:grpSp>
        <p:nvGrpSpPr>
          <p:cNvPr id="5" name="Group 4">
            <a:extLst>
              <a:ext uri="{FF2B5EF4-FFF2-40B4-BE49-F238E27FC236}">
                <a16:creationId xmlns:a16="http://schemas.microsoft.com/office/drawing/2014/main" id="{53974830-AECD-7463-7DBF-0E9AD5D35926}"/>
              </a:ext>
            </a:extLst>
          </p:cNvPr>
          <p:cNvGrpSpPr>
            <a:grpSpLocks noChangeAspect="1"/>
          </p:cNvGrpSpPr>
          <p:nvPr/>
        </p:nvGrpSpPr>
        <p:grpSpPr bwMode="auto">
          <a:xfrm>
            <a:off x="940784" y="3757505"/>
            <a:ext cx="3259142" cy="2460625"/>
            <a:chOff x="506" y="1098"/>
            <a:chExt cx="2053" cy="1550"/>
          </a:xfrm>
        </p:grpSpPr>
        <p:sp>
          <p:nvSpPr>
            <p:cNvPr id="6" name="Line 6">
              <a:extLst>
                <a:ext uri="{FF2B5EF4-FFF2-40B4-BE49-F238E27FC236}">
                  <a16:creationId xmlns:a16="http://schemas.microsoft.com/office/drawing/2014/main" id="{0FAB2614-CD97-5C83-C6D6-5102812D68FC}"/>
                </a:ext>
              </a:extLst>
            </p:cNvPr>
            <p:cNvSpPr>
              <a:spLocks noChangeShapeType="1"/>
            </p:cNvSpPr>
            <p:nvPr/>
          </p:nvSpPr>
          <p:spPr bwMode="auto">
            <a:xfrm>
              <a:off x="700" y="2513"/>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7">
              <a:extLst>
                <a:ext uri="{FF2B5EF4-FFF2-40B4-BE49-F238E27FC236}">
                  <a16:creationId xmlns:a16="http://schemas.microsoft.com/office/drawing/2014/main" id="{37355F27-7186-AA38-25BD-577306BE8B3C}"/>
                </a:ext>
              </a:extLst>
            </p:cNvPr>
            <p:cNvSpPr>
              <a:spLocks noChangeShapeType="1"/>
            </p:cNvSpPr>
            <p:nvPr/>
          </p:nvSpPr>
          <p:spPr bwMode="auto">
            <a:xfrm>
              <a:off x="700" y="1098"/>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8">
              <a:extLst>
                <a:ext uri="{FF2B5EF4-FFF2-40B4-BE49-F238E27FC236}">
                  <a16:creationId xmlns:a16="http://schemas.microsoft.com/office/drawing/2014/main" id="{FCF04613-968C-A807-80CF-95476D22BD65}"/>
                </a:ext>
              </a:extLst>
            </p:cNvPr>
            <p:cNvSpPr>
              <a:spLocks noChangeShapeType="1"/>
            </p:cNvSpPr>
            <p:nvPr/>
          </p:nvSpPr>
          <p:spPr bwMode="auto">
            <a:xfrm flipV="1">
              <a:off x="700"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9">
              <a:extLst>
                <a:ext uri="{FF2B5EF4-FFF2-40B4-BE49-F238E27FC236}">
                  <a16:creationId xmlns:a16="http://schemas.microsoft.com/office/drawing/2014/main" id="{900C6CAF-C2FE-EC53-F20C-6F0D8F22062B}"/>
                </a:ext>
              </a:extLst>
            </p:cNvPr>
            <p:cNvSpPr>
              <a:spLocks noChangeShapeType="1"/>
            </p:cNvSpPr>
            <p:nvPr/>
          </p:nvSpPr>
          <p:spPr bwMode="auto">
            <a:xfrm flipV="1">
              <a:off x="1296"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0">
              <a:extLst>
                <a:ext uri="{FF2B5EF4-FFF2-40B4-BE49-F238E27FC236}">
                  <a16:creationId xmlns:a16="http://schemas.microsoft.com/office/drawing/2014/main" id="{0DAE4E85-612B-83DD-01C0-547749A423CD}"/>
                </a:ext>
              </a:extLst>
            </p:cNvPr>
            <p:cNvSpPr>
              <a:spLocks noChangeShapeType="1"/>
            </p:cNvSpPr>
            <p:nvPr/>
          </p:nvSpPr>
          <p:spPr bwMode="auto">
            <a:xfrm flipV="1">
              <a:off x="1893"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1">
              <a:extLst>
                <a:ext uri="{FF2B5EF4-FFF2-40B4-BE49-F238E27FC236}">
                  <a16:creationId xmlns:a16="http://schemas.microsoft.com/office/drawing/2014/main" id="{CCF0745F-2B65-158D-24F2-BFAEAAF86C68}"/>
                </a:ext>
              </a:extLst>
            </p:cNvPr>
            <p:cNvSpPr>
              <a:spLocks noChangeShapeType="1"/>
            </p:cNvSpPr>
            <p:nvPr/>
          </p:nvSpPr>
          <p:spPr bwMode="auto">
            <a:xfrm flipV="1">
              <a:off x="2489"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2">
              <a:extLst>
                <a:ext uri="{FF2B5EF4-FFF2-40B4-BE49-F238E27FC236}">
                  <a16:creationId xmlns:a16="http://schemas.microsoft.com/office/drawing/2014/main" id="{C8BDEFEE-9760-0621-5904-66953080E970}"/>
                </a:ext>
              </a:extLst>
            </p:cNvPr>
            <p:cNvSpPr>
              <a:spLocks noChangeShapeType="1"/>
            </p:cNvSpPr>
            <p:nvPr/>
          </p:nvSpPr>
          <p:spPr bwMode="auto">
            <a:xfrm>
              <a:off x="700"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3">
              <a:extLst>
                <a:ext uri="{FF2B5EF4-FFF2-40B4-BE49-F238E27FC236}">
                  <a16:creationId xmlns:a16="http://schemas.microsoft.com/office/drawing/2014/main" id="{2B4F12A4-B4FE-B0DF-DAEA-A38831E01E66}"/>
                </a:ext>
              </a:extLst>
            </p:cNvPr>
            <p:cNvSpPr>
              <a:spLocks noChangeShapeType="1"/>
            </p:cNvSpPr>
            <p:nvPr/>
          </p:nvSpPr>
          <p:spPr bwMode="auto">
            <a:xfrm>
              <a:off x="1296"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14">
              <a:extLst>
                <a:ext uri="{FF2B5EF4-FFF2-40B4-BE49-F238E27FC236}">
                  <a16:creationId xmlns:a16="http://schemas.microsoft.com/office/drawing/2014/main" id="{02F09386-EAD1-603C-9FDB-1E7846BEA5C9}"/>
                </a:ext>
              </a:extLst>
            </p:cNvPr>
            <p:cNvSpPr>
              <a:spLocks noChangeShapeType="1"/>
            </p:cNvSpPr>
            <p:nvPr/>
          </p:nvSpPr>
          <p:spPr bwMode="auto">
            <a:xfrm>
              <a:off x="1893"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Line 15">
              <a:extLst>
                <a:ext uri="{FF2B5EF4-FFF2-40B4-BE49-F238E27FC236}">
                  <a16:creationId xmlns:a16="http://schemas.microsoft.com/office/drawing/2014/main" id="{91373E99-2B9C-211E-6D6A-F841A640458A}"/>
                </a:ext>
              </a:extLst>
            </p:cNvPr>
            <p:cNvSpPr>
              <a:spLocks noChangeShapeType="1"/>
            </p:cNvSpPr>
            <p:nvPr/>
          </p:nvSpPr>
          <p:spPr bwMode="auto">
            <a:xfrm>
              <a:off x="2489"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 name="Rectangle 15">
              <a:extLst>
                <a:ext uri="{FF2B5EF4-FFF2-40B4-BE49-F238E27FC236}">
                  <a16:creationId xmlns:a16="http://schemas.microsoft.com/office/drawing/2014/main" id="{A6C434CE-1650-C726-6E66-8A8110FC310C}"/>
                </a:ext>
              </a:extLst>
            </p:cNvPr>
            <p:cNvSpPr>
              <a:spLocks noChangeArrowheads="1"/>
            </p:cNvSpPr>
            <p:nvPr/>
          </p:nvSpPr>
          <p:spPr bwMode="auto">
            <a:xfrm>
              <a:off x="671"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281EEFDB-864C-4CD3-CA01-D5366A3DFF73}"/>
                </a:ext>
              </a:extLst>
            </p:cNvPr>
            <p:cNvSpPr>
              <a:spLocks noChangeArrowheads="1"/>
            </p:cNvSpPr>
            <p:nvPr/>
          </p:nvSpPr>
          <p:spPr bwMode="auto">
            <a:xfrm>
              <a:off x="1269"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 name="Rectangle 17">
              <a:extLst>
                <a:ext uri="{FF2B5EF4-FFF2-40B4-BE49-F238E27FC236}">
                  <a16:creationId xmlns:a16="http://schemas.microsoft.com/office/drawing/2014/main" id="{FF489A06-160D-A7DB-B074-DC7AEEE2A851}"/>
                </a:ext>
              </a:extLst>
            </p:cNvPr>
            <p:cNvSpPr>
              <a:spLocks noChangeArrowheads="1"/>
            </p:cNvSpPr>
            <p:nvPr/>
          </p:nvSpPr>
          <p:spPr bwMode="auto">
            <a:xfrm>
              <a:off x="1862"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 name="Rectangle 18">
              <a:extLst>
                <a:ext uri="{FF2B5EF4-FFF2-40B4-BE49-F238E27FC236}">
                  <a16:creationId xmlns:a16="http://schemas.microsoft.com/office/drawing/2014/main" id="{06FA8027-CF70-A3B8-24BB-9CACED41151F}"/>
                </a:ext>
              </a:extLst>
            </p:cNvPr>
            <p:cNvSpPr>
              <a:spLocks noChangeArrowheads="1"/>
            </p:cNvSpPr>
            <p:nvPr/>
          </p:nvSpPr>
          <p:spPr bwMode="auto">
            <a:xfrm>
              <a:off x="2460"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 name="Line 20">
              <a:extLst>
                <a:ext uri="{FF2B5EF4-FFF2-40B4-BE49-F238E27FC236}">
                  <a16:creationId xmlns:a16="http://schemas.microsoft.com/office/drawing/2014/main" id="{522629B5-4C18-E09B-5B78-BAB3B6F7678E}"/>
                </a:ext>
              </a:extLst>
            </p:cNvPr>
            <p:cNvSpPr>
              <a:spLocks noChangeShapeType="1"/>
            </p:cNvSpPr>
            <p:nvPr/>
          </p:nvSpPr>
          <p:spPr bwMode="auto">
            <a:xfrm flipV="1">
              <a:off x="700" y="1098"/>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Line 21">
              <a:extLst>
                <a:ext uri="{FF2B5EF4-FFF2-40B4-BE49-F238E27FC236}">
                  <a16:creationId xmlns:a16="http://schemas.microsoft.com/office/drawing/2014/main" id="{A276964B-2F24-8941-0699-7C083D24978A}"/>
                </a:ext>
              </a:extLst>
            </p:cNvPr>
            <p:cNvSpPr>
              <a:spLocks noChangeShapeType="1"/>
            </p:cNvSpPr>
            <p:nvPr/>
          </p:nvSpPr>
          <p:spPr bwMode="auto">
            <a:xfrm flipV="1">
              <a:off x="2489" y="1098"/>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 name="Line 22">
              <a:extLst>
                <a:ext uri="{FF2B5EF4-FFF2-40B4-BE49-F238E27FC236}">
                  <a16:creationId xmlns:a16="http://schemas.microsoft.com/office/drawing/2014/main" id="{59A04CF7-38C6-DE2F-A65C-261AE19E4CE6}"/>
                </a:ext>
              </a:extLst>
            </p:cNvPr>
            <p:cNvSpPr>
              <a:spLocks noChangeShapeType="1"/>
            </p:cNvSpPr>
            <p:nvPr/>
          </p:nvSpPr>
          <p:spPr bwMode="auto">
            <a:xfrm>
              <a:off x="700" y="251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23">
              <a:extLst>
                <a:ext uri="{FF2B5EF4-FFF2-40B4-BE49-F238E27FC236}">
                  <a16:creationId xmlns:a16="http://schemas.microsoft.com/office/drawing/2014/main" id="{33413CA2-DD21-62BA-FEB2-4F1A68941A2C}"/>
                </a:ext>
              </a:extLst>
            </p:cNvPr>
            <p:cNvSpPr>
              <a:spLocks noChangeShapeType="1"/>
            </p:cNvSpPr>
            <p:nvPr/>
          </p:nvSpPr>
          <p:spPr bwMode="auto">
            <a:xfrm>
              <a:off x="700" y="235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4">
              <a:extLst>
                <a:ext uri="{FF2B5EF4-FFF2-40B4-BE49-F238E27FC236}">
                  <a16:creationId xmlns:a16="http://schemas.microsoft.com/office/drawing/2014/main" id="{7115774B-F4EE-98AE-BDDD-4DE6C93E832A}"/>
                </a:ext>
              </a:extLst>
            </p:cNvPr>
            <p:cNvSpPr>
              <a:spLocks noChangeShapeType="1"/>
            </p:cNvSpPr>
            <p:nvPr/>
          </p:nvSpPr>
          <p:spPr bwMode="auto">
            <a:xfrm>
              <a:off x="700" y="219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5">
              <a:extLst>
                <a:ext uri="{FF2B5EF4-FFF2-40B4-BE49-F238E27FC236}">
                  <a16:creationId xmlns:a16="http://schemas.microsoft.com/office/drawing/2014/main" id="{E8C36A10-942C-FD05-9ECD-1837C8C59077}"/>
                </a:ext>
              </a:extLst>
            </p:cNvPr>
            <p:cNvSpPr>
              <a:spLocks noChangeShapeType="1"/>
            </p:cNvSpPr>
            <p:nvPr/>
          </p:nvSpPr>
          <p:spPr bwMode="auto">
            <a:xfrm>
              <a:off x="700" y="204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26">
              <a:extLst>
                <a:ext uri="{FF2B5EF4-FFF2-40B4-BE49-F238E27FC236}">
                  <a16:creationId xmlns:a16="http://schemas.microsoft.com/office/drawing/2014/main" id="{D5E5D124-736B-6282-68CA-E1D32E480F42}"/>
                </a:ext>
              </a:extLst>
            </p:cNvPr>
            <p:cNvSpPr>
              <a:spLocks noChangeShapeType="1"/>
            </p:cNvSpPr>
            <p:nvPr/>
          </p:nvSpPr>
          <p:spPr bwMode="auto">
            <a:xfrm>
              <a:off x="700" y="188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27">
              <a:extLst>
                <a:ext uri="{FF2B5EF4-FFF2-40B4-BE49-F238E27FC236}">
                  <a16:creationId xmlns:a16="http://schemas.microsoft.com/office/drawing/2014/main" id="{F04A1C2F-85AE-46FB-8899-0B9EDF4850CA}"/>
                </a:ext>
              </a:extLst>
            </p:cNvPr>
            <p:cNvSpPr>
              <a:spLocks noChangeShapeType="1"/>
            </p:cNvSpPr>
            <p:nvPr/>
          </p:nvSpPr>
          <p:spPr bwMode="auto">
            <a:xfrm>
              <a:off x="700" y="172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28">
              <a:extLst>
                <a:ext uri="{FF2B5EF4-FFF2-40B4-BE49-F238E27FC236}">
                  <a16:creationId xmlns:a16="http://schemas.microsoft.com/office/drawing/2014/main" id="{6DF2564A-11DC-7B83-A787-F678B4890261}"/>
                </a:ext>
              </a:extLst>
            </p:cNvPr>
            <p:cNvSpPr>
              <a:spLocks noChangeShapeType="1"/>
            </p:cNvSpPr>
            <p:nvPr/>
          </p:nvSpPr>
          <p:spPr bwMode="auto">
            <a:xfrm>
              <a:off x="700" y="157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29">
              <a:extLst>
                <a:ext uri="{FF2B5EF4-FFF2-40B4-BE49-F238E27FC236}">
                  <a16:creationId xmlns:a16="http://schemas.microsoft.com/office/drawing/2014/main" id="{DBBC7ED7-D522-1AB8-A14C-9AA515E983CF}"/>
                </a:ext>
              </a:extLst>
            </p:cNvPr>
            <p:cNvSpPr>
              <a:spLocks noChangeShapeType="1"/>
            </p:cNvSpPr>
            <p:nvPr/>
          </p:nvSpPr>
          <p:spPr bwMode="auto">
            <a:xfrm>
              <a:off x="700" y="141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Line 30">
              <a:extLst>
                <a:ext uri="{FF2B5EF4-FFF2-40B4-BE49-F238E27FC236}">
                  <a16:creationId xmlns:a16="http://schemas.microsoft.com/office/drawing/2014/main" id="{25B711D2-1744-51C6-CF09-6BF12735CD29}"/>
                </a:ext>
              </a:extLst>
            </p:cNvPr>
            <p:cNvSpPr>
              <a:spLocks noChangeShapeType="1"/>
            </p:cNvSpPr>
            <p:nvPr/>
          </p:nvSpPr>
          <p:spPr bwMode="auto">
            <a:xfrm>
              <a:off x="700" y="125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1" name="Line 31">
              <a:extLst>
                <a:ext uri="{FF2B5EF4-FFF2-40B4-BE49-F238E27FC236}">
                  <a16:creationId xmlns:a16="http://schemas.microsoft.com/office/drawing/2014/main" id="{58680DE2-8F59-2793-4566-3B39D68E3A37}"/>
                </a:ext>
              </a:extLst>
            </p:cNvPr>
            <p:cNvSpPr>
              <a:spLocks noChangeShapeType="1"/>
            </p:cNvSpPr>
            <p:nvPr/>
          </p:nvSpPr>
          <p:spPr bwMode="auto">
            <a:xfrm>
              <a:off x="700" y="109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2" name="Line 32">
              <a:extLst>
                <a:ext uri="{FF2B5EF4-FFF2-40B4-BE49-F238E27FC236}">
                  <a16:creationId xmlns:a16="http://schemas.microsoft.com/office/drawing/2014/main" id="{269C2290-BD82-6B69-9677-1BA4D16487A8}"/>
                </a:ext>
              </a:extLst>
            </p:cNvPr>
            <p:cNvSpPr>
              <a:spLocks noChangeShapeType="1"/>
            </p:cNvSpPr>
            <p:nvPr/>
          </p:nvSpPr>
          <p:spPr bwMode="auto">
            <a:xfrm flipH="1">
              <a:off x="2471" y="251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3" name="Line 33">
              <a:extLst>
                <a:ext uri="{FF2B5EF4-FFF2-40B4-BE49-F238E27FC236}">
                  <a16:creationId xmlns:a16="http://schemas.microsoft.com/office/drawing/2014/main" id="{4EFADF19-15F3-F3C3-8E73-601C0AC22A41}"/>
                </a:ext>
              </a:extLst>
            </p:cNvPr>
            <p:cNvSpPr>
              <a:spLocks noChangeShapeType="1"/>
            </p:cNvSpPr>
            <p:nvPr/>
          </p:nvSpPr>
          <p:spPr bwMode="auto">
            <a:xfrm flipH="1">
              <a:off x="2471" y="235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4" name="Line 34">
              <a:extLst>
                <a:ext uri="{FF2B5EF4-FFF2-40B4-BE49-F238E27FC236}">
                  <a16:creationId xmlns:a16="http://schemas.microsoft.com/office/drawing/2014/main" id="{47C75BCF-A540-3EFD-54FE-05E32AF5DEB9}"/>
                </a:ext>
              </a:extLst>
            </p:cNvPr>
            <p:cNvSpPr>
              <a:spLocks noChangeShapeType="1"/>
            </p:cNvSpPr>
            <p:nvPr/>
          </p:nvSpPr>
          <p:spPr bwMode="auto">
            <a:xfrm flipH="1">
              <a:off x="2471" y="219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 name="Line 35">
              <a:extLst>
                <a:ext uri="{FF2B5EF4-FFF2-40B4-BE49-F238E27FC236}">
                  <a16:creationId xmlns:a16="http://schemas.microsoft.com/office/drawing/2014/main" id="{6D6CF1BA-9BE4-2576-2778-A0992C5AEADD}"/>
                </a:ext>
              </a:extLst>
            </p:cNvPr>
            <p:cNvSpPr>
              <a:spLocks noChangeShapeType="1"/>
            </p:cNvSpPr>
            <p:nvPr/>
          </p:nvSpPr>
          <p:spPr bwMode="auto">
            <a:xfrm flipH="1">
              <a:off x="2471" y="204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 name="Line 36">
              <a:extLst>
                <a:ext uri="{FF2B5EF4-FFF2-40B4-BE49-F238E27FC236}">
                  <a16:creationId xmlns:a16="http://schemas.microsoft.com/office/drawing/2014/main" id="{005DC6EF-BE40-DDD5-47CE-02085D3EEEB4}"/>
                </a:ext>
              </a:extLst>
            </p:cNvPr>
            <p:cNvSpPr>
              <a:spLocks noChangeShapeType="1"/>
            </p:cNvSpPr>
            <p:nvPr/>
          </p:nvSpPr>
          <p:spPr bwMode="auto">
            <a:xfrm flipH="1">
              <a:off x="2471" y="188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 name="Line 37">
              <a:extLst>
                <a:ext uri="{FF2B5EF4-FFF2-40B4-BE49-F238E27FC236}">
                  <a16:creationId xmlns:a16="http://schemas.microsoft.com/office/drawing/2014/main" id="{A3FF00FE-0EDC-7C3C-6019-BCFF86F999A8}"/>
                </a:ext>
              </a:extLst>
            </p:cNvPr>
            <p:cNvSpPr>
              <a:spLocks noChangeShapeType="1"/>
            </p:cNvSpPr>
            <p:nvPr/>
          </p:nvSpPr>
          <p:spPr bwMode="auto">
            <a:xfrm flipH="1">
              <a:off x="2471" y="172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Line 38">
              <a:extLst>
                <a:ext uri="{FF2B5EF4-FFF2-40B4-BE49-F238E27FC236}">
                  <a16:creationId xmlns:a16="http://schemas.microsoft.com/office/drawing/2014/main" id="{BE60C9DC-16F9-AF71-0FA8-E4612FE09E4D}"/>
                </a:ext>
              </a:extLst>
            </p:cNvPr>
            <p:cNvSpPr>
              <a:spLocks noChangeShapeType="1"/>
            </p:cNvSpPr>
            <p:nvPr/>
          </p:nvSpPr>
          <p:spPr bwMode="auto">
            <a:xfrm flipH="1">
              <a:off x="2471" y="157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39">
              <a:extLst>
                <a:ext uri="{FF2B5EF4-FFF2-40B4-BE49-F238E27FC236}">
                  <a16:creationId xmlns:a16="http://schemas.microsoft.com/office/drawing/2014/main" id="{D12D1320-A200-F9F4-E681-F73626B50A7B}"/>
                </a:ext>
              </a:extLst>
            </p:cNvPr>
            <p:cNvSpPr>
              <a:spLocks noChangeShapeType="1"/>
            </p:cNvSpPr>
            <p:nvPr/>
          </p:nvSpPr>
          <p:spPr bwMode="auto">
            <a:xfrm flipH="1">
              <a:off x="2471" y="141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Line 40">
              <a:extLst>
                <a:ext uri="{FF2B5EF4-FFF2-40B4-BE49-F238E27FC236}">
                  <a16:creationId xmlns:a16="http://schemas.microsoft.com/office/drawing/2014/main" id="{BE800D78-5F1D-9F8E-FEE2-ADFAA88D1F24}"/>
                </a:ext>
              </a:extLst>
            </p:cNvPr>
            <p:cNvSpPr>
              <a:spLocks noChangeShapeType="1"/>
            </p:cNvSpPr>
            <p:nvPr/>
          </p:nvSpPr>
          <p:spPr bwMode="auto">
            <a:xfrm flipH="1">
              <a:off x="2471" y="125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Line 41">
              <a:extLst>
                <a:ext uri="{FF2B5EF4-FFF2-40B4-BE49-F238E27FC236}">
                  <a16:creationId xmlns:a16="http://schemas.microsoft.com/office/drawing/2014/main" id="{E1427893-DDA2-6F08-F541-CFFAA61037D3}"/>
                </a:ext>
              </a:extLst>
            </p:cNvPr>
            <p:cNvSpPr>
              <a:spLocks noChangeShapeType="1"/>
            </p:cNvSpPr>
            <p:nvPr/>
          </p:nvSpPr>
          <p:spPr bwMode="auto">
            <a:xfrm flipH="1">
              <a:off x="2471" y="109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Rectangle 41">
              <a:extLst>
                <a:ext uri="{FF2B5EF4-FFF2-40B4-BE49-F238E27FC236}">
                  <a16:creationId xmlns:a16="http://schemas.microsoft.com/office/drawing/2014/main" id="{44ADF0E2-06C3-C665-4DCC-E483EF9684E4}"/>
                </a:ext>
              </a:extLst>
            </p:cNvPr>
            <p:cNvSpPr>
              <a:spLocks noChangeArrowheads="1"/>
            </p:cNvSpPr>
            <p:nvPr/>
          </p:nvSpPr>
          <p:spPr bwMode="auto">
            <a:xfrm>
              <a:off x="506" y="2458"/>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CE284AE5-4053-CC69-6F6C-09CFE97D05EF}"/>
                </a:ext>
              </a:extLst>
            </p:cNvPr>
            <p:cNvSpPr>
              <a:spLocks noChangeArrowheads="1"/>
            </p:cNvSpPr>
            <p:nvPr/>
          </p:nvSpPr>
          <p:spPr bwMode="auto">
            <a:xfrm>
              <a:off x="506" y="2145"/>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0C67210B-060B-960C-07A3-943742B630B0}"/>
                </a:ext>
              </a:extLst>
            </p:cNvPr>
            <p:cNvSpPr>
              <a:spLocks noChangeArrowheads="1"/>
            </p:cNvSpPr>
            <p:nvPr/>
          </p:nvSpPr>
          <p:spPr bwMode="auto">
            <a:xfrm>
              <a:off x="535" y="1831"/>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1963EF9A-0C2A-B5A4-3998-D17DF909975F}"/>
                </a:ext>
              </a:extLst>
            </p:cNvPr>
            <p:cNvSpPr>
              <a:spLocks noChangeArrowheads="1"/>
            </p:cNvSpPr>
            <p:nvPr/>
          </p:nvSpPr>
          <p:spPr bwMode="auto">
            <a:xfrm>
              <a:off x="506" y="1514"/>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098C3BE7-5B0C-39EA-73F2-11C644D4B3FF}"/>
                </a:ext>
              </a:extLst>
            </p:cNvPr>
            <p:cNvSpPr>
              <a:spLocks noChangeArrowheads="1"/>
            </p:cNvSpPr>
            <p:nvPr/>
          </p:nvSpPr>
          <p:spPr bwMode="auto">
            <a:xfrm>
              <a:off x="506" y="1200"/>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0.18</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47" name="Freeform 52">
              <a:extLst>
                <a:ext uri="{FF2B5EF4-FFF2-40B4-BE49-F238E27FC236}">
                  <a16:creationId xmlns:a16="http://schemas.microsoft.com/office/drawing/2014/main" id="{C4458603-52AC-9062-AD57-07CB308E4238}"/>
                </a:ext>
              </a:extLst>
            </p:cNvPr>
            <p:cNvSpPr>
              <a:spLocks/>
            </p:cNvSpPr>
            <p:nvPr/>
          </p:nvSpPr>
          <p:spPr bwMode="auto">
            <a:xfrm>
              <a:off x="700" y="1153"/>
              <a:ext cx="1792" cy="1280"/>
            </a:xfrm>
            <a:custGeom>
              <a:avLst/>
              <a:gdLst>
                <a:gd name="T0" fmla="*/ 0 w 1670"/>
                <a:gd name="T1" fmla="*/ 0 h 1279"/>
                <a:gd name="T2" fmla="*/ 119 w 1670"/>
                <a:gd name="T3" fmla="*/ 321 h 1279"/>
                <a:gd name="T4" fmla="*/ 238 w 1670"/>
                <a:gd name="T5" fmla="*/ 166 h 1279"/>
                <a:gd name="T6" fmla="*/ 358 w 1670"/>
                <a:gd name="T7" fmla="*/ 701 h 1279"/>
                <a:gd name="T8" fmla="*/ 477 w 1670"/>
                <a:gd name="T9" fmla="*/ 444 h 1279"/>
                <a:gd name="T10" fmla="*/ 596 w 1670"/>
                <a:gd name="T11" fmla="*/ 758 h 1279"/>
                <a:gd name="T12" fmla="*/ 715 w 1670"/>
                <a:gd name="T13" fmla="*/ 956 h 1279"/>
                <a:gd name="T14" fmla="*/ 835 w 1670"/>
                <a:gd name="T15" fmla="*/ 1269 h 1279"/>
                <a:gd name="T16" fmla="*/ 954 w 1670"/>
                <a:gd name="T17" fmla="*/ 1109 h 1279"/>
                <a:gd name="T18" fmla="*/ 1073 w 1670"/>
                <a:gd name="T19" fmla="*/ 1235 h 1279"/>
                <a:gd name="T20" fmla="*/ 1193 w 1670"/>
                <a:gd name="T21" fmla="*/ 1123 h 1279"/>
                <a:gd name="T22" fmla="*/ 1312 w 1670"/>
                <a:gd name="T23" fmla="*/ 1071 h 1279"/>
                <a:gd name="T24" fmla="*/ 1431 w 1670"/>
                <a:gd name="T25" fmla="*/ 1230 h 1279"/>
                <a:gd name="T26" fmla="*/ 1550 w 1670"/>
                <a:gd name="T27" fmla="*/ 1216 h 1279"/>
                <a:gd name="T28" fmla="*/ 1670 w 1670"/>
                <a:gd name="T29" fmla="*/ 1279 h 1279"/>
                <a:gd name="connsiteX0" fmla="*/ 0 w 10052"/>
                <a:gd name="connsiteY0" fmla="*/ 0 h 10033"/>
                <a:gd name="connsiteX1" fmla="*/ 713 w 10052"/>
                <a:gd name="connsiteY1" fmla="*/ 2510 h 10033"/>
                <a:gd name="connsiteX2" fmla="*/ 1425 w 10052"/>
                <a:gd name="connsiteY2" fmla="*/ 1298 h 10033"/>
                <a:gd name="connsiteX3" fmla="*/ 2144 w 10052"/>
                <a:gd name="connsiteY3" fmla="*/ 5481 h 10033"/>
                <a:gd name="connsiteX4" fmla="*/ 2856 w 10052"/>
                <a:gd name="connsiteY4" fmla="*/ 3471 h 10033"/>
                <a:gd name="connsiteX5" fmla="*/ 3569 w 10052"/>
                <a:gd name="connsiteY5" fmla="*/ 5927 h 10033"/>
                <a:gd name="connsiteX6" fmla="*/ 4281 w 10052"/>
                <a:gd name="connsiteY6" fmla="*/ 7475 h 10033"/>
                <a:gd name="connsiteX7" fmla="*/ 5000 w 10052"/>
                <a:gd name="connsiteY7" fmla="*/ 9922 h 10033"/>
                <a:gd name="connsiteX8" fmla="*/ 5713 w 10052"/>
                <a:gd name="connsiteY8" fmla="*/ 8671 h 10033"/>
                <a:gd name="connsiteX9" fmla="*/ 6425 w 10052"/>
                <a:gd name="connsiteY9" fmla="*/ 9656 h 10033"/>
                <a:gd name="connsiteX10" fmla="*/ 7144 w 10052"/>
                <a:gd name="connsiteY10" fmla="*/ 8780 h 10033"/>
                <a:gd name="connsiteX11" fmla="*/ 7856 w 10052"/>
                <a:gd name="connsiteY11" fmla="*/ 8374 h 10033"/>
                <a:gd name="connsiteX12" fmla="*/ 8569 w 10052"/>
                <a:gd name="connsiteY12" fmla="*/ 9617 h 10033"/>
                <a:gd name="connsiteX13" fmla="*/ 9281 w 10052"/>
                <a:gd name="connsiteY13" fmla="*/ 9507 h 10033"/>
                <a:gd name="connsiteX14" fmla="*/ 10000 w 10052"/>
                <a:gd name="connsiteY14" fmla="*/ 10000 h 10033"/>
                <a:gd name="connsiteX15" fmla="*/ 9997 w 10052"/>
                <a:gd name="connsiteY15" fmla="*/ 9988 h 10033"/>
                <a:gd name="connsiteX0" fmla="*/ 0 w 10277"/>
                <a:gd name="connsiteY0" fmla="*/ 0 h 10010"/>
                <a:gd name="connsiteX1" fmla="*/ 713 w 10277"/>
                <a:gd name="connsiteY1" fmla="*/ 2510 h 10010"/>
                <a:gd name="connsiteX2" fmla="*/ 1425 w 10277"/>
                <a:gd name="connsiteY2" fmla="*/ 1298 h 10010"/>
                <a:gd name="connsiteX3" fmla="*/ 2144 w 10277"/>
                <a:gd name="connsiteY3" fmla="*/ 5481 h 10010"/>
                <a:gd name="connsiteX4" fmla="*/ 2856 w 10277"/>
                <a:gd name="connsiteY4" fmla="*/ 3471 h 10010"/>
                <a:gd name="connsiteX5" fmla="*/ 3569 w 10277"/>
                <a:gd name="connsiteY5" fmla="*/ 5927 h 10010"/>
                <a:gd name="connsiteX6" fmla="*/ 4281 w 10277"/>
                <a:gd name="connsiteY6" fmla="*/ 7475 h 10010"/>
                <a:gd name="connsiteX7" fmla="*/ 5000 w 10277"/>
                <a:gd name="connsiteY7" fmla="*/ 9922 h 10010"/>
                <a:gd name="connsiteX8" fmla="*/ 5713 w 10277"/>
                <a:gd name="connsiteY8" fmla="*/ 8671 h 10010"/>
                <a:gd name="connsiteX9" fmla="*/ 6425 w 10277"/>
                <a:gd name="connsiteY9" fmla="*/ 9656 h 10010"/>
                <a:gd name="connsiteX10" fmla="*/ 7144 w 10277"/>
                <a:gd name="connsiteY10" fmla="*/ 8780 h 10010"/>
                <a:gd name="connsiteX11" fmla="*/ 7856 w 10277"/>
                <a:gd name="connsiteY11" fmla="*/ 8374 h 10010"/>
                <a:gd name="connsiteX12" fmla="*/ 8569 w 10277"/>
                <a:gd name="connsiteY12" fmla="*/ 9617 h 10010"/>
                <a:gd name="connsiteX13" fmla="*/ 9281 w 10277"/>
                <a:gd name="connsiteY13" fmla="*/ 9507 h 10010"/>
                <a:gd name="connsiteX14" fmla="*/ 10000 w 10277"/>
                <a:gd name="connsiteY14" fmla="*/ 10000 h 10010"/>
                <a:gd name="connsiteX15" fmla="*/ 10277 w 10277"/>
                <a:gd name="connsiteY15" fmla="*/ 9695 h 10010"/>
                <a:gd name="connsiteX0" fmla="*/ 0 w 10725"/>
                <a:gd name="connsiteY0" fmla="*/ 0 h 10010"/>
                <a:gd name="connsiteX1" fmla="*/ 713 w 10725"/>
                <a:gd name="connsiteY1" fmla="*/ 2510 h 10010"/>
                <a:gd name="connsiteX2" fmla="*/ 1425 w 10725"/>
                <a:gd name="connsiteY2" fmla="*/ 1298 h 10010"/>
                <a:gd name="connsiteX3" fmla="*/ 2144 w 10725"/>
                <a:gd name="connsiteY3" fmla="*/ 5481 h 10010"/>
                <a:gd name="connsiteX4" fmla="*/ 2856 w 10725"/>
                <a:gd name="connsiteY4" fmla="*/ 3471 h 10010"/>
                <a:gd name="connsiteX5" fmla="*/ 3569 w 10725"/>
                <a:gd name="connsiteY5" fmla="*/ 5927 h 10010"/>
                <a:gd name="connsiteX6" fmla="*/ 4281 w 10725"/>
                <a:gd name="connsiteY6" fmla="*/ 7475 h 10010"/>
                <a:gd name="connsiteX7" fmla="*/ 5000 w 10725"/>
                <a:gd name="connsiteY7" fmla="*/ 9922 h 10010"/>
                <a:gd name="connsiteX8" fmla="*/ 5713 w 10725"/>
                <a:gd name="connsiteY8" fmla="*/ 8671 h 10010"/>
                <a:gd name="connsiteX9" fmla="*/ 6425 w 10725"/>
                <a:gd name="connsiteY9" fmla="*/ 9656 h 10010"/>
                <a:gd name="connsiteX10" fmla="*/ 7144 w 10725"/>
                <a:gd name="connsiteY10" fmla="*/ 8780 h 10010"/>
                <a:gd name="connsiteX11" fmla="*/ 7856 w 10725"/>
                <a:gd name="connsiteY11" fmla="*/ 8374 h 10010"/>
                <a:gd name="connsiteX12" fmla="*/ 8569 w 10725"/>
                <a:gd name="connsiteY12" fmla="*/ 9617 h 10010"/>
                <a:gd name="connsiteX13" fmla="*/ 9281 w 10725"/>
                <a:gd name="connsiteY13" fmla="*/ 9507 h 10010"/>
                <a:gd name="connsiteX14" fmla="*/ 10000 w 10725"/>
                <a:gd name="connsiteY14" fmla="*/ 10000 h 10010"/>
                <a:gd name="connsiteX15" fmla="*/ 10725 w 10725"/>
                <a:gd name="connsiteY15" fmla="*/ 9695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25" h="10010">
                  <a:moveTo>
                    <a:pt x="0" y="0"/>
                  </a:moveTo>
                  <a:lnTo>
                    <a:pt x="713" y="2510"/>
                  </a:lnTo>
                  <a:lnTo>
                    <a:pt x="1425" y="1298"/>
                  </a:lnTo>
                  <a:lnTo>
                    <a:pt x="2144" y="5481"/>
                  </a:lnTo>
                  <a:lnTo>
                    <a:pt x="2856" y="3471"/>
                  </a:lnTo>
                  <a:lnTo>
                    <a:pt x="3569" y="5927"/>
                  </a:lnTo>
                  <a:lnTo>
                    <a:pt x="4281" y="7475"/>
                  </a:lnTo>
                  <a:lnTo>
                    <a:pt x="5000" y="9922"/>
                  </a:lnTo>
                  <a:lnTo>
                    <a:pt x="5713" y="8671"/>
                  </a:lnTo>
                  <a:lnTo>
                    <a:pt x="6425" y="9656"/>
                  </a:lnTo>
                  <a:lnTo>
                    <a:pt x="7144" y="8780"/>
                  </a:lnTo>
                  <a:lnTo>
                    <a:pt x="7856" y="8374"/>
                  </a:lnTo>
                  <a:lnTo>
                    <a:pt x="8569" y="9617"/>
                  </a:lnTo>
                  <a:lnTo>
                    <a:pt x="9281" y="9507"/>
                  </a:lnTo>
                  <a:lnTo>
                    <a:pt x="10000" y="10000"/>
                  </a:lnTo>
                  <a:cubicBezTo>
                    <a:pt x="10119" y="10080"/>
                    <a:pt x="10726" y="9697"/>
                    <a:pt x="10725" y="9695"/>
                  </a:cubicBez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48" name="Group 55">
            <a:extLst>
              <a:ext uri="{FF2B5EF4-FFF2-40B4-BE49-F238E27FC236}">
                <a16:creationId xmlns:a16="http://schemas.microsoft.com/office/drawing/2014/main" id="{16F4F403-A1CF-6E1C-4771-A62B0FBCB6E6}"/>
              </a:ext>
            </a:extLst>
          </p:cNvPr>
          <p:cNvGrpSpPr>
            <a:grpSpLocks noChangeAspect="1"/>
          </p:cNvGrpSpPr>
          <p:nvPr/>
        </p:nvGrpSpPr>
        <p:grpSpPr bwMode="auto">
          <a:xfrm>
            <a:off x="4623787" y="3671783"/>
            <a:ext cx="3273433" cy="2546353"/>
            <a:chOff x="2826" y="1044"/>
            <a:chExt cx="2062" cy="1604"/>
          </a:xfrm>
        </p:grpSpPr>
        <p:sp>
          <p:nvSpPr>
            <p:cNvPr id="49" name="Line 57">
              <a:extLst>
                <a:ext uri="{FF2B5EF4-FFF2-40B4-BE49-F238E27FC236}">
                  <a16:creationId xmlns:a16="http://schemas.microsoft.com/office/drawing/2014/main" id="{6A89A559-D2E2-6B46-C6AA-8E8C2947F38B}"/>
                </a:ext>
              </a:extLst>
            </p:cNvPr>
            <p:cNvSpPr>
              <a:spLocks noChangeShapeType="1"/>
            </p:cNvSpPr>
            <p:nvPr/>
          </p:nvSpPr>
          <p:spPr bwMode="auto">
            <a:xfrm>
              <a:off x="3029" y="2513"/>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0" name="Line 58">
              <a:extLst>
                <a:ext uri="{FF2B5EF4-FFF2-40B4-BE49-F238E27FC236}">
                  <a16:creationId xmlns:a16="http://schemas.microsoft.com/office/drawing/2014/main" id="{56BD2EF6-E631-3FD2-B715-4098EAC9BF7D}"/>
                </a:ext>
              </a:extLst>
            </p:cNvPr>
            <p:cNvSpPr>
              <a:spLocks noChangeShapeType="1"/>
            </p:cNvSpPr>
            <p:nvPr/>
          </p:nvSpPr>
          <p:spPr bwMode="auto">
            <a:xfrm>
              <a:off x="3029" y="1098"/>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Line 59">
              <a:extLst>
                <a:ext uri="{FF2B5EF4-FFF2-40B4-BE49-F238E27FC236}">
                  <a16:creationId xmlns:a16="http://schemas.microsoft.com/office/drawing/2014/main" id="{DB0FDA91-AF53-46DF-EF03-8014E30AE122}"/>
                </a:ext>
              </a:extLst>
            </p:cNvPr>
            <p:cNvSpPr>
              <a:spLocks noChangeShapeType="1"/>
            </p:cNvSpPr>
            <p:nvPr/>
          </p:nvSpPr>
          <p:spPr bwMode="auto">
            <a:xfrm flipV="1">
              <a:off x="3029"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Line 60">
              <a:extLst>
                <a:ext uri="{FF2B5EF4-FFF2-40B4-BE49-F238E27FC236}">
                  <a16:creationId xmlns:a16="http://schemas.microsoft.com/office/drawing/2014/main" id="{9CDB2678-C9BA-A733-F618-D24073C2E313}"/>
                </a:ext>
              </a:extLst>
            </p:cNvPr>
            <p:cNvSpPr>
              <a:spLocks noChangeShapeType="1"/>
            </p:cNvSpPr>
            <p:nvPr/>
          </p:nvSpPr>
          <p:spPr bwMode="auto">
            <a:xfrm flipV="1">
              <a:off x="3625"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Line 61">
              <a:extLst>
                <a:ext uri="{FF2B5EF4-FFF2-40B4-BE49-F238E27FC236}">
                  <a16:creationId xmlns:a16="http://schemas.microsoft.com/office/drawing/2014/main" id="{B0182082-84EF-693F-6F3A-2098731E1207}"/>
                </a:ext>
              </a:extLst>
            </p:cNvPr>
            <p:cNvSpPr>
              <a:spLocks noChangeShapeType="1"/>
            </p:cNvSpPr>
            <p:nvPr/>
          </p:nvSpPr>
          <p:spPr bwMode="auto">
            <a:xfrm flipV="1">
              <a:off x="4222"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62">
              <a:extLst>
                <a:ext uri="{FF2B5EF4-FFF2-40B4-BE49-F238E27FC236}">
                  <a16:creationId xmlns:a16="http://schemas.microsoft.com/office/drawing/2014/main" id="{6C8049A1-4424-37B6-C4BC-321535DBE575}"/>
                </a:ext>
              </a:extLst>
            </p:cNvPr>
            <p:cNvSpPr>
              <a:spLocks noChangeShapeType="1"/>
            </p:cNvSpPr>
            <p:nvPr/>
          </p:nvSpPr>
          <p:spPr bwMode="auto">
            <a:xfrm flipV="1">
              <a:off x="4818" y="2495"/>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Line 63">
              <a:extLst>
                <a:ext uri="{FF2B5EF4-FFF2-40B4-BE49-F238E27FC236}">
                  <a16:creationId xmlns:a16="http://schemas.microsoft.com/office/drawing/2014/main" id="{134943CB-05F8-487F-A630-DFA4A0EF735F}"/>
                </a:ext>
              </a:extLst>
            </p:cNvPr>
            <p:cNvSpPr>
              <a:spLocks noChangeShapeType="1"/>
            </p:cNvSpPr>
            <p:nvPr/>
          </p:nvSpPr>
          <p:spPr bwMode="auto">
            <a:xfrm>
              <a:off x="3029"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Line 64">
              <a:extLst>
                <a:ext uri="{FF2B5EF4-FFF2-40B4-BE49-F238E27FC236}">
                  <a16:creationId xmlns:a16="http://schemas.microsoft.com/office/drawing/2014/main" id="{AB31D050-36A8-96EC-AA13-945380DD6360}"/>
                </a:ext>
              </a:extLst>
            </p:cNvPr>
            <p:cNvSpPr>
              <a:spLocks noChangeShapeType="1"/>
            </p:cNvSpPr>
            <p:nvPr/>
          </p:nvSpPr>
          <p:spPr bwMode="auto">
            <a:xfrm>
              <a:off x="3625"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Line 65">
              <a:extLst>
                <a:ext uri="{FF2B5EF4-FFF2-40B4-BE49-F238E27FC236}">
                  <a16:creationId xmlns:a16="http://schemas.microsoft.com/office/drawing/2014/main" id="{D5021A3E-0CA1-411A-F627-63D993DF2A15}"/>
                </a:ext>
              </a:extLst>
            </p:cNvPr>
            <p:cNvSpPr>
              <a:spLocks noChangeShapeType="1"/>
            </p:cNvSpPr>
            <p:nvPr/>
          </p:nvSpPr>
          <p:spPr bwMode="auto">
            <a:xfrm>
              <a:off x="4222"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8" name="Line 66">
              <a:extLst>
                <a:ext uri="{FF2B5EF4-FFF2-40B4-BE49-F238E27FC236}">
                  <a16:creationId xmlns:a16="http://schemas.microsoft.com/office/drawing/2014/main" id="{3644980D-50DD-32FC-F5F2-1BE40CB0C771}"/>
                </a:ext>
              </a:extLst>
            </p:cNvPr>
            <p:cNvSpPr>
              <a:spLocks noChangeShapeType="1"/>
            </p:cNvSpPr>
            <p:nvPr/>
          </p:nvSpPr>
          <p:spPr bwMode="auto">
            <a:xfrm>
              <a:off x="4818" y="1098"/>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9" name="Rectangle 67">
              <a:extLst>
                <a:ext uri="{FF2B5EF4-FFF2-40B4-BE49-F238E27FC236}">
                  <a16:creationId xmlns:a16="http://schemas.microsoft.com/office/drawing/2014/main" id="{430EA1A5-AB30-C92B-B737-BF33385AA5B0}"/>
                </a:ext>
              </a:extLst>
            </p:cNvPr>
            <p:cNvSpPr>
              <a:spLocks noChangeArrowheads="1"/>
            </p:cNvSpPr>
            <p:nvPr/>
          </p:nvSpPr>
          <p:spPr bwMode="auto">
            <a:xfrm>
              <a:off x="3000"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0" name="Rectangle 68">
              <a:extLst>
                <a:ext uri="{FF2B5EF4-FFF2-40B4-BE49-F238E27FC236}">
                  <a16:creationId xmlns:a16="http://schemas.microsoft.com/office/drawing/2014/main" id="{27B1E5BE-933F-BB98-51D6-EC76734EC37E}"/>
                </a:ext>
              </a:extLst>
            </p:cNvPr>
            <p:cNvSpPr>
              <a:spLocks noChangeArrowheads="1"/>
            </p:cNvSpPr>
            <p:nvPr/>
          </p:nvSpPr>
          <p:spPr bwMode="auto">
            <a:xfrm>
              <a:off x="3598"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1" name="Rectangle 69">
              <a:extLst>
                <a:ext uri="{FF2B5EF4-FFF2-40B4-BE49-F238E27FC236}">
                  <a16:creationId xmlns:a16="http://schemas.microsoft.com/office/drawing/2014/main" id="{55544137-8515-D3D5-4B9E-D83BBF4948C1}"/>
                </a:ext>
              </a:extLst>
            </p:cNvPr>
            <p:cNvSpPr>
              <a:spLocks noChangeArrowheads="1"/>
            </p:cNvSpPr>
            <p:nvPr/>
          </p:nvSpPr>
          <p:spPr bwMode="auto">
            <a:xfrm>
              <a:off x="4191"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2" name="Rectangle 70">
              <a:extLst>
                <a:ext uri="{FF2B5EF4-FFF2-40B4-BE49-F238E27FC236}">
                  <a16:creationId xmlns:a16="http://schemas.microsoft.com/office/drawing/2014/main" id="{A47F3E9A-93D7-396B-C3F1-0B938F6AC4E3}"/>
                </a:ext>
              </a:extLst>
            </p:cNvPr>
            <p:cNvSpPr>
              <a:spLocks noChangeArrowheads="1"/>
            </p:cNvSpPr>
            <p:nvPr/>
          </p:nvSpPr>
          <p:spPr bwMode="auto">
            <a:xfrm>
              <a:off x="4789" y="2541"/>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3" name="Line 71">
              <a:extLst>
                <a:ext uri="{FF2B5EF4-FFF2-40B4-BE49-F238E27FC236}">
                  <a16:creationId xmlns:a16="http://schemas.microsoft.com/office/drawing/2014/main" id="{79EC04DD-6C0C-B0F0-0FD4-B14618802612}"/>
                </a:ext>
              </a:extLst>
            </p:cNvPr>
            <p:cNvSpPr>
              <a:spLocks noChangeShapeType="1"/>
            </p:cNvSpPr>
            <p:nvPr/>
          </p:nvSpPr>
          <p:spPr bwMode="auto">
            <a:xfrm flipV="1">
              <a:off x="3029" y="1098"/>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4" name="Line 72">
              <a:extLst>
                <a:ext uri="{FF2B5EF4-FFF2-40B4-BE49-F238E27FC236}">
                  <a16:creationId xmlns:a16="http://schemas.microsoft.com/office/drawing/2014/main" id="{1E136DCB-8914-0C11-BA19-E8DDB9073A36}"/>
                </a:ext>
              </a:extLst>
            </p:cNvPr>
            <p:cNvSpPr>
              <a:spLocks noChangeShapeType="1"/>
            </p:cNvSpPr>
            <p:nvPr/>
          </p:nvSpPr>
          <p:spPr bwMode="auto">
            <a:xfrm flipV="1">
              <a:off x="4818" y="1098"/>
              <a:ext cx="0" cy="141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5" name="Line 73">
              <a:extLst>
                <a:ext uri="{FF2B5EF4-FFF2-40B4-BE49-F238E27FC236}">
                  <a16:creationId xmlns:a16="http://schemas.microsoft.com/office/drawing/2014/main" id="{55E87FA7-7D88-0EC2-926A-ADE0816F23EA}"/>
                </a:ext>
              </a:extLst>
            </p:cNvPr>
            <p:cNvSpPr>
              <a:spLocks noChangeShapeType="1"/>
            </p:cNvSpPr>
            <p:nvPr/>
          </p:nvSpPr>
          <p:spPr bwMode="auto">
            <a:xfrm>
              <a:off x="3029" y="251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6" name="Line 74">
              <a:extLst>
                <a:ext uri="{FF2B5EF4-FFF2-40B4-BE49-F238E27FC236}">
                  <a16:creationId xmlns:a16="http://schemas.microsoft.com/office/drawing/2014/main" id="{31EF21CB-02C7-4C83-5FAD-3DE164B5370B}"/>
                </a:ext>
              </a:extLst>
            </p:cNvPr>
            <p:cNvSpPr>
              <a:spLocks noChangeShapeType="1"/>
            </p:cNvSpPr>
            <p:nvPr/>
          </p:nvSpPr>
          <p:spPr bwMode="auto">
            <a:xfrm>
              <a:off x="3029" y="223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Line 75">
              <a:extLst>
                <a:ext uri="{FF2B5EF4-FFF2-40B4-BE49-F238E27FC236}">
                  <a16:creationId xmlns:a16="http://schemas.microsoft.com/office/drawing/2014/main" id="{4F17580A-4D0E-CAF5-03CE-1DC3CA9D4C66}"/>
                </a:ext>
              </a:extLst>
            </p:cNvPr>
            <p:cNvSpPr>
              <a:spLocks noChangeShapeType="1"/>
            </p:cNvSpPr>
            <p:nvPr/>
          </p:nvSpPr>
          <p:spPr bwMode="auto">
            <a:xfrm>
              <a:off x="3029" y="194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76">
              <a:extLst>
                <a:ext uri="{FF2B5EF4-FFF2-40B4-BE49-F238E27FC236}">
                  <a16:creationId xmlns:a16="http://schemas.microsoft.com/office/drawing/2014/main" id="{CC82F618-2ED2-F704-7716-A27BAF0A40A7}"/>
                </a:ext>
              </a:extLst>
            </p:cNvPr>
            <p:cNvSpPr>
              <a:spLocks noChangeShapeType="1"/>
            </p:cNvSpPr>
            <p:nvPr/>
          </p:nvSpPr>
          <p:spPr bwMode="auto">
            <a:xfrm>
              <a:off x="3029" y="166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77">
              <a:extLst>
                <a:ext uri="{FF2B5EF4-FFF2-40B4-BE49-F238E27FC236}">
                  <a16:creationId xmlns:a16="http://schemas.microsoft.com/office/drawing/2014/main" id="{8C883FF6-D261-B70D-2DB4-6414A8641DA9}"/>
                </a:ext>
              </a:extLst>
            </p:cNvPr>
            <p:cNvSpPr>
              <a:spLocks noChangeShapeType="1"/>
            </p:cNvSpPr>
            <p:nvPr/>
          </p:nvSpPr>
          <p:spPr bwMode="auto">
            <a:xfrm>
              <a:off x="3029" y="138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78">
              <a:extLst>
                <a:ext uri="{FF2B5EF4-FFF2-40B4-BE49-F238E27FC236}">
                  <a16:creationId xmlns:a16="http://schemas.microsoft.com/office/drawing/2014/main" id="{20DA40C3-DBDA-1B57-F477-E00E8021F44B}"/>
                </a:ext>
              </a:extLst>
            </p:cNvPr>
            <p:cNvSpPr>
              <a:spLocks noChangeShapeType="1"/>
            </p:cNvSpPr>
            <p:nvPr/>
          </p:nvSpPr>
          <p:spPr bwMode="auto">
            <a:xfrm>
              <a:off x="3029" y="109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79">
              <a:extLst>
                <a:ext uri="{FF2B5EF4-FFF2-40B4-BE49-F238E27FC236}">
                  <a16:creationId xmlns:a16="http://schemas.microsoft.com/office/drawing/2014/main" id="{356656F4-BE31-ABC5-FC0A-FE749D89232A}"/>
                </a:ext>
              </a:extLst>
            </p:cNvPr>
            <p:cNvSpPr>
              <a:spLocks noChangeShapeType="1"/>
            </p:cNvSpPr>
            <p:nvPr/>
          </p:nvSpPr>
          <p:spPr bwMode="auto">
            <a:xfrm flipH="1">
              <a:off x="4800" y="251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80">
              <a:extLst>
                <a:ext uri="{FF2B5EF4-FFF2-40B4-BE49-F238E27FC236}">
                  <a16:creationId xmlns:a16="http://schemas.microsoft.com/office/drawing/2014/main" id="{78A5C77D-4E9C-E323-5D6C-7946A97B11B2}"/>
                </a:ext>
              </a:extLst>
            </p:cNvPr>
            <p:cNvSpPr>
              <a:spLocks noChangeShapeType="1"/>
            </p:cNvSpPr>
            <p:nvPr/>
          </p:nvSpPr>
          <p:spPr bwMode="auto">
            <a:xfrm flipH="1">
              <a:off x="4800" y="223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3" name="Line 81">
              <a:extLst>
                <a:ext uri="{FF2B5EF4-FFF2-40B4-BE49-F238E27FC236}">
                  <a16:creationId xmlns:a16="http://schemas.microsoft.com/office/drawing/2014/main" id="{9A9E9E1D-F13A-4C30-9F2B-3092E3D6340B}"/>
                </a:ext>
              </a:extLst>
            </p:cNvPr>
            <p:cNvSpPr>
              <a:spLocks noChangeShapeType="1"/>
            </p:cNvSpPr>
            <p:nvPr/>
          </p:nvSpPr>
          <p:spPr bwMode="auto">
            <a:xfrm flipH="1">
              <a:off x="4800" y="194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4" name="Line 82">
              <a:extLst>
                <a:ext uri="{FF2B5EF4-FFF2-40B4-BE49-F238E27FC236}">
                  <a16:creationId xmlns:a16="http://schemas.microsoft.com/office/drawing/2014/main" id="{4F81DE75-8C81-61DF-8AE1-F0089E78B076}"/>
                </a:ext>
              </a:extLst>
            </p:cNvPr>
            <p:cNvSpPr>
              <a:spLocks noChangeShapeType="1"/>
            </p:cNvSpPr>
            <p:nvPr/>
          </p:nvSpPr>
          <p:spPr bwMode="auto">
            <a:xfrm flipH="1">
              <a:off x="4800" y="166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5" name="Line 83">
              <a:extLst>
                <a:ext uri="{FF2B5EF4-FFF2-40B4-BE49-F238E27FC236}">
                  <a16:creationId xmlns:a16="http://schemas.microsoft.com/office/drawing/2014/main" id="{DE7B3547-E94F-A7CC-D24C-8EDF3DBBF3E3}"/>
                </a:ext>
              </a:extLst>
            </p:cNvPr>
            <p:cNvSpPr>
              <a:spLocks noChangeShapeType="1"/>
            </p:cNvSpPr>
            <p:nvPr/>
          </p:nvSpPr>
          <p:spPr bwMode="auto">
            <a:xfrm flipH="1">
              <a:off x="4800" y="138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6" name="Line 84">
              <a:extLst>
                <a:ext uri="{FF2B5EF4-FFF2-40B4-BE49-F238E27FC236}">
                  <a16:creationId xmlns:a16="http://schemas.microsoft.com/office/drawing/2014/main" id="{C5D63EBB-B3FE-C036-AC65-F31C8098ABD6}"/>
                </a:ext>
              </a:extLst>
            </p:cNvPr>
            <p:cNvSpPr>
              <a:spLocks noChangeShapeType="1"/>
            </p:cNvSpPr>
            <p:nvPr/>
          </p:nvSpPr>
          <p:spPr bwMode="auto">
            <a:xfrm flipH="1">
              <a:off x="4800" y="109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7" name="Rectangle 85">
              <a:extLst>
                <a:ext uri="{FF2B5EF4-FFF2-40B4-BE49-F238E27FC236}">
                  <a16:creationId xmlns:a16="http://schemas.microsoft.com/office/drawing/2014/main" id="{494BC969-4D3E-8481-D1EB-89FFE0C20291}"/>
                </a:ext>
              </a:extLst>
            </p:cNvPr>
            <p:cNvSpPr>
              <a:spLocks noChangeArrowheads="1"/>
            </p:cNvSpPr>
            <p:nvPr/>
          </p:nvSpPr>
          <p:spPr bwMode="auto">
            <a:xfrm>
              <a:off x="2900" y="245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8" name="Rectangle 86">
              <a:extLst>
                <a:ext uri="{FF2B5EF4-FFF2-40B4-BE49-F238E27FC236}">
                  <a16:creationId xmlns:a16="http://schemas.microsoft.com/office/drawing/2014/main" id="{A67FD85F-C81D-423B-2C33-359CFA6D282A}"/>
                </a:ext>
              </a:extLst>
            </p:cNvPr>
            <p:cNvSpPr>
              <a:spLocks noChangeArrowheads="1"/>
            </p:cNvSpPr>
            <p:nvPr/>
          </p:nvSpPr>
          <p:spPr bwMode="auto">
            <a:xfrm>
              <a:off x="2826" y="2174"/>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0.05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79" name="Rectangle 87">
              <a:extLst>
                <a:ext uri="{FF2B5EF4-FFF2-40B4-BE49-F238E27FC236}">
                  <a16:creationId xmlns:a16="http://schemas.microsoft.com/office/drawing/2014/main" id="{E7589BB7-C2E9-AC26-9B92-91FAB38EB324}"/>
                </a:ext>
              </a:extLst>
            </p:cNvPr>
            <p:cNvSpPr>
              <a:spLocks noChangeArrowheads="1"/>
            </p:cNvSpPr>
            <p:nvPr/>
          </p:nvSpPr>
          <p:spPr bwMode="auto">
            <a:xfrm>
              <a:off x="2855" y="1893"/>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0" name="Rectangle 88">
              <a:extLst>
                <a:ext uri="{FF2B5EF4-FFF2-40B4-BE49-F238E27FC236}">
                  <a16:creationId xmlns:a16="http://schemas.microsoft.com/office/drawing/2014/main" id="{8E3A45B7-BE81-CDB9-1B24-9DDE78C23D9B}"/>
                </a:ext>
              </a:extLst>
            </p:cNvPr>
            <p:cNvSpPr>
              <a:spLocks noChangeArrowheads="1"/>
            </p:cNvSpPr>
            <p:nvPr/>
          </p:nvSpPr>
          <p:spPr bwMode="auto">
            <a:xfrm>
              <a:off x="2826" y="1609"/>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1" name="Rectangle 89">
              <a:extLst>
                <a:ext uri="{FF2B5EF4-FFF2-40B4-BE49-F238E27FC236}">
                  <a16:creationId xmlns:a16="http://schemas.microsoft.com/office/drawing/2014/main" id="{E9FF5BDD-EEA5-51DE-B469-AA0270740127}"/>
                </a:ext>
              </a:extLst>
            </p:cNvPr>
            <p:cNvSpPr>
              <a:spLocks noChangeArrowheads="1"/>
            </p:cNvSpPr>
            <p:nvPr/>
          </p:nvSpPr>
          <p:spPr bwMode="auto">
            <a:xfrm>
              <a:off x="2855" y="1328"/>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2" name="Rectangle 90">
              <a:extLst>
                <a:ext uri="{FF2B5EF4-FFF2-40B4-BE49-F238E27FC236}">
                  <a16:creationId xmlns:a16="http://schemas.microsoft.com/office/drawing/2014/main" id="{23B0BBBB-1E4F-DD07-8FCA-76A7D7C3D9A0}"/>
                </a:ext>
              </a:extLst>
            </p:cNvPr>
            <p:cNvSpPr>
              <a:spLocks noChangeArrowheads="1"/>
            </p:cNvSpPr>
            <p:nvPr/>
          </p:nvSpPr>
          <p:spPr bwMode="auto">
            <a:xfrm>
              <a:off x="2826" y="1044"/>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3" name="Freeform 91">
              <a:extLst>
                <a:ext uri="{FF2B5EF4-FFF2-40B4-BE49-F238E27FC236}">
                  <a16:creationId xmlns:a16="http://schemas.microsoft.com/office/drawing/2014/main" id="{392FE134-8D07-84B5-0B2C-4D1213D3F6AF}"/>
                </a:ext>
              </a:extLst>
            </p:cNvPr>
            <p:cNvSpPr>
              <a:spLocks/>
            </p:cNvSpPr>
            <p:nvPr/>
          </p:nvSpPr>
          <p:spPr bwMode="auto">
            <a:xfrm>
              <a:off x="3029" y="1235"/>
              <a:ext cx="1785" cy="1149"/>
            </a:xfrm>
            <a:custGeom>
              <a:avLst/>
              <a:gdLst>
                <a:gd name="T0" fmla="*/ 0 w 1670"/>
                <a:gd name="T1" fmla="*/ 0 h 1149"/>
                <a:gd name="T2" fmla="*/ 119 w 1670"/>
                <a:gd name="T3" fmla="*/ 520 h 1149"/>
                <a:gd name="T4" fmla="*/ 238 w 1670"/>
                <a:gd name="T5" fmla="*/ 674 h 1149"/>
                <a:gd name="T6" fmla="*/ 358 w 1670"/>
                <a:gd name="T7" fmla="*/ 937 h 1149"/>
                <a:gd name="T8" fmla="*/ 477 w 1670"/>
                <a:gd name="T9" fmla="*/ 742 h 1149"/>
                <a:gd name="T10" fmla="*/ 596 w 1670"/>
                <a:gd name="T11" fmla="*/ 764 h 1149"/>
                <a:gd name="T12" fmla="*/ 715 w 1670"/>
                <a:gd name="T13" fmla="*/ 925 h 1149"/>
                <a:gd name="T14" fmla="*/ 835 w 1670"/>
                <a:gd name="T15" fmla="*/ 1110 h 1149"/>
                <a:gd name="T16" fmla="*/ 954 w 1670"/>
                <a:gd name="T17" fmla="*/ 841 h 1149"/>
                <a:gd name="T18" fmla="*/ 1073 w 1670"/>
                <a:gd name="T19" fmla="*/ 1149 h 1149"/>
                <a:gd name="T20" fmla="*/ 1193 w 1670"/>
                <a:gd name="T21" fmla="*/ 943 h 1149"/>
                <a:gd name="T22" fmla="*/ 1312 w 1670"/>
                <a:gd name="T23" fmla="*/ 919 h 1149"/>
                <a:gd name="T24" fmla="*/ 1431 w 1670"/>
                <a:gd name="T25" fmla="*/ 861 h 1149"/>
                <a:gd name="T26" fmla="*/ 1550 w 1670"/>
                <a:gd name="T27" fmla="*/ 891 h 1149"/>
                <a:gd name="T28" fmla="*/ 1670 w 1670"/>
                <a:gd name="T29" fmla="*/ 959 h 1149"/>
                <a:gd name="connsiteX0" fmla="*/ 0 w 10058"/>
                <a:gd name="connsiteY0" fmla="*/ 0 h 10000"/>
                <a:gd name="connsiteX1" fmla="*/ 713 w 10058"/>
                <a:gd name="connsiteY1" fmla="*/ 4526 h 10000"/>
                <a:gd name="connsiteX2" fmla="*/ 1425 w 10058"/>
                <a:gd name="connsiteY2" fmla="*/ 5866 h 10000"/>
                <a:gd name="connsiteX3" fmla="*/ 2144 w 10058"/>
                <a:gd name="connsiteY3" fmla="*/ 8155 h 10000"/>
                <a:gd name="connsiteX4" fmla="*/ 2856 w 10058"/>
                <a:gd name="connsiteY4" fmla="*/ 6458 h 10000"/>
                <a:gd name="connsiteX5" fmla="*/ 3569 w 10058"/>
                <a:gd name="connsiteY5" fmla="*/ 6649 h 10000"/>
                <a:gd name="connsiteX6" fmla="*/ 4281 w 10058"/>
                <a:gd name="connsiteY6" fmla="*/ 8050 h 10000"/>
                <a:gd name="connsiteX7" fmla="*/ 5000 w 10058"/>
                <a:gd name="connsiteY7" fmla="*/ 9661 h 10000"/>
                <a:gd name="connsiteX8" fmla="*/ 5713 w 10058"/>
                <a:gd name="connsiteY8" fmla="*/ 7319 h 10000"/>
                <a:gd name="connsiteX9" fmla="*/ 6425 w 10058"/>
                <a:gd name="connsiteY9" fmla="*/ 10000 h 10000"/>
                <a:gd name="connsiteX10" fmla="*/ 7144 w 10058"/>
                <a:gd name="connsiteY10" fmla="*/ 8207 h 10000"/>
                <a:gd name="connsiteX11" fmla="*/ 7856 w 10058"/>
                <a:gd name="connsiteY11" fmla="*/ 7998 h 10000"/>
                <a:gd name="connsiteX12" fmla="*/ 8569 w 10058"/>
                <a:gd name="connsiteY12" fmla="*/ 7493 h 10000"/>
                <a:gd name="connsiteX13" fmla="*/ 9281 w 10058"/>
                <a:gd name="connsiteY13" fmla="*/ 7755 h 10000"/>
                <a:gd name="connsiteX14" fmla="*/ 10000 w 10058"/>
                <a:gd name="connsiteY14" fmla="*/ 8346 h 10000"/>
                <a:gd name="connsiteX15" fmla="*/ 10016 w 10058"/>
                <a:gd name="connsiteY15" fmla="*/ 8285 h 10000"/>
                <a:gd name="connsiteX0" fmla="*/ 0 w 10689"/>
                <a:gd name="connsiteY0" fmla="*/ 0 h 10000"/>
                <a:gd name="connsiteX1" fmla="*/ 713 w 10689"/>
                <a:gd name="connsiteY1" fmla="*/ 4526 h 10000"/>
                <a:gd name="connsiteX2" fmla="*/ 1425 w 10689"/>
                <a:gd name="connsiteY2" fmla="*/ 5866 h 10000"/>
                <a:gd name="connsiteX3" fmla="*/ 2144 w 10689"/>
                <a:gd name="connsiteY3" fmla="*/ 8155 h 10000"/>
                <a:gd name="connsiteX4" fmla="*/ 2856 w 10689"/>
                <a:gd name="connsiteY4" fmla="*/ 6458 h 10000"/>
                <a:gd name="connsiteX5" fmla="*/ 3569 w 10689"/>
                <a:gd name="connsiteY5" fmla="*/ 6649 h 10000"/>
                <a:gd name="connsiteX6" fmla="*/ 4281 w 10689"/>
                <a:gd name="connsiteY6" fmla="*/ 8050 h 10000"/>
                <a:gd name="connsiteX7" fmla="*/ 5000 w 10689"/>
                <a:gd name="connsiteY7" fmla="*/ 9661 h 10000"/>
                <a:gd name="connsiteX8" fmla="*/ 5713 w 10689"/>
                <a:gd name="connsiteY8" fmla="*/ 7319 h 10000"/>
                <a:gd name="connsiteX9" fmla="*/ 6425 w 10689"/>
                <a:gd name="connsiteY9" fmla="*/ 10000 h 10000"/>
                <a:gd name="connsiteX10" fmla="*/ 7144 w 10689"/>
                <a:gd name="connsiteY10" fmla="*/ 8207 h 10000"/>
                <a:gd name="connsiteX11" fmla="*/ 7856 w 10689"/>
                <a:gd name="connsiteY11" fmla="*/ 7998 h 10000"/>
                <a:gd name="connsiteX12" fmla="*/ 8569 w 10689"/>
                <a:gd name="connsiteY12" fmla="*/ 7493 h 10000"/>
                <a:gd name="connsiteX13" fmla="*/ 9281 w 10689"/>
                <a:gd name="connsiteY13" fmla="*/ 7755 h 10000"/>
                <a:gd name="connsiteX14" fmla="*/ 10000 w 10689"/>
                <a:gd name="connsiteY14" fmla="*/ 8346 h 10000"/>
                <a:gd name="connsiteX15" fmla="*/ 10689 w 10689"/>
                <a:gd name="connsiteY15" fmla="*/ 767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89" h="10000">
                  <a:moveTo>
                    <a:pt x="0" y="0"/>
                  </a:moveTo>
                  <a:lnTo>
                    <a:pt x="713" y="4526"/>
                  </a:lnTo>
                  <a:lnTo>
                    <a:pt x="1425" y="5866"/>
                  </a:lnTo>
                  <a:lnTo>
                    <a:pt x="2144" y="8155"/>
                  </a:lnTo>
                  <a:lnTo>
                    <a:pt x="2856" y="6458"/>
                  </a:lnTo>
                  <a:lnTo>
                    <a:pt x="3569" y="6649"/>
                  </a:lnTo>
                  <a:lnTo>
                    <a:pt x="4281" y="8050"/>
                  </a:lnTo>
                  <a:lnTo>
                    <a:pt x="5000" y="9661"/>
                  </a:lnTo>
                  <a:lnTo>
                    <a:pt x="5713" y="7319"/>
                  </a:lnTo>
                  <a:lnTo>
                    <a:pt x="6425" y="10000"/>
                  </a:lnTo>
                  <a:lnTo>
                    <a:pt x="7144" y="8207"/>
                  </a:lnTo>
                  <a:lnTo>
                    <a:pt x="7856" y="7998"/>
                  </a:lnTo>
                  <a:lnTo>
                    <a:pt x="8569" y="7493"/>
                  </a:lnTo>
                  <a:lnTo>
                    <a:pt x="9281" y="7755"/>
                  </a:lnTo>
                  <a:lnTo>
                    <a:pt x="10000" y="8346"/>
                  </a:lnTo>
                  <a:cubicBezTo>
                    <a:pt x="10123" y="8434"/>
                    <a:pt x="10686" y="7687"/>
                    <a:pt x="10689" y="7674"/>
                  </a:cubicBez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sp>
        <p:nvSpPr>
          <p:cNvPr id="84" name="TextBox 83">
            <a:extLst>
              <a:ext uri="{FF2B5EF4-FFF2-40B4-BE49-F238E27FC236}">
                <a16:creationId xmlns:a16="http://schemas.microsoft.com/office/drawing/2014/main" id="{DCEF26B9-C89E-72A0-7B1D-CBE5331124A5}"/>
              </a:ext>
            </a:extLst>
          </p:cNvPr>
          <p:cNvSpPr txBox="1"/>
          <p:nvPr/>
        </p:nvSpPr>
        <p:spPr>
          <a:xfrm>
            <a:off x="1728412" y="6207289"/>
            <a:ext cx="1609736" cy="307777"/>
          </a:xfrm>
          <a:prstGeom prst="rect">
            <a:avLst/>
          </a:prstGeom>
          <a:noFill/>
        </p:spPr>
        <p:txBody>
          <a:bodyPr wrap="none" rtlCol="0">
            <a:spAutoFit/>
          </a:bodyPr>
          <a:lstStyle/>
          <a:p>
            <a:r>
              <a:rPr lang="en-US" sz="1400" b="0" dirty="0"/>
              <a:t>Number of samples</a:t>
            </a:r>
            <a:endParaRPr lang="en-US" sz="1400" dirty="0"/>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CF4B36CC-1138-2223-E834-FAC9BEFEA606}"/>
                  </a:ext>
                </a:extLst>
              </p:cNvPr>
              <p:cNvSpPr txBox="1"/>
              <p:nvPr/>
            </p:nvSpPr>
            <p:spPr>
              <a:xfrm rot="16200000">
                <a:off x="163523" y="4642922"/>
                <a:ext cx="1293239" cy="307777"/>
              </a:xfrm>
              <a:prstGeom prst="rect">
                <a:avLst/>
              </a:prstGeom>
              <a:noFill/>
            </p:spPr>
            <p:txBody>
              <a:bodyPr wrap="none" rtlCol="0">
                <a:spAutoFit/>
              </a:bodyPr>
              <a:lstStyle/>
              <a:p>
                <a:r>
                  <a:rPr lang="en-US" sz="1400" b="0" dirty="0"/>
                  <a:t>Mean of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𝑅𝑀𝑆𝐸</m:t>
                        </m:r>
                      </m:sub>
                    </m:sSub>
                  </m:oMath>
                </a14:m>
                <a:endParaRPr lang="en-US" sz="1400" dirty="0"/>
              </a:p>
            </p:txBody>
          </p:sp>
        </mc:Choice>
        <mc:Fallback xmlns="">
          <p:sp>
            <p:nvSpPr>
              <p:cNvPr id="85" name="TextBox 84">
                <a:extLst>
                  <a:ext uri="{FF2B5EF4-FFF2-40B4-BE49-F238E27FC236}">
                    <a16:creationId xmlns:a16="http://schemas.microsoft.com/office/drawing/2014/main" id="{CF4B36CC-1138-2223-E834-FAC9BEFEA606}"/>
                  </a:ext>
                </a:extLst>
              </p:cNvPr>
              <p:cNvSpPr txBox="1">
                <a:spLocks noRot="1" noChangeAspect="1" noMove="1" noResize="1" noEditPoints="1" noAdjustHandles="1" noChangeArrowheads="1" noChangeShapeType="1" noTextEdit="1"/>
              </p:cNvSpPr>
              <p:nvPr/>
            </p:nvSpPr>
            <p:spPr>
              <a:xfrm rot="16200000">
                <a:off x="163523" y="4642922"/>
                <a:ext cx="1293239" cy="307777"/>
              </a:xfrm>
              <a:prstGeom prst="rect">
                <a:avLst/>
              </a:prstGeom>
              <a:blipFill>
                <a:blip r:embed="rId3"/>
                <a:stretch>
                  <a:fillRect l="-4000" r="-20000" b="-14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E0E54CB6-E6F1-CB7D-EDAB-F6681E98144B}"/>
                  </a:ext>
                </a:extLst>
              </p:cNvPr>
              <p:cNvSpPr txBox="1"/>
              <p:nvPr/>
            </p:nvSpPr>
            <p:spPr>
              <a:xfrm rot="16200000">
                <a:off x="3912451" y="4642921"/>
                <a:ext cx="1147750" cy="307777"/>
              </a:xfrm>
              <a:prstGeom prst="rect">
                <a:avLst/>
              </a:prstGeom>
              <a:noFill/>
            </p:spPr>
            <p:txBody>
              <a:bodyPr wrap="none" rtlCol="0">
                <a:spAutoFit/>
              </a:bodyPr>
              <a:lstStyle/>
              <a:p>
                <a:r>
                  <a:rPr lang="en-US" sz="1400" b="0" dirty="0"/>
                  <a:t>STD of </a:t>
                </a:r>
                <a14:m>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𝑅𝑀𝑆𝐸</m:t>
                        </m:r>
                      </m:sub>
                    </m:sSub>
                  </m:oMath>
                </a14:m>
                <a:endParaRPr lang="en-US" sz="1400" dirty="0"/>
              </a:p>
            </p:txBody>
          </p:sp>
        </mc:Choice>
        <mc:Fallback xmlns="">
          <p:sp>
            <p:nvSpPr>
              <p:cNvPr id="86" name="TextBox 85">
                <a:extLst>
                  <a:ext uri="{FF2B5EF4-FFF2-40B4-BE49-F238E27FC236}">
                    <a16:creationId xmlns:a16="http://schemas.microsoft.com/office/drawing/2014/main" id="{E0E54CB6-E6F1-CB7D-EDAB-F6681E98144B}"/>
                  </a:ext>
                </a:extLst>
              </p:cNvPr>
              <p:cNvSpPr txBox="1">
                <a:spLocks noRot="1" noChangeAspect="1" noMove="1" noResize="1" noEditPoints="1" noAdjustHandles="1" noChangeArrowheads="1" noChangeShapeType="1" noTextEdit="1"/>
              </p:cNvSpPr>
              <p:nvPr/>
            </p:nvSpPr>
            <p:spPr>
              <a:xfrm rot="16200000">
                <a:off x="3912451" y="4642921"/>
                <a:ext cx="1147750" cy="307777"/>
              </a:xfrm>
              <a:prstGeom prst="rect">
                <a:avLst/>
              </a:prstGeom>
              <a:blipFill>
                <a:blip r:embed="rId4"/>
                <a:stretch>
                  <a:fillRect l="-4000" r="-20000" b="-1596"/>
                </a:stretch>
              </a:blipFill>
            </p:spPr>
            <p:txBody>
              <a:bodyPr/>
              <a:lstStyle/>
              <a:p>
                <a:r>
                  <a:rPr lang="en-US">
                    <a:noFill/>
                  </a:rPr>
                  <a:t> </a:t>
                </a:r>
              </a:p>
            </p:txBody>
          </p:sp>
        </mc:Fallback>
      </mc:AlternateContent>
      <p:sp>
        <p:nvSpPr>
          <p:cNvPr id="87" name="TextBox 86">
            <a:extLst>
              <a:ext uri="{FF2B5EF4-FFF2-40B4-BE49-F238E27FC236}">
                <a16:creationId xmlns:a16="http://schemas.microsoft.com/office/drawing/2014/main" id="{CC3994DB-B801-D511-9135-5B6E09FE6649}"/>
              </a:ext>
            </a:extLst>
          </p:cNvPr>
          <p:cNvSpPr txBox="1"/>
          <p:nvPr/>
        </p:nvSpPr>
        <p:spPr>
          <a:xfrm>
            <a:off x="5575583" y="6207289"/>
            <a:ext cx="1609736" cy="307777"/>
          </a:xfrm>
          <a:prstGeom prst="rect">
            <a:avLst/>
          </a:prstGeom>
          <a:noFill/>
        </p:spPr>
        <p:txBody>
          <a:bodyPr wrap="none" rtlCol="0">
            <a:spAutoFit/>
          </a:bodyPr>
          <a:lstStyle/>
          <a:p>
            <a:r>
              <a:rPr lang="en-US" sz="1400" b="0" dirty="0"/>
              <a:t>Number of samples</a:t>
            </a:r>
            <a:endParaRPr lang="en-US" sz="1400" dirty="0"/>
          </a:p>
        </p:txBody>
      </p:sp>
    </p:spTree>
    <p:extLst>
      <p:ext uri="{BB962C8B-B14F-4D97-AF65-F5344CB8AC3E}">
        <p14:creationId xmlns:p14="http://schemas.microsoft.com/office/powerpoint/2010/main" val="742000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39CC7A8-20F4-C98E-A9A5-ED5EECBD4664}"/>
                  </a:ext>
                </a:extLst>
              </p:cNvPr>
              <p:cNvSpPr>
                <a:spLocks noGrp="1"/>
              </p:cNvSpPr>
              <p:nvPr>
                <p:ph type="body" sz="quarter" idx="10"/>
              </p:nvPr>
            </p:nvSpPr>
            <p:spPr/>
            <p:txBody>
              <a:bodyPr/>
              <a:lstStyle/>
              <a:p>
                <a:r>
                  <a:rPr lang="en-US" dirty="0"/>
                  <a:t>Level of noise, </a:t>
                </a:r>
                <a14:m>
                  <m:oMath xmlns:m="http://schemas.openxmlformats.org/officeDocument/2006/math">
                    <m:r>
                      <a:rPr lang="en-US" i="1">
                        <a:latin typeface="Cambria Math" panose="02040503050406030204" pitchFamily="18" charset="0"/>
                      </a:rPr>
                      <m:t>𝑧</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=0.2</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𝑥</m:t>
                        </m:r>
                      </m:e>
                    </m:func>
                  </m:oMath>
                </a14:m>
                <a:r>
                  <a:rPr lang="en-US" dirty="0"/>
                  <a:t> add noise</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p>
                      <m:sSupPr>
                        <m:ctrlPr>
                          <a:rPr lang="en-US" i="1">
                            <a:latin typeface="Cambria Math" panose="02040503050406030204" pitchFamily="18" charset="0"/>
                          </a:rPr>
                        </m:ctrlPr>
                      </m:sSupPr>
                      <m:e>
                        <m:r>
                          <a:rPr lang="en-US" i="1">
                            <a:latin typeface="Cambria Math" panose="02040503050406030204" pitchFamily="18" charset="0"/>
                          </a:rPr>
                          <m:t>0.3</m:t>
                        </m:r>
                      </m:e>
                      <m:sup>
                        <m:r>
                          <a:rPr lang="en-US" i="1">
                            <a:latin typeface="Cambria Math" panose="02040503050406030204" pitchFamily="18" charset="0"/>
                          </a:rPr>
                          <m:t>2</m:t>
                        </m:r>
                      </m:sup>
                    </m:sSup>
                    <m:r>
                      <a:rPr lang="en-US" i="1">
                        <a:latin typeface="Cambria Math" panose="02040503050406030204" pitchFamily="18" charset="0"/>
                      </a:rPr>
                      <m:t>)</m:t>
                    </m:r>
                  </m:oMath>
                </a14:m>
                <a:endParaRPr lang="en-US" dirty="0"/>
              </a:p>
              <a:p>
                <a:endParaRPr lang="en-US" dirty="0"/>
              </a:p>
              <a:p>
                <a:pPr lvl="1"/>
                <a:r>
                  <a:rPr lang="en-US" dirty="0"/>
                  <a:t>The sample distribution is exactly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(0,</m:t>
                    </m:r>
                    <m:sSup>
                      <m:sSupPr>
                        <m:ctrlPr>
                          <a:rPr lang="en-US" i="1">
                            <a:latin typeface="Cambria Math" panose="02040503050406030204" pitchFamily="18" charset="0"/>
                          </a:rPr>
                        </m:ctrlPr>
                      </m:sSupPr>
                      <m:e>
                        <m:r>
                          <a:rPr lang="en-US" i="1">
                            <a:latin typeface="Cambria Math" panose="02040503050406030204" pitchFamily="18" charset="0"/>
                          </a:rPr>
                          <m:t>0.3</m:t>
                        </m:r>
                      </m:e>
                      <m:sup>
                        <m:r>
                          <a:rPr lang="en-US" i="1">
                            <a:latin typeface="Cambria Math" panose="02040503050406030204" pitchFamily="18" charset="0"/>
                          </a:rPr>
                          <m:t>2</m:t>
                        </m:r>
                      </m:sup>
                    </m:sSup>
                    <m:r>
                      <a:rPr lang="en-US" i="1">
                        <a:latin typeface="Cambria Math" panose="02040503050406030204" pitchFamily="18" charset="0"/>
                      </a:rPr>
                      <m:t>)</m:t>
                    </m:r>
                  </m:oMath>
                </a14:m>
                <a:endParaRPr lang="en-US" dirty="0"/>
              </a:p>
              <a:p>
                <a:pPr lvl="1"/>
                <a:r>
                  <a:rPr lang="en-US" dirty="0"/>
                  <a:t>effect of sampling uncertainty is on prediction accuracy not on prediction uncertainty</a:t>
                </a:r>
              </a:p>
            </p:txBody>
          </p:sp>
        </mc:Choice>
        <mc:Fallback xmlns="">
          <p:sp>
            <p:nvSpPr>
              <p:cNvPr id="2" name="Text Placeholder 1">
                <a:extLst>
                  <a:ext uri="{FF2B5EF4-FFF2-40B4-BE49-F238E27FC236}">
                    <a16:creationId xmlns:a16="http://schemas.microsoft.com/office/drawing/2014/main" id="{239CC7A8-20F4-C98E-A9A5-ED5EECBD4664}"/>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3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28A042E4-CAF9-D04E-573B-253DB5BAEF1A}"/>
              </a:ext>
            </a:extLst>
          </p:cNvPr>
          <p:cNvSpPr>
            <a:spLocks noGrp="1"/>
          </p:cNvSpPr>
          <p:nvPr>
            <p:ph type="title"/>
          </p:nvPr>
        </p:nvSpPr>
        <p:spPr/>
        <p:txBody>
          <a:bodyPr>
            <a:normAutofit fontScale="90000"/>
          </a:bodyPr>
          <a:lstStyle/>
          <a:p>
            <a:r>
              <a:rPr lang="en-US" dirty="0"/>
              <a:t>Sampling Uncertainty </a:t>
            </a:r>
            <a:r>
              <a:rPr lang="en-US" i="1" dirty="0"/>
              <a:t>cont</a:t>
            </a:r>
            <a:r>
              <a:rPr lang="en-US" dirty="0"/>
              <a:t>.</a:t>
            </a:r>
          </a:p>
        </p:txBody>
      </p:sp>
      <p:sp>
        <p:nvSpPr>
          <p:cNvPr id="6" name="TextBox 5">
            <a:extLst>
              <a:ext uri="{FF2B5EF4-FFF2-40B4-BE49-F238E27FC236}">
                <a16:creationId xmlns:a16="http://schemas.microsoft.com/office/drawing/2014/main" id="{2FCCA066-F381-BADF-A0F1-877CBCA8B689}"/>
              </a:ext>
            </a:extLst>
          </p:cNvPr>
          <p:cNvSpPr txBox="1"/>
          <p:nvPr/>
        </p:nvSpPr>
        <p:spPr>
          <a:xfrm>
            <a:off x="1113781" y="1216908"/>
            <a:ext cx="6135013" cy="461665"/>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v=randn(1,ns); v=0.3*(v-mean(v))/std(v); </a:t>
            </a:r>
          </a:p>
          <a:p>
            <a:r>
              <a:rPr lang="en-US" sz="1200" noProof="1">
                <a:latin typeface="Courier New" panose="02070309020205020404" pitchFamily="49" charset="0"/>
                <a:cs typeface="Courier New" panose="02070309020205020404" pitchFamily="49" charset="0"/>
              </a:rPr>
              <a:t>yy=0.2*xx+sin(xx)+v;                          % Add random noise</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BAA99FAC-35FC-6AC9-D9BD-FB92F3D820F1}"/>
                  </a:ext>
                </a:extLst>
              </p:cNvPr>
              <p:cNvGraphicFramePr>
                <a:graphicFrameLocks noGrp="1"/>
              </p:cNvGraphicFramePr>
              <p:nvPr>
                <p:extLst>
                  <p:ext uri="{D42A27DB-BD31-4B8C-83A1-F6EECF244321}">
                    <p14:modId xmlns:p14="http://schemas.microsoft.com/office/powerpoint/2010/main" val="2557061687"/>
                  </p:ext>
                </p:extLst>
              </p:nvPr>
            </p:nvGraphicFramePr>
            <p:xfrm>
              <a:off x="210597" y="3320434"/>
              <a:ext cx="8534399" cy="2836919"/>
            </p:xfrm>
            <a:graphic>
              <a:graphicData uri="http://schemas.openxmlformats.org/drawingml/2006/table">
                <a:tbl>
                  <a:tblPr firstRow="1" firstCol="1" bandRow="1">
                    <a:tableStyleId>{5C22544A-7EE6-4342-B048-85BDC9FD1C3A}</a:tableStyleId>
                  </a:tblPr>
                  <a:tblGrid>
                    <a:gridCol w="3525007">
                      <a:extLst>
                        <a:ext uri="{9D8B030D-6E8A-4147-A177-3AD203B41FA5}">
                          <a16:colId xmlns:a16="http://schemas.microsoft.com/office/drawing/2014/main" val="2290724767"/>
                        </a:ext>
                      </a:extLst>
                    </a:gridCol>
                    <a:gridCol w="1966456">
                      <a:extLst>
                        <a:ext uri="{9D8B030D-6E8A-4147-A177-3AD203B41FA5}">
                          <a16:colId xmlns:a16="http://schemas.microsoft.com/office/drawing/2014/main" val="1396664858"/>
                        </a:ext>
                      </a:extLst>
                    </a:gridCol>
                    <a:gridCol w="3042936">
                      <a:extLst>
                        <a:ext uri="{9D8B030D-6E8A-4147-A177-3AD203B41FA5}">
                          <a16:colId xmlns:a16="http://schemas.microsoft.com/office/drawing/2014/main" val="177451881"/>
                        </a:ext>
                      </a:extLst>
                    </a:gridCol>
                  </a:tblGrid>
                  <a:tr h="628874">
                    <a:tc>
                      <a:txBody>
                        <a:bodyPr/>
                        <a:lstStyle/>
                        <a:p>
                          <a:pPr marL="0" marR="0">
                            <a:lnSpc>
                              <a:spcPts val="1500"/>
                            </a:lnSpc>
                            <a:buNone/>
                            <a:tabLst>
                              <a:tab pos="228600" algn="l"/>
                              <a:tab pos="2971800" algn="ctr"/>
                              <a:tab pos="5943600" algn="r"/>
                            </a:tabLst>
                          </a:pPr>
                          <a:r>
                            <a:rPr lang="en-US" sz="1900" dirty="0">
                              <a:effectLst/>
                            </a:rPr>
                            <a:t>Source of uncertainty</a:t>
                          </a:r>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gn="ctr">
                            <a:lnSpc>
                              <a:spcPts val="1500"/>
                            </a:lnSpc>
                            <a:buNone/>
                            <a:tabLst>
                              <a:tab pos="228600" algn="l"/>
                              <a:tab pos="2971800" algn="ctr"/>
                              <a:tab pos="5943600" algn="r"/>
                            </a:tabLst>
                          </a:pPr>
                          <a:r>
                            <a:rPr lang="en-US" sz="1900" dirty="0">
                              <a:effectLst/>
                            </a:rPr>
                            <a:t>Mean of </a:t>
                          </a:r>
                          <a14:m>
                            <m:oMath xmlns:m="http://schemas.openxmlformats.org/officeDocument/2006/math">
                              <m:sSub>
                                <m:sSubPr>
                                  <m:ctrlPr>
                                    <a:rPr lang="en-US" sz="1900" i="1">
                                      <a:effectLst/>
                                      <a:latin typeface="Cambria Math" panose="02040503050406030204" pitchFamily="18" charset="0"/>
                                    </a:rPr>
                                  </m:ctrlPr>
                                </m:sSubPr>
                                <m:e>
                                  <m:r>
                                    <a:rPr lang="en-US" sz="1900">
                                      <a:effectLst/>
                                      <a:latin typeface="Cambria Math" panose="02040503050406030204" pitchFamily="18" charset="0"/>
                                    </a:rPr>
                                    <m:t>𝑒</m:t>
                                  </m:r>
                                </m:e>
                                <m:sub>
                                  <m:r>
                                    <a:rPr lang="en-US" sz="1900">
                                      <a:effectLst/>
                                      <a:latin typeface="Cambria Math" panose="02040503050406030204" pitchFamily="18" charset="0"/>
                                    </a:rPr>
                                    <m:t>𝑅𝑀𝑆𝐸</m:t>
                                  </m:r>
                                </m:sub>
                              </m:sSub>
                            </m:oMath>
                          </a14:m>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gn="ctr">
                            <a:lnSpc>
                              <a:spcPts val="1500"/>
                            </a:lnSpc>
                            <a:buNone/>
                            <a:tabLst>
                              <a:tab pos="228600" algn="l"/>
                              <a:tab pos="2971800" algn="ctr"/>
                              <a:tab pos="5943600" algn="r"/>
                            </a:tabLst>
                          </a:pPr>
                          <a:r>
                            <a:rPr lang="en-US" sz="1900" dirty="0">
                              <a:effectLst/>
                            </a:rPr>
                            <a:t>STD of </a:t>
                          </a:r>
                          <a14:m>
                            <m:oMath xmlns:m="http://schemas.openxmlformats.org/officeDocument/2006/math">
                              <m:sSub>
                                <m:sSubPr>
                                  <m:ctrlPr>
                                    <a:rPr lang="en-US" sz="1900" i="1">
                                      <a:effectLst/>
                                      <a:latin typeface="Cambria Math" panose="02040503050406030204" pitchFamily="18" charset="0"/>
                                    </a:rPr>
                                  </m:ctrlPr>
                                </m:sSubPr>
                                <m:e>
                                  <m:r>
                                    <a:rPr lang="en-US" sz="1900">
                                      <a:effectLst/>
                                      <a:latin typeface="Cambria Math" panose="02040503050406030204" pitchFamily="18" charset="0"/>
                                    </a:rPr>
                                    <m:t>𝑒</m:t>
                                  </m:r>
                                </m:e>
                                <m:sub>
                                  <m:r>
                                    <a:rPr lang="en-US" sz="1900">
                                      <a:effectLst/>
                                      <a:latin typeface="Cambria Math" panose="02040503050406030204" pitchFamily="18" charset="0"/>
                                    </a:rPr>
                                    <m:t>𝑅𝑀𝑆𝐸</m:t>
                                  </m:r>
                                </m:sub>
                              </m:sSub>
                            </m:oMath>
                          </a14:m>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extLst>
                      <a:ext uri="{0D108BD9-81ED-4DB2-BD59-A6C34878D82A}">
                        <a16:rowId xmlns:a16="http://schemas.microsoft.com/office/drawing/2014/main" val="2545446628"/>
                      </a:ext>
                    </a:extLst>
                  </a:tr>
                  <a:tr h="368306">
                    <a:tc>
                      <a:txBody>
                        <a:bodyPr/>
                        <a:lstStyle/>
                        <a:p>
                          <a:pPr marL="0" marR="0">
                            <a:lnSpc>
                              <a:spcPts val="1500"/>
                            </a:lnSpc>
                            <a:buNone/>
                            <a:tabLst>
                              <a:tab pos="228600" algn="l"/>
                              <a:tab pos="2971800" algn="ctr"/>
                              <a:tab pos="5943600" algn="r"/>
                            </a:tabLst>
                          </a:pPr>
                          <a:r>
                            <a:rPr lang="en-US" sz="1900" dirty="0">
                              <a:effectLst/>
                            </a:rPr>
                            <a:t>Sampling uncertainty only</a:t>
                          </a:r>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0.3312</m:t>
                                </m:r>
                              </m:oMath>
                            </m:oMathPara>
                          </a14:m>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0.0684</m:t>
                                </m:r>
                              </m:oMath>
                            </m:oMathPara>
                          </a14:m>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extLst>
                      <a:ext uri="{0D108BD9-81ED-4DB2-BD59-A6C34878D82A}">
                        <a16:rowId xmlns:a16="http://schemas.microsoft.com/office/drawing/2014/main" val="2510438140"/>
                      </a:ext>
                    </a:extLst>
                  </a:tr>
                  <a:tr h="636727">
                    <a:tc>
                      <a:txBody>
                        <a:bodyPr/>
                        <a:lstStyle/>
                        <a:p>
                          <a:pPr marL="0" marR="0">
                            <a:lnSpc>
                              <a:spcPts val="1500"/>
                            </a:lnSpc>
                            <a:buNone/>
                            <a:tabLst>
                              <a:tab pos="228600" algn="l"/>
                              <a:tab pos="2971800" algn="ctr"/>
                              <a:tab pos="5943600" algn="r"/>
                            </a:tabLst>
                          </a:pPr>
                          <a:r>
                            <a:rPr lang="en-US" sz="1900" dirty="0">
                              <a:effectLst/>
                            </a:rPr>
                            <a:t>Sampling uncertainty + initialization uncertainty</a:t>
                          </a:r>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0.4374</m:t>
                                </m:r>
                              </m:oMath>
                            </m:oMathPara>
                          </a14:m>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0.1909</m:t>
                                </m:r>
                              </m:oMath>
                            </m:oMathPara>
                          </a14:m>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extLst>
                      <a:ext uri="{0D108BD9-81ED-4DB2-BD59-A6C34878D82A}">
                        <a16:rowId xmlns:a16="http://schemas.microsoft.com/office/drawing/2014/main" val="4224373285"/>
                      </a:ext>
                    </a:extLst>
                  </a:tr>
                  <a:tr h="875815">
                    <a:tc>
                      <a:txBody>
                        <a:bodyPr/>
                        <a:lstStyle/>
                        <a:p>
                          <a:pPr marL="0" marR="0">
                            <a:lnSpc>
                              <a:spcPts val="1500"/>
                            </a:lnSpc>
                            <a:buNone/>
                            <a:tabLst>
                              <a:tab pos="228600" algn="l"/>
                              <a:tab pos="2971800" algn="ctr"/>
                              <a:tab pos="5943600" algn="r"/>
                            </a:tabLst>
                          </a:pPr>
                          <a:r>
                            <a:rPr lang="en-US" sz="1900">
                              <a:effectLst/>
                            </a:rPr>
                            <a:t>Sampling uncertainty + selecting training set uncertainty</a:t>
                          </a:r>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0.4600</m:t>
                                </m:r>
                              </m:oMath>
                            </m:oMathPara>
                          </a14:m>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0.2723</m:t>
                                </m:r>
                              </m:oMath>
                            </m:oMathPara>
                          </a14:m>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extLst>
                      <a:ext uri="{0D108BD9-81ED-4DB2-BD59-A6C34878D82A}">
                        <a16:rowId xmlns:a16="http://schemas.microsoft.com/office/drawing/2014/main" val="2314908735"/>
                      </a:ext>
                    </a:extLst>
                  </a:tr>
                  <a:tr h="327197">
                    <a:tc>
                      <a:txBody>
                        <a:bodyPr/>
                        <a:lstStyle/>
                        <a:p>
                          <a:pPr marL="0" marR="0">
                            <a:lnSpc>
                              <a:spcPts val="1500"/>
                            </a:lnSpc>
                            <a:buNone/>
                            <a:tabLst>
                              <a:tab pos="228600" algn="l"/>
                              <a:tab pos="2971800" algn="ctr"/>
                              <a:tab pos="5943600" algn="r"/>
                            </a:tabLst>
                          </a:pPr>
                          <a:r>
                            <a:rPr lang="en-US" sz="1900">
                              <a:effectLst/>
                            </a:rPr>
                            <a:t>All three uncertainties</a:t>
                          </a:r>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0.4413</m:t>
                                </m:r>
                              </m:oMath>
                            </m:oMathPara>
                          </a14:m>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pPr marL="0" marR="0">
                            <a:lnSpc>
                              <a:spcPts val="1500"/>
                            </a:lnSpc>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1900">
                                    <a:effectLst/>
                                    <a:latin typeface="Cambria Math" panose="02040503050406030204" pitchFamily="18" charset="0"/>
                                  </a:rPr>
                                  <m:t>0.2588</m:t>
                                </m:r>
                              </m:oMath>
                            </m:oMathPara>
                          </a14:m>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extLst>
                      <a:ext uri="{0D108BD9-81ED-4DB2-BD59-A6C34878D82A}">
                        <a16:rowId xmlns:a16="http://schemas.microsoft.com/office/drawing/2014/main" val="477269253"/>
                      </a:ext>
                    </a:extLst>
                  </a:tr>
                </a:tbl>
              </a:graphicData>
            </a:graphic>
          </p:graphicFrame>
        </mc:Choice>
        <mc:Fallback xmlns="">
          <p:graphicFrame>
            <p:nvGraphicFramePr>
              <p:cNvPr id="9" name="Table 8">
                <a:extLst>
                  <a:ext uri="{FF2B5EF4-FFF2-40B4-BE49-F238E27FC236}">
                    <a16:creationId xmlns:a16="http://schemas.microsoft.com/office/drawing/2014/main" id="{BAA99FAC-35FC-6AC9-D9BD-FB92F3D820F1}"/>
                  </a:ext>
                </a:extLst>
              </p:cNvPr>
              <p:cNvGraphicFramePr>
                <a:graphicFrameLocks noGrp="1"/>
              </p:cNvGraphicFramePr>
              <p:nvPr>
                <p:extLst>
                  <p:ext uri="{D42A27DB-BD31-4B8C-83A1-F6EECF244321}">
                    <p14:modId xmlns:p14="http://schemas.microsoft.com/office/powerpoint/2010/main" val="2557061687"/>
                  </p:ext>
                </p:extLst>
              </p:nvPr>
            </p:nvGraphicFramePr>
            <p:xfrm>
              <a:off x="210597" y="3320434"/>
              <a:ext cx="8534399" cy="2836919"/>
            </p:xfrm>
            <a:graphic>
              <a:graphicData uri="http://schemas.openxmlformats.org/drawingml/2006/table">
                <a:tbl>
                  <a:tblPr firstRow="1" firstCol="1" bandRow="1">
                    <a:tableStyleId>{5C22544A-7EE6-4342-B048-85BDC9FD1C3A}</a:tableStyleId>
                  </a:tblPr>
                  <a:tblGrid>
                    <a:gridCol w="3525007">
                      <a:extLst>
                        <a:ext uri="{9D8B030D-6E8A-4147-A177-3AD203B41FA5}">
                          <a16:colId xmlns:a16="http://schemas.microsoft.com/office/drawing/2014/main" val="2290724767"/>
                        </a:ext>
                      </a:extLst>
                    </a:gridCol>
                    <a:gridCol w="1966456">
                      <a:extLst>
                        <a:ext uri="{9D8B030D-6E8A-4147-A177-3AD203B41FA5}">
                          <a16:colId xmlns:a16="http://schemas.microsoft.com/office/drawing/2014/main" val="1396664858"/>
                        </a:ext>
                      </a:extLst>
                    </a:gridCol>
                    <a:gridCol w="3042936">
                      <a:extLst>
                        <a:ext uri="{9D8B030D-6E8A-4147-A177-3AD203B41FA5}">
                          <a16:colId xmlns:a16="http://schemas.microsoft.com/office/drawing/2014/main" val="177451881"/>
                        </a:ext>
                      </a:extLst>
                    </a:gridCol>
                  </a:tblGrid>
                  <a:tr h="628874">
                    <a:tc>
                      <a:txBody>
                        <a:bodyPr/>
                        <a:lstStyle/>
                        <a:p>
                          <a:pPr marL="0" marR="0">
                            <a:lnSpc>
                              <a:spcPts val="1500"/>
                            </a:lnSpc>
                            <a:buNone/>
                            <a:tabLst>
                              <a:tab pos="228600" algn="l"/>
                              <a:tab pos="2971800" algn="ctr"/>
                              <a:tab pos="5943600" algn="r"/>
                            </a:tabLst>
                          </a:pPr>
                          <a:r>
                            <a:rPr lang="en-US" sz="1900" dirty="0">
                              <a:effectLst/>
                            </a:rPr>
                            <a:t>Source of uncertainty</a:t>
                          </a:r>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endParaRPr lang="en-US"/>
                        </a:p>
                      </a:txBody>
                      <a:tcPr marL="117792" marR="117792" marT="0" marB="0" anchor="ctr">
                        <a:blipFill>
                          <a:blip r:embed="rId3"/>
                          <a:stretch>
                            <a:fillRect l="-180124" t="-962" r="-156522" b="-362500"/>
                          </a:stretch>
                        </a:blipFill>
                      </a:tcPr>
                    </a:tc>
                    <a:tc>
                      <a:txBody>
                        <a:bodyPr/>
                        <a:lstStyle/>
                        <a:p>
                          <a:endParaRPr lang="en-US"/>
                        </a:p>
                      </a:txBody>
                      <a:tcPr marL="117792" marR="117792" marT="0" marB="0" anchor="ctr">
                        <a:blipFill>
                          <a:blip r:embed="rId3"/>
                          <a:stretch>
                            <a:fillRect l="-180400" t="-962" r="-800" b="-362500"/>
                          </a:stretch>
                        </a:blipFill>
                      </a:tcPr>
                    </a:tc>
                    <a:extLst>
                      <a:ext uri="{0D108BD9-81ED-4DB2-BD59-A6C34878D82A}">
                        <a16:rowId xmlns:a16="http://schemas.microsoft.com/office/drawing/2014/main" val="2545446628"/>
                      </a:ext>
                    </a:extLst>
                  </a:tr>
                  <a:tr h="368306">
                    <a:tc>
                      <a:txBody>
                        <a:bodyPr/>
                        <a:lstStyle/>
                        <a:p>
                          <a:pPr marL="0" marR="0">
                            <a:lnSpc>
                              <a:spcPts val="1500"/>
                            </a:lnSpc>
                            <a:buNone/>
                            <a:tabLst>
                              <a:tab pos="228600" algn="l"/>
                              <a:tab pos="2971800" algn="ctr"/>
                              <a:tab pos="5943600" algn="r"/>
                            </a:tabLst>
                          </a:pPr>
                          <a:r>
                            <a:rPr lang="en-US" sz="1900" dirty="0">
                              <a:effectLst/>
                            </a:rPr>
                            <a:t>Sampling uncertainty only</a:t>
                          </a:r>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endParaRPr lang="en-US"/>
                        </a:p>
                      </a:txBody>
                      <a:tcPr marL="117792" marR="117792" marT="0" marB="0" anchor="ctr">
                        <a:blipFill>
                          <a:blip r:embed="rId3"/>
                          <a:stretch>
                            <a:fillRect l="-180124" t="-175000" r="-156522" b="-528333"/>
                          </a:stretch>
                        </a:blipFill>
                      </a:tcPr>
                    </a:tc>
                    <a:tc>
                      <a:txBody>
                        <a:bodyPr/>
                        <a:lstStyle/>
                        <a:p>
                          <a:endParaRPr lang="en-US"/>
                        </a:p>
                      </a:txBody>
                      <a:tcPr marL="117792" marR="117792" marT="0" marB="0" anchor="ctr">
                        <a:blipFill>
                          <a:blip r:embed="rId3"/>
                          <a:stretch>
                            <a:fillRect l="-180400" t="-175000" r="-800" b="-528333"/>
                          </a:stretch>
                        </a:blipFill>
                      </a:tcPr>
                    </a:tc>
                    <a:extLst>
                      <a:ext uri="{0D108BD9-81ED-4DB2-BD59-A6C34878D82A}">
                        <a16:rowId xmlns:a16="http://schemas.microsoft.com/office/drawing/2014/main" val="2510438140"/>
                      </a:ext>
                    </a:extLst>
                  </a:tr>
                  <a:tr h="636727">
                    <a:tc>
                      <a:txBody>
                        <a:bodyPr/>
                        <a:lstStyle/>
                        <a:p>
                          <a:pPr marL="0" marR="0">
                            <a:lnSpc>
                              <a:spcPts val="1500"/>
                            </a:lnSpc>
                            <a:buNone/>
                            <a:tabLst>
                              <a:tab pos="228600" algn="l"/>
                              <a:tab pos="2971800" algn="ctr"/>
                              <a:tab pos="5943600" algn="r"/>
                            </a:tabLst>
                          </a:pPr>
                          <a:r>
                            <a:rPr lang="en-US" sz="1900" dirty="0">
                              <a:effectLst/>
                            </a:rPr>
                            <a:t>Sampling uncertainty + initialization uncertainty</a:t>
                          </a:r>
                          <a:endParaRPr lang="en-US" sz="19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endParaRPr lang="en-US"/>
                        </a:p>
                      </a:txBody>
                      <a:tcPr marL="117792" marR="117792" marT="0" marB="0" anchor="ctr">
                        <a:blipFill>
                          <a:blip r:embed="rId3"/>
                          <a:stretch>
                            <a:fillRect l="-180124" t="-157143" r="-156522" b="-201905"/>
                          </a:stretch>
                        </a:blipFill>
                      </a:tcPr>
                    </a:tc>
                    <a:tc>
                      <a:txBody>
                        <a:bodyPr/>
                        <a:lstStyle/>
                        <a:p>
                          <a:endParaRPr lang="en-US"/>
                        </a:p>
                      </a:txBody>
                      <a:tcPr marL="117792" marR="117792" marT="0" marB="0" anchor="ctr">
                        <a:blipFill>
                          <a:blip r:embed="rId3"/>
                          <a:stretch>
                            <a:fillRect l="-180400" t="-157143" r="-800" b="-201905"/>
                          </a:stretch>
                        </a:blipFill>
                      </a:tcPr>
                    </a:tc>
                    <a:extLst>
                      <a:ext uri="{0D108BD9-81ED-4DB2-BD59-A6C34878D82A}">
                        <a16:rowId xmlns:a16="http://schemas.microsoft.com/office/drawing/2014/main" val="4224373285"/>
                      </a:ext>
                    </a:extLst>
                  </a:tr>
                  <a:tr h="875815">
                    <a:tc>
                      <a:txBody>
                        <a:bodyPr/>
                        <a:lstStyle/>
                        <a:p>
                          <a:pPr marL="0" marR="0">
                            <a:lnSpc>
                              <a:spcPts val="1500"/>
                            </a:lnSpc>
                            <a:buNone/>
                            <a:tabLst>
                              <a:tab pos="228600" algn="l"/>
                              <a:tab pos="2971800" algn="ctr"/>
                              <a:tab pos="5943600" algn="r"/>
                            </a:tabLst>
                          </a:pPr>
                          <a:r>
                            <a:rPr lang="en-US" sz="1900">
                              <a:effectLst/>
                            </a:rPr>
                            <a:t>Sampling uncertainty + selecting training set uncertainty</a:t>
                          </a:r>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endParaRPr lang="en-US"/>
                        </a:p>
                      </a:txBody>
                      <a:tcPr marL="117792" marR="117792" marT="0" marB="0" anchor="ctr">
                        <a:blipFill>
                          <a:blip r:embed="rId3"/>
                          <a:stretch>
                            <a:fillRect l="-180124" t="-187500" r="-156522" b="-47222"/>
                          </a:stretch>
                        </a:blipFill>
                      </a:tcPr>
                    </a:tc>
                    <a:tc>
                      <a:txBody>
                        <a:bodyPr/>
                        <a:lstStyle/>
                        <a:p>
                          <a:endParaRPr lang="en-US"/>
                        </a:p>
                      </a:txBody>
                      <a:tcPr marL="117792" marR="117792" marT="0" marB="0" anchor="ctr">
                        <a:blipFill>
                          <a:blip r:embed="rId3"/>
                          <a:stretch>
                            <a:fillRect l="-180400" t="-187500" r="-800" b="-47222"/>
                          </a:stretch>
                        </a:blipFill>
                      </a:tcPr>
                    </a:tc>
                    <a:extLst>
                      <a:ext uri="{0D108BD9-81ED-4DB2-BD59-A6C34878D82A}">
                        <a16:rowId xmlns:a16="http://schemas.microsoft.com/office/drawing/2014/main" val="2314908735"/>
                      </a:ext>
                    </a:extLst>
                  </a:tr>
                  <a:tr h="327197">
                    <a:tc>
                      <a:txBody>
                        <a:bodyPr/>
                        <a:lstStyle/>
                        <a:p>
                          <a:pPr marL="0" marR="0">
                            <a:lnSpc>
                              <a:spcPts val="1500"/>
                            </a:lnSpc>
                            <a:buNone/>
                            <a:tabLst>
                              <a:tab pos="228600" algn="l"/>
                              <a:tab pos="2971800" algn="ctr"/>
                              <a:tab pos="5943600" algn="r"/>
                            </a:tabLst>
                          </a:pPr>
                          <a:r>
                            <a:rPr lang="en-US" sz="1900">
                              <a:effectLst/>
                            </a:rPr>
                            <a:t>All three uncertainties</a:t>
                          </a:r>
                          <a:endParaRPr lang="en-US" sz="19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17792" marR="117792" marT="0" marB="0" anchor="ctr"/>
                    </a:tc>
                    <a:tc>
                      <a:txBody>
                        <a:bodyPr/>
                        <a:lstStyle/>
                        <a:p>
                          <a:endParaRPr lang="en-US"/>
                        </a:p>
                      </a:txBody>
                      <a:tcPr marL="117792" marR="117792" marT="0" marB="0" anchor="ctr">
                        <a:blipFill>
                          <a:blip r:embed="rId3"/>
                          <a:stretch>
                            <a:fillRect l="-180124" t="-766667" r="-156522" b="-25926"/>
                          </a:stretch>
                        </a:blipFill>
                      </a:tcPr>
                    </a:tc>
                    <a:tc>
                      <a:txBody>
                        <a:bodyPr/>
                        <a:lstStyle/>
                        <a:p>
                          <a:endParaRPr lang="en-US"/>
                        </a:p>
                      </a:txBody>
                      <a:tcPr marL="117792" marR="117792" marT="0" marB="0" anchor="ctr">
                        <a:blipFill>
                          <a:blip r:embed="rId3"/>
                          <a:stretch>
                            <a:fillRect l="-180400" t="-766667" r="-800" b="-25926"/>
                          </a:stretch>
                        </a:blipFill>
                      </a:tcPr>
                    </a:tc>
                    <a:extLst>
                      <a:ext uri="{0D108BD9-81ED-4DB2-BD59-A6C34878D82A}">
                        <a16:rowId xmlns:a16="http://schemas.microsoft.com/office/drawing/2014/main" val="477269253"/>
                      </a:ext>
                    </a:extLst>
                  </a:tr>
                </a:tbl>
              </a:graphicData>
            </a:graphic>
          </p:graphicFrame>
        </mc:Fallback>
      </mc:AlternateContent>
    </p:spTree>
    <p:extLst>
      <p:ext uri="{BB962C8B-B14F-4D97-AF65-F5344CB8AC3E}">
        <p14:creationId xmlns:p14="http://schemas.microsoft.com/office/powerpoint/2010/main" val="7974524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1F2A2-C90D-BD70-66B2-8F3A1E1892EB}"/>
              </a:ext>
            </a:extLst>
          </p:cNvPr>
          <p:cNvSpPr>
            <a:spLocks noGrp="1"/>
          </p:cNvSpPr>
          <p:nvPr>
            <p:ph type="title"/>
          </p:nvPr>
        </p:nvSpPr>
        <p:spPr/>
        <p:txBody>
          <a:bodyPr>
            <a:normAutofit fontScale="90000"/>
          </a:bodyPr>
          <a:lstStyle/>
          <a:p>
            <a:r>
              <a:rPr lang="en-US" dirty="0"/>
              <a:t>Sampling Uncertainty </a:t>
            </a:r>
            <a:r>
              <a:rPr lang="en-US" i="1" dirty="0"/>
              <a:t>cont</a:t>
            </a:r>
            <a:r>
              <a:rPr lang="en-US" dirty="0"/>
              <a:t>.</a:t>
            </a:r>
          </a:p>
        </p:txBody>
      </p:sp>
      <p:sp>
        <p:nvSpPr>
          <p:cNvPr id="8" name="TextBox 7">
            <a:extLst>
              <a:ext uri="{FF2B5EF4-FFF2-40B4-BE49-F238E27FC236}">
                <a16:creationId xmlns:a16="http://schemas.microsoft.com/office/drawing/2014/main" id="{09571A75-BAFB-3AFE-16C7-C3294B1793DD}"/>
              </a:ext>
            </a:extLst>
          </p:cNvPr>
          <p:cNvSpPr txBox="1"/>
          <p:nvPr/>
        </p:nvSpPr>
        <p:spPr>
          <a:xfrm>
            <a:off x="2773633" y="2902270"/>
            <a:ext cx="263214" cy="307777"/>
          </a:xfrm>
          <a:prstGeom prst="rect">
            <a:avLst/>
          </a:prstGeom>
          <a:noFill/>
        </p:spPr>
        <p:txBody>
          <a:bodyPr wrap="none" rtlCol="0">
            <a:spAutoFit/>
          </a:bodyPr>
          <a:lstStyle/>
          <a:p>
            <a:r>
              <a:rPr lang="en-US" sz="1400" dirty="0"/>
              <a:t>x</a:t>
            </a:r>
          </a:p>
        </p:txBody>
      </p:sp>
      <p:sp>
        <p:nvSpPr>
          <p:cNvPr id="9" name="TextBox 8">
            <a:extLst>
              <a:ext uri="{FF2B5EF4-FFF2-40B4-BE49-F238E27FC236}">
                <a16:creationId xmlns:a16="http://schemas.microsoft.com/office/drawing/2014/main" id="{146504AB-517B-5DE8-BA28-C329C6A1FCEC}"/>
              </a:ext>
            </a:extLst>
          </p:cNvPr>
          <p:cNvSpPr txBox="1"/>
          <p:nvPr/>
        </p:nvSpPr>
        <p:spPr>
          <a:xfrm>
            <a:off x="6436135" y="2902270"/>
            <a:ext cx="263214" cy="307777"/>
          </a:xfrm>
          <a:prstGeom prst="rect">
            <a:avLst/>
          </a:prstGeom>
          <a:noFill/>
        </p:spPr>
        <p:txBody>
          <a:bodyPr wrap="none" rtlCol="0">
            <a:spAutoFit/>
          </a:bodyPr>
          <a:lstStyle/>
          <a:p>
            <a:r>
              <a:rPr lang="en-US" sz="1400" dirty="0"/>
              <a:t>x</a:t>
            </a:r>
          </a:p>
        </p:txBody>
      </p:sp>
      <p:sp>
        <p:nvSpPr>
          <p:cNvPr id="10" name="TextBox 9">
            <a:extLst>
              <a:ext uri="{FF2B5EF4-FFF2-40B4-BE49-F238E27FC236}">
                <a16:creationId xmlns:a16="http://schemas.microsoft.com/office/drawing/2014/main" id="{490DC1F7-951A-826F-2259-3DEF749DE3B1}"/>
              </a:ext>
            </a:extLst>
          </p:cNvPr>
          <p:cNvSpPr txBox="1"/>
          <p:nvPr/>
        </p:nvSpPr>
        <p:spPr>
          <a:xfrm>
            <a:off x="2773633" y="5845554"/>
            <a:ext cx="263214" cy="307777"/>
          </a:xfrm>
          <a:prstGeom prst="rect">
            <a:avLst/>
          </a:prstGeom>
          <a:noFill/>
        </p:spPr>
        <p:txBody>
          <a:bodyPr wrap="none" rtlCol="0">
            <a:spAutoFit/>
          </a:bodyPr>
          <a:lstStyle/>
          <a:p>
            <a:r>
              <a:rPr lang="en-US" sz="1400" dirty="0"/>
              <a:t>x</a:t>
            </a:r>
          </a:p>
        </p:txBody>
      </p:sp>
      <p:sp>
        <p:nvSpPr>
          <p:cNvPr id="11" name="TextBox 10">
            <a:extLst>
              <a:ext uri="{FF2B5EF4-FFF2-40B4-BE49-F238E27FC236}">
                <a16:creationId xmlns:a16="http://schemas.microsoft.com/office/drawing/2014/main" id="{AF8213DB-482D-5AAF-788A-04F486BEE35D}"/>
              </a:ext>
            </a:extLst>
          </p:cNvPr>
          <p:cNvSpPr txBox="1"/>
          <p:nvPr/>
        </p:nvSpPr>
        <p:spPr>
          <a:xfrm>
            <a:off x="6436135" y="5845554"/>
            <a:ext cx="263214" cy="307777"/>
          </a:xfrm>
          <a:prstGeom prst="rect">
            <a:avLst/>
          </a:prstGeom>
          <a:noFill/>
        </p:spPr>
        <p:txBody>
          <a:bodyPr wrap="none" rtlCol="0">
            <a:spAutoFit/>
          </a:bodyPr>
          <a:lstStyle/>
          <a:p>
            <a:r>
              <a:rPr lang="en-US" sz="1400" dirty="0"/>
              <a:t>x</a:t>
            </a:r>
          </a:p>
        </p:txBody>
      </p:sp>
      <p:sp>
        <p:nvSpPr>
          <p:cNvPr id="12" name="TextBox 11">
            <a:extLst>
              <a:ext uri="{FF2B5EF4-FFF2-40B4-BE49-F238E27FC236}">
                <a16:creationId xmlns:a16="http://schemas.microsoft.com/office/drawing/2014/main" id="{ED686AD8-9EBC-E481-2D8C-8709C78F5024}"/>
              </a:ext>
            </a:extLst>
          </p:cNvPr>
          <p:cNvSpPr txBox="1"/>
          <p:nvPr/>
        </p:nvSpPr>
        <p:spPr>
          <a:xfrm rot="16200000">
            <a:off x="1026843" y="1542498"/>
            <a:ext cx="263214" cy="307777"/>
          </a:xfrm>
          <a:prstGeom prst="rect">
            <a:avLst/>
          </a:prstGeom>
          <a:noFill/>
        </p:spPr>
        <p:txBody>
          <a:bodyPr wrap="none" rtlCol="0">
            <a:spAutoFit/>
          </a:bodyPr>
          <a:lstStyle/>
          <a:p>
            <a:r>
              <a:rPr lang="en-US" sz="1400" dirty="0"/>
              <a:t>z</a:t>
            </a:r>
          </a:p>
        </p:txBody>
      </p:sp>
      <p:sp>
        <p:nvSpPr>
          <p:cNvPr id="13" name="TextBox 12">
            <a:extLst>
              <a:ext uri="{FF2B5EF4-FFF2-40B4-BE49-F238E27FC236}">
                <a16:creationId xmlns:a16="http://schemas.microsoft.com/office/drawing/2014/main" id="{867CA3D4-F4C6-4187-5AA6-7A9CA6B1618B}"/>
              </a:ext>
            </a:extLst>
          </p:cNvPr>
          <p:cNvSpPr txBox="1"/>
          <p:nvPr/>
        </p:nvSpPr>
        <p:spPr>
          <a:xfrm rot="16200000">
            <a:off x="4779167" y="1542498"/>
            <a:ext cx="263214" cy="307777"/>
          </a:xfrm>
          <a:prstGeom prst="rect">
            <a:avLst/>
          </a:prstGeom>
          <a:noFill/>
        </p:spPr>
        <p:txBody>
          <a:bodyPr wrap="none" rtlCol="0">
            <a:spAutoFit/>
          </a:bodyPr>
          <a:lstStyle/>
          <a:p>
            <a:r>
              <a:rPr lang="en-US" sz="1400" dirty="0"/>
              <a:t>z</a:t>
            </a:r>
          </a:p>
        </p:txBody>
      </p:sp>
      <p:sp>
        <p:nvSpPr>
          <p:cNvPr id="14" name="TextBox 13">
            <a:extLst>
              <a:ext uri="{FF2B5EF4-FFF2-40B4-BE49-F238E27FC236}">
                <a16:creationId xmlns:a16="http://schemas.microsoft.com/office/drawing/2014/main" id="{C2FC4CC4-B626-08A4-E777-8874B657054E}"/>
              </a:ext>
            </a:extLst>
          </p:cNvPr>
          <p:cNvSpPr txBox="1"/>
          <p:nvPr/>
        </p:nvSpPr>
        <p:spPr>
          <a:xfrm rot="16200000">
            <a:off x="1026843" y="4508555"/>
            <a:ext cx="263214" cy="307777"/>
          </a:xfrm>
          <a:prstGeom prst="rect">
            <a:avLst/>
          </a:prstGeom>
          <a:noFill/>
        </p:spPr>
        <p:txBody>
          <a:bodyPr wrap="none" rtlCol="0">
            <a:spAutoFit/>
          </a:bodyPr>
          <a:lstStyle/>
          <a:p>
            <a:r>
              <a:rPr lang="en-US" sz="1400" dirty="0"/>
              <a:t>z</a:t>
            </a:r>
          </a:p>
        </p:txBody>
      </p:sp>
      <p:sp>
        <p:nvSpPr>
          <p:cNvPr id="15" name="TextBox 14">
            <a:extLst>
              <a:ext uri="{FF2B5EF4-FFF2-40B4-BE49-F238E27FC236}">
                <a16:creationId xmlns:a16="http://schemas.microsoft.com/office/drawing/2014/main" id="{A3B68FBF-1C6A-B813-1E01-CFD229EC38C4}"/>
              </a:ext>
            </a:extLst>
          </p:cNvPr>
          <p:cNvSpPr txBox="1"/>
          <p:nvPr/>
        </p:nvSpPr>
        <p:spPr>
          <a:xfrm rot="16200000">
            <a:off x="4779167" y="4508555"/>
            <a:ext cx="263214" cy="307777"/>
          </a:xfrm>
          <a:prstGeom prst="rect">
            <a:avLst/>
          </a:prstGeom>
          <a:noFill/>
        </p:spPr>
        <p:txBody>
          <a:bodyPr wrap="none" rtlCol="0">
            <a:spAutoFit/>
          </a:bodyPr>
          <a:lstStyle/>
          <a:p>
            <a:r>
              <a:rPr lang="en-US" sz="1400" dirty="0"/>
              <a:t>z</a:t>
            </a:r>
          </a:p>
        </p:txBody>
      </p:sp>
      <p:grpSp>
        <p:nvGrpSpPr>
          <p:cNvPr id="16" name="Group 4">
            <a:extLst>
              <a:ext uri="{FF2B5EF4-FFF2-40B4-BE49-F238E27FC236}">
                <a16:creationId xmlns:a16="http://schemas.microsoft.com/office/drawing/2014/main" id="{5206CCF7-A6E5-D636-4563-66B475190D02}"/>
              </a:ext>
            </a:extLst>
          </p:cNvPr>
          <p:cNvGrpSpPr>
            <a:grpSpLocks noChangeAspect="1"/>
          </p:cNvGrpSpPr>
          <p:nvPr/>
        </p:nvGrpSpPr>
        <p:grpSpPr bwMode="auto">
          <a:xfrm>
            <a:off x="1339853" y="632517"/>
            <a:ext cx="3094040" cy="2460626"/>
            <a:chOff x="844" y="576"/>
            <a:chExt cx="1949" cy="1550"/>
          </a:xfrm>
        </p:grpSpPr>
        <p:sp>
          <p:nvSpPr>
            <p:cNvPr id="17" name="Line 6">
              <a:extLst>
                <a:ext uri="{FF2B5EF4-FFF2-40B4-BE49-F238E27FC236}">
                  <a16:creationId xmlns:a16="http://schemas.microsoft.com/office/drawing/2014/main" id="{977AFEC1-C752-A44B-FB58-C26AB9CF6383}"/>
                </a:ext>
              </a:extLst>
            </p:cNvPr>
            <p:cNvSpPr>
              <a:spLocks noChangeShapeType="1"/>
            </p:cNvSpPr>
            <p:nvPr/>
          </p:nvSpPr>
          <p:spPr bwMode="auto">
            <a:xfrm>
              <a:off x="934" y="1990"/>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 name="Line 7">
              <a:extLst>
                <a:ext uri="{FF2B5EF4-FFF2-40B4-BE49-F238E27FC236}">
                  <a16:creationId xmlns:a16="http://schemas.microsoft.com/office/drawing/2014/main" id="{4BDC40DF-82D6-CAFA-07B4-5B759A1BAFD2}"/>
                </a:ext>
              </a:extLst>
            </p:cNvPr>
            <p:cNvSpPr>
              <a:spLocks noChangeShapeType="1"/>
            </p:cNvSpPr>
            <p:nvPr/>
          </p:nvSpPr>
          <p:spPr bwMode="auto">
            <a:xfrm flipV="1">
              <a:off x="934"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 name="Line 8">
              <a:extLst>
                <a:ext uri="{FF2B5EF4-FFF2-40B4-BE49-F238E27FC236}">
                  <a16:creationId xmlns:a16="http://schemas.microsoft.com/office/drawing/2014/main" id="{FFD68EDE-DBDC-3CAF-6BED-99E9701BB0FB}"/>
                </a:ext>
              </a:extLst>
            </p:cNvPr>
            <p:cNvSpPr>
              <a:spLocks noChangeShapeType="1"/>
            </p:cNvSpPr>
            <p:nvPr/>
          </p:nvSpPr>
          <p:spPr bwMode="auto">
            <a:xfrm flipV="1">
              <a:off x="1189"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 name="Line 9">
              <a:extLst>
                <a:ext uri="{FF2B5EF4-FFF2-40B4-BE49-F238E27FC236}">
                  <a16:creationId xmlns:a16="http://schemas.microsoft.com/office/drawing/2014/main" id="{A06369AD-E535-B5A1-D03F-05B291D1BFA6}"/>
                </a:ext>
              </a:extLst>
            </p:cNvPr>
            <p:cNvSpPr>
              <a:spLocks noChangeShapeType="1"/>
            </p:cNvSpPr>
            <p:nvPr/>
          </p:nvSpPr>
          <p:spPr bwMode="auto">
            <a:xfrm flipV="1">
              <a:off x="1445"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Line 10">
              <a:extLst>
                <a:ext uri="{FF2B5EF4-FFF2-40B4-BE49-F238E27FC236}">
                  <a16:creationId xmlns:a16="http://schemas.microsoft.com/office/drawing/2014/main" id="{D4A682EA-0002-F377-93BA-66F408ACC06B}"/>
                </a:ext>
              </a:extLst>
            </p:cNvPr>
            <p:cNvSpPr>
              <a:spLocks noChangeShapeType="1"/>
            </p:cNvSpPr>
            <p:nvPr/>
          </p:nvSpPr>
          <p:spPr bwMode="auto">
            <a:xfrm flipV="1">
              <a:off x="1701"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 name="Line 11">
              <a:extLst>
                <a:ext uri="{FF2B5EF4-FFF2-40B4-BE49-F238E27FC236}">
                  <a16:creationId xmlns:a16="http://schemas.microsoft.com/office/drawing/2014/main" id="{7EDC7B18-4741-3FCC-EC8C-9C1C585F7580}"/>
                </a:ext>
              </a:extLst>
            </p:cNvPr>
            <p:cNvSpPr>
              <a:spLocks noChangeShapeType="1"/>
            </p:cNvSpPr>
            <p:nvPr/>
          </p:nvSpPr>
          <p:spPr bwMode="auto">
            <a:xfrm flipV="1">
              <a:off x="1956"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12">
              <a:extLst>
                <a:ext uri="{FF2B5EF4-FFF2-40B4-BE49-F238E27FC236}">
                  <a16:creationId xmlns:a16="http://schemas.microsoft.com/office/drawing/2014/main" id="{4BCA02F4-B2FD-0B5E-3CCC-6AC02D218971}"/>
                </a:ext>
              </a:extLst>
            </p:cNvPr>
            <p:cNvSpPr>
              <a:spLocks noChangeShapeType="1"/>
            </p:cNvSpPr>
            <p:nvPr/>
          </p:nvSpPr>
          <p:spPr bwMode="auto">
            <a:xfrm flipV="1">
              <a:off x="2212"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13">
              <a:extLst>
                <a:ext uri="{FF2B5EF4-FFF2-40B4-BE49-F238E27FC236}">
                  <a16:creationId xmlns:a16="http://schemas.microsoft.com/office/drawing/2014/main" id="{1C0B80B7-A58C-2BA3-6F62-658A4AC5DE8B}"/>
                </a:ext>
              </a:extLst>
            </p:cNvPr>
            <p:cNvSpPr>
              <a:spLocks noChangeShapeType="1"/>
            </p:cNvSpPr>
            <p:nvPr/>
          </p:nvSpPr>
          <p:spPr bwMode="auto">
            <a:xfrm flipV="1">
              <a:off x="2467"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14">
              <a:extLst>
                <a:ext uri="{FF2B5EF4-FFF2-40B4-BE49-F238E27FC236}">
                  <a16:creationId xmlns:a16="http://schemas.microsoft.com/office/drawing/2014/main" id="{87E0F56E-D5F1-C675-2AEC-494914BF480E}"/>
                </a:ext>
              </a:extLst>
            </p:cNvPr>
            <p:cNvSpPr>
              <a:spLocks noChangeShapeType="1"/>
            </p:cNvSpPr>
            <p:nvPr/>
          </p:nvSpPr>
          <p:spPr bwMode="auto">
            <a:xfrm flipV="1">
              <a:off x="2723" y="1973"/>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Rectangle 15">
              <a:extLst>
                <a:ext uri="{FF2B5EF4-FFF2-40B4-BE49-F238E27FC236}">
                  <a16:creationId xmlns:a16="http://schemas.microsoft.com/office/drawing/2014/main" id="{2C244CF5-D70F-54B3-FF3D-0F2E682CAFCE}"/>
                </a:ext>
              </a:extLst>
            </p:cNvPr>
            <p:cNvSpPr>
              <a:spLocks noChangeArrowheads="1"/>
            </p:cNvSpPr>
            <p:nvPr/>
          </p:nvSpPr>
          <p:spPr bwMode="auto">
            <a:xfrm>
              <a:off x="917" y="201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7" name="Rectangle 16">
              <a:extLst>
                <a:ext uri="{FF2B5EF4-FFF2-40B4-BE49-F238E27FC236}">
                  <a16:creationId xmlns:a16="http://schemas.microsoft.com/office/drawing/2014/main" id="{66C60030-4C74-EAC0-25B9-A8A20074C862}"/>
                </a:ext>
              </a:extLst>
            </p:cNvPr>
            <p:cNvSpPr>
              <a:spLocks noChangeArrowheads="1"/>
            </p:cNvSpPr>
            <p:nvPr/>
          </p:nvSpPr>
          <p:spPr bwMode="auto">
            <a:xfrm>
              <a:off x="1173" y="201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C29AC54F-992F-AB8C-44EF-1481887C80C5}"/>
                </a:ext>
              </a:extLst>
            </p:cNvPr>
            <p:cNvSpPr>
              <a:spLocks noChangeArrowheads="1"/>
            </p:cNvSpPr>
            <p:nvPr/>
          </p:nvSpPr>
          <p:spPr bwMode="auto">
            <a:xfrm>
              <a:off x="1429" y="201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08D33337-464D-A32C-4A69-24366047C9E5}"/>
                </a:ext>
              </a:extLst>
            </p:cNvPr>
            <p:cNvSpPr>
              <a:spLocks noChangeArrowheads="1"/>
            </p:cNvSpPr>
            <p:nvPr/>
          </p:nvSpPr>
          <p:spPr bwMode="auto">
            <a:xfrm>
              <a:off x="1684" y="201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E3129107-D632-0CB3-D5F9-3EE157231272}"/>
                </a:ext>
              </a:extLst>
            </p:cNvPr>
            <p:cNvSpPr>
              <a:spLocks noChangeArrowheads="1"/>
            </p:cNvSpPr>
            <p:nvPr/>
          </p:nvSpPr>
          <p:spPr bwMode="auto">
            <a:xfrm>
              <a:off x="1940" y="201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1" name="Rectangle 20">
              <a:extLst>
                <a:ext uri="{FF2B5EF4-FFF2-40B4-BE49-F238E27FC236}">
                  <a16:creationId xmlns:a16="http://schemas.microsoft.com/office/drawing/2014/main" id="{F4B874B8-4510-5B17-13F8-2BAFCDECBCDE}"/>
                </a:ext>
              </a:extLst>
            </p:cNvPr>
            <p:cNvSpPr>
              <a:spLocks noChangeArrowheads="1"/>
            </p:cNvSpPr>
            <p:nvPr/>
          </p:nvSpPr>
          <p:spPr bwMode="auto">
            <a:xfrm>
              <a:off x="2183" y="2019"/>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2" name="Rectangle 21">
              <a:extLst>
                <a:ext uri="{FF2B5EF4-FFF2-40B4-BE49-F238E27FC236}">
                  <a16:creationId xmlns:a16="http://schemas.microsoft.com/office/drawing/2014/main" id="{F4D85181-FC7A-087F-BE9A-C00512DAC9A2}"/>
                </a:ext>
              </a:extLst>
            </p:cNvPr>
            <p:cNvSpPr>
              <a:spLocks noChangeArrowheads="1"/>
            </p:cNvSpPr>
            <p:nvPr/>
          </p:nvSpPr>
          <p:spPr bwMode="auto">
            <a:xfrm>
              <a:off x="2438" y="2019"/>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Rectangle 22">
              <a:extLst>
                <a:ext uri="{FF2B5EF4-FFF2-40B4-BE49-F238E27FC236}">
                  <a16:creationId xmlns:a16="http://schemas.microsoft.com/office/drawing/2014/main" id="{B2BEF0A5-1C26-6021-2906-46F6DACC9030}"/>
                </a:ext>
              </a:extLst>
            </p:cNvPr>
            <p:cNvSpPr>
              <a:spLocks noChangeArrowheads="1"/>
            </p:cNvSpPr>
            <p:nvPr/>
          </p:nvSpPr>
          <p:spPr bwMode="auto">
            <a:xfrm>
              <a:off x="2694" y="2019"/>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4" name="Line 23">
              <a:extLst>
                <a:ext uri="{FF2B5EF4-FFF2-40B4-BE49-F238E27FC236}">
                  <a16:creationId xmlns:a16="http://schemas.microsoft.com/office/drawing/2014/main" id="{15F06598-34C4-4DA8-5293-948A10BF5766}"/>
                </a:ext>
              </a:extLst>
            </p:cNvPr>
            <p:cNvSpPr>
              <a:spLocks noChangeShapeType="1"/>
            </p:cNvSpPr>
            <p:nvPr/>
          </p:nvSpPr>
          <p:spPr bwMode="auto">
            <a:xfrm flipV="1">
              <a:off x="934" y="576"/>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 name="Line 24">
              <a:extLst>
                <a:ext uri="{FF2B5EF4-FFF2-40B4-BE49-F238E27FC236}">
                  <a16:creationId xmlns:a16="http://schemas.microsoft.com/office/drawing/2014/main" id="{766AAB30-8BC2-E39F-45EF-2187AB943615}"/>
                </a:ext>
              </a:extLst>
            </p:cNvPr>
            <p:cNvSpPr>
              <a:spLocks noChangeShapeType="1"/>
            </p:cNvSpPr>
            <p:nvPr/>
          </p:nvSpPr>
          <p:spPr bwMode="auto">
            <a:xfrm>
              <a:off x="934" y="199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 name="Line 25">
              <a:extLst>
                <a:ext uri="{FF2B5EF4-FFF2-40B4-BE49-F238E27FC236}">
                  <a16:creationId xmlns:a16="http://schemas.microsoft.com/office/drawing/2014/main" id="{88A9D24A-AE6E-6094-281E-7793156E76F9}"/>
                </a:ext>
              </a:extLst>
            </p:cNvPr>
            <p:cNvSpPr>
              <a:spLocks noChangeShapeType="1"/>
            </p:cNvSpPr>
            <p:nvPr/>
          </p:nvSpPr>
          <p:spPr bwMode="auto">
            <a:xfrm>
              <a:off x="934" y="183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 name="Line 26">
              <a:extLst>
                <a:ext uri="{FF2B5EF4-FFF2-40B4-BE49-F238E27FC236}">
                  <a16:creationId xmlns:a16="http://schemas.microsoft.com/office/drawing/2014/main" id="{D21444A2-20EF-14F4-8E3B-EAC832B23E7B}"/>
                </a:ext>
              </a:extLst>
            </p:cNvPr>
            <p:cNvSpPr>
              <a:spLocks noChangeShapeType="1"/>
            </p:cNvSpPr>
            <p:nvPr/>
          </p:nvSpPr>
          <p:spPr bwMode="auto">
            <a:xfrm>
              <a:off x="934" y="16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Line 27">
              <a:extLst>
                <a:ext uri="{FF2B5EF4-FFF2-40B4-BE49-F238E27FC236}">
                  <a16:creationId xmlns:a16="http://schemas.microsoft.com/office/drawing/2014/main" id="{6CD24B8B-B9A4-C673-C52A-79D6191FFCDA}"/>
                </a:ext>
              </a:extLst>
            </p:cNvPr>
            <p:cNvSpPr>
              <a:spLocks noChangeShapeType="1"/>
            </p:cNvSpPr>
            <p:nvPr/>
          </p:nvSpPr>
          <p:spPr bwMode="auto">
            <a:xfrm>
              <a:off x="934" y="15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28">
              <a:extLst>
                <a:ext uri="{FF2B5EF4-FFF2-40B4-BE49-F238E27FC236}">
                  <a16:creationId xmlns:a16="http://schemas.microsoft.com/office/drawing/2014/main" id="{A917FDD2-A432-8631-B424-9725E17B1600}"/>
                </a:ext>
              </a:extLst>
            </p:cNvPr>
            <p:cNvSpPr>
              <a:spLocks noChangeShapeType="1"/>
            </p:cNvSpPr>
            <p:nvPr/>
          </p:nvSpPr>
          <p:spPr bwMode="auto">
            <a:xfrm>
              <a:off x="934" y="136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Line 29">
              <a:extLst>
                <a:ext uri="{FF2B5EF4-FFF2-40B4-BE49-F238E27FC236}">
                  <a16:creationId xmlns:a16="http://schemas.microsoft.com/office/drawing/2014/main" id="{122A590D-21B4-5EF2-6769-D6F1D024666A}"/>
                </a:ext>
              </a:extLst>
            </p:cNvPr>
            <p:cNvSpPr>
              <a:spLocks noChangeShapeType="1"/>
            </p:cNvSpPr>
            <p:nvPr/>
          </p:nvSpPr>
          <p:spPr bwMode="auto">
            <a:xfrm>
              <a:off x="934" y="120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Line 30">
              <a:extLst>
                <a:ext uri="{FF2B5EF4-FFF2-40B4-BE49-F238E27FC236}">
                  <a16:creationId xmlns:a16="http://schemas.microsoft.com/office/drawing/2014/main" id="{662960A6-6A48-833C-DE52-8CEE521965D2}"/>
                </a:ext>
              </a:extLst>
            </p:cNvPr>
            <p:cNvSpPr>
              <a:spLocks noChangeShapeType="1"/>
            </p:cNvSpPr>
            <p:nvPr/>
          </p:nvSpPr>
          <p:spPr bwMode="auto">
            <a:xfrm>
              <a:off x="934" y="104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Line 31">
              <a:extLst>
                <a:ext uri="{FF2B5EF4-FFF2-40B4-BE49-F238E27FC236}">
                  <a16:creationId xmlns:a16="http://schemas.microsoft.com/office/drawing/2014/main" id="{A065DC47-8F0F-5AE6-FDD0-6D4B75D27AE7}"/>
                </a:ext>
              </a:extLst>
            </p:cNvPr>
            <p:cNvSpPr>
              <a:spLocks noChangeShapeType="1"/>
            </p:cNvSpPr>
            <p:nvPr/>
          </p:nvSpPr>
          <p:spPr bwMode="auto">
            <a:xfrm>
              <a:off x="934" y="89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Line 32">
              <a:extLst>
                <a:ext uri="{FF2B5EF4-FFF2-40B4-BE49-F238E27FC236}">
                  <a16:creationId xmlns:a16="http://schemas.microsoft.com/office/drawing/2014/main" id="{8F637568-5087-B78D-0915-AF4E7887EE1B}"/>
                </a:ext>
              </a:extLst>
            </p:cNvPr>
            <p:cNvSpPr>
              <a:spLocks noChangeShapeType="1"/>
            </p:cNvSpPr>
            <p:nvPr/>
          </p:nvSpPr>
          <p:spPr bwMode="auto">
            <a:xfrm>
              <a:off x="934" y="73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Line 33">
              <a:extLst>
                <a:ext uri="{FF2B5EF4-FFF2-40B4-BE49-F238E27FC236}">
                  <a16:creationId xmlns:a16="http://schemas.microsoft.com/office/drawing/2014/main" id="{E6669984-413C-0C71-8BA3-DE09F70B6C2B}"/>
                </a:ext>
              </a:extLst>
            </p:cNvPr>
            <p:cNvSpPr>
              <a:spLocks noChangeShapeType="1"/>
            </p:cNvSpPr>
            <p:nvPr/>
          </p:nvSpPr>
          <p:spPr bwMode="auto">
            <a:xfrm>
              <a:off x="934" y="5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Rectangle 34">
              <a:extLst>
                <a:ext uri="{FF2B5EF4-FFF2-40B4-BE49-F238E27FC236}">
                  <a16:creationId xmlns:a16="http://schemas.microsoft.com/office/drawing/2014/main" id="{9C16E667-12E7-3ADD-5BD8-7CDD652CD39A}"/>
                </a:ext>
              </a:extLst>
            </p:cNvPr>
            <p:cNvSpPr>
              <a:spLocks noChangeArrowheads="1"/>
            </p:cNvSpPr>
            <p:nvPr/>
          </p:nvSpPr>
          <p:spPr bwMode="auto">
            <a:xfrm>
              <a:off x="844" y="1941"/>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6" name="Rectangle 36">
              <a:extLst>
                <a:ext uri="{FF2B5EF4-FFF2-40B4-BE49-F238E27FC236}">
                  <a16:creationId xmlns:a16="http://schemas.microsoft.com/office/drawing/2014/main" id="{2FD6FE7B-6126-8BD3-CE5B-57B915A14316}"/>
                </a:ext>
              </a:extLst>
            </p:cNvPr>
            <p:cNvSpPr>
              <a:spLocks noChangeArrowheads="1"/>
            </p:cNvSpPr>
            <p:nvPr/>
          </p:nvSpPr>
          <p:spPr bwMode="auto">
            <a:xfrm>
              <a:off x="860" y="162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7" name="Rectangle 38">
              <a:extLst>
                <a:ext uri="{FF2B5EF4-FFF2-40B4-BE49-F238E27FC236}">
                  <a16:creationId xmlns:a16="http://schemas.microsoft.com/office/drawing/2014/main" id="{BD91E156-EF6B-C977-0AFF-42C23783BE17}"/>
                </a:ext>
              </a:extLst>
            </p:cNvPr>
            <p:cNvSpPr>
              <a:spLocks noChangeArrowheads="1"/>
            </p:cNvSpPr>
            <p:nvPr/>
          </p:nvSpPr>
          <p:spPr bwMode="auto">
            <a:xfrm>
              <a:off x="860" y="131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8" name="Rectangle 40">
              <a:extLst>
                <a:ext uri="{FF2B5EF4-FFF2-40B4-BE49-F238E27FC236}">
                  <a16:creationId xmlns:a16="http://schemas.microsoft.com/office/drawing/2014/main" id="{CA3D142F-C53F-F280-1B55-81FD7B18A685}"/>
                </a:ext>
              </a:extLst>
            </p:cNvPr>
            <p:cNvSpPr>
              <a:spLocks noChangeArrowheads="1"/>
            </p:cNvSpPr>
            <p:nvPr/>
          </p:nvSpPr>
          <p:spPr bwMode="auto">
            <a:xfrm>
              <a:off x="860" y="99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9" name="Rectangle 42">
              <a:extLst>
                <a:ext uri="{FF2B5EF4-FFF2-40B4-BE49-F238E27FC236}">
                  <a16:creationId xmlns:a16="http://schemas.microsoft.com/office/drawing/2014/main" id="{EE891386-37D3-3D44-4C1F-43B46666CC56}"/>
                </a:ext>
              </a:extLst>
            </p:cNvPr>
            <p:cNvSpPr>
              <a:spLocks noChangeArrowheads="1"/>
            </p:cNvSpPr>
            <p:nvPr/>
          </p:nvSpPr>
          <p:spPr bwMode="auto">
            <a:xfrm>
              <a:off x="860" y="68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0" name="Freeform 44">
              <a:extLst>
                <a:ext uri="{FF2B5EF4-FFF2-40B4-BE49-F238E27FC236}">
                  <a16:creationId xmlns:a16="http://schemas.microsoft.com/office/drawing/2014/main" id="{F6AD29DC-F032-D948-B05D-5907F8A26706}"/>
                </a:ext>
              </a:extLst>
            </p:cNvPr>
            <p:cNvSpPr>
              <a:spLocks/>
            </p:cNvSpPr>
            <p:nvPr/>
          </p:nvSpPr>
          <p:spPr bwMode="auto">
            <a:xfrm>
              <a:off x="934" y="802"/>
              <a:ext cx="1606" cy="901"/>
            </a:xfrm>
            <a:custGeom>
              <a:avLst/>
              <a:gdLst>
                <a:gd name="T0" fmla="*/ 0 w 1606"/>
                <a:gd name="T1" fmla="*/ 870 h 901"/>
                <a:gd name="T2" fmla="*/ 32 w 1606"/>
                <a:gd name="T3" fmla="*/ 786 h 901"/>
                <a:gd name="T4" fmla="*/ 64 w 1606"/>
                <a:gd name="T5" fmla="*/ 730 h 901"/>
                <a:gd name="T6" fmla="*/ 96 w 1606"/>
                <a:gd name="T7" fmla="*/ 696 h 901"/>
                <a:gd name="T8" fmla="*/ 128 w 1606"/>
                <a:gd name="T9" fmla="*/ 675 h 901"/>
                <a:gd name="T10" fmla="*/ 161 w 1606"/>
                <a:gd name="T11" fmla="*/ 663 h 901"/>
                <a:gd name="T12" fmla="*/ 193 w 1606"/>
                <a:gd name="T13" fmla="*/ 657 h 901"/>
                <a:gd name="T14" fmla="*/ 225 w 1606"/>
                <a:gd name="T15" fmla="*/ 656 h 901"/>
                <a:gd name="T16" fmla="*/ 257 w 1606"/>
                <a:gd name="T17" fmla="*/ 658 h 901"/>
                <a:gd name="T18" fmla="*/ 289 w 1606"/>
                <a:gd name="T19" fmla="*/ 665 h 901"/>
                <a:gd name="T20" fmla="*/ 321 w 1606"/>
                <a:gd name="T21" fmla="*/ 679 h 901"/>
                <a:gd name="T22" fmla="*/ 353 w 1606"/>
                <a:gd name="T23" fmla="*/ 701 h 901"/>
                <a:gd name="T24" fmla="*/ 385 w 1606"/>
                <a:gd name="T25" fmla="*/ 734 h 901"/>
                <a:gd name="T26" fmla="*/ 417 w 1606"/>
                <a:gd name="T27" fmla="*/ 776 h 901"/>
                <a:gd name="T28" fmla="*/ 450 w 1606"/>
                <a:gd name="T29" fmla="*/ 821 h 901"/>
                <a:gd name="T30" fmla="*/ 482 w 1606"/>
                <a:gd name="T31" fmla="*/ 859 h 901"/>
                <a:gd name="T32" fmla="*/ 514 w 1606"/>
                <a:gd name="T33" fmla="*/ 886 h 901"/>
                <a:gd name="T34" fmla="*/ 546 w 1606"/>
                <a:gd name="T35" fmla="*/ 900 h 901"/>
                <a:gd name="T36" fmla="*/ 578 w 1606"/>
                <a:gd name="T37" fmla="*/ 901 h 901"/>
                <a:gd name="T38" fmla="*/ 610 w 1606"/>
                <a:gd name="T39" fmla="*/ 886 h 901"/>
                <a:gd name="T40" fmla="*/ 642 w 1606"/>
                <a:gd name="T41" fmla="*/ 852 h 901"/>
                <a:gd name="T42" fmla="*/ 674 w 1606"/>
                <a:gd name="T43" fmla="*/ 789 h 901"/>
                <a:gd name="T44" fmla="*/ 707 w 1606"/>
                <a:gd name="T45" fmla="*/ 692 h 901"/>
                <a:gd name="T46" fmla="*/ 739 w 1606"/>
                <a:gd name="T47" fmla="*/ 564 h 901"/>
                <a:gd name="T48" fmla="*/ 771 w 1606"/>
                <a:gd name="T49" fmla="*/ 424 h 901"/>
                <a:gd name="T50" fmla="*/ 803 w 1606"/>
                <a:gd name="T51" fmla="*/ 298 h 901"/>
                <a:gd name="T52" fmla="*/ 835 w 1606"/>
                <a:gd name="T53" fmla="*/ 203 h 901"/>
                <a:gd name="T54" fmla="*/ 867 w 1606"/>
                <a:gd name="T55" fmla="*/ 142 h 901"/>
                <a:gd name="T56" fmla="*/ 899 w 1606"/>
                <a:gd name="T57" fmla="*/ 106 h 901"/>
                <a:gd name="T58" fmla="*/ 931 w 1606"/>
                <a:gd name="T59" fmla="*/ 86 h 901"/>
                <a:gd name="T60" fmla="*/ 963 w 1606"/>
                <a:gd name="T61" fmla="*/ 77 h 901"/>
                <a:gd name="T62" fmla="*/ 996 w 1606"/>
                <a:gd name="T63" fmla="*/ 75 h 901"/>
                <a:gd name="T64" fmla="*/ 1028 w 1606"/>
                <a:gd name="T65" fmla="*/ 80 h 901"/>
                <a:gd name="T66" fmla="*/ 1060 w 1606"/>
                <a:gd name="T67" fmla="*/ 93 h 901"/>
                <a:gd name="T68" fmla="*/ 1092 w 1606"/>
                <a:gd name="T69" fmla="*/ 115 h 901"/>
                <a:gd name="T70" fmla="*/ 1124 w 1606"/>
                <a:gd name="T71" fmla="*/ 145 h 901"/>
                <a:gd name="T72" fmla="*/ 1156 w 1606"/>
                <a:gd name="T73" fmla="*/ 177 h 901"/>
                <a:gd name="T74" fmla="*/ 1188 w 1606"/>
                <a:gd name="T75" fmla="*/ 204 h 901"/>
                <a:gd name="T76" fmla="*/ 1220 w 1606"/>
                <a:gd name="T77" fmla="*/ 222 h 901"/>
                <a:gd name="T78" fmla="*/ 1252 w 1606"/>
                <a:gd name="T79" fmla="*/ 232 h 901"/>
                <a:gd name="T80" fmla="*/ 1285 w 1606"/>
                <a:gd name="T81" fmla="*/ 237 h 901"/>
                <a:gd name="T82" fmla="*/ 1317 w 1606"/>
                <a:gd name="T83" fmla="*/ 238 h 901"/>
                <a:gd name="T84" fmla="*/ 1349 w 1606"/>
                <a:gd name="T85" fmla="*/ 236 h 901"/>
                <a:gd name="T86" fmla="*/ 1381 w 1606"/>
                <a:gd name="T87" fmla="*/ 231 h 901"/>
                <a:gd name="T88" fmla="*/ 1413 w 1606"/>
                <a:gd name="T89" fmla="*/ 222 h 901"/>
                <a:gd name="T90" fmla="*/ 1445 w 1606"/>
                <a:gd name="T91" fmla="*/ 206 h 901"/>
                <a:gd name="T92" fmla="*/ 1477 w 1606"/>
                <a:gd name="T93" fmla="*/ 181 h 901"/>
                <a:gd name="T94" fmla="*/ 1509 w 1606"/>
                <a:gd name="T95" fmla="*/ 145 h 901"/>
                <a:gd name="T96" fmla="*/ 1541 w 1606"/>
                <a:gd name="T97" fmla="*/ 99 h 901"/>
                <a:gd name="T98" fmla="*/ 1574 w 1606"/>
                <a:gd name="T99" fmla="*/ 48 h 901"/>
                <a:gd name="T100" fmla="*/ 1606 w 1606"/>
                <a:gd name="T101" fmla="*/ 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01">
                  <a:moveTo>
                    <a:pt x="0" y="870"/>
                  </a:moveTo>
                  <a:lnTo>
                    <a:pt x="32" y="786"/>
                  </a:lnTo>
                  <a:lnTo>
                    <a:pt x="64" y="730"/>
                  </a:lnTo>
                  <a:lnTo>
                    <a:pt x="96" y="696"/>
                  </a:lnTo>
                  <a:lnTo>
                    <a:pt x="128" y="675"/>
                  </a:lnTo>
                  <a:lnTo>
                    <a:pt x="161" y="663"/>
                  </a:lnTo>
                  <a:lnTo>
                    <a:pt x="193" y="657"/>
                  </a:lnTo>
                  <a:lnTo>
                    <a:pt x="225" y="656"/>
                  </a:lnTo>
                  <a:lnTo>
                    <a:pt x="257" y="658"/>
                  </a:lnTo>
                  <a:lnTo>
                    <a:pt x="289" y="665"/>
                  </a:lnTo>
                  <a:lnTo>
                    <a:pt x="321" y="679"/>
                  </a:lnTo>
                  <a:lnTo>
                    <a:pt x="353" y="701"/>
                  </a:lnTo>
                  <a:lnTo>
                    <a:pt x="385" y="734"/>
                  </a:lnTo>
                  <a:lnTo>
                    <a:pt x="417" y="776"/>
                  </a:lnTo>
                  <a:lnTo>
                    <a:pt x="450" y="821"/>
                  </a:lnTo>
                  <a:lnTo>
                    <a:pt x="482" y="859"/>
                  </a:lnTo>
                  <a:lnTo>
                    <a:pt x="514" y="886"/>
                  </a:lnTo>
                  <a:lnTo>
                    <a:pt x="546" y="900"/>
                  </a:lnTo>
                  <a:lnTo>
                    <a:pt x="578" y="901"/>
                  </a:lnTo>
                  <a:lnTo>
                    <a:pt x="610" y="886"/>
                  </a:lnTo>
                  <a:lnTo>
                    <a:pt x="642" y="852"/>
                  </a:lnTo>
                  <a:lnTo>
                    <a:pt x="674" y="789"/>
                  </a:lnTo>
                  <a:lnTo>
                    <a:pt x="707" y="692"/>
                  </a:lnTo>
                  <a:lnTo>
                    <a:pt x="739" y="564"/>
                  </a:lnTo>
                  <a:lnTo>
                    <a:pt x="771" y="424"/>
                  </a:lnTo>
                  <a:lnTo>
                    <a:pt x="803" y="298"/>
                  </a:lnTo>
                  <a:lnTo>
                    <a:pt x="835" y="203"/>
                  </a:lnTo>
                  <a:lnTo>
                    <a:pt x="867" y="142"/>
                  </a:lnTo>
                  <a:lnTo>
                    <a:pt x="899" y="106"/>
                  </a:lnTo>
                  <a:lnTo>
                    <a:pt x="931" y="86"/>
                  </a:lnTo>
                  <a:lnTo>
                    <a:pt x="963" y="77"/>
                  </a:lnTo>
                  <a:lnTo>
                    <a:pt x="996" y="75"/>
                  </a:lnTo>
                  <a:lnTo>
                    <a:pt x="1028" y="80"/>
                  </a:lnTo>
                  <a:lnTo>
                    <a:pt x="1060" y="93"/>
                  </a:lnTo>
                  <a:lnTo>
                    <a:pt x="1092" y="115"/>
                  </a:lnTo>
                  <a:lnTo>
                    <a:pt x="1124" y="145"/>
                  </a:lnTo>
                  <a:lnTo>
                    <a:pt x="1156" y="177"/>
                  </a:lnTo>
                  <a:lnTo>
                    <a:pt x="1188" y="204"/>
                  </a:lnTo>
                  <a:lnTo>
                    <a:pt x="1220" y="222"/>
                  </a:lnTo>
                  <a:lnTo>
                    <a:pt x="1252" y="232"/>
                  </a:lnTo>
                  <a:lnTo>
                    <a:pt x="1285" y="237"/>
                  </a:lnTo>
                  <a:lnTo>
                    <a:pt x="1317" y="238"/>
                  </a:lnTo>
                  <a:lnTo>
                    <a:pt x="1349" y="236"/>
                  </a:lnTo>
                  <a:lnTo>
                    <a:pt x="1381" y="231"/>
                  </a:lnTo>
                  <a:lnTo>
                    <a:pt x="1413" y="222"/>
                  </a:lnTo>
                  <a:lnTo>
                    <a:pt x="1445" y="206"/>
                  </a:lnTo>
                  <a:lnTo>
                    <a:pt x="1477" y="181"/>
                  </a:lnTo>
                  <a:lnTo>
                    <a:pt x="1509" y="145"/>
                  </a:lnTo>
                  <a:lnTo>
                    <a:pt x="1541" y="99"/>
                  </a:lnTo>
                  <a:lnTo>
                    <a:pt x="1574" y="4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Freeform 45">
              <a:extLst>
                <a:ext uri="{FF2B5EF4-FFF2-40B4-BE49-F238E27FC236}">
                  <a16:creationId xmlns:a16="http://schemas.microsoft.com/office/drawing/2014/main" id="{CB6CFAFA-F410-3887-BA2F-7A899D68E24C}"/>
                </a:ext>
              </a:extLst>
            </p:cNvPr>
            <p:cNvSpPr>
              <a:spLocks/>
            </p:cNvSpPr>
            <p:nvPr/>
          </p:nvSpPr>
          <p:spPr bwMode="auto">
            <a:xfrm>
              <a:off x="934" y="875"/>
              <a:ext cx="1606" cy="856"/>
            </a:xfrm>
            <a:custGeom>
              <a:avLst/>
              <a:gdLst>
                <a:gd name="T0" fmla="*/ 0 w 1606"/>
                <a:gd name="T1" fmla="*/ 719 h 856"/>
                <a:gd name="T2" fmla="*/ 32 w 1606"/>
                <a:gd name="T3" fmla="*/ 679 h 856"/>
                <a:gd name="T4" fmla="*/ 64 w 1606"/>
                <a:gd name="T5" fmla="*/ 621 h 856"/>
                <a:gd name="T6" fmla="*/ 96 w 1606"/>
                <a:gd name="T7" fmla="*/ 546 h 856"/>
                <a:gd name="T8" fmla="*/ 128 w 1606"/>
                <a:gd name="T9" fmla="*/ 465 h 856"/>
                <a:gd name="T10" fmla="*/ 161 w 1606"/>
                <a:gd name="T11" fmla="*/ 395 h 856"/>
                <a:gd name="T12" fmla="*/ 193 w 1606"/>
                <a:gd name="T13" fmla="*/ 348 h 856"/>
                <a:gd name="T14" fmla="*/ 225 w 1606"/>
                <a:gd name="T15" fmla="*/ 333 h 856"/>
                <a:gd name="T16" fmla="*/ 257 w 1606"/>
                <a:gd name="T17" fmla="*/ 350 h 856"/>
                <a:gd name="T18" fmla="*/ 289 w 1606"/>
                <a:gd name="T19" fmla="*/ 398 h 856"/>
                <a:gd name="T20" fmla="*/ 321 w 1606"/>
                <a:gd name="T21" fmla="*/ 472 h 856"/>
                <a:gd name="T22" fmla="*/ 353 w 1606"/>
                <a:gd name="T23" fmla="*/ 561 h 856"/>
                <a:gd name="T24" fmla="*/ 385 w 1606"/>
                <a:gd name="T25" fmla="*/ 650 h 856"/>
                <a:gd name="T26" fmla="*/ 417 w 1606"/>
                <a:gd name="T27" fmla="*/ 728 h 856"/>
                <a:gd name="T28" fmla="*/ 450 w 1606"/>
                <a:gd name="T29" fmla="*/ 786 h 856"/>
                <a:gd name="T30" fmla="*/ 482 w 1606"/>
                <a:gd name="T31" fmla="*/ 825 h 856"/>
                <a:gd name="T32" fmla="*/ 514 w 1606"/>
                <a:gd name="T33" fmla="*/ 847 h 856"/>
                <a:gd name="T34" fmla="*/ 546 w 1606"/>
                <a:gd name="T35" fmla="*/ 856 h 856"/>
                <a:gd name="T36" fmla="*/ 578 w 1606"/>
                <a:gd name="T37" fmla="*/ 855 h 856"/>
                <a:gd name="T38" fmla="*/ 610 w 1606"/>
                <a:gd name="T39" fmla="*/ 845 h 856"/>
                <a:gd name="T40" fmla="*/ 642 w 1606"/>
                <a:gd name="T41" fmla="*/ 827 h 856"/>
                <a:gd name="T42" fmla="*/ 674 w 1606"/>
                <a:gd name="T43" fmla="*/ 800 h 856"/>
                <a:gd name="T44" fmla="*/ 707 w 1606"/>
                <a:gd name="T45" fmla="*/ 764 h 856"/>
                <a:gd name="T46" fmla="*/ 739 w 1606"/>
                <a:gd name="T47" fmla="*/ 717 h 856"/>
                <a:gd name="T48" fmla="*/ 771 w 1606"/>
                <a:gd name="T49" fmla="*/ 659 h 856"/>
                <a:gd name="T50" fmla="*/ 803 w 1606"/>
                <a:gd name="T51" fmla="*/ 590 h 856"/>
                <a:gd name="T52" fmla="*/ 835 w 1606"/>
                <a:gd name="T53" fmla="*/ 513 h 856"/>
                <a:gd name="T54" fmla="*/ 867 w 1606"/>
                <a:gd name="T55" fmla="*/ 430 h 856"/>
                <a:gd name="T56" fmla="*/ 899 w 1606"/>
                <a:gd name="T57" fmla="*/ 347 h 856"/>
                <a:gd name="T58" fmla="*/ 931 w 1606"/>
                <a:gd name="T59" fmla="*/ 269 h 856"/>
                <a:gd name="T60" fmla="*/ 963 w 1606"/>
                <a:gd name="T61" fmla="*/ 201 h 856"/>
                <a:gd name="T62" fmla="*/ 996 w 1606"/>
                <a:gd name="T63" fmla="*/ 145 h 856"/>
                <a:gd name="T64" fmla="*/ 1028 w 1606"/>
                <a:gd name="T65" fmla="*/ 107 h 856"/>
                <a:gd name="T66" fmla="*/ 1060 w 1606"/>
                <a:gd name="T67" fmla="*/ 88 h 856"/>
                <a:gd name="T68" fmla="*/ 1092 w 1606"/>
                <a:gd name="T69" fmla="*/ 92 h 856"/>
                <a:gd name="T70" fmla="*/ 1124 w 1606"/>
                <a:gd name="T71" fmla="*/ 122 h 856"/>
                <a:gd name="T72" fmla="*/ 1156 w 1606"/>
                <a:gd name="T73" fmla="*/ 180 h 856"/>
                <a:gd name="T74" fmla="*/ 1188 w 1606"/>
                <a:gd name="T75" fmla="*/ 265 h 856"/>
                <a:gd name="T76" fmla="*/ 1220 w 1606"/>
                <a:gd name="T77" fmla="*/ 372 h 856"/>
                <a:gd name="T78" fmla="*/ 1252 w 1606"/>
                <a:gd name="T79" fmla="*/ 486 h 856"/>
                <a:gd name="T80" fmla="*/ 1285 w 1606"/>
                <a:gd name="T81" fmla="*/ 590 h 856"/>
                <a:gd name="T82" fmla="*/ 1317 w 1606"/>
                <a:gd name="T83" fmla="*/ 667 h 856"/>
                <a:gd name="T84" fmla="*/ 1349 w 1606"/>
                <a:gd name="T85" fmla="*/ 706 h 856"/>
                <a:gd name="T86" fmla="*/ 1381 w 1606"/>
                <a:gd name="T87" fmla="*/ 697 h 856"/>
                <a:gd name="T88" fmla="*/ 1413 w 1606"/>
                <a:gd name="T89" fmla="*/ 638 h 856"/>
                <a:gd name="T90" fmla="*/ 1445 w 1606"/>
                <a:gd name="T91" fmla="*/ 530 h 856"/>
                <a:gd name="T92" fmla="*/ 1477 w 1606"/>
                <a:gd name="T93" fmla="*/ 392 h 856"/>
                <a:gd name="T94" fmla="*/ 1509 w 1606"/>
                <a:gd name="T95" fmla="*/ 252 h 856"/>
                <a:gd name="T96" fmla="*/ 1541 w 1606"/>
                <a:gd name="T97" fmla="*/ 136 h 856"/>
                <a:gd name="T98" fmla="*/ 1574 w 1606"/>
                <a:gd name="T99" fmla="*/ 53 h 856"/>
                <a:gd name="T100" fmla="*/ 1606 w 1606"/>
                <a:gd name="T101"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56">
                  <a:moveTo>
                    <a:pt x="0" y="719"/>
                  </a:moveTo>
                  <a:lnTo>
                    <a:pt x="32" y="679"/>
                  </a:lnTo>
                  <a:lnTo>
                    <a:pt x="64" y="621"/>
                  </a:lnTo>
                  <a:lnTo>
                    <a:pt x="96" y="546"/>
                  </a:lnTo>
                  <a:lnTo>
                    <a:pt x="128" y="465"/>
                  </a:lnTo>
                  <a:lnTo>
                    <a:pt x="161" y="395"/>
                  </a:lnTo>
                  <a:lnTo>
                    <a:pt x="193" y="348"/>
                  </a:lnTo>
                  <a:lnTo>
                    <a:pt x="225" y="333"/>
                  </a:lnTo>
                  <a:lnTo>
                    <a:pt x="257" y="350"/>
                  </a:lnTo>
                  <a:lnTo>
                    <a:pt x="289" y="398"/>
                  </a:lnTo>
                  <a:lnTo>
                    <a:pt x="321" y="472"/>
                  </a:lnTo>
                  <a:lnTo>
                    <a:pt x="353" y="561"/>
                  </a:lnTo>
                  <a:lnTo>
                    <a:pt x="385" y="650"/>
                  </a:lnTo>
                  <a:lnTo>
                    <a:pt x="417" y="728"/>
                  </a:lnTo>
                  <a:lnTo>
                    <a:pt x="450" y="786"/>
                  </a:lnTo>
                  <a:lnTo>
                    <a:pt x="482" y="825"/>
                  </a:lnTo>
                  <a:lnTo>
                    <a:pt x="514" y="847"/>
                  </a:lnTo>
                  <a:lnTo>
                    <a:pt x="546" y="856"/>
                  </a:lnTo>
                  <a:lnTo>
                    <a:pt x="578" y="855"/>
                  </a:lnTo>
                  <a:lnTo>
                    <a:pt x="610" y="845"/>
                  </a:lnTo>
                  <a:lnTo>
                    <a:pt x="642" y="827"/>
                  </a:lnTo>
                  <a:lnTo>
                    <a:pt x="674" y="800"/>
                  </a:lnTo>
                  <a:lnTo>
                    <a:pt x="707" y="764"/>
                  </a:lnTo>
                  <a:lnTo>
                    <a:pt x="739" y="717"/>
                  </a:lnTo>
                  <a:lnTo>
                    <a:pt x="771" y="659"/>
                  </a:lnTo>
                  <a:lnTo>
                    <a:pt x="803" y="590"/>
                  </a:lnTo>
                  <a:lnTo>
                    <a:pt x="835" y="513"/>
                  </a:lnTo>
                  <a:lnTo>
                    <a:pt x="867" y="430"/>
                  </a:lnTo>
                  <a:lnTo>
                    <a:pt x="899" y="347"/>
                  </a:lnTo>
                  <a:lnTo>
                    <a:pt x="931" y="269"/>
                  </a:lnTo>
                  <a:lnTo>
                    <a:pt x="963" y="201"/>
                  </a:lnTo>
                  <a:lnTo>
                    <a:pt x="996" y="145"/>
                  </a:lnTo>
                  <a:lnTo>
                    <a:pt x="1028" y="107"/>
                  </a:lnTo>
                  <a:lnTo>
                    <a:pt x="1060" y="88"/>
                  </a:lnTo>
                  <a:lnTo>
                    <a:pt x="1092" y="92"/>
                  </a:lnTo>
                  <a:lnTo>
                    <a:pt x="1124" y="122"/>
                  </a:lnTo>
                  <a:lnTo>
                    <a:pt x="1156" y="180"/>
                  </a:lnTo>
                  <a:lnTo>
                    <a:pt x="1188" y="265"/>
                  </a:lnTo>
                  <a:lnTo>
                    <a:pt x="1220" y="372"/>
                  </a:lnTo>
                  <a:lnTo>
                    <a:pt x="1252" y="486"/>
                  </a:lnTo>
                  <a:lnTo>
                    <a:pt x="1285" y="590"/>
                  </a:lnTo>
                  <a:lnTo>
                    <a:pt x="1317" y="667"/>
                  </a:lnTo>
                  <a:lnTo>
                    <a:pt x="1349" y="706"/>
                  </a:lnTo>
                  <a:lnTo>
                    <a:pt x="1381" y="697"/>
                  </a:lnTo>
                  <a:lnTo>
                    <a:pt x="1413" y="638"/>
                  </a:lnTo>
                  <a:lnTo>
                    <a:pt x="1445" y="530"/>
                  </a:lnTo>
                  <a:lnTo>
                    <a:pt x="1477" y="392"/>
                  </a:lnTo>
                  <a:lnTo>
                    <a:pt x="1509" y="252"/>
                  </a:lnTo>
                  <a:lnTo>
                    <a:pt x="1541" y="136"/>
                  </a:lnTo>
                  <a:lnTo>
                    <a:pt x="1574" y="5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Freeform 46">
              <a:extLst>
                <a:ext uri="{FF2B5EF4-FFF2-40B4-BE49-F238E27FC236}">
                  <a16:creationId xmlns:a16="http://schemas.microsoft.com/office/drawing/2014/main" id="{B2DD5C91-D736-5C1D-61E0-6F08FCBCF493}"/>
                </a:ext>
              </a:extLst>
            </p:cNvPr>
            <p:cNvSpPr>
              <a:spLocks/>
            </p:cNvSpPr>
            <p:nvPr/>
          </p:nvSpPr>
          <p:spPr bwMode="auto">
            <a:xfrm>
              <a:off x="934" y="835"/>
              <a:ext cx="1606" cy="864"/>
            </a:xfrm>
            <a:custGeom>
              <a:avLst/>
              <a:gdLst>
                <a:gd name="T0" fmla="*/ 0 w 1606"/>
                <a:gd name="T1" fmla="*/ 798 h 864"/>
                <a:gd name="T2" fmla="*/ 32 w 1606"/>
                <a:gd name="T3" fmla="*/ 776 h 864"/>
                <a:gd name="T4" fmla="*/ 64 w 1606"/>
                <a:gd name="T5" fmla="*/ 746 h 864"/>
                <a:gd name="T6" fmla="*/ 96 w 1606"/>
                <a:gd name="T7" fmla="*/ 711 h 864"/>
                <a:gd name="T8" fmla="*/ 128 w 1606"/>
                <a:gd name="T9" fmla="*/ 676 h 864"/>
                <a:gd name="T10" fmla="*/ 161 w 1606"/>
                <a:gd name="T11" fmla="*/ 647 h 864"/>
                <a:gd name="T12" fmla="*/ 193 w 1606"/>
                <a:gd name="T13" fmla="*/ 627 h 864"/>
                <a:gd name="T14" fmla="*/ 225 w 1606"/>
                <a:gd name="T15" fmla="*/ 615 h 864"/>
                <a:gd name="T16" fmla="*/ 257 w 1606"/>
                <a:gd name="T17" fmla="*/ 610 h 864"/>
                <a:gd name="T18" fmla="*/ 289 w 1606"/>
                <a:gd name="T19" fmla="*/ 612 h 864"/>
                <a:gd name="T20" fmla="*/ 321 w 1606"/>
                <a:gd name="T21" fmla="*/ 621 h 864"/>
                <a:gd name="T22" fmla="*/ 353 w 1606"/>
                <a:gd name="T23" fmla="*/ 638 h 864"/>
                <a:gd name="T24" fmla="*/ 385 w 1606"/>
                <a:gd name="T25" fmla="*/ 664 h 864"/>
                <a:gd name="T26" fmla="*/ 417 w 1606"/>
                <a:gd name="T27" fmla="*/ 701 h 864"/>
                <a:gd name="T28" fmla="*/ 450 w 1606"/>
                <a:gd name="T29" fmla="*/ 746 h 864"/>
                <a:gd name="T30" fmla="*/ 482 w 1606"/>
                <a:gd name="T31" fmla="*/ 792 h 864"/>
                <a:gd name="T32" fmla="*/ 514 w 1606"/>
                <a:gd name="T33" fmla="*/ 832 h 864"/>
                <a:gd name="T34" fmla="*/ 546 w 1606"/>
                <a:gd name="T35" fmla="*/ 857 h 864"/>
                <a:gd name="T36" fmla="*/ 578 w 1606"/>
                <a:gd name="T37" fmla="*/ 864 h 864"/>
                <a:gd name="T38" fmla="*/ 610 w 1606"/>
                <a:gd name="T39" fmla="*/ 850 h 864"/>
                <a:gd name="T40" fmla="*/ 642 w 1606"/>
                <a:gd name="T41" fmla="*/ 812 h 864"/>
                <a:gd name="T42" fmla="*/ 674 w 1606"/>
                <a:gd name="T43" fmla="*/ 746 h 864"/>
                <a:gd name="T44" fmla="*/ 707 w 1606"/>
                <a:gd name="T45" fmla="*/ 653 h 864"/>
                <a:gd name="T46" fmla="*/ 739 w 1606"/>
                <a:gd name="T47" fmla="*/ 537 h 864"/>
                <a:gd name="T48" fmla="*/ 771 w 1606"/>
                <a:gd name="T49" fmla="*/ 413 h 864"/>
                <a:gd name="T50" fmla="*/ 803 w 1606"/>
                <a:gd name="T51" fmla="*/ 297 h 864"/>
                <a:gd name="T52" fmla="*/ 835 w 1606"/>
                <a:gd name="T53" fmla="*/ 204 h 864"/>
                <a:gd name="T54" fmla="*/ 867 w 1606"/>
                <a:gd name="T55" fmla="*/ 136 h 864"/>
                <a:gd name="T56" fmla="*/ 899 w 1606"/>
                <a:gd name="T57" fmla="*/ 93 h 864"/>
                <a:gd name="T58" fmla="*/ 931 w 1606"/>
                <a:gd name="T59" fmla="*/ 71 h 864"/>
                <a:gd name="T60" fmla="*/ 963 w 1606"/>
                <a:gd name="T61" fmla="*/ 65 h 864"/>
                <a:gd name="T62" fmla="*/ 996 w 1606"/>
                <a:gd name="T63" fmla="*/ 74 h 864"/>
                <a:gd name="T64" fmla="*/ 1028 w 1606"/>
                <a:gd name="T65" fmla="*/ 95 h 864"/>
                <a:gd name="T66" fmla="*/ 1060 w 1606"/>
                <a:gd name="T67" fmla="*/ 125 h 864"/>
                <a:gd name="T68" fmla="*/ 1092 w 1606"/>
                <a:gd name="T69" fmla="*/ 157 h 864"/>
                <a:gd name="T70" fmla="*/ 1124 w 1606"/>
                <a:gd name="T71" fmla="*/ 186 h 864"/>
                <a:gd name="T72" fmla="*/ 1156 w 1606"/>
                <a:gd name="T73" fmla="*/ 208 h 864"/>
                <a:gd name="T74" fmla="*/ 1188 w 1606"/>
                <a:gd name="T75" fmla="*/ 223 h 864"/>
                <a:gd name="T76" fmla="*/ 1220 w 1606"/>
                <a:gd name="T77" fmla="*/ 232 h 864"/>
                <a:gd name="T78" fmla="*/ 1252 w 1606"/>
                <a:gd name="T79" fmla="*/ 237 h 864"/>
                <a:gd name="T80" fmla="*/ 1285 w 1606"/>
                <a:gd name="T81" fmla="*/ 239 h 864"/>
                <a:gd name="T82" fmla="*/ 1317 w 1606"/>
                <a:gd name="T83" fmla="*/ 239 h 864"/>
                <a:gd name="T84" fmla="*/ 1349 w 1606"/>
                <a:gd name="T85" fmla="*/ 238 h 864"/>
                <a:gd name="T86" fmla="*/ 1381 w 1606"/>
                <a:gd name="T87" fmla="*/ 234 h 864"/>
                <a:gd name="T88" fmla="*/ 1413 w 1606"/>
                <a:gd name="T89" fmla="*/ 228 h 864"/>
                <a:gd name="T90" fmla="*/ 1445 w 1606"/>
                <a:gd name="T91" fmla="*/ 217 h 864"/>
                <a:gd name="T92" fmla="*/ 1477 w 1606"/>
                <a:gd name="T93" fmla="*/ 198 h 864"/>
                <a:gd name="T94" fmla="*/ 1509 w 1606"/>
                <a:gd name="T95" fmla="*/ 168 h 864"/>
                <a:gd name="T96" fmla="*/ 1541 w 1606"/>
                <a:gd name="T97" fmla="*/ 125 h 864"/>
                <a:gd name="T98" fmla="*/ 1574 w 1606"/>
                <a:gd name="T99" fmla="*/ 67 h 864"/>
                <a:gd name="T100" fmla="*/ 1606 w 1606"/>
                <a:gd name="T101"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64">
                  <a:moveTo>
                    <a:pt x="0" y="798"/>
                  </a:moveTo>
                  <a:lnTo>
                    <a:pt x="32" y="776"/>
                  </a:lnTo>
                  <a:lnTo>
                    <a:pt x="64" y="746"/>
                  </a:lnTo>
                  <a:lnTo>
                    <a:pt x="96" y="711"/>
                  </a:lnTo>
                  <a:lnTo>
                    <a:pt x="128" y="676"/>
                  </a:lnTo>
                  <a:lnTo>
                    <a:pt x="161" y="647"/>
                  </a:lnTo>
                  <a:lnTo>
                    <a:pt x="193" y="627"/>
                  </a:lnTo>
                  <a:lnTo>
                    <a:pt x="225" y="615"/>
                  </a:lnTo>
                  <a:lnTo>
                    <a:pt x="257" y="610"/>
                  </a:lnTo>
                  <a:lnTo>
                    <a:pt x="289" y="612"/>
                  </a:lnTo>
                  <a:lnTo>
                    <a:pt x="321" y="621"/>
                  </a:lnTo>
                  <a:lnTo>
                    <a:pt x="353" y="638"/>
                  </a:lnTo>
                  <a:lnTo>
                    <a:pt x="385" y="664"/>
                  </a:lnTo>
                  <a:lnTo>
                    <a:pt x="417" y="701"/>
                  </a:lnTo>
                  <a:lnTo>
                    <a:pt x="450" y="746"/>
                  </a:lnTo>
                  <a:lnTo>
                    <a:pt x="482" y="792"/>
                  </a:lnTo>
                  <a:lnTo>
                    <a:pt x="514" y="832"/>
                  </a:lnTo>
                  <a:lnTo>
                    <a:pt x="546" y="857"/>
                  </a:lnTo>
                  <a:lnTo>
                    <a:pt x="578" y="864"/>
                  </a:lnTo>
                  <a:lnTo>
                    <a:pt x="610" y="850"/>
                  </a:lnTo>
                  <a:lnTo>
                    <a:pt x="642" y="812"/>
                  </a:lnTo>
                  <a:lnTo>
                    <a:pt x="674" y="746"/>
                  </a:lnTo>
                  <a:lnTo>
                    <a:pt x="707" y="653"/>
                  </a:lnTo>
                  <a:lnTo>
                    <a:pt x="739" y="537"/>
                  </a:lnTo>
                  <a:lnTo>
                    <a:pt x="771" y="413"/>
                  </a:lnTo>
                  <a:lnTo>
                    <a:pt x="803" y="297"/>
                  </a:lnTo>
                  <a:lnTo>
                    <a:pt x="835" y="204"/>
                  </a:lnTo>
                  <a:lnTo>
                    <a:pt x="867" y="136"/>
                  </a:lnTo>
                  <a:lnTo>
                    <a:pt x="899" y="93"/>
                  </a:lnTo>
                  <a:lnTo>
                    <a:pt x="931" y="71"/>
                  </a:lnTo>
                  <a:lnTo>
                    <a:pt x="963" y="65"/>
                  </a:lnTo>
                  <a:lnTo>
                    <a:pt x="996" y="74"/>
                  </a:lnTo>
                  <a:lnTo>
                    <a:pt x="1028" y="95"/>
                  </a:lnTo>
                  <a:lnTo>
                    <a:pt x="1060" y="125"/>
                  </a:lnTo>
                  <a:lnTo>
                    <a:pt x="1092" y="157"/>
                  </a:lnTo>
                  <a:lnTo>
                    <a:pt x="1124" y="186"/>
                  </a:lnTo>
                  <a:lnTo>
                    <a:pt x="1156" y="208"/>
                  </a:lnTo>
                  <a:lnTo>
                    <a:pt x="1188" y="223"/>
                  </a:lnTo>
                  <a:lnTo>
                    <a:pt x="1220" y="232"/>
                  </a:lnTo>
                  <a:lnTo>
                    <a:pt x="1252" y="237"/>
                  </a:lnTo>
                  <a:lnTo>
                    <a:pt x="1285" y="239"/>
                  </a:lnTo>
                  <a:lnTo>
                    <a:pt x="1317" y="239"/>
                  </a:lnTo>
                  <a:lnTo>
                    <a:pt x="1349" y="238"/>
                  </a:lnTo>
                  <a:lnTo>
                    <a:pt x="1381" y="234"/>
                  </a:lnTo>
                  <a:lnTo>
                    <a:pt x="1413" y="228"/>
                  </a:lnTo>
                  <a:lnTo>
                    <a:pt x="1445" y="217"/>
                  </a:lnTo>
                  <a:lnTo>
                    <a:pt x="1477" y="198"/>
                  </a:lnTo>
                  <a:lnTo>
                    <a:pt x="1509" y="168"/>
                  </a:lnTo>
                  <a:lnTo>
                    <a:pt x="1541" y="125"/>
                  </a:lnTo>
                  <a:lnTo>
                    <a:pt x="1574" y="6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Freeform 47">
              <a:extLst>
                <a:ext uri="{FF2B5EF4-FFF2-40B4-BE49-F238E27FC236}">
                  <a16:creationId xmlns:a16="http://schemas.microsoft.com/office/drawing/2014/main" id="{6195AFA6-FB17-7F67-E75F-B395ED5A46EF}"/>
                </a:ext>
              </a:extLst>
            </p:cNvPr>
            <p:cNvSpPr>
              <a:spLocks/>
            </p:cNvSpPr>
            <p:nvPr/>
          </p:nvSpPr>
          <p:spPr bwMode="auto">
            <a:xfrm>
              <a:off x="934" y="891"/>
              <a:ext cx="1606" cy="742"/>
            </a:xfrm>
            <a:custGeom>
              <a:avLst/>
              <a:gdLst>
                <a:gd name="T0" fmla="*/ 0 w 1606"/>
                <a:gd name="T1" fmla="*/ 742 h 742"/>
                <a:gd name="T2" fmla="*/ 32 w 1606"/>
                <a:gd name="T3" fmla="*/ 702 h 742"/>
                <a:gd name="T4" fmla="*/ 64 w 1606"/>
                <a:gd name="T5" fmla="*/ 646 h 742"/>
                <a:gd name="T6" fmla="*/ 96 w 1606"/>
                <a:gd name="T7" fmla="*/ 575 h 742"/>
                <a:gd name="T8" fmla="*/ 128 w 1606"/>
                <a:gd name="T9" fmla="*/ 499 h 742"/>
                <a:gd name="T10" fmla="*/ 161 w 1606"/>
                <a:gd name="T11" fmla="*/ 432 h 742"/>
                <a:gd name="T12" fmla="*/ 193 w 1606"/>
                <a:gd name="T13" fmla="*/ 381 h 742"/>
                <a:gd name="T14" fmla="*/ 225 w 1606"/>
                <a:gd name="T15" fmla="*/ 350 h 742"/>
                <a:gd name="T16" fmla="*/ 257 w 1606"/>
                <a:gd name="T17" fmla="*/ 338 h 742"/>
                <a:gd name="T18" fmla="*/ 289 w 1606"/>
                <a:gd name="T19" fmla="*/ 342 h 742"/>
                <a:gd name="T20" fmla="*/ 321 w 1606"/>
                <a:gd name="T21" fmla="*/ 361 h 742"/>
                <a:gd name="T22" fmla="*/ 353 w 1606"/>
                <a:gd name="T23" fmla="*/ 398 h 742"/>
                <a:gd name="T24" fmla="*/ 385 w 1606"/>
                <a:gd name="T25" fmla="*/ 450 h 742"/>
                <a:gd name="T26" fmla="*/ 417 w 1606"/>
                <a:gd name="T27" fmla="*/ 515 h 742"/>
                <a:gd name="T28" fmla="*/ 450 w 1606"/>
                <a:gd name="T29" fmla="*/ 583 h 742"/>
                <a:gd name="T30" fmla="*/ 482 w 1606"/>
                <a:gd name="T31" fmla="*/ 644 h 742"/>
                <a:gd name="T32" fmla="*/ 514 w 1606"/>
                <a:gd name="T33" fmla="*/ 687 h 742"/>
                <a:gd name="T34" fmla="*/ 546 w 1606"/>
                <a:gd name="T35" fmla="*/ 709 h 742"/>
                <a:gd name="T36" fmla="*/ 578 w 1606"/>
                <a:gd name="T37" fmla="*/ 709 h 742"/>
                <a:gd name="T38" fmla="*/ 610 w 1606"/>
                <a:gd name="T39" fmla="*/ 683 h 742"/>
                <a:gd name="T40" fmla="*/ 642 w 1606"/>
                <a:gd name="T41" fmla="*/ 630 h 742"/>
                <a:gd name="T42" fmla="*/ 674 w 1606"/>
                <a:gd name="T43" fmla="*/ 551 h 742"/>
                <a:gd name="T44" fmla="*/ 707 w 1606"/>
                <a:gd name="T45" fmla="*/ 450 h 742"/>
                <a:gd name="T46" fmla="*/ 739 w 1606"/>
                <a:gd name="T47" fmla="*/ 342 h 742"/>
                <a:gd name="T48" fmla="*/ 771 w 1606"/>
                <a:gd name="T49" fmla="*/ 243 h 742"/>
                <a:gd name="T50" fmla="*/ 803 w 1606"/>
                <a:gd name="T51" fmla="*/ 164 h 742"/>
                <a:gd name="T52" fmla="*/ 835 w 1606"/>
                <a:gd name="T53" fmla="*/ 108 h 742"/>
                <a:gd name="T54" fmla="*/ 867 w 1606"/>
                <a:gd name="T55" fmla="*/ 71 h 742"/>
                <a:gd name="T56" fmla="*/ 899 w 1606"/>
                <a:gd name="T57" fmla="*/ 49 h 742"/>
                <a:gd name="T58" fmla="*/ 931 w 1606"/>
                <a:gd name="T59" fmla="*/ 36 h 742"/>
                <a:gd name="T60" fmla="*/ 963 w 1606"/>
                <a:gd name="T61" fmla="*/ 29 h 742"/>
                <a:gd name="T62" fmla="*/ 996 w 1606"/>
                <a:gd name="T63" fmla="*/ 27 h 742"/>
                <a:gd name="T64" fmla="*/ 1028 w 1606"/>
                <a:gd name="T65" fmla="*/ 29 h 742"/>
                <a:gd name="T66" fmla="*/ 1060 w 1606"/>
                <a:gd name="T67" fmla="*/ 35 h 742"/>
                <a:gd name="T68" fmla="*/ 1092 w 1606"/>
                <a:gd name="T69" fmla="*/ 47 h 742"/>
                <a:gd name="T70" fmla="*/ 1124 w 1606"/>
                <a:gd name="T71" fmla="*/ 68 h 742"/>
                <a:gd name="T72" fmla="*/ 1156 w 1606"/>
                <a:gd name="T73" fmla="*/ 100 h 742"/>
                <a:gd name="T74" fmla="*/ 1188 w 1606"/>
                <a:gd name="T75" fmla="*/ 148 h 742"/>
                <a:gd name="T76" fmla="*/ 1220 w 1606"/>
                <a:gd name="T77" fmla="*/ 210 h 742"/>
                <a:gd name="T78" fmla="*/ 1252 w 1606"/>
                <a:gd name="T79" fmla="*/ 282 h 742"/>
                <a:gd name="T80" fmla="*/ 1285 w 1606"/>
                <a:gd name="T81" fmla="*/ 353 h 742"/>
                <a:gd name="T82" fmla="*/ 1317 w 1606"/>
                <a:gd name="T83" fmla="*/ 414 h 742"/>
                <a:gd name="T84" fmla="*/ 1349 w 1606"/>
                <a:gd name="T85" fmla="*/ 457 h 742"/>
                <a:gd name="T86" fmla="*/ 1381 w 1606"/>
                <a:gd name="T87" fmla="*/ 482 h 742"/>
                <a:gd name="T88" fmla="*/ 1413 w 1606"/>
                <a:gd name="T89" fmla="*/ 488 h 742"/>
                <a:gd name="T90" fmla="*/ 1445 w 1606"/>
                <a:gd name="T91" fmla="*/ 476 h 742"/>
                <a:gd name="T92" fmla="*/ 1477 w 1606"/>
                <a:gd name="T93" fmla="*/ 442 h 742"/>
                <a:gd name="T94" fmla="*/ 1509 w 1606"/>
                <a:gd name="T95" fmla="*/ 380 h 742"/>
                <a:gd name="T96" fmla="*/ 1541 w 1606"/>
                <a:gd name="T97" fmla="*/ 284 h 742"/>
                <a:gd name="T98" fmla="*/ 1574 w 1606"/>
                <a:gd name="T99" fmla="*/ 154 h 742"/>
                <a:gd name="T100" fmla="*/ 1606 w 1606"/>
                <a:gd name="T101"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42">
                  <a:moveTo>
                    <a:pt x="0" y="742"/>
                  </a:moveTo>
                  <a:lnTo>
                    <a:pt x="32" y="702"/>
                  </a:lnTo>
                  <a:lnTo>
                    <a:pt x="64" y="646"/>
                  </a:lnTo>
                  <a:lnTo>
                    <a:pt x="96" y="575"/>
                  </a:lnTo>
                  <a:lnTo>
                    <a:pt x="128" y="499"/>
                  </a:lnTo>
                  <a:lnTo>
                    <a:pt x="161" y="432"/>
                  </a:lnTo>
                  <a:lnTo>
                    <a:pt x="193" y="381"/>
                  </a:lnTo>
                  <a:lnTo>
                    <a:pt x="225" y="350"/>
                  </a:lnTo>
                  <a:lnTo>
                    <a:pt x="257" y="338"/>
                  </a:lnTo>
                  <a:lnTo>
                    <a:pt x="289" y="342"/>
                  </a:lnTo>
                  <a:lnTo>
                    <a:pt x="321" y="361"/>
                  </a:lnTo>
                  <a:lnTo>
                    <a:pt x="353" y="398"/>
                  </a:lnTo>
                  <a:lnTo>
                    <a:pt x="385" y="450"/>
                  </a:lnTo>
                  <a:lnTo>
                    <a:pt x="417" y="515"/>
                  </a:lnTo>
                  <a:lnTo>
                    <a:pt x="450" y="583"/>
                  </a:lnTo>
                  <a:lnTo>
                    <a:pt x="482" y="644"/>
                  </a:lnTo>
                  <a:lnTo>
                    <a:pt x="514" y="687"/>
                  </a:lnTo>
                  <a:lnTo>
                    <a:pt x="546" y="709"/>
                  </a:lnTo>
                  <a:lnTo>
                    <a:pt x="578" y="709"/>
                  </a:lnTo>
                  <a:lnTo>
                    <a:pt x="610" y="683"/>
                  </a:lnTo>
                  <a:lnTo>
                    <a:pt x="642" y="630"/>
                  </a:lnTo>
                  <a:lnTo>
                    <a:pt x="674" y="551"/>
                  </a:lnTo>
                  <a:lnTo>
                    <a:pt x="707" y="450"/>
                  </a:lnTo>
                  <a:lnTo>
                    <a:pt x="739" y="342"/>
                  </a:lnTo>
                  <a:lnTo>
                    <a:pt x="771" y="243"/>
                  </a:lnTo>
                  <a:lnTo>
                    <a:pt x="803" y="164"/>
                  </a:lnTo>
                  <a:lnTo>
                    <a:pt x="835" y="108"/>
                  </a:lnTo>
                  <a:lnTo>
                    <a:pt x="867" y="71"/>
                  </a:lnTo>
                  <a:lnTo>
                    <a:pt x="899" y="49"/>
                  </a:lnTo>
                  <a:lnTo>
                    <a:pt x="931" y="36"/>
                  </a:lnTo>
                  <a:lnTo>
                    <a:pt x="963" y="29"/>
                  </a:lnTo>
                  <a:lnTo>
                    <a:pt x="996" y="27"/>
                  </a:lnTo>
                  <a:lnTo>
                    <a:pt x="1028" y="29"/>
                  </a:lnTo>
                  <a:lnTo>
                    <a:pt x="1060" y="35"/>
                  </a:lnTo>
                  <a:lnTo>
                    <a:pt x="1092" y="47"/>
                  </a:lnTo>
                  <a:lnTo>
                    <a:pt x="1124" y="68"/>
                  </a:lnTo>
                  <a:lnTo>
                    <a:pt x="1156" y="100"/>
                  </a:lnTo>
                  <a:lnTo>
                    <a:pt x="1188" y="148"/>
                  </a:lnTo>
                  <a:lnTo>
                    <a:pt x="1220" y="210"/>
                  </a:lnTo>
                  <a:lnTo>
                    <a:pt x="1252" y="282"/>
                  </a:lnTo>
                  <a:lnTo>
                    <a:pt x="1285" y="353"/>
                  </a:lnTo>
                  <a:lnTo>
                    <a:pt x="1317" y="414"/>
                  </a:lnTo>
                  <a:lnTo>
                    <a:pt x="1349" y="457"/>
                  </a:lnTo>
                  <a:lnTo>
                    <a:pt x="1381" y="482"/>
                  </a:lnTo>
                  <a:lnTo>
                    <a:pt x="1413" y="488"/>
                  </a:lnTo>
                  <a:lnTo>
                    <a:pt x="1445" y="476"/>
                  </a:lnTo>
                  <a:lnTo>
                    <a:pt x="1477" y="442"/>
                  </a:lnTo>
                  <a:lnTo>
                    <a:pt x="1509" y="380"/>
                  </a:lnTo>
                  <a:lnTo>
                    <a:pt x="1541" y="284"/>
                  </a:lnTo>
                  <a:lnTo>
                    <a:pt x="1574" y="15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Freeform 48">
              <a:extLst>
                <a:ext uri="{FF2B5EF4-FFF2-40B4-BE49-F238E27FC236}">
                  <a16:creationId xmlns:a16="http://schemas.microsoft.com/office/drawing/2014/main" id="{C609B93A-6493-C8C3-709A-DF3A135D1705}"/>
                </a:ext>
              </a:extLst>
            </p:cNvPr>
            <p:cNvSpPr>
              <a:spLocks/>
            </p:cNvSpPr>
            <p:nvPr/>
          </p:nvSpPr>
          <p:spPr bwMode="auto">
            <a:xfrm>
              <a:off x="934" y="916"/>
              <a:ext cx="1606" cy="835"/>
            </a:xfrm>
            <a:custGeom>
              <a:avLst/>
              <a:gdLst>
                <a:gd name="T0" fmla="*/ 0 w 1606"/>
                <a:gd name="T1" fmla="*/ 835 h 835"/>
                <a:gd name="T2" fmla="*/ 32 w 1606"/>
                <a:gd name="T3" fmla="*/ 715 h 835"/>
                <a:gd name="T4" fmla="*/ 64 w 1606"/>
                <a:gd name="T5" fmla="*/ 602 h 835"/>
                <a:gd name="T6" fmla="*/ 96 w 1606"/>
                <a:gd name="T7" fmla="*/ 512 h 835"/>
                <a:gd name="T8" fmla="*/ 128 w 1606"/>
                <a:gd name="T9" fmla="*/ 449 h 835"/>
                <a:gd name="T10" fmla="*/ 161 w 1606"/>
                <a:gd name="T11" fmla="*/ 409 h 835"/>
                <a:gd name="T12" fmla="*/ 193 w 1606"/>
                <a:gd name="T13" fmla="*/ 387 h 835"/>
                <a:gd name="T14" fmla="*/ 225 w 1606"/>
                <a:gd name="T15" fmla="*/ 378 h 835"/>
                <a:gd name="T16" fmla="*/ 257 w 1606"/>
                <a:gd name="T17" fmla="*/ 380 h 835"/>
                <a:gd name="T18" fmla="*/ 289 w 1606"/>
                <a:gd name="T19" fmla="*/ 393 h 835"/>
                <a:gd name="T20" fmla="*/ 321 w 1606"/>
                <a:gd name="T21" fmla="*/ 417 h 835"/>
                <a:gd name="T22" fmla="*/ 353 w 1606"/>
                <a:gd name="T23" fmla="*/ 453 h 835"/>
                <a:gd name="T24" fmla="*/ 385 w 1606"/>
                <a:gd name="T25" fmla="*/ 498 h 835"/>
                <a:gd name="T26" fmla="*/ 417 w 1606"/>
                <a:gd name="T27" fmla="*/ 545 h 835"/>
                <a:gd name="T28" fmla="*/ 450 w 1606"/>
                <a:gd name="T29" fmla="*/ 587 h 835"/>
                <a:gd name="T30" fmla="*/ 482 w 1606"/>
                <a:gd name="T31" fmla="*/ 619 h 835"/>
                <a:gd name="T32" fmla="*/ 514 w 1606"/>
                <a:gd name="T33" fmla="*/ 641 h 835"/>
                <a:gd name="T34" fmla="*/ 546 w 1606"/>
                <a:gd name="T35" fmla="*/ 655 h 835"/>
                <a:gd name="T36" fmla="*/ 578 w 1606"/>
                <a:gd name="T37" fmla="*/ 661 h 835"/>
                <a:gd name="T38" fmla="*/ 610 w 1606"/>
                <a:gd name="T39" fmla="*/ 664 h 835"/>
                <a:gd name="T40" fmla="*/ 642 w 1606"/>
                <a:gd name="T41" fmla="*/ 661 h 835"/>
                <a:gd name="T42" fmla="*/ 674 w 1606"/>
                <a:gd name="T43" fmla="*/ 652 h 835"/>
                <a:gd name="T44" fmla="*/ 707 w 1606"/>
                <a:gd name="T45" fmla="*/ 635 h 835"/>
                <a:gd name="T46" fmla="*/ 739 w 1606"/>
                <a:gd name="T47" fmla="*/ 607 h 835"/>
                <a:gd name="T48" fmla="*/ 771 w 1606"/>
                <a:gd name="T49" fmla="*/ 560 h 835"/>
                <a:gd name="T50" fmla="*/ 803 w 1606"/>
                <a:gd name="T51" fmla="*/ 493 h 835"/>
                <a:gd name="T52" fmla="*/ 835 w 1606"/>
                <a:gd name="T53" fmla="*/ 404 h 835"/>
                <a:gd name="T54" fmla="*/ 867 w 1606"/>
                <a:gd name="T55" fmla="*/ 304 h 835"/>
                <a:gd name="T56" fmla="*/ 899 w 1606"/>
                <a:gd name="T57" fmla="*/ 208 h 835"/>
                <a:gd name="T58" fmla="*/ 931 w 1606"/>
                <a:gd name="T59" fmla="*/ 129 h 835"/>
                <a:gd name="T60" fmla="*/ 963 w 1606"/>
                <a:gd name="T61" fmla="*/ 73 h 835"/>
                <a:gd name="T62" fmla="*/ 996 w 1606"/>
                <a:gd name="T63" fmla="*/ 37 h 835"/>
                <a:gd name="T64" fmla="*/ 1028 w 1606"/>
                <a:gd name="T65" fmla="*/ 16 h 835"/>
                <a:gd name="T66" fmla="*/ 1060 w 1606"/>
                <a:gd name="T67" fmla="*/ 6 h 835"/>
                <a:gd name="T68" fmla="*/ 1092 w 1606"/>
                <a:gd name="T69" fmla="*/ 3 h 835"/>
                <a:gd name="T70" fmla="*/ 1124 w 1606"/>
                <a:gd name="T71" fmla="*/ 6 h 835"/>
                <a:gd name="T72" fmla="*/ 1156 w 1606"/>
                <a:gd name="T73" fmla="*/ 15 h 835"/>
                <a:gd name="T74" fmla="*/ 1188 w 1606"/>
                <a:gd name="T75" fmla="*/ 30 h 835"/>
                <a:gd name="T76" fmla="*/ 1220 w 1606"/>
                <a:gd name="T77" fmla="*/ 49 h 835"/>
                <a:gd name="T78" fmla="*/ 1252 w 1606"/>
                <a:gd name="T79" fmla="*/ 71 h 835"/>
                <a:gd name="T80" fmla="*/ 1285 w 1606"/>
                <a:gd name="T81" fmla="*/ 91 h 835"/>
                <a:gd name="T82" fmla="*/ 1317 w 1606"/>
                <a:gd name="T83" fmla="*/ 107 h 835"/>
                <a:gd name="T84" fmla="*/ 1349 w 1606"/>
                <a:gd name="T85" fmla="*/ 116 h 835"/>
                <a:gd name="T86" fmla="*/ 1381 w 1606"/>
                <a:gd name="T87" fmla="*/ 120 h 835"/>
                <a:gd name="T88" fmla="*/ 1413 w 1606"/>
                <a:gd name="T89" fmla="*/ 119 h 835"/>
                <a:gd name="T90" fmla="*/ 1445 w 1606"/>
                <a:gd name="T91" fmla="*/ 111 h 835"/>
                <a:gd name="T92" fmla="*/ 1477 w 1606"/>
                <a:gd name="T93" fmla="*/ 97 h 835"/>
                <a:gd name="T94" fmla="*/ 1509 w 1606"/>
                <a:gd name="T95" fmla="*/ 76 h 835"/>
                <a:gd name="T96" fmla="*/ 1541 w 1606"/>
                <a:gd name="T97" fmla="*/ 50 h 835"/>
                <a:gd name="T98" fmla="*/ 1574 w 1606"/>
                <a:gd name="T99" fmla="*/ 23 h 835"/>
                <a:gd name="T100" fmla="*/ 1606 w 1606"/>
                <a:gd name="T101" fmla="*/ 0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35">
                  <a:moveTo>
                    <a:pt x="0" y="835"/>
                  </a:moveTo>
                  <a:lnTo>
                    <a:pt x="32" y="715"/>
                  </a:lnTo>
                  <a:lnTo>
                    <a:pt x="64" y="602"/>
                  </a:lnTo>
                  <a:lnTo>
                    <a:pt x="96" y="512"/>
                  </a:lnTo>
                  <a:lnTo>
                    <a:pt x="128" y="449"/>
                  </a:lnTo>
                  <a:lnTo>
                    <a:pt x="161" y="409"/>
                  </a:lnTo>
                  <a:lnTo>
                    <a:pt x="193" y="387"/>
                  </a:lnTo>
                  <a:lnTo>
                    <a:pt x="225" y="378"/>
                  </a:lnTo>
                  <a:lnTo>
                    <a:pt x="257" y="380"/>
                  </a:lnTo>
                  <a:lnTo>
                    <a:pt x="289" y="393"/>
                  </a:lnTo>
                  <a:lnTo>
                    <a:pt x="321" y="417"/>
                  </a:lnTo>
                  <a:lnTo>
                    <a:pt x="353" y="453"/>
                  </a:lnTo>
                  <a:lnTo>
                    <a:pt x="385" y="498"/>
                  </a:lnTo>
                  <a:lnTo>
                    <a:pt x="417" y="545"/>
                  </a:lnTo>
                  <a:lnTo>
                    <a:pt x="450" y="587"/>
                  </a:lnTo>
                  <a:lnTo>
                    <a:pt x="482" y="619"/>
                  </a:lnTo>
                  <a:lnTo>
                    <a:pt x="514" y="641"/>
                  </a:lnTo>
                  <a:lnTo>
                    <a:pt x="546" y="655"/>
                  </a:lnTo>
                  <a:lnTo>
                    <a:pt x="578" y="661"/>
                  </a:lnTo>
                  <a:lnTo>
                    <a:pt x="610" y="664"/>
                  </a:lnTo>
                  <a:lnTo>
                    <a:pt x="642" y="661"/>
                  </a:lnTo>
                  <a:lnTo>
                    <a:pt x="674" y="652"/>
                  </a:lnTo>
                  <a:lnTo>
                    <a:pt x="707" y="635"/>
                  </a:lnTo>
                  <a:lnTo>
                    <a:pt x="739" y="607"/>
                  </a:lnTo>
                  <a:lnTo>
                    <a:pt x="771" y="560"/>
                  </a:lnTo>
                  <a:lnTo>
                    <a:pt x="803" y="493"/>
                  </a:lnTo>
                  <a:lnTo>
                    <a:pt x="835" y="404"/>
                  </a:lnTo>
                  <a:lnTo>
                    <a:pt x="867" y="304"/>
                  </a:lnTo>
                  <a:lnTo>
                    <a:pt x="899" y="208"/>
                  </a:lnTo>
                  <a:lnTo>
                    <a:pt x="931" y="129"/>
                  </a:lnTo>
                  <a:lnTo>
                    <a:pt x="963" y="73"/>
                  </a:lnTo>
                  <a:lnTo>
                    <a:pt x="996" y="37"/>
                  </a:lnTo>
                  <a:lnTo>
                    <a:pt x="1028" y="16"/>
                  </a:lnTo>
                  <a:lnTo>
                    <a:pt x="1060" y="6"/>
                  </a:lnTo>
                  <a:lnTo>
                    <a:pt x="1092" y="3"/>
                  </a:lnTo>
                  <a:lnTo>
                    <a:pt x="1124" y="6"/>
                  </a:lnTo>
                  <a:lnTo>
                    <a:pt x="1156" y="15"/>
                  </a:lnTo>
                  <a:lnTo>
                    <a:pt x="1188" y="30"/>
                  </a:lnTo>
                  <a:lnTo>
                    <a:pt x="1220" y="49"/>
                  </a:lnTo>
                  <a:lnTo>
                    <a:pt x="1252" y="71"/>
                  </a:lnTo>
                  <a:lnTo>
                    <a:pt x="1285" y="91"/>
                  </a:lnTo>
                  <a:lnTo>
                    <a:pt x="1317" y="107"/>
                  </a:lnTo>
                  <a:lnTo>
                    <a:pt x="1349" y="116"/>
                  </a:lnTo>
                  <a:lnTo>
                    <a:pt x="1381" y="120"/>
                  </a:lnTo>
                  <a:lnTo>
                    <a:pt x="1413" y="119"/>
                  </a:lnTo>
                  <a:lnTo>
                    <a:pt x="1445" y="111"/>
                  </a:lnTo>
                  <a:lnTo>
                    <a:pt x="1477" y="97"/>
                  </a:lnTo>
                  <a:lnTo>
                    <a:pt x="1509" y="76"/>
                  </a:lnTo>
                  <a:lnTo>
                    <a:pt x="1541" y="50"/>
                  </a:lnTo>
                  <a:lnTo>
                    <a:pt x="1574" y="2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Freeform 49">
              <a:extLst>
                <a:ext uri="{FF2B5EF4-FFF2-40B4-BE49-F238E27FC236}">
                  <a16:creationId xmlns:a16="http://schemas.microsoft.com/office/drawing/2014/main" id="{FF1B47C3-0DEA-E570-C40C-A6FD614DFB20}"/>
                </a:ext>
              </a:extLst>
            </p:cNvPr>
            <p:cNvSpPr>
              <a:spLocks/>
            </p:cNvSpPr>
            <p:nvPr/>
          </p:nvSpPr>
          <p:spPr bwMode="auto">
            <a:xfrm>
              <a:off x="934" y="798"/>
              <a:ext cx="1606" cy="876"/>
            </a:xfrm>
            <a:custGeom>
              <a:avLst/>
              <a:gdLst>
                <a:gd name="T0" fmla="*/ 0 w 1606"/>
                <a:gd name="T1" fmla="*/ 739 h 876"/>
                <a:gd name="T2" fmla="*/ 32 w 1606"/>
                <a:gd name="T3" fmla="*/ 708 h 876"/>
                <a:gd name="T4" fmla="*/ 64 w 1606"/>
                <a:gd name="T5" fmla="*/ 690 h 876"/>
                <a:gd name="T6" fmla="*/ 96 w 1606"/>
                <a:gd name="T7" fmla="*/ 679 h 876"/>
                <a:gd name="T8" fmla="*/ 128 w 1606"/>
                <a:gd name="T9" fmla="*/ 673 h 876"/>
                <a:gd name="T10" fmla="*/ 161 w 1606"/>
                <a:gd name="T11" fmla="*/ 669 h 876"/>
                <a:gd name="T12" fmla="*/ 193 w 1606"/>
                <a:gd name="T13" fmla="*/ 668 h 876"/>
                <a:gd name="T14" fmla="*/ 225 w 1606"/>
                <a:gd name="T15" fmla="*/ 669 h 876"/>
                <a:gd name="T16" fmla="*/ 257 w 1606"/>
                <a:gd name="T17" fmla="*/ 671 h 876"/>
                <a:gd name="T18" fmla="*/ 289 w 1606"/>
                <a:gd name="T19" fmla="*/ 677 h 876"/>
                <a:gd name="T20" fmla="*/ 321 w 1606"/>
                <a:gd name="T21" fmla="*/ 686 h 876"/>
                <a:gd name="T22" fmla="*/ 353 w 1606"/>
                <a:gd name="T23" fmla="*/ 702 h 876"/>
                <a:gd name="T24" fmla="*/ 385 w 1606"/>
                <a:gd name="T25" fmla="*/ 726 h 876"/>
                <a:gd name="T26" fmla="*/ 417 w 1606"/>
                <a:gd name="T27" fmla="*/ 758 h 876"/>
                <a:gd name="T28" fmla="*/ 450 w 1606"/>
                <a:gd name="T29" fmla="*/ 796 h 876"/>
                <a:gd name="T30" fmla="*/ 482 w 1606"/>
                <a:gd name="T31" fmla="*/ 833 h 876"/>
                <a:gd name="T32" fmla="*/ 514 w 1606"/>
                <a:gd name="T33" fmla="*/ 861 h 876"/>
                <a:gd name="T34" fmla="*/ 546 w 1606"/>
                <a:gd name="T35" fmla="*/ 876 h 876"/>
                <a:gd name="T36" fmla="*/ 578 w 1606"/>
                <a:gd name="T37" fmla="*/ 873 h 876"/>
                <a:gd name="T38" fmla="*/ 610 w 1606"/>
                <a:gd name="T39" fmla="*/ 851 h 876"/>
                <a:gd name="T40" fmla="*/ 642 w 1606"/>
                <a:gd name="T41" fmla="*/ 810 h 876"/>
                <a:gd name="T42" fmla="*/ 674 w 1606"/>
                <a:gd name="T43" fmla="*/ 749 h 876"/>
                <a:gd name="T44" fmla="*/ 707 w 1606"/>
                <a:gd name="T45" fmla="*/ 670 h 876"/>
                <a:gd name="T46" fmla="*/ 739 w 1606"/>
                <a:gd name="T47" fmla="*/ 577 h 876"/>
                <a:gd name="T48" fmla="*/ 771 w 1606"/>
                <a:gd name="T49" fmla="*/ 481 h 876"/>
                <a:gd name="T50" fmla="*/ 803 w 1606"/>
                <a:gd name="T51" fmla="*/ 391 h 876"/>
                <a:gd name="T52" fmla="*/ 835 w 1606"/>
                <a:gd name="T53" fmla="*/ 316 h 876"/>
                <a:gd name="T54" fmla="*/ 867 w 1606"/>
                <a:gd name="T55" fmla="*/ 259 h 876"/>
                <a:gd name="T56" fmla="*/ 899 w 1606"/>
                <a:gd name="T57" fmla="*/ 218 h 876"/>
                <a:gd name="T58" fmla="*/ 931 w 1606"/>
                <a:gd name="T59" fmla="*/ 189 h 876"/>
                <a:gd name="T60" fmla="*/ 963 w 1606"/>
                <a:gd name="T61" fmla="*/ 172 h 876"/>
                <a:gd name="T62" fmla="*/ 996 w 1606"/>
                <a:gd name="T63" fmla="*/ 161 h 876"/>
                <a:gd name="T64" fmla="*/ 1028 w 1606"/>
                <a:gd name="T65" fmla="*/ 155 h 876"/>
                <a:gd name="T66" fmla="*/ 1060 w 1606"/>
                <a:gd name="T67" fmla="*/ 154 h 876"/>
                <a:gd name="T68" fmla="*/ 1092 w 1606"/>
                <a:gd name="T69" fmla="*/ 157 h 876"/>
                <a:gd name="T70" fmla="*/ 1124 w 1606"/>
                <a:gd name="T71" fmla="*/ 163 h 876"/>
                <a:gd name="T72" fmla="*/ 1156 w 1606"/>
                <a:gd name="T73" fmla="*/ 173 h 876"/>
                <a:gd name="T74" fmla="*/ 1188 w 1606"/>
                <a:gd name="T75" fmla="*/ 187 h 876"/>
                <a:gd name="T76" fmla="*/ 1220 w 1606"/>
                <a:gd name="T77" fmla="*/ 205 h 876"/>
                <a:gd name="T78" fmla="*/ 1252 w 1606"/>
                <a:gd name="T79" fmla="*/ 228 h 876"/>
                <a:gd name="T80" fmla="*/ 1285 w 1606"/>
                <a:gd name="T81" fmla="*/ 253 h 876"/>
                <a:gd name="T82" fmla="*/ 1317 w 1606"/>
                <a:gd name="T83" fmla="*/ 277 h 876"/>
                <a:gd name="T84" fmla="*/ 1349 w 1606"/>
                <a:gd name="T85" fmla="*/ 299 h 876"/>
                <a:gd name="T86" fmla="*/ 1381 w 1606"/>
                <a:gd name="T87" fmla="*/ 315 h 876"/>
                <a:gd name="T88" fmla="*/ 1413 w 1606"/>
                <a:gd name="T89" fmla="*/ 322 h 876"/>
                <a:gd name="T90" fmla="*/ 1445 w 1606"/>
                <a:gd name="T91" fmla="*/ 319 h 876"/>
                <a:gd name="T92" fmla="*/ 1477 w 1606"/>
                <a:gd name="T93" fmla="*/ 301 h 876"/>
                <a:gd name="T94" fmla="*/ 1509 w 1606"/>
                <a:gd name="T95" fmla="*/ 264 h 876"/>
                <a:gd name="T96" fmla="*/ 1541 w 1606"/>
                <a:gd name="T97" fmla="*/ 202 h 876"/>
                <a:gd name="T98" fmla="*/ 1574 w 1606"/>
                <a:gd name="T99" fmla="*/ 112 h 876"/>
                <a:gd name="T100" fmla="*/ 1606 w 1606"/>
                <a:gd name="T101"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76">
                  <a:moveTo>
                    <a:pt x="0" y="739"/>
                  </a:moveTo>
                  <a:lnTo>
                    <a:pt x="32" y="708"/>
                  </a:lnTo>
                  <a:lnTo>
                    <a:pt x="64" y="690"/>
                  </a:lnTo>
                  <a:lnTo>
                    <a:pt x="96" y="679"/>
                  </a:lnTo>
                  <a:lnTo>
                    <a:pt x="128" y="673"/>
                  </a:lnTo>
                  <a:lnTo>
                    <a:pt x="161" y="669"/>
                  </a:lnTo>
                  <a:lnTo>
                    <a:pt x="193" y="668"/>
                  </a:lnTo>
                  <a:lnTo>
                    <a:pt x="225" y="669"/>
                  </a:lnTo>
                  <a:lnTo>
                    <a:pt x="257" y="671"/>
                  </a:lnTo>
                  <a:lnTo>
                    <a:pt x="289" y="677"/>
                  </a:lnTo>
                  <a:lnTo>
                    <a:pt x="321" y="686"/>
                  </a:lnTo>
                  <a:lnTo>
                    <a:pt x="353" y="702"/>
                  </a:lnTo>
                  <a:lnTo>
                    <a:pt x="385" y="726"/>
                  </a:lnTo>
                  <a:lnTo>
                    <a:pt x="417" y="758"/>
                  </a:lnTo>
                  <a:lnTo>
                    <a:pt x="450" y="796"/>
                  </a:lnTo>
                  <a:lnTo>
                    <a:pt x="482" y="833"/>
                  </a:lnTo>
                  <a:lnTo>
                    <a:pt x="514" y="861"/>
                  </a:lnTo>
                  <a:lnTo>
                    <a:pt x="546" y="876"/>
                  </a:lnTo>
                  <a:lnTo>
                    <a:pt x="578" y="873"/>
                  </a:lnTo>
                  <a:lnTo>
                    <a:pt x="610" y="851"/>
                  </a:lnTo>
                  <a:lnTo>
                    <a:pt x="642" y="810"/>
                  </a:lnTo>
                  <a:lnTo>
                    <a:pt x="674" y="749"/>
                  </a:lnTo>
                  <a:lnTo>
                    <a:pt x="707" y="670"/>
                  </a:lnTo>
                  <a:lnTo>
                    <a:pt x="739" y="577"/>
                  </a:lnTo>
                  <a:lnTo>
                    <a:pt x="771" y="481"/>
                  </a:lnTo>
                  <a:lnTo>
                    <a:pt x="803" y="391"/>
                  </a:lnTo>
                  <a:lnTo>
                    <a:pt x="835" y="316"/>
                  </a:lnTo>
                  <a:lnTo>
                    <a:pt x="867" y="259"/>
                  </a:lnTo>
                  <a:lnTo>
                    <a:pt x="899" y="218"/>
                  </a:lnTo>
                  <a:lnTo>
                    <a:pt x="931" y="189"/>
                  </a:lnTo>
                  <a:lnTo>
                    <a:pt x="963" y="172"/>
                  </a:lnTo>
                  <a:lnTo>
                    <a:pt x="996" y="161"/>
                  </a:lnTo>
                  <a:lnTo>
                    <a:pt x="1028" y="155"/>
                  </a:lnTo>
                  <a:lnTo>
                    <a:pt x="1060" y="154"/>
                  </a:lnTo>
                  <a:lnTo>
                    <a:pt x="1092" y="157"/>
                  </a:lnTo>
                  <a:lnTo>
                    <a:pt x="1124" y="163"/>
                  </a:lnTo>
                  <a:lnTo>
                    <a:pt x="1156" y="173"/>
                  </a:lnTo>
                  <a:lnTo>
                    <a:pt x="1188" y="187"/>
                  </a:lnTo>
                  <a:lnTo>
                    <a:pt x="1220" y="205"/>
                  </a:lnTo>
                  <a:lnTo>
                    <a:pt x="1252" y="228"/>
                  </a:lnTo>
                  <a:lnTo>
                    <a:pt x="1285" y="253"/>
                  </a:lnTo>
                  <a:lnTo>
                    <a:pt x="1317" y="277"/>
                  </a:lnTo>
                  <a:lnTo>
                    <a:pt x="1349" y="299"/>
                  </a:lnTo>
                  <a:lnTo>
                    <a:pt x="1381" y="315"/>
                  </a:lnTo>
                  <a:lnTo>
                    <a:pt x="1413" y="322"/>
                  </a:lnTo>
                  <a:lnTo>
                    <a:pt x="1445" y="319"/>
                  </a:lnTo>
                  <a:lnTo>
                    <a:pt x="1477" y="301"/>
                  </a:lnTo>
                  <a:lnTo>
                    <a:pt x="1509" y="264"/>
                  </a:lnTo>
                  <a:lnTo>
                    <a:pt x="1541" y="202"/>
                  </a:lnTo>
                  <a:lnTo>
                    <a:pt x="1574" y="112"/>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Freeform 50">
              <a:extLst>
                <a:ext uri="{FF2B5EF4-FFF2-40B4-BE49-F238E27FC236}">
                  <a16:creationId xmlns:a16="http://schemas.microsoft.com/office/drawing/2014/main" id="{C787705F-1EF6-4FF9-9F1E-C62A0C8C1CD4}"/>
                </a:ext>
              </a:extLst>
            </p:cNvPr>
            <p:cNvSpPr>
              <a:spLocks/>
            </p:cNvSpPr>
            <p:nvPr/>
          </p:nvSpPr>
          <p:spPr bwMode="auto">
            <a:xfrm>
              <a:off x="934" y="1025"/>
              <a:ext cx="1606" cy="729"/>
            </a:xfrm>
            <a:custGeom>
              <a:avLst/>
              <a:gdLst>
                <a:gd name="T0" fmla="*/ 0 w 1606"/>
                <a:gd name="T1" fmla="*/ 729 h 729"/>
                <a:gd name="T2" fmla="*/ 32 w 1606"/>
                <a:gd name="T3" fmla="*/ 575 h 729"/>
                <a:gd name="T4" fmla="*/ 64 w 1606"/>
                <a:gd name="T5" fmla="*/ 439 h 729"/>
                <a:gd name="T6" fmla="*/ 96 w 1606"/>
                <a:gd name="T7" fmla="*/ 335 h 729"/>
                <a:gd name="T8" fmla="*/ 128 w 1606"/>
                <a:gd name="T9" fmla="*/ 265 h 729"/>
                <a:gd name="T10" fmla="*/ 161 w 1606"/>
                <a:gd name="T11" fmla="*/ 220 h 729"/>
                <a:gd name="T12" fmla="*/ 193 w 1606"/>
                <a:gd name="T13" fmla="*/ 195 h 729"/>
                <a:gd name="T14" fmla="*/ 225 w 1606"/>
                <a:gd name="T15" fmla="*/ 184 h 729"/>
                <a:gd name="T16" fmla="*/ 257 w 1606"/>
                <a:gd name="T17" fmla="*/ 184 h 729"/>
                <a:gd name="T18" fmla="*/ 289 w 1606"/>
                <a:gd name="T19" fmla="*/ 193 h 729"/>
                <a:gd name="T20" fmla="*/ 321 w 1606"/>
                <a:gd name="T21" fmla="*/ 215 h 729"/>
                <a:gd name="T22" fmla="*/ 353 w 1606"/>
                <a:gd name="T23" fmla="*/ 251 h 729"/>
                <a:gd name="T24" fmla="*/ 385 w 1606"/>
                <a:gd name="T25" fmla="*/ 305 h 729"/>
                <a:gd name="T26" fmla="*/ 417 w 1606"/>
                <a:gd name="T27" fmla="*/ 374 h 729"/>
                <a:gd name="T28" fmla="*/ 450 w 1606"/>
                <a:gd name="T29" fmla="*/ 450 h 729"/>
                <a:gd name="T30" fmla="*/ 482 w 1606"/>
                <a:gd name="T31" fmla="*/ 522 h 729"/>
                <a:gd name="T32" fmla="*/ 514 w 1606"/>
                <a:gd name="T33" fmla="*/ 580 h 729"/>
                <a:gd name="T34" fmla="*/ 546 w 1606"/>
                <a:gd name="T35" fmla="*/ 619 h 729"/>
                <a:gd name="T36" fmla="*/ 578 w 1606"/>
                <a:gd name="T37" fmla="*/ 642 h 729"/>
                <a:gd name="T38" fmla="*/ 610 w 1606"/>
                <a:gd name="T39" fmla="*/ 650 h 729"/>
                <a:gd name="T40" fmla="*/ 642 w 1606"/>
                <a:gd name="T41" fmla="*/ 646 h 729"/>
                <a:gd name="T42" fmla="*/ 674 w 1606"/>
                <a:gd name="T43" fmla="*/ 627 h 729"/>
                <a:gd name="T44" fmla="*/ 707 w 1606"/>
                <a:gd name="T45" fmla="*/ 592 h 729"/>
                <a:gd name="T46" fmla="*/ 739 w 1606"/>
                <a:gd name="T47" fmla="*/ 538 h 729"/>
                <a:gd name="T48" fmla="*/ 771 w 1606"/>
                <a:gd name="T49" fmla="*/ 460 h 729"/>
                <a:gd name="T50" fmla="*/ 803 w 1606"/>
                <a:gd name="T51" fmla="*/ 365 h 729"/>
                <a:gd name="T52" fmla="*/ 835 w 1606"/>
                <a:gd name="T53" fmla="*/ 260 h 729"/>
                <a:gd name="T54" fmla="*/ 867 w 1606"/>
                <a:gd name="T55" fmla="*/ 163 h 729"/>
                <a:gd name="T56" fmla="*/ 899 w 1606"/>
                <a:gd name="T57" fmla="*/ 85 h 729"/>
                <a:gd name="T58" fmla="*/ 931 w 1606"/>
                <a:gd name="T59" fmla="*/ 31 h 729"/>
                <a:gd name="T60" fmla="*/ 963 w 1606"/>
                <a:gd name="T61" fmla="*/ 4 h 729"/>
                <a:gd name="T62" fmla="*/ 996 w 1606"/>
                <a:gd name="T63" fmla="*/ 0 h 729"/>
                <a:gd name="T64" fmla="*/ 1028 w 1606"/>
                <a:gd name="T65" fmla="*/ 18 h 729"/>
                <a:gd name="T66" fmla="*/ 1060 w 1606"/>
                <a:gd name="T67" fmla="*/ 56 h 729"/>
                <a:gd name="T68" fmla="*/ 1092 w 1606"/>
                <a:gd name="T69" fmla="*/ 111 h 729"/>
                <a:gd name="T70" fmla="*/ 1124 w 1606"/>
                <a:gd name="T71" fmla="*/ 175 h 729"/>
                <a:gd name="T72" fmla="*/ 1156 w 1606"/>
                <a:gd name="T73" fmla="*/ 237 h 729"/>
                <a:gd name="T74" fmla="*/ 1188 w 1606"/>
                <a:gd name="T75" fmla="*/ 290 h 729"/>
                <a:gd name="T76" fmla="*/ 1220 w 1606"/>
                <a:gd name="T77" fmla="*/ 330 h 729"/>
                <a:gd name="T78" fmla="*/ 1252 w 1606"/>
                <a:gd name="T79" fmla="*/ 358 h 729"/>
                <a:gd name="T80" fmla="*/ 1285 w 1606"/>
                <a:gd name="T81" fmla="*/ 375 h 729"/>
                <a:gd name="T82" fmla="*/ 1317 w 1606"/>
                <a:gd name="T83" fmla="*/ 385 h 729"/>
                <a:gd name="T84" fmla="*/ 1349 w 1606"/>
                <a:gd name="T85" fmla="*/ 390 h 729"/>
                <a:gd name="T86" fmla="*/ 1381 w 1606"/>
                <a:gd name="T87" fmla="*/ 391 h 729"/>
                <a:gd name="T88" fmla="*/ 1413 w 1606"/>
                <a:gd name="T89" fmla="*/ 388 h 729"/>
                <a:gd name="T90" fmla="*/ 1445 w 1606"/>
                <a:gd name="T91" fmla="*/ 379 h 729"/>
                <a:gd name="T92" fmla="*/ 1477 w 1606"/>
                <a:gd name="T93" fmla="*/ 364 h 729"/>
                <a:gd name="T94" fmla="*/ 1509 w 1606"/>
                <a:gd name="T95" fmla="*/ 337 h 729"/>
                <a:gd name="T96" fmla="*/ 1541 w 1606"/>
                <a:gd name="T97" fmla="*/ 294 h 729"/>
                <a:gd name="T98" fmla="*/ 1574 w 1606"/>
                <a:gd name="T99" fmla="*/ 231 h 729"/>
                <a:gd name="T100" fmla="*/ 1606 w 1606"/>
                <a:gd name="T101" fmla="*/ 1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29">
                  <a:moveTo>
                    <a:pt x="0" y="729"/>
                  </a:moveTo>
                  <a:lnTo>
                    <a:pt x="32" y="575"/>
                  </a:lnTo>
                  <a:lnTo>
                    <a:pt x="64" y="439"/>
                  </a:lnTo>
                  <a:lnTo>
                    <a:pt x="96" y="335"/>
                  </a:lnTo>
                  <a:lnTo>
                    <a:pt x="128" y="265"/>
                  </a:lnTo>
                  <a:lnTo>
                    <a:pt x="161" y="220"/>
                  </a:lnTo>
                  <a:lnTo>
                    <a:pt x="193" y="195"/>
                  </a:lnTo>
                  <a:lnTo>
                    <a:pt x="225" y="184"/>
                  </a:lnTo>
                  <a:lnTo>
                    <a:pt x="257" y="184"/>
                  </a:lnTo>
                  <a:lnTo>
                    <a:pt x="289" y="193"/>
                  </a:lnTo>
                  <a:lnTo>
                    <a:pt x="321" y="215"/>
                  </a:lnTo>
                  <a:lnTo>
                    <a:pt x="353" y="251"/>
                  </a:lnTo>
                  <a:lnTo>
                    <a:pt x="385" y="305"/>
                  </a:lnTo>
                  <a:lnTo>
                    <a:pt x="417" y="374"/>
                  </a:lnTo>
                  <a:lnTo>
                    <a:pt x="450" y="450"/>
                  </a:lnTo>
                  <a:lnTo>
                    <a:pt x="482" y="522"/>
                  </a:lnTo>
                  <a:lnTo>
                    <a:pt x="514" y="580"/>
                  </a:lnTo>
                  <a:lnTo>
                    <a:pt x="546" y="619"/>
                  </a:lnTo>
                  <a:lnTo>
                    <a:pt x="578" y="642"/>
                  </a:lnTo>
                  <a:lnTo>
                    <a:pt x="610" y="650"/>
                  </a:lnTo>
                  <a:lnTo>
                    <a:pt x="642" y="646"/>
                  </a:lnTo>
                  <a:lnTo>
                    <a:pt x="674" y="627"/>
                  </a:lnTo>
                  <a:lnTo>
                    <a:pt x="707" y="592"/>
                  </a:lnTo>
                  <a:lnTo>
                    <a:pt x="739" y="538"/>
                  </a:lnTo>
                  <a:lnTo>
                    <a:pt x="771" y="460"/>
                  </a:lnTo>
                  <a:lnTo>
                    <a:pt x="803" y="365"/>
                  </a:lnTo>
                  <a:lnTo>
                    <a:pt x="835" y="260"/>
                  </a:lnTo>
                  <a:lnTo>
                    <a:pt x="867" y="163"/>
                  </a:lnTo>
                  <a:lnTo>
                    <a:pt x="899" y="85"/>
                  </a:lnTo>
                  <a:lnTo>
                    <a:pt x="931" y="31"/>
                  </a:lnTo>
                  <a:lnTo>
                    <a:pt x="963" y="4"/>
                  </a:lnTo>
                  <a:lnTo>
                    <a:pt x="996" y="0"/>
                  </a:lnTo>
                  <a:lnTo>
                    <a:pt x="1028" y="18"/>
                  </a:lnTo>
                  <a:lnTo>
                    <a:pt x="1060" y="56"/>
                  </a:lnTo>
                  <a:lnTo>
                    <a:pt x="1092" y="111"/>
                  </a:lnTo>
                  <a:lnTo>
                    <a:pt x="1124" y="175"/>
                  </a:lnTo>
                  <a:lnTo>
                    <a:pt x="1156" y="237"/>
                  </a:lnTo>
                  <a:lnTo>
                    <a:pt x="1188" y="290"/>
                  </a:lnTo>
                  <a:lnTo>
                    <a:pt x="1220" y="330"/>
                  </a:lnTo>
                  <a:lnTo>
                    <a:pt x="1252" y="358"/>
                  </a:lnTo>
                  <a:lnTo>
                    <a:pt x="1285" y="375"/>
                  </a:lnTo>
                  <a:lnTo>
                    <a:pt x="1317" y="385"/>
                  </a:lnTo>
                  <a:lnTo>
                    <a:pt x="1349" y="390"/>
                  </a:lnTo>
                  <a:lnTo>
                    <a:pt x="1381" y="391"/>
                  </a:lnTo>
                  <a:lnTo>
                    <a:pt x="1413" y="388"/>
                  </a:lnTo>
                  <a:lnTo>
                    <a:pt x="1445" y="379"/>
                  </a:lnTo>
                  <a:lnTo>
                    <a:pt x="1477" y="364"/>
                  </a:lnTo>
                  <a:lnTo>
                    <a:pt x="1509" y="337"/>
                  </a:lnTo>
                  <a:lnTo>
                    <a:pt x="1541" y="294"/>
                  </a:lnTo>
                  <a:lnTo>
                    <a:pt x="1574" y="231"/>
                  </a:lnTo>
                  <a:lnTo>
                    <a:pt x="1606" y="14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Freeform 51">
              <a:extLst>
                <a:ext uri="{FF2B5EF4-FFF2-40B4-BE49-F238E27FC236}">
                  <a16:creationId xmlns:a16="http://schemas.microsoft.com/office/drawing/2014/main" id="{B74DC68F-A6BB-C393-05C8-8CB8676560C1}"/>
                </a:ext>
              </a:extLst>
            </p:cNvPr>
            <p:cNvSpPr>
              <a:spLocks/>
            </p:cNvSpPr>
            <p:nvPr/>
          </p:nvSpPr>
          <p:spPr bwMode="auto">
            <a:xfrm>
              <a:off x="934" y="805"/>
              <a:ext cx="1606" cy="866"/>
            </a:xfrm>
            <a:custGeom>
              <a:avLst/>
              <a:gdLst>
                <a:gd name="T0" fmla="*/ 0 w 1606"/>
                <a:gd name="T1" fmla="*/ 655 h 866"/>
                <a:gd name="T2" fmla="*/ 32 w 1606"/>
                <a:gd name="T3" fmla="*/ 655 h 866"/>
                <a:gd name="T4" fmla="*/ 64 w 1606"/>
                <a:gd name="T5" fmla="*/ 655 h 866"/>
                <a:gd name="T6" fmla="*/ 96 w 1606"/>
                <a:gd name="T7" fmla="*/ 654 h 866"/>
                <a:gd name="T8" fmla="*/ 128 w 1606"/>
                <a:gd name="T9" fmla="*/ 652 h 866"/>
                <a:gd name="T10" fmla="*/ 161 w 1606"/>
                <a:gd name="T11" fmla="*/ 650 h 866"/>
                <a:gd name="T12" fmla="*/ 193 w 1606"/>
                <a:gd name="T13" fmla="*/ 647 h 866"/>
                <a:gd name="T14" fmla="*/ 225 w 1606"/>
                <a:gd name="T15" fmla="*/ 643 h 866"/>
                <a:gd name="T16" fmla="*/ 257 w 1606"/>
                <a:gd name="T17" fmla="*/ 638 h 866"/>
                <a:gd name="T18" fmla="*/ 289 w 1606"/>
                <a:gd name="T19" fmla="*/ 633 h 866"/>
                <a:gd name="T20" fmla="*/ 321 w 1606"/>
                <a:gd name="T21" fmla="*/ 632 h 866"/>
                <a:gd name="T22" fmla="*/ 353 w 1606"/>
                <a:gd name="T23" fmla="*/ 644 h 866"/>
                <a:gd name="T24" fmla="*/ 385 w 1606"/>
                <a:gd name="T25" fmla="*/ 679 h 866"/>
                <a:gd name="T26" fmla="*/ 417 w 1606"/>
                <a:gd name="T27" fmla="*/ 740 h 866"/>
                <a:gd name="T28" fmla="*/ 450 w 1606"/>
                <a:gd name="T29" fmla="*/ 808 h 866"/>
                <a:gd name="T30" fmla="*/ 482 w 1606"/>
                <a:gd name="T31" fmla="*/ 854 h 866"/>
                <a:gd name="T32" fmla="*/ 514 w 1606"/>
                <a:gd name="T33" fmla="*/ 866 h 866"/>
                <a:gd name="T34" fmla="*/ 546 w 1606"/>
                <a:gd name="T35" fmla="*/ 852 h 866"/>
                <a:gd name="T36" fmla="*/ 578 w 1606"/>
                <a:gd name="T37" fmla="*/ 824 h 866"/>
                <a:gd name="T38" fmla="*/ 610 w 1606"/>
                <a:gd name="T39" fmla="*/ 788 h 866"/>
                <a:gd name="T40" fmla="*/ 642 w 1606"/>
                <a:gd name="T41" fmla="*/ 744 h 866"/>
                <a:gd name="T42" fmla="*/ 674 w 1606"/>
                <a:gd name="T43" fmla="*/ 685 h 866"/>
                <a:gd name="T44" fmla="*/ 707 w 1606"/>
                <a:gd name="T45" fmla="*/ 605 h 866"/>
                <a:gd name="T46" fmla="*/ 739 w 1606"/>
                <a:gd name="T47" fmla="*/ 503 h 866"/>
                <a:gd name="T48" fmla="*/ 771 w 1606"/>
                <a:gd name="T49" fmla="*/ 386 h 866"/>
                <a:gd name="T50" fmla="*/ 803 w 1606"/>
                <a:gd name="T51" fmla="*/ 269 h 866"/>
                <a:gd name="T52" fmla="*/ 835 w 1606"/>
                <a:gd name="T53" fmla="*/ 169 h 866"/>
                <a:gd name="T54" fmla="*/ 867 w 1606"/>
                <a:gd name="T55" fmla="*/ 94 h 866"/>
                <a:gd name="T56" fmla="*/ 899 w 1606"/>
                <a:gd name="T57" fmla="*/ 45 h 866"/>
                <a:gd name="T58" fmla="*/ 931 w 1606"/>
                <a:gd name="T59" fmla="*/ 15 h 866"/>
                <a:gd name="T60" fmla="*/ 963 w 1606"/>
                <a:gd name="T61" fmla="*/ 2 h 866"/>
                <a:gd name="T62" fmla="*/ 996 w 1606"/>
                <a:gd name="T63" fmla="*/ 0 h 866"/>
                <a:gd name="T64" fmla="*/ 1028 w 1606"/>
                <a:gd name="T65" fmla="*/ 10 h 866"/>
                <a:gd name="T66" fmla="*/ 1060 w 1606"/>
                <a:gd name="T67" fmla="*/ 33 h 866"/>
                <a:gd name="T68" fmla="*/ 1092 w 1606"/>
                <a:gd name="T69" fmla="*/ 72 h 866"/>
                <a:gd name="T70" fmla="*/ 1124 w 1606"/>
                <a:gd name="T71" fmla="*/ 129 h 866"/>
                <a:gd name="T72" fmla="*/ 1156 w 1606"/>
                <a:gd name="T73" fmla="*/ 201 h 866"/>
                <a:gd name="T74" fmla="*/ 1188 w 1606"/>
                <a:gd name="T75" fmla="*/ 278 h 866"/>
                <a:gd name="T76" fmla="*/ 1220 w 1606"/>
                <a:gd name="T77" fmla="*/ 349 h 866"/>
                <a:gd name="T78" fmla="*/ 1252 w 1606"/>
                <a:gd name="T79" fmla="*/ 405 h 866"/>
                <a:gd name="T80" fmla="*/ 1285 w 1606"/>
                <a:gd name="T81" fmla="*/ 444 h 866"/>
                <a:gd name="T82" fmla="*/ 1317 w 1606"/>
                <a:gd name="T83" fmla="*/ 468 h 866"/>
                <a:gd name="T84" fmla="*/ 1349 w 1606"/>
                <a:gd name="T85" fmla="*/ 481 h 866"/>
                <a:gd name="T86" fmla="*/ 1381 w 1606"/>
                <a:gd name="T87" fmla="*/ 484 h 866"/>
                <a:gd name="T88" fmla="*/ 1413 w 1606"/>
                <a:gd name="T89" fmla="*/ 479 h 866"/>
                <a:gd name="T90" fmla="*/ 1445 w 1606"/>
                <a:gd name="T91" fmla="*/ 465 h 866"/>
                <a:gd name="T92" fmla="*/ 1477 w 1606"/>
                <a:gd name="T93" fmla="*/ 437 h 866"/>
                <a:gd name="T94" fmla="*/ 1509 w 1606"/>
                <a:gd name="T95" fmla="*/ 391 h 866"/>
                <a:gd name="T96" fmla="*/ 1541 w 1606"/>
                <a:gd name="T97" fmla="*/ 319 h 866"/>
                <a:gd name="T98" fmla="*/ 1574 w 1606"/>
                <a:gd name="T99" fmla="*/ 215 h 866"/>
                <a:gd name="T100" fmla="*/ 1606 w 1606"/>
                <a:gd name="T101" fmla="*/ 8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66">
                  <a:moveTo>
                    <a:pt x="0" y="655"/>
                  </a:moveTo>
                  <a:lnTo>
                    <a:pt x="32" y="655"/>
                  </a:lnTo>
                  <a:lnTo>
                    <a:pt x="64" y="655"/>
                  </a:lnTo>
                  <a:lnTo>
                    <a:pt x="96" y="654"/>
                  </a:lnTo>
                  <a:lnTo>
                    <a:pt x="128" y="652"/>
                  </a:lnTo>
                  <a:lnTo>
                    <a:pt x="161" y="650"/>
                  </a:lnTo>
                  <a:lnTo>
                    <a:pt x="193" y="647"/>
                  </a:lnTo>
                  <a:lnTo>
                    <a:pt x="225" y="643"/>
                  </a:lnTo>
                  <a:lnTo>
                    <a:pt x="257" y="638"/>
                  </a:lnTo>
                  <a:lnTo>
                    <a:pt x="289" y="633"/>
                  </a:lnTo>
                  <a:lnTo>
                    <a:pt x="321" y="632"/>
                  </a:lnTo>
                  <a:lnTo>
                    <a:pt x="353" y="644"/>
                  </a:lnTo>
                  <a:lnTo>
                    <a:pt x="385" y="679"/>
                  </a:lnTo>
                  <a:lnTo>
                    <a:pt x="417" y="740"/>
                  </a:lnTo>
                  <a:lnTo>
                    <a:pt x="450" y="808"/>
                  </a:lnTo>
                  <a:lnTo>
                    <a:pt x="482" y="854"/>
                  </a:lnTo>
                  <a:lnTo>
                    <a:pt x="514" y="866"/>
                  </a:lnTo>
                  <a:lnTo>
                    <a:pt x="546" y="852"/>
                  </a:lnTo>
                  <a:lnTo>
                    <a:pt x="578" y="824"/>
                  </a:lnTo>
                  <a:lnTo>
                    <a:pt x="610" y="788"/>
                  </a:lnTo>
                  <a:lnTo>
                    <a:pt x="642" y="744"/>
                  </a:lnTo>
                  <a:lnTo>
                    <a:pt x="674" y="685"/>
                  </a:lnTo>
                  <a:lnTo>
                    <a:pt x="707" y="605"/>
                  </a:lnTo>
                  <a:lnTo>
                    <a:pt x="739" y="503"/>
                  </a:lnTo>
                  <a:lnTo>
                    <a:pt x="771" y="386"/>
                  </a:lnTo>
                  <a:lnTo>
                    <a:pt x="803" y="269"/>
                  </a:lnTo>
                  <a:lnTo>
                    <a:pt x="835" y="169"/>
                  </a:lnTo>
                  <a:lnTo>
                    <a:pt x="867" y="94"/>
                  </a:lnTo>
                  <a:lnTo>
                    <a:pt x="899" y="45"/>
                  </a:lnTo>
                  <a:lnTo>
                    <a:pt x="931" y="15"/>
                  </a:lnTo>
                  <a:lnTo>
                    <a:pt x="963" y="2"/>
                  </a:lnTo>
                  <a:lnTo>
                    <a:pt x="996" y="0"/>
                  </a:lnTo>
                  <a:lnTo>
                    <a:pt x="1028" y="10"/>
                  </a:lnTo>
                  <a:lnTo>
                    <a:pt x="1060" y="33"/>
                  </a:lnTo>
                  <a:lnTo>
                    <a:pt x="1092" y="72"/>
                  </a:lnTo>
                  <a:lnTo>
                    <a:pt x="1124" y="129"/>
                  </a:lnTo>
                  <a:lnTo>
                    <a:pt x="1156" y="201"/>
                  </a:lnTo>
                  <a:lnTo>
                    <a:pt x="1188" y="278"/>
                  </a:lnTo>
                  <a:lnTo>
                    <a:pt x="1220" y="349"/>
                  </a:lnTo>
                  <a:lnTo>
                    <a:pt x="1252" y="405"/>
                  </a:lnTo>
                  <a:lnTo>
                    <a:pt x="1285" y="444"/>
                  </a:lnTo>
                  <a:lnTo>
                    <a:pt x="1317" y="468"/>
                  </a:lnTo>
                  <a:lnTo>
                    <a:pt x="1349" y="481"/>
                  </a:lnTo>
                  <a:lnTo>
                    <a:pt x="1381" y="484"/>
                  </a:lnTo>
                  <a:lnTo>
                    <a:pt x="1413" y="479"/>
                  </a:lnTo>
                  <a:lnTo>
                    <a:pt x="1445" y="465"/>
                  </a:lnTo>
                  <a:lnTo>
                    <a:pt x="1477" y="437"/>
                  </a:lnTo>
                  <a:lnTo>
                    <a:pt x="1509" y="391"/>
                  </a:lnTo>
                  <a:lnTo>
                    <a:pt x="1541" y="319"/>
                  </a:lnTo>
                  <a:lnTo>
                    <a:pt x="1574" y="215"/>
                  </a:lnTo>
                  <a:lnTo>
                    <a:pt x="1606" y="8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8" name="Freeform 52">
              <a:extLst>
                <a:ext uri="{FF2B5EF4-FFF2-40B4-BE49-F238E27FC236}">
                  <a16:creationId xmlns:a16="http://schemas.microsoft.com/office/drawing/2014/main" id="{AD2453F4-13EA-7A3B-BD19-8864620D6A3B}"/>
                </a:ext>
              </a:extLst>
            </p:cNvPr>
            <p:cNvSpPr>
              <a:spLocks/>
            </p:cNvSpPr>
            <p:nvPr/>
          </p:nvSpPr>
          <p:spPr bwMode="auto">
            <a:xfrm>
              <a:off x="934" y="888"/>
              <a:ext cx="1606" cy="809"/>
            </a:xfrm>
            <a:custGeom>
              <a:avLst/>
              <a:gdLst>
                <a:gd name="T0" fmla="*/ 0 w 1606"/>
                <a:gd name="T1" fmla="*/ 711 h 809"/>
                <a:gd name="T2" fmla="*/ 32 w 1606"/>
                <a:gd name="T3" fmla="*/ 607 h 809"/>
                <a:gd name="T4" fmla="*/ 64 w 1606"/>
                <a:gd name="T5" fmla="*/ 534 h 809"/>
                <a:gd name="T6" fmla="*/ 96 w 1606"/>
                <a:gd name="T7" fmla="*/ 487 h 809"/>
                <a:gd name="T8" fmla="*/ 128 w 1606"/>
                <a:gd name="T9" fmla="*/ 459 h 809"/>
                <a:gd name="T10" fmla="*/ 161 w 1606"/>
                <a:gd name="T11" fmla="*/ 444 h 809"/>
                <a:gd name="T12" fmla="*/ 193 w 1606"/>
                <a:gd name="T13" fmla="*/ 436 h 809"/>
                <a:gd name="T14" fmla="*/ 225 w 1606"/>
                <a:gd name="T15" fmla="*/ 433 h 809"/>
                <a:gd name="T16" fmla="*/ 257 w 1606"/>
                <a:gd name="T17" fmla="*/ 436 h 809"/>
                <a:gd name="T18" fmla="*/ 289 w 1606"/>
                <a:gd name="T19" fmla="*/ 444 h 809"/>
                <a:gd name="T20" fmla="*/ 321 w 1606"/>
                <a:gd name="T21" fmla="*/ 459 h 809"/>
                <a:gd name="T22" fmla="*/ 353 w 1606"/>
                <a:gd name="T23" fmla="*/ 485 h 809"/>
                <a:gd name="T24" fmla="*/ 385 w 1606"/>
                <a:gd name="T25" fmla="*/ 525 h 809"/>
                <a:gd name="T26" fmla="*/ 417 w 1606"/>
                <a:gd name="T27" fmla="*/ 583 h 809"/>
                <a:gd name="T28" fmla="*/ 450 w 1606"/>
                <a:gd name="T29" fmla="*/ 655 h 809"/>
                <a:gd name="T30" fmla="*/ 482 w 1606"/>
                <a:gd name="T31" fmla="*/ 731 h 809"/>
                <a:gd name="T32" fmla="*/ 514 w 1606"/>
                <a:gd name="T33" fmla="*/ 789 h 809"/>
                <a:gd name="T34" fmla="*/ 546 w 1606"/>
                <a:gd name="T35" fmla="*/ 809 h 809"/>
                <a:gd name="T36" fmla="*/ 578 w 1606"/>
                <a:gd name="T37" fmla="*/ 780 h 809"/>
                <a:gd name="T38" fmla="*/ 610 w 1606"/>
                <a:gd name="T39" fmla="*/ 707 h 809"/>
                <a:gd name="T40" fmla="*/ 642 w 1606"/>
                <a:gd name="T41" fmla="*/ 609 h 809"/>
                <a:gd name="T42" fmla="*/ 674 w 1606"/>
                <a:gd name="T43" fmla="*/ 506 h 809"/>
                <a:gd name="T44" fmla="*/ 707 w 1606"/>
                <a:gd name="T45" fmla="*/ 418 h 809"/>
                <a:gd name="T46" fmla="*/ 739 w 1606"/>
                <a:gd name="T47" fmla="*/ 349 h 809"/>
                <a:gd name="T48" fmla="*/ 771 w 1606"/>
                <a:gd name="T49" fmla="*/ 300 h 809"/>
                <a:gd name="T50" fmla="*/ 803 w 1606"/>
                <a:gd name="T51" fmla="*/ 268 h 809"/>
                <a:gd name="T52" fmla="*/ 835 w 1606"/>
                <a:gd name="T53" fmla="*/ 247 h 809"/>
                <a:gd name="T54" fmla="*/ 867 w 1606"/>
                <a:gd name="T55" fmla="*/ 234 h 809"/>
                <a:gd name="T56" fmla="*/ 899 w 1606"/>
                <a:gd name="T57" fmla="*/ 226 h 809"/>
                <a:gd name="T58" fmla="*/ 931 w 1606"/>
                <a:gd name="T59" fmla="*/ 221 h 809"/>
                <a:gd name="T60" fmla="*/ 963 w 1606"/>
                <a:gd name="T61" fmla="*/ 218 h 809"/>
                <a:gd name="T62" fmla="*/ 996 w 1606"/>
                <a:gd name="T63" fmla="*/ 216 h 809"/>
                <a:gd name="T64" fmla="*/ 1028 w 1606"/>
                <a:gd name="T65" fmla="*/ 215 h 809"/>
                <a:gd name="T66" fmla="*/ 1060 w 1606"/>
                <a:gd name="T67" fmla="*/ 214 h 809"/>
                <a:gd name="T68" fmla="*/ 1092 w 1606"/>
                <a:gd name="T69" fmla="*/ 213 h 809"/>
                <a:gd name="T70" fmla="*/ 1124 w 1606"/>
                <a:gd name="T71" fmla="*/ 213 h 809"/>
                <a:gd name="T72" fmla="*/ 1156 w 1606"/>
                <a:gd name="T73" fmla="*/ 212 h 809"/>
                <a:gd name="T74" fmla="*/ 1188 w 1606"/>
                <a:gd name="T75" fmla="*/ 211 h 809"/>
                <a:gd name="T76" fmla="*/ 1220 w 1606"/>
                <a:gd name="T77" fmla="*/ 210 h 809"/>
                <a:gd name="T78" fmla="*/ 1252 w 1606"/>
                <a:gd name="T79" fmla="*/ 207 h 809"/>
                <a:gd name="T80" fmla="*/ 1285 w 1606"/>
                <a:gd name="T81" fmla="*/ 205 h 809"/>
                <a:gd name="T82" fmla="*/ 1317 w 1606"/>
                <a:gd name="T83" fmla="*/ 201 h 809"/>
                <a:gd name="T84" fmla="*/ 1349 w 1606"/>
                <a:gd name="T85" fmla="*/ 195 h 809"/>
                <a:gd name="T86" fmla="*/ 1381 w 1606"/>
                <a:gd name="T87" fmla="*/ 186 h 809"/>
                <a:gd name="T88" fmla="*/ 1413 w 1606"/>
                <a:gd name="T89" fmla="*/ 175 h 809"/>
                <a:gd name="T90" fmla="*/ 1445 w 1606"/>
                <a:gd name="T91" fmla="*/ 159 h 809"/>
                <a:gd name="T92" fmla="*/ 1477 w 1606"/>
                <a:gd name="T93" fmla="*/ 139 h 809"/>
                <a:gd name="T94" fmla="*/ 1509 w 1606"/>
                <a:gd name="T95" fmla="*/ 114 h 809"/>
                <a:gd name="T96" fmla="*/ 1541 w 1606"/>
                <a:gd name="T97" fmla="*/ 82 h 809"/>
                <a:gd name="T98" fmla="*/ 1574 w 1606"/>
                <a:gd name="T99" fmla="*/ 44 h 809"/>
                <a:gd name="T100" fmla="*/ 1606 w 1606"/>
                <a:gd name="T10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09">
                  <a:moveTo>
                    <a:pt x="0" y="711"/>
                  </a:moveTo>
                  <a:lnTo>
                    <a:pt x="32" y="607"/>
                  </a:lnTo>
                  <a:lnTo>
                    <a:pt x="64" y="534"/>
                  </a:lnTo>
                  <a:lnTo>
                    <a:pt x="96" y="487"/>
                  </a:lnTo>
                  <a:lnTo>
                    <a:pt x="128" y="459"/>
                  </a:lnTo>
                  <a:lnTo>
                    <a:pt x="161" y="444"/>
                  </a:lnTo>
                  <a:lnTo>
                    <a:pt x="193" y="436"/>
                  </a:lnTo>
                  <a:lnTo>
                    <a:pt x="225" y="433"/>
                  </a:lnTo>
                  <a:lnTo>
                    <a:pt x="257" y="436"/>
                  </a:lnTo>
                  <a:lnTo>
                    <a:pt x="289" y="444"/>
                  </a:lnTo>
                  <a:lnTo>
                    <a:pt x="321" y="459"/>
                  </a:lnTo>
                  <a:lnTo>
                    <a:pt x="353" y="485"/>
                  </a:lnTo>
                  <a:lnTo>
                    <a:pt x="385" y="525"/>
                  </a:lnTo>
                  <a:lnTo>
                    <a:pt x="417" y="583"/>
                  </a:lnTo>
                  <a:lnTo>
                    <a:pt x="450" y="655"/>
                  </a:lnTo>
                  <a:lnTo>
                    <a:pt x="482" y="731"/>
                  </a:lnTo>
                  <a:lnTo>
                    <a:pt x="514" y="789"/>
                  </a:lnTo>
                  <a:lnTo>
                    <a:pt x="546" y="809"/>
                  </a:lnTo>
                  <a:lnTo>
                    <a:pt x="578" y="780"/>
                  </a:lnTo>
                  <a:lnTo>
                    <a:pt x="610" y="707"/>
                  </a:lnTo>
                  <a:lnTo>
                    <a:pt x="642" y="609"/>
                  </a:lnTo>
                  <a:lnTo>
                    <a:pt x="674" y="506"/>
                  </a:lnTo>
                  <a:lnTo>
                    <a:pt x="707" y="418"/>
                  </a:lnTo>
                  <a:lnTo>
                    <a:pt x="739" y="349"/>
                  </a:lnTo>
                  <a:lnTo>
                    <a:pt x="771" y="300"/>
                  </a:lnTo>
                  <a:lnTo>
                    <a:pt x="803" y="268"/>
                  </a:lnTo>
                  <a:lnTo>
                    <a:pt x="835" y="247"/>
                  </a:lnTo>
                  <a:lnTo>
                    <a:pt x="867" y="234"/>
                  </a:lnTo>
                  <a:lnTo>
                    <a:pt x="899" y="226"/>
                  </a:lnTo>
                  <a:lnTo>
                    <a:pt x="931" y="221"/>
                  </a:lnTo>
                  <a:lnTo>
                    <a:pt x="963" y="218"/>
                  </a:lnTo>
                  <a:lnTo>
                    <a:pt x="996" y="216"/>
                  </a:lnTo>
                  <a:lnTo>
                    <a:pt x="1028" y="215"/>
                  </a:lnTo>
                  <a:lnTo>
                    <a:pt x="1060" y="214"/>
                  </a:lnTo>
                  <a:lnTo>
                    <a:pt x="1092" y="213"/>
                  </a:lnTo>
                  <a:lnTo>
                    <a:pt x="1124" y="213"/>
                  </a:lnTo>
                  <a:lnTo>
                    <a:pt x="1156" y="212"/>
                  </a:lnTo>
                  <a:lnTo>
                    <a:pt x="1188" y="211"/>
                  </a:lnTo>
                  <a:lnTo>
                    <a:pt x="1220" y="210"/>
                  </a:lnTo>
                  <a:lnTo>
                    <a:pt x="1252" y="207"/>
                  </a:lnTo>
                  <a:lnTo>
                    <a:pt x="1285" y="205"/>
                  </a:lnTo>
                  <a:lnTo>
                    <a:pt x="1317" y="201"/>
                  </a:lnTo>
                  <a:lnTo>
                    <a:pt x="1349" y="195"/>
                  </a:lnTo>
                  <a:lnTo>
                    <a:pt x="1381" y="186"/>
                  </a:lnTo>
                  <a:lnTo>
                    <a:pt x="1413" y="175"/>
                  </a:lnTo>
                  <a:lnTo>
                    <a:pt x="1445" y="159"/>
                  </a:lnTo>
                  <a:lnTo>
                    <a:pt x="1477" y="139"/>
                  </a:lnTo>
                  <a:lnTo>
                    <a:pt x="1509" y="114"/>
                  </a:lnTo>
                  <a:lnTo>
                    <a:pt x="1541" y="82"/>
                  </a:lnTo>
                  <a:lnTo>
                    <a:pt x="1574" y="4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9" name="Freeform 53">
              <a:extLst>
                <a:ext uri="{FF2B5EF4-FFF2-40B4-BE49-F238E27FC236}">
                  <a16:creationId xmlns:a16="http://schemas.microsoft.com/office/drawing/2014/main" id="{81945F1C-3A4C-ABBF-0895-446919E93274}"/>
                </a:ext>
              </a:extLst>
            </p:cNvPr>
            <p:cNvSpPr>
              <a:spLocks/>
            </p:cNvSpPr>
            <p:nvPr/>
          </p:nvSpPr>
          <p:spPr bwMode="auto">
            <a:xfrm>
              <a:off x="934" y="907"/>
              <a:ext cx="1606" cy="824"/>
            </a:xfrm>
            <a:custGeom>
              <a:avLst/>
              <a:gdLst>
                <a:gd name="T0" fmla="*/ 0 w 1606"/>
                <a:gd name="T1" fmla="*/ 824 h 824"/>
                <a:gd name="T2" fmla="*/ 32 w 1606"/>
                <a:gd name="T3" fmla="*/ 748 h 824"/>
                <a:gd name="T4" fmla="*/ 64 w 1606"/>
                <a:gd name="T5" fmla="*/ 657 h 824"/>
                <a:gd name="T6" fmla="*/ 96 w 1606"/>
                <a:gd name="T7" fmla="*/ 566 h 824"/>
                <a:gd name="T8" fmla="*/ 128 w 1606"/>
                <a:gd name="T9" fmla="*/ 492 h 824"/>
                <a:gd name="T10" fmla="*/ 161 w 1606"/>
                <a:gd name="T11" fmla="*/ 441 h 824"/>
                <a:gd name="T12" fmla="*/ 193 w 1606"/>
                <a:gd name="T13" fmla="*/ 412 h 824"/>
                <a:gd name="T14" fmla="*/ 225 w 1606"/>
                <a:gd name="T15" fmla="*/ 401 h 824"/>
                <a:gd name="T16" fmla="*/ 257 w 1606"/>
                <a:gd name="T17" fmla="*/ 403 h 824"/>
                <a:gd name="T18" fmla="*/ 289 w 1606"/>
                <a:gd name="T19" fmla="*/ 414 h 824"/>
                <a:gd name="T20" fmla="*/ 321 w 1606"/>
                <a:gd name="T21" fmla="*/ 434 h 824"/>
                <a:gd name="T22" fmla="*/ 353 w 1606"/>
                <a:gd name="T23" fmla="*/ 461 h 824"/>
                <a:gd name="T24" fmla="*/ 385 w 1606"/>
                <a:gd name="T25" fmla="*/ 495 h 824"/>
                <a:gd name="T26" fmla="*/ 417 w 1606"/>
                <a:gd name="T27" fmla="*/ 534 h 824"/>
                <a:gd name="T28" fmla="*/ 450 w 1606"/>
                <a:gd name="T29" fmla="*/ 577 h 824"/>
                <a:gd name="T30" fmla="*/ 482 w 1606"/>
                <a:gd name="T31" fmla="*/ 621 h 824"/>
                <a:gd name="T32" fmla="*/ 514 w 1606"/>
                <a:gd name="T33" fmla="*/ 664 h 824"/>
                <a:gd name="T34" fmla="*/ 546 w 1606"/>
                <a:gd name="T35" fmla="*/ 704 h 824"/>
                <a:gd name="T36" fmla="*/ 578 w 1606"/>
                <a:gd name="T37" fmla="*/ 738 h 824"/>
                <a:gd name="T38" fmla="*/ 610 w 1606"/>
                <a:gd name="T39" fmla="*/ 765 h 824"/>
                <a:gd name="T40" fmla="*/ 642 w 1606"/>
                <a:gd name="T41" fmla="*/ 784 h 824"/>
                <a:gd name="T42" fmla="*/ 674 w 1606"/>
                <a:gd name="T43" fmla="*/ 792 h 824"/>
                <a:gd name="T44" fmla="*/ 707 w 1606"/>
                <a:gd name="T45" fmla="*/ 783 h 824"/>
                <a:gd name="T46" fmla="*/ 739 w 1606"/>
                <a:gd name="T47" fmla="*/ 750 h 824"/>
                <a:gd name="T48" fmla="*/ 771 w 1606"/>
                <a:gd name="T49" fmla="*/ 679 h 824"/>
                <a:gd name="T50" fmla="*/ 803 w 1606"/>
                <a:gd name="T51" fmla="*/ 561 h 824"/>
                <a:gd name="T52" fmla="*/ 835 w 1606"/>
                <a:gd name="T53" fmla="*/ 407 h 824"/>
                <a:gd name="T54" fmla="*/ 867 w 1606"/>
                <a:gd name="T55" fmla="*/ 255 h 824"/>
                <a:gd name="T56" fmla="*/ 899 w 1606"/>
                <a:gd name="T57" fmla="*/ 138 h 824"/>
                <a:gd name="T58" fmla="*/ 931 w 1606"/>
                <a:gd name="T59" fmla="*/ 65 h 824"/>
                <a:gd name="T60" fmla="*/ 963 w 1606"/>
                <a:gd name="T61" fmla="*/ 25 h 824"/>
                <a:gd name="T62" fmla="*/ 996 w 1606"/>
                <a:gd name="T63" fmla="*/ 7 h 824"/>
                <a:gd name="T64" fmla="*/ 1028 w 1606"/>
                <a:gd name="T65" fmla="*/ 0 h 824"/>
                <a:gd name="T66" fmla="*/ 1060 w 1606"/>
                <a:gd name="T67" fmla="*/ 1 h 824"/>
                <a:gd name="T68" fmla="*/ 1092 w 1606"/>
                <a:gd name="T69" fmla="*/ 9 h 824"/>
                <a:gd name="T70" fmla="*/ 1124 w 1606"/>
                <a:gd name="T71" fmla="*/ 24 h 824"/>
                <a:gd name="T72" fmla="*/ 1156 w 1606"/>
                <a:gd name="T73" fmla="*/ 47 h 824"/>
                <a:gd name="T74" fmla="*/ 1188 w 1606"/>
                <a:gd name="T75" fmla="*/ 81 h 824"/>
                <a:gd name="T76" fmla="*/ 1220 w 1606"/>
                <a:gd name="T77" fmla="*/ 122 h 824"/>
                <a:gd name="T78" fmla="*/ 1252 w 1606"/>
                <a:gd name="T79" fmla="*/ 164 h 824"/>
                <a:gd name="T80" fmla="*/ 1285 w 1606"/>
                <a:gd name="T81" fmla="*/ 202 h 824"/>
                <a:gd name="T82" fmla="*/ 1317 w 1606"/>
                <a:gd name="T83" fmla="*/ 229 h 824"/>
                <a:gd name="T84" fmla="*/ 1349 w 1606"/>
                <a:gd name="T85" fmla="*/ 246 h 824"/>
                <a:gd name="T86" fmla="*/ 1381 w 1606"/>
                <a:gd name="T87" fmla="*/ 254 h 824"/>
                <a:gd name="T88" fmla="*/ 1413 w 1606"/>
                <a:gd name="T89" fmla="*/ 254 h 824"/>
                <a:gd name="T90" fmla="*/ 1445 w 1606"/>
                <a:gd name="T91" fmla="*/ 246 h 824"/>
                <a:gd name="T92" fmla="*/ 1477 w 1606"/>
                <a:gd name="T93" fmla="*/ 229 h 824"/>
                <a:gd name="T94" fmla="*/ 1509 w 1606"/>
                <a:gd name="T95" fmla="*/ 202 h 824"/>
                <a:gd name="T96" fmla="*/ 1541 w 1606"/>
                <a:gd name="T97" fmla="*/ 164 h 824"/>
                <a:gd name="T98" fmla="*/ 1574 w 1606"/>
                <a:gd name="T99" fmla="*/ 120 h 824"/>
                <a:gd name="T100" fmla="*/ 1606 w 1606"/>
                <a:gd name="T101" fmla="*/ 7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24">
                  <a:moveTo>
                    <a:pt x="0" y="824"/>
                  </a:moveTo>
                  <a:lnTo>
                    <a:pt x="32" y="748"/>
                  </a:lnTo>
                  <a:lnTo>
                    <a:pt x="64" y="657"/>
                  </a:lnTo>
                  <a:lnTo>
                    <a:pt x="96" y="566"/>
                  </a:lnTo>
                  <a:lnTo>
                    <a:pt x="128" y="492"/>
                  </a:lnTo>
                  <a:lnTo>
                    <a:pt x="161" y="441"/>
                  </a:lnTo>
                  <a:lnTo>
                    <a:pt x="193" y="412"/>
                  </a:lnTo>
                  <a:lnTo>
                    <a:pt x="225" y="401"/>
                  </a:lnTo>
                  <a:lnTo>
                    <a:pt x="257" y="403"/>
                  </a:lnTo>
                  <a:lnTo>
                    <a:pt x="289" y="414"/>
                  </a:lnTo>
                  <a:lnTo>
                    <a:pt x="321" y="434"/>
                  </a:lnTo>
                  <a:lnTo>
                    <a:pt x="353" y="461"/>
                  </a:lnTo>
                  <a:lnTo>
                    <a:pt x="385" y="495"/>
                  </a:lnTo>
                  <a:lnTo>
                    <a:pt x="417" y="534"/>
                  </a:lnTo>
                  <a:lnTo>
                    <a:pt x="450" y="577"/>
                  </a:lnTo>
                  <a:lnTo>
                    <a:pt x="482" y="621"/>
                  </a:lnTo>
                  <a:lnTo>
                    <a:pt x="514" y="664"/>
                  </a:lnTo>
                  <a:lnTo>
                    <a:pt x="546" y="704"/>
                  </a:lnTo>
                  <a:lnTo>
                    <a:pt x="578" y="738"/>
                  </a:lnTo>
                  <a:lnTo>
                    <a:pt x="610" y="765"/>
                  </a:lnTo>
                  <a:lnTo>
                    <a:pt x="642" y="784"/>
                  </a:lnTo>
                  <a:lnTo>
                    <a:pt x="674" y="792"/>
                  </a:lnTo>
                  <a:lnTo>
                    <a:pt x="707" y="783"/>
                  </a:lnTo>
                  <a:lnTo>
                    <a:pt x="739" y="750"/>
                  </a:lnTo>
                  <a:lnTo>
                    <a:pt x="771" y="679"/>
                  </a:lnTo>
                  <a:lnTo>
                    <a:pt x="803" y="561"/>
                  </a:lnTo>
                  <a:lnTo>
                    <a:pt x="835" y="407"/>
                  </a:lnTo>
                  <a:lnTo>
                    <a:pt x="867" y="255"/>
                  </a:lnTo>
                  <a:lnTo>
                    <a:pt x="899" y="138"/>
                  </a:lnTo>
                  <a:lnTo>
                    <a:pt x="931" y="65"/>
                  </a:lnTo>
                  <a:lnTo>
                    <a:pt x="963" y="25"/>
                  </a:lnTo>
                  <a:lnTo>
                    <a:pt x="996" y="7"/>
                  </a:lnTo>
                  <a:lnTo>
                    <a:pt x="1028" y="0"/>
                  </a:lnTo>
                  <a:lnTo>
                    <a:pt x="1060" y="1"/>
                  </a:lnTo>
                  <a:lnTo>
                    <a:pt x="1092" y="9"/>
                  </a:lnTo>
                  <a:lnTo>
                    <a:pt x="1124" y="24"/>
                  </a:lnTo>
                  <a:lnTo>
                    <a:pt x="1156" y="47"/>
                  </a:lnTo>
                  <a:lnTo>
                    <a:pt x="1188" y="81"/>
                  </a:lnTo>
                  <a:lnTo>
                    <a:pt x="1220" y="122"/>
                  </a:lnTo>
                  <a:lnTo>
                    <a:pt x="1252" y="164"/>
                  </a:lnTo>
                  <a:lnTo>
                    <a:pt x="1285" y="202"/>
                  </a:lnTo>
                  <a:lnTo>
                    <a:pt x="1317" y="229"/>
                  </a:lnTo>
                  <a:lnTo>
                    <a:pt x="1349" y="246"/>
                  </a:lnTo>
                  <a:lnTo>
                    <a:pt x="1381" y="254"/>
                  </a:lnTo>
                  <a:lnTo>
                    <a:pt x="1413" y="254"/>
                  </a:lnTo>
                  <a:lnTo>
                    <a:pt x="1445" y="246"/>
                  </a:lnTo>
                  <a:lnTo>
                    <a:pt x="1477" y="229"/>
                  </a:lnTo>
                  <a:lnTo>
                    <a:pt x="1509" y="202"/>
                  </a:lnTo>
                  <a:lnTo>
                    <a:pt x="1541" y="164"/>
                  </a:lnTo>
                  <a:lnTo>
                    <a:pt x="1574" y="120"/>
                  </a:lnTo>
                  <a:lnTo>
                    <a:pt x="1606" y="7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0" name="Freeform 54">
              <a:extLst>
                <a:ext uri="{FF2B5EF4-FFF2-40B4-BE49-F238E27FC236}">
                  <a16:creationId xmlns:a16="http://schemas.microsoft.com/office/drawing/2014/main" id="{6BC412B8-20DD-5516-9E76-B69E50FD11C9}"/>
                </a:ext>
              </a:extLst>
            </p:cNvPr>
            <p:cNvSpPr>
              <a:spLocks/>
            </p:cNvSpPr>
            <p:nvPr/>
          </p:nvSpPr>
          <p:spPr bwMode="auto">
            <a:xfrm>
              <a:off x="934" y="801"/>
              <a:ext cx="1606" cy="1026"/>
            </a:xfrm>
            <a:custGeom>
              <a:avLst/>
              <a:gdLst>
                <a:gd name="T0" fmla="*/ 0 w 1606"/>
                <a:gd name="T1" fmla="*/ 1026 h 1026"/>
                <a:gd name="T2" fmla="*/ 32 w 1606"/>
                <a:gd name="T3" fmla="*/ 791 h 1026"/>
                <a:gd name="T4" fmla="*/ 64 w 1606"/>
                <a:gd name="T5" fmla="*/ 618 h 1026"/>
                <a:gd name="T6" fmla="*/ 96 w 1606"/>
                <a:gd name="T7" fmla="*/ 503 h 1026"/>
                <a:gd name="T8" fmla="*/ 128 w 1606"/>
                <a:gd name="T9" fmla="*/ 433 h 1026"/>
                <a:gd name="T10" fmla="*/ 161 w 1606"/>
                <a:gd name="T11" fmla="*/ 393 h 1026"/>
                <a:gd name="T12" fmla="*/ 193 w 1606"/>
                <a:gd name="T13" fmla="*/ 374 h 1026"/>
                <a:gd name="T14" fmla="*/ 225 w 1606"/>
                <a:gd name="T15" fmla="*/ 370 h 1026"/>
                <a:gd name="T16" fmla="*/ 257 w 1606"/>
                <a:gd name="T17" fmla="*/ 381 h 1026"/>
                <a:gd name="T18" fmla="*/ 289 w 1606"/>
                <a:gd name="T19" fmla="*/ 406 h 1026"/>
                <a:gd name="T20" fmla="*/ 321 w 1606"/>
                <a:gd name="T21" fmla="*/ 451 h 1026"/>
                <a:gd name="T22" fmla="*/ 353 w 1606"/>
                <a:gd name="T23" fmla="*/ 517 h 1026"/>
                <a:gd name="T24" fmla="*/ 385 w 1606"/>
                <a:gd name="T25" fmla="*/ 602 h 1026"/>
                <a:gd name="T26" fmla="*/ 417 w 1606"/>
                <a:gd name="T27" fmla="*/ 698 h 1026"/>
                <a:gd name="T28" fmla="*/ 450 w 1606"/>
                <a:gd name="T29" fmla="*/ 788 h 1026"/>
                <a:gd name="T30" fmla="*/ 482 w 1606"/>
                <a:gd name="T31" fmla="*/ 859 h 1026"/>
                <a:gd name="T32" fmla="*/ 514 w 1606"/>
                <a:gd name="T33" fmla="*/ 907 h 1026"/>
                <a:gd name="T34" fmla="*/ 546 w 1606"/>
                <a:gd name="T35" fmla="*/ 932 h 1026"/>
                <a:gd name="T36" fmla="*/ 578 w 1606"/>
                <a:gd name="T37" fmla="*/ 938 h 1026"/>
                <a:gd name="T38" fmla="*/ 610 w 1606"/>
                <a:gd name="T39" fmla="*/ 924 h 1026"/>
                <a:gd name="T40" fmla="*/ 642 w 1606"/>
                <a:gd name="T41" fmla="*/ 889 h 1026"/>
                <a:gd name="T42" fmla="*/ 674 w 1606"/>
                <a:gd name="T43" fmla="*/ 832 h 1026"/>
                <a:gd name="T44" fmla="*/ 707 w 1606"/>
                <a:gd name="T45" fmla="*/ 752 h 1026"/>
                <a:gd name="T46" fmla="*/ 739 w 1606"/>
                <a:gd name="T47" fmla="*/ 655 h 1026"/>
                <a:gd name="T48" fmla="*/ 771 w 1606"/>
                <a:gd name="T49" fmla="*/ 553 h 1026"/>
                <a:gd name="T50" fmla="*/ 803 w 1606"/>
                <a:gd name="T51" fmla="*/ 460 h 1026"/>
                <a:gd name="T52" fmla="*/ 835 w 1606"/>
                <a:gd name="T53" fmla="*/ 386 h 1026"/>
                <a:gd name="T54" fmla="*/ 867 w 1606"/>
                <a:gd name="T55" fmla="*/ 332 h 1026"/>
                <a:gd name="T56" fmla="*/ 899 w 1606"/>
                <a:gd name="T57" fmla="*/ 297 h 1026"/>
                <a:gd name="T58" fmla="*/ 931 w 1606"/>
                <a:gd name="T59" fmla="*/ 275 h 1026"/>
                <a:gd name="T60" fmla="*/ 963 w 1606"/>
                <a:gd name="T61" fmla="*/ 263 h 1026"/>
                <a:gd name="T62" fmla="*/ 996 w 1606"/>
                <a:gd name="T63" fmla="*/ 256 h 1026"/>
                <a:gd name="T64" fmla="*/ 1028 w 1606"/>
                <a:gd name="T65" fmla="*/ 255 h 1026"/>
                <a:gd name="T66" fmla="*/ 1060 w 1606"/>
                <a:gd name="T67" fmla="*/ 257 h 1026"/>
                <a:gd name="T68" fmla="*/ 1092 w 1606"/>
                <a:gd name="T69" fmla="*/ 265 h 1026"/>
                <a:gd name="T70" fmla="*/ 1124 w 1606"/>
                <a:gd name="T71" fmla="*/ 277 h 1026"/>
                <a:gd name="T72" fmla="*/ 1156 w 1606"/>
                <a:gd name="T73" fmla="*/ 295 h 1026"/>
                <a:gd name="T74" fmla="*/ 1188 w 1606"/>
                <a:gd name="T75" fmla="*/ 318 h 1026"/>
                <a:gd name="T76" fmla="*/ 1220 w 1606"/>
                <a:gd name="T77" fmla="*/ 344 h 1026"/>
                <a:gd name="T78" fmla="*/ 1252 w 1606"/>
                <a:gd name="T79" fmla="*/ 369 h 1026"/>
                <a:gd name="T80" fmla="*/ 1285 w 1606"/>
                <a:gd name="T81" fmla="*/ 390 h 1026"/>
                <a:gd name="T82" fmla="*/ 1317 w 1606"/>
                <a:gd name="T83" fmla="*/ 404 h 1026"/>
                <a:gd name="T84" fmla="*/ 1349 w 1606"/>
                <a:gd name="T85" fmla="*/ 412 h 1026"/>
                <a:gd name="T86" fmla="*/ 1381 w 1606"/>
                <a:gd name="T87" fmla="*/ 414 h 1026"/>
                <a:gd name="T88" fmla="*/ 1413 w 1606"/>
                <a:gd name="T89" fmla="*/ 407 h 1026"/>
                <a:gd name="T90" fmla="*/ 1445 w 1606"/>
                <a:gd name="T91" fmla="*/ 391 h 1026"/>
                <a:gd name="T92" fmla="*/ 1477 w 1606"/>
                <a:gd name="T93" fmla="*/ 362 h 1026"/>
                <a:gd name="T94" fmla="*/ 1509 w 1606"/>
                <a:gd name="T95" fmla="*/ 313 h 1026"/>
                <a:gd name="T96" fmla="*/ 1541 w 1606"/>
                <a:gd name="T97" fmla="*/ 238 h 1026"/>
                <a:gd name="T98" fmla="*/ 1574 w 1606"/>
                <a:gd name="T99" fmla="*/ 132 h 1026"/>
                <a:gd name="T100" fmla="*/ 1606 w 1606"/>
                <a:gd name="T101" fmla="*/ 0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26">
                  <a:moveTo>
                    <a:pt x="0" y="1026"/>
                  </a:moveTo>
                  <a:lnTo>
                    <a:pt x="32" y="791"/>
                  </a:lnTo>
                  <a:lnTo>
                    <a:pt x="64" y="618"/>
                  </a:lnTo>
                  <a:lnTo>
                    <a:pt x="96" y="503"/>
                  </a:lnTo>
                  <a:lnTo>
                    <a:pt x="128" y="433"/>
                  </a:lnTo>
                  <a:lnTo>
                    <a:pt x="161" y="393"/>
                  </a:lnTo>
                  <a:lnTo>
                    <a:pt x="193" y="374"/>
                  </a:lnTo>
                  <a:lnTo>
                    <a:pt x="225" y="370"/>
                  </a:lnTo>
                  <a:lnTo>
                    <a:pt x="257" y="381"/>
                  </a:lnTo>
                  <a:lnTo>
                    <a:pt x="289" y="406"/>
                  </a:lnTo>
                  <a:lnTo>
                    <a:pt x="321" y="451"/>
                  </a:lnTo>
                  <a:lnTo>
                    <a:pt x="353" y="517"/>
                  </a:lnTo>
                  <a:lnTo>
                    <a:pt x="385" y="602"/>
                  </a:lnTo>
                  <a:lnTo>
                    <a:pt x="417" y="698"/>
                  </a:lnTo>
                  <a:lnTo>
                    <a:pt x="450" y="788"/>
                  </a:lnTo>
                  <a:lnTo>
                    <a:pt x="482" y="859"/>
                  </a:lnTo>
                  <a:lnTo>
                    <a:pt x="514" y="907"/>
                  </a:lnTo>
                  <a:lnTo>
                    <a:pt x="546" y="932"/>
                  </a:lnTo>
                  <a:lnTo>
                    <a:pt x="578" y="938"/>
                  </a:lnTo>
                  <a:lnTo>
                    <a:pt x="610" y="924"/>
                  </a:lnTo>
                  <a:lnTo>
                    <a:pt x="642" y="889"/>
                  </a:lnTo>
                  <a:lnTo>
                    <a:pt x="674" y="832"/>
                  </a:lnTo>
                  <a:lnTo>
                    <a:pt x="707" y="752"/>
                  </a:lnTo>
                  <a:lnTo>
                    <a:pt x="739" y="655"/>
                  </a:lnTo>
                  <a:lnTo>
                    <a:pt x="771" y="553"/>
                  </a:lnTo>
                  <a:lnTo>
                    <a:pt x="803" y="460"/>
                  </a:lnTo>
                  <a:lnTo>
                    <a:pt x="835" y="386"/>
                  </a:lnTo>
                  <a:lnTo>
                    <a:pt x="867" y="332"/>
                  </a:lnTo>
                  <a:lnTo>
                    <a:pt x="899" y="297"/>
                  </a:lnTo>
                  <a:lnTo>
                    <a:pt x="931" y="275"/>
                  </a:lnTo>
                  <a:lnTo>
                    <a:pt x="963" y="263"/>
                  </a:lnTo>
                  <a:lnTo>
                    <a:pt x="996" y="256"/>
                  </a:lnTo>
                  <a:lnTo>
                    <a:pt x="1028" y="255"/>
                  </a:lnTo>
                  <a:lnTo>
                    <a:pt x="1060" y="257"/>
                  </a:lnTo>
                  <a:lnTo>
                    <a:pt x="1092" y="265"/>
                  </a:lnTo>
                  <a:lnTo>
                    <a:pt x="1124" y="277"/>
                  </a:lnTo>
                  <a:lnTo>
                    <a:pt x="1156" y="295"/>
                  </a:lnTo>
                  <a:lnTo>
                    <a:pt x="1188" y="318"/>
                  </a:lnTo>
                  <a:lnTo>
                    <a:pt x="1220" y="344"/>
                  </a:lnTo>
                  <a:lnTo>
                    <a:pt x="1252" y="369"/>
                  </a:lnTo>
                  <a:lnTo>
                    <a:pt x="1285" y="390"/>
                  </a:lnTo>
                  <a:lnTo>
                    <a:pt x="1317" y="404"/>
                  </a:lnTo>
                  <a:lnTo>
                    <a:pt x="1349" y="412"/>
                  </a:lnTo>
                  <a:lnTo>
                    <a:pt x="1381" y="414"/>
                  </a:lnTo>
                  <a:lnTo>
                    <a:pt x="1413" y="407"/>
                  </a:lnTo>
                  <a:lnTo>
                    <a:pt x="1445" y="391"/>
                  </a:lnTo>
                  <a:lnTo>
                    <a:pt x="1477" y="362"/>
                  </a:lnTo>
                  <a:lnTo>
                    <a:pt x="1509" y="313"/>
                  </a:lnTo>
                  <a:lnTo>
                    <a:pt x="1541" y="238"/>
                  </a:lnTo>
                  <a:lnTo>
                    <a:pt x="1574" y="132"/>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1" name="Freeform 55">
              <a:extLst>
                <a:ext uri="{FF2B5EF4-FFF2-40B4-BE49-F238E27FC236}">
                  <a16:creationId xmlns:a16="http://schemas.microsoft.com/office/drawing/2014/main" id="{DB7168CE-68CA-78B8-54A4-29392A97A4B9}"/>
                </a:ext>
              </a:extLst>
            </p:cNvPr>
            <p:cNvSpPr>
              <a:spLocks/>
            </p:cNvSpPr>
            <p:nvPr/>
          </p:nvSpPr>
          <p:spPr bwMode="auto">
            <a:xfrm>
              <a:off x="934" y="831"/>
              <a:ext cx="1606" cy="827"/>
            </a:xfrm>
            <a:custGeom>
              <a:avLst/>
              <a:gdLst>
                <a:gd name="T0" fmla="*/ 0 w 1606"/>
                <a:gd name="T1" fmla="*/ 738 h 827"/>
                <a:gd name="T2" fmla="*/ 32 w 1606"/>
                <a:gd name="T3" fmla="*/ 666 h 827"/>
                <a:gd name="T4" fmla="*/ 64 w 1606"/>
                <a:gd name="T5" fmla="*/ 582 h 827"/>
                <a:gd name="T6" fmla="*/ 96 w 1606"/>
                <a:gd name="T7" fmla="*/ 501 h 827"/>
                <a:gd name="T8" fmla="*/ 128 w 1606"/>
                <a:gd name="T9" fmla="*/ 436 h 827"/>
                <a:gd name="T10" fmla="*/ 161 w 1606"/>
                <a:gd name="T11" fmla="*/ 398 h 827"/>
                <a:gd name="T12" fmla="*/ 193 w 1606"/>
                <a:gd name="T13" fmla="*/ 386 h 827"/>
                <a:gd name="T14" fmla="*/ 225 w 1606"/>
                <a:gd name="T15" fmla="*/ 398 h 827"/>
                <a:gd name="T16" fmla="*/ 257 w 1606"/>
                <a:gd name="T17" fmla="*/ 431 h 827"/>
                <a:gd name="T18" fmla="*/ 289 w 1606"/>
                <a:gd name="T19" fmla="*/ 479 h 827"/>
                <a:gd name="T20" fmla="*/ 321 w 1606"/>
                <a:gd name="T21" fmla="*/ 538 h 827"/>
                <a:gd name="T22" fmla="*/ 353 w 1606"/>
                <a:gd name="T23" fmla="*/ 599 h 827"/>
                <a:gd name="T24" fmla="*/ 385 w 1606"/>
                <a:gd name="T25" fmla="*/ 657 h 827"/>
                <a:gd name="T26" fmla="*/ 417 w 1606"/>
                <a:gd name="T27" fmla="*/ 706 h 827"/>
                <a:gd name="T28" fmla="*/ 450 w 1606"/>
                <a:gd name="T29" fmla="*/ 745 h 827"/>
                <a:gd name="T30" fmla="*/ 482 w 1606"/>
                <a:gd name="T31" fmla="*/ 775 h 827"/>
                <a:gd name="T32" fmla="*/ 514 w 1606"/>
                <a:gd name="T33" fmla="*/ 795 h 827"/>
                <a:gd name="T34" fmla="*/ 546 w 1606"/>
                <a:gd name="T35" fmla="*/ 810 h 827"/>
                <a:gd name="T36" fmla="*/ 578 w 1606"/>
                <a:gd name="T37" fmla="*/ 819 h 827"/>
                <a:gd name="T38" fmla="*/ 610 w 1606"/>
                <a:gd name="T39" fmla="*/ 825 h 827"/>
                <a:gd name="T40" fmla="*/ 642 w 1606"/>
                <a:gd name="T41" fmla="*/ 827 h 827"/>
                <a:gd name="T42" fmla="*/ 674 w 1606"/>
                <a:gd name="T43" fmla="*/ 827 h 827"/>
                <a:gd name="T44" fmla="*/ 707 w 1606"/>
                <a:gd name="T45" fmla="*/ 821 h 827"/>
                <a:gd name="T46" fmla="*/ 739 w 1606"/>
                <a:gd name="T47" fmla="*/ 809 h 827"/>
                <a:gd name="T48" fmla="*/ 771 w 1606"/>
                <a:gd name="T49" fmla="*/ 784 h 827"/>
                <a:gd name="T50" fmla="*/ 803 w 1606"/>
                <a:gd name="T51" fmla="*/ 737 h 827"/>
                <a:gd name="T52" fmla="*/ 835 w 1606"/>
                <a:gd name="T53" fmla="*/ 657 h 827"/>
                <a:gd name="T54" fmla="*/ 867 w 1606"/>
                <a:gd name="T55" fmla="*/ 536 h 827"/>
                <a:gd name="T56" fmla="*/ 899 w 1606"/>
                <a:gd name="T57" fmla="*/ 386 h 827"/>
                <a:gd name="T58" fmla="*/ 931 w 1606"/>
                <a:gd name="T59" fmla="*/ 238 h 827"/>
                <a:gd name="T60" fmla="*/ 963 w 1606"/>
                <a:gd name="T61" fmla="*/ 122 h 827"/>
                <a:gd name="T62" fmla="*/ 996 w 1606"/>
                <a:gd name="T63" fmla="*/ 48 h 827"/>
                <a:gd name="T64" fmla="*/ 1028 w 1606"/>
                <a:gd name="T65" fmla="*/ 11 h 827"/>
                <a:gd name="T66" fmla="*/ 1060 w 1606"/>
                <a:gd name="T67" fmla="*/ 0 h 827"/>
                <a:gd name="T68" fmla="*/ 1092 w 1606"/>
                <a:gd name="T69" fmla="*/ 9 h 827"/>
                <a:gd name="T70" fmla="*/ 1124 w 1606"/>
                <a:gd name="T71" fmla="*/ 36 h 827"/>
                <a:gd name="T72" fmla="*/ 1156 w 1606"/>
                <a:gd name="T73" fmla="*/ 82 h 827"/>
                <a:gd name="T74" fmla="*/ 1188 w 1606"/>
                <a:gd name="T75" fmla="*/ 147 h 827"/>
                <a:gd name="T76" fmla="*/ 1220 w 1606"/>
                <a:gd name="T77" fmla="*/ 231 h 827"/>
                <a:gd name="T78" fmla="*/ 1252 w 1606"/>
                <a:gd name="T79" fmla="*/ 326 h 827"/>
                <a:gd name="T80" fmla="*/ 1285 w 1606"/>
                <a:gd name="T81" fmla="*/ 421 h 827"/>
                <a:gd name="T82" fmla="*/ 1317 w 1606"/>
                <a:gd name="T83" fmla="*/ 504 h 827"/>
                <a:gd name="T84" fmla="*/ 1349 w 1606"/>
                <a:gd name="T85" fmla="*/ 567 h 827"/>
                <a:gd name="T86" fmla="*/ 1381 w 1606"/>
                <a:gd name="T87" fmla="*/ 608 h 827"/>
                <a:gd name="T88" fmla="*/ 1413 w 1606"/>
                <a:gd name="T89" fmla="*/ 624 h 827"/>
                <a:gd name="T90" fmla="*/ 1445 w 1606"/>
                <a:gd name="T91" fmla="*/ 615 h 827"/>
                <a:gd name="T92" fmla="*/ 1477 w 1606"/>
                <a:gd name="T93" fmla="*/ 577 h 827"/>
                <a:gd name="T94" fmla="*/ 1509 w 1606"/>
                <a:gd name="T95" fmla="*/ 500 h 827"/>
                <a:gd name="T96" fmla="*/ 1541 w 1606"/>
                <a:gd name="T97" fmla="*/ 377 h 827"/>
                <a:gd name="T98" fmla="*/ 1574 w 1606"/>
                <a:gd name="T99" fmla="*/ 205 h 827"/>
                <a:gd name="T100" fmla="*/ 1606 w 1606"/>
                <a:gd name="T101" fmla="*/ 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27">
                  <a:moveTo>
                    <a:pt x="0" y="738"/>
                  </a:moveTo>
                  <a:lnTo>
                    <a:pt x="32" y="666"/>
                  </a:lnTo>
                  <a:lnTo>
                    <a:pt x="64" y="582"/>
                  </a:lnTo>
                  <a:lnTo>
                    <a:pt x="96" y="501"/>
                  </a:lnTo>
                  <a:lnTo>
                    <a:pt x="128" y="436"/>
                  </a:lnTo>
                  <a:lnTo>
                    <a:pt x="161" y="398"/>
                  </a:lnTo>
                  <a:lnTo>
                    <a:pt x="193" y="386"/>
                  </a:lnTo>
                  <a:lnTo>
                    <a:pt x="225" y="398"/>
                  </a:lnTo>
                  <a:lnTo>
                    <a:pt x="257" y="431"/>
                  </a:lnTo>
                  <a:lnTo>
                    <a:pt x="289" y="479"/>
                  </a:lnTo>
                  <a:lnTo>
                    <a:pt x="321" y="538"/>
                  </a:lnTo>
                  <a:lnTo>
                    <a:pt x="353" y="599"/>
                  </a:lnTo>
                  <a:lnTo>
                    <a:pt x="385" y="657"/>
                  </a:lnTo>
                  <a:lnTo>
                    <a:pt x="417" y="706"/>
                  </a:lnTo>
                  <a:lnTo>
                    <a:pt x="450" y="745"/>
                  </a:lnTo>
                  <a:lnTo>
                    <a:pt x="482" y="775"/>
                  </a:lnTo>
                  <a:lnTo>
                    <a:pt x="514" y="795"/>
                  </a:lnTo>
                  <a:lnTo>
                    <a:pt x="546" y="810"/>
                  </a:lnTo>
                  <a:lnTo>
                    <a:pt x="578" y="819"/>
                  </a:lnTo>
                  <a:lnTo>
                    <a:pt x="610" y="825"/>
                  </a:lnTo>
                  <a:lnTo>
                    <a:pt x="642" y="827"/>
                  </a:lnTo>
                  <a:lnTo>
                    <a:pt x="674" y="827"/>
                  </a:lnTo>
                  <a:lnTo>
                    <a:pt x="707" y="821"/>
                  </a:lnTo>
                  <a:lnTo>
                    <a:pt x="739" y="809"/>
                  </a:lnTo>
                  <a:lnTo>
                    <a:pt x="771" y="784"/>
                  </a:lnTo>
                  <a:lnTo>
                    <a:pt x="803" y="737"/>
                  </a:lnTo>
                  <a:lnTo>
                    <a:pt x="835" y="657"/>
                  </a:lnTo>
                  <a:lnTo>
                    <a:pt x="867" y="536"/>
                  </a:lnTo>
                  <a:lnTo>
                    <a:pt x="899" y="386"/>
                  </a:lnTo>
                  <a:lnTo>
                    <a:pt x="931" y="238"/>
                  </a:lnTo>
                  <a:lnTo>
                    <a:pt x="963" y="122"/>
                  </a:lnTo>
                  <a:lnTo>
                    <a:pt x="996" y="48"/>
                  </a:lnTo>
                  <a:lnTo>
                    <a:pt x="1028" y="11"/>
                  </a:lnTo>
                  <a:lnTo>
                    <a:pt x="1060" y="0"/>
                  </a:lnTo>
                  <a:lnTo>
                    <a:pt x="1092" y="9"/>
                  </a:lnTo>
                  <a:lnTo>
                    <a:pt x="1124" y="36"/>
                  </a:lnTo>
                  <a:lnTo>
                    <a:pt x="1156" y="82"/>
                  </a:lnTo>
                  <a:lnTo>
                    <a:pt x="1188" y="147"/>
                  </a:lnTo>
                  <a:lnTo>
                    <a:pt x="1220" y="231"/>
                  </a:lnTo>
                  <a:lnTo>
                    <a:pt x="1252" y="326"/>
                  </a:lnTo>
                  <a:lnTo>
                    <a:pt x="1285" y="421"/>
                  </a:lnTo>
                  <a:lnTo>
                    <a:pt x="1317" y="504"/>
                  </a:lnTo>
                  <a:lnTo>
                    <a:pt x="1349" y="567"/>
                  </a:lnTo>
                  <a:lnTo>
                    <a:pt x="1381" y="608"/>
                  </a:lnTo>
                  <a:lnTo>
                    <a:pt x="1413" y="624"/>
                  </a:lnTo>
                  <a:lnTo>
                    <a:pt x="1445" y="615"/>
                  </a:lnTo>
                  <a:lnTo>
                    <a:pt x="1477" y="577"/>
                  </a:lnTo>
                  <a:lnTo>
                    <a:pt x="1509" y="500"/>
                  </a:lnTo>
                  <a:lnTo>
                    <a:pt x="1541" y="377"/>
                  </a:lnTo>
                  <a:lnTo>
                    <a:pt x="1574" y="205"/>
                  </a:lnTo>
                  <a:lnTo>
                    <a:pt x="1606" y="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2" name="Freeform 56">
              <a:extLst>
                <a:ext uri="{FF2B5EF4-FFF2-40B4-BE49-F238E27FC236}">
                  <a16:creationId xmlns:a16="http://schemas.microsoft.com/office/drawing/2014/main" id="{2DCB619F-C3A7-BA08-33BC-B5CA90AFC845}"/>
                </a:ext>
              </a:extLst>
            </p:cNvPr>
            <p:cNvSpPr>
              <a:spLocks/>
            </p:cNvSpPr>
            <p:nvPr/>
          </p:nvSpPr>
          <p:spPr bwMode="auto">
            <a:xfrm>
              <a:off x="934" y="923"/>
              <a:ext cx="1606" cy="951"/>
            </a:xfrm>
            <a:custGeom>
              <a:avLst/>
              <a:gdLst>
                <a:gd name="T0" fmla="*/ 0 w 1606"/>
                <a:gd name="T1" fmla="*/ 674 h 951"/>
                <a:gd name="T2" fmla="*/ 32 w 1606"/>
                <a:gd name="T3" fmla="*/ 541 h 951"/>
                <a:gd name="T4" fmla="*/ 64 w 1606"/>
                <a:gd name="T5" fmla="*/ 442 h 951"/>
                <a:gd name="T6" fmla="*/ 96 w 1606"/>
                <a:gd name="T7" fmla="*/ 376 h 951"/>
                <a:gd name="T8" fmla="*/ 128 w 1606"/>
                <a:gd name="T9" fmla="*/ 335 h 951"/>
                <a:gd name="T10" fmla="*/ 161 w 1606"/>
                <a:gd name="T11" fmla="*/ 311 h 951"/>
                <a:gd name="T12" fmla="*/ 193 w 1606"/>
                <a:gd name="T13" fmla="*/ 302 h 951"/>
                <a:gd name="T14" fmla="*/ 225 w 1606"/>
                <a:gd name="T15" fmla="*/ 302 h 951"/>
                <a:gd name="T16" fmla="*/ 257 w 1606"/>
                <a:gd name="T17" fmla="*/ 314 h 951"/>
                <a:gd name="T18" fmla="*/ 289 w 1606"/>
                <a:gd name="T19" fmla="*/ 340 h 951"/>
                <a:gd name="T20" fmla="*/ 321 w 1606"/>
                <a:gd name="T21" fmla="*/ 385 h 951"/>
                <a:gd name="T22" fmla="*/ 353 w 1606"/>
                <a:gd name="T23" fmla="*/ 454 h 951"/>
                <a:gd name="T24" fmla="*/ 385 w 1606"/>
                <a:gd name="T25" fmla="*/ 548 h 951"/>
                <a:gd name="T26" fmla="*/ 417 w 1606"/>
                <a:gd name="T27" fmla="*/ 660 h 951"/>
                <a:gd name="T28" fmla="*/ 450 w 1606"/>
                <a:gd name="T29" fmla="*/ 773 h 951"/>
                <a:gd name="T30" fmla="*/ 482 w 1606"/>
                <a:gd name="T31" fmla="*/ 867 h 951"/>
                <a:gd name="T32" fmla="*/ 514 w 1606"/>
                <a:gd name="T33" fmla="*/ 928 h 951"/>
                <a:gd name="T34" fmla="*/ 546 w 1606"/>
                <a:gd name="T35" fmla="*/ 951 h 951"/>
                <a:gd name="T36" fmla="*/ 578 w 1606"/>
                <a:gd name="T37" fmla="*/ 940 h 951"/>
                <a:gd name="T38" fmla="*/ 610 w 1606"/>
                <a:gd name="T39" fmla="*/ 899 h 951"/>
                <a:gd name="T40" fmla="*/ 642 w 1606"/>
                <a:gd name="T41" fmla="*/ 835 h 951"/>
                <a:gd name="T42" fmla="*/ 674 w 1606"/>
                <a:gd name="T43" fmla="*/ 754 h 951"/>
                <a:gd name="T44" fmla="*/ 707 w 1606"/>
                <a:gd name="T45" fmla="*/ 660 h 951"/>
                <a:gd name="T46" fmla="*/ 739 w 1606"/>
                <a:gd name="T47" fmla="*/ 559 h 951"/>
                <a:gd name="T48" fmla="*/ 771 w 1606"/>
                <a:gd name="T49" fmla="*/ 456 h 951"/>
                <a:gd name="T50" fmla="*/ 803 w 1606"/>
                <a:gd name="T51" fmla="*/ 357 h 951"/>
                <a:gd name="T52" fmla="*/ 835 w 1606"/>
                <a:gd name="T53" fmla="*/ 266 h 951"/>
                <a:gd name="T54" fmla="*/ 867 w 1606"/>
                <a:gd name="T55" fmla="*/ 186 h 951"/>
                <a:gd name="T56" fmla="*/ 899 w 1606"/>
                <a:gd name="T57" fmla="*/ 118 h 951"/>
                <a:gd name="T58" fmla="*/ 931 w 1606"/>
                <a:gd name="T59" fmla="*/ 65 h 951"/>
                <a:gd name="T60" fmla="*/ 963 w 1606"/>
                <a:gd name="T61" fmla="*/ 27 h 951"/>
                <a:gd name="T62" fmla="*/ 996 w 1606"/>
                <a:gd name="T63" fmla="*/ 5 h 951"/>
                <a:gd name="T64" fmla="*/ 1028 w 1606"/>
                <a:gd name="T65" fmla="*/ 0 h 951"/>
                <a:gd name="T66" fmla="*/ 1060 w 1606"/>
                <a:gd name="T67" fmla="*/ 14 h 951"/>
                <a:gd name="T68" fmla="*/ 1092 w 1606"/>
                <a:gd name="T69" fmla="*/ 46 h 951"/>
                <a:gd name="T70" fmla="*/ 1124 w 1606"/>
                <a:gd name="T71" fmla="*/ 93 h 951"/>
                <a:gd name="T72" fmla="*/ 1156 w 1606"/>
                <a:gd name="T73" fmla="*/ 147 h 951"/>
                <a:gd name="T74" fmla="*/ 1188 w 1606"/>
                <a:gd name="T75" fmla="*/ 198 h 951"/>
                <a:gd name="T76" fmla="*/ 1220 w 1606"/>
                <a:gd name="T77" fmla="*/ 241 h 951"/>
                <a:gd name="T78" fmla="*/ 1252 w 1606"/>
                <a:gd name="T79" fmla="*/ 272 h 951"/>
                <a:gd name="T80" fmla="*/ 1285 w 1606"/>
                <a:gd name="T81" fmla="*/ 292 h 951"/>
                <a:gd name="T82" fmla="*/ 1317 w 1606"/>
                <a:gd name="T83" fmla="*/ 304 h 951"/>
                <a:gd name="T84" fmla="*/ 1349 w 1606"/>
                <a:gd name="T85" fmla="*/ 309 h 951"/>
                <a:gd name="T86" fmla="*/ 1381 w 1606"/>
                <a:gd name="T87" fmla="*/ 309 h 951"/>
                <a:gd name="T88" fmla="*/ 1413 w 1606"/>
                <a:gd name="T89" fmla="*/ 302 h 951"/>
                <a:gd name="T90" fmla="*/ 1445 w 1606"/>
                <a:gd name="T91" fmla="*/ 287 h 951"/>
                <a:gd name="T92" fmla="*/ 1477 w 1606"/>
                <a:gd name="T93" fmla="*/ 263 h 951"/>
                <a:gd name="T94" fmla="*/ 1509 w 1606"/>
                <a:gd name="T95" fmla="*/ 225 h 951"/>
                <a:gd name="T96" fmla="*/ 1541 w 1606"/>
                <a:gd name="T97" fmla="*/ 173 h 951"/>
                <a:gd name="T98" fmla="*/ 1574 w 1606"/>
                <a:gd name="T99" fmla="*/ 109 h 951"/>
                <a:gd name="T100" fmla="*/ 1606 w 1606"/>
                <a:gd name="T101" fmla="*/ 41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51">
                  <a:moveTo>
                    <a:pt x="0" y="674"/>
                  </a:moveTo>
                  <a:lnTo>
                    <a:pt x="32" y="541"/>
                  </a:lnTo>
                  <a:lnTo>
                    <a:pt x="64" y="442"/>
                  </a:lnTo>
                  <a:lnTo>
                    <a:pt x="96" y="376"/>
                  </a:lnTo>
                  <a:lnTo>
                    <a:pt x="128" y="335"/>
                  </a:lnTo>
                  <a:lnTo>
                    <a:pt x="161" y="311"/>
                  </a:lnTo>
                  <a:lnTo>
                    <a:pt x="193" y="302"/>
                  </a:lnTo>
                  <a:lnTo>
                    <a:pt x="225" y="302"/>
                  </a:lnTo>
                  <a:lnTo>
                    <a:pt x="257" y="314"/>
                  </a:lnTo>
                  <a:lnTo>
                    <a:pt x="289" y="340"/>
                  </a:lnTo>
                  <a:lnTo>
                    <a:pt x="321" y="385"/>
                  </a:lnTo>
                  <a:lnTo>
                    <a:pt x="353" y="454"/>
                  </a:lnTo>
                  <a:lnTo>
                    <a:pt x="385" y="548"/>
                  </a:lnTo>
                  <a:lnTo>
                    <a:pt x="417" y="660"/>
                  </a:lnTo>
                  <a:lnTo>
                    <a:pt x="450" y="773"/>
                  </a:lnTo>
                  <a:lnTo>
                    <a:pt x="482" y="867"/>
                  </a:lnTo>
                  <a:lnTo>
                    <a:pt x="514" y="928"/>
                  </a:lnTo>
                  <a:lnTo>
                    <a:pt x="546" y="951"/>
                  </a:lnTo>
                  <a:lnTo>
                    <a:pt x="578" y="940"/>
                  </a:lnTo>
                  <a:lnTo>
                    <a:pt x="610" y="899"/>
                  </a:lnTo>
                  <a:lnTo>
                    <a:pt x="642" y="835"/>
                  </a:lnTo>
                  <a:lnTo>
                    <a:pt x="674" y="754"/>
                  </a:lnTo>
                  <a:lnTo>
                    <a:pt x="707" y="660"/>
                  </a:lnTo>
                  <a:lnTo>
                    <a:pt x="739" y="559"/>
                  </a:lnTo>
                  <a:lnTo>
                    <a:pt x="771" y="456"/>
                  </a:lnTo>
                  <a:lnTo>
                    <a:pt x="803" y="357"/>
                  </a:lnTo>
                  <a:lnTo>
                    <a:pt x="835" y="266"/>
                  </a:lnTo>
                  <a:lnTo>
                    <a:pt x="867" y="186"/>
                  </a:lnTo>
                  <a:lnTo>
                    <a:pt x="899" y="118"/>
                  </a:lnTo>
                  <a:lnTo>
                    <a:pt x="931" y="65"/>
                  </a:lnTo>
                  <a:lnTo>
                    <a:pt x="963" y="27"/>
                  </a:lnTo>
                  <a:lnTo>
                    <a:pt x="996" y="5"/>
                  </a:lnTo>
                  <a:lnTo>
                    <a:pt x="1028" y="0"/>
                  </a:lnTo>
                  <a:lnTo>
                    <a:pt x="1060" y="14"/>
                  </a:lnTo>
                  <a:lnTo>
                    <a:pt x="1092" y="46"/>
                  </a:lnTo>
                  <a:lnTo>
                    <a:pt x="1124" y="93"/>
                  </a:lnTo>
                  <a:lnTo>
                    <a:pt x="1156" y="147"/>
                  </a:lnTo>
                  <a:lnTo>
                    <a:pt x="1188" y="198"/>
                  </a:lnTo>
                  <a:lnTo>
                    <a:pt x="1220" y="241"/>
                  </a:lnTo>
                  <a:lnTo>
                    <a:pt x="1252" y="272"/>
                  </a:lnTo>
                  <a:lnTo>
                    <a:pt x="1285" y="292"/>
                  </a:lnTo>
                  <a:lnTo>
                    <a:pt x="1317" y="304"/>
                  </a:lnTo>
                  <a:lnTo>
                    <a:pt x="1349" y="309"/>
                  </a:lnTo>
                  <a:lnTo>
                    <a:pt x="1381" y="309"/>
                  </a:lnTo>
                  <a:lnTo>
                    <a:pt x="1413" y="302"/>
                  </a:lnTo>
                  <a:lnTo>
                    <a:pt x="1445" y="287"/>
                  </a:lnTo>
                  <a:lnTo>
                    <a:pt x="1477" y="263"/>
                  </a:lnTo>
                  <a:lnTo>
                    <a:pt x="1509" y="225"/>
                  </a:lnTo>
                  <a:lnTo>
                    <a:pt x="1541" y="173"/>
                  </a:lnTo>
                  <a:lnTo>
                    <a:pt x="1574" y="109"/>
                  </a:lnTo>
                  <a:lnTo>
                    <a:pt x="1606" y="4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3" name="Freeform 57">
              <a:extLst>
                <a:ext uri="{FF2B5EF4-FFF2-40B4-BE49-F238E27FC236}">
                  <a16:creationId xmlns:a16="http://schemas.microsoft.com/office/drawing/2014/main" id="{70DC3D65-2EF7-E141-2C67-0C53C9B16583}"/>
                </a:ext>
              </a:extLst>
            </p:cNvPr>
            <p:cNvSpPr>
              <a:spLocks/>
            </p:cNvSpPr>
            <p:nvPr/>
          </p:nvSpPr>
          <p:spPr bwMode="auto">
            <a:xfrm>
              <a:off x="934" y="717"/>
              <a:ext cx="1606" cy="963"/>
            </a:xfrm>
            <a:custGeom>
              <a:avLst/>
              <a:gdLst>
                <a:gd name="T0" fmla="*/ 0 w 1606"/>
                <a:gd name="T1" fmla="*/ 963 h 963"/>
                <a:gd name="T2" fmla="*/ 32 w 1606"/>
                <a:gd name="T3" fmla="*/ 860 h 963"/>
                <a:gd name="T4" fmla="*/ 64 w 1606"/>
                <a:gd name="T5" fmla="*/ 786 h 963"/>
                <a:gd name="T6" fmla="*/ 96 w 1606"/>
                <a:gd name="T7" fmla="*/ 738 h 963"/>
                <a:gd name="T8" fmla="*/ 128 w 1606"/>
                <a:gd name="T9" fmla="*/ 708 h 963"/>
                <a:gd name="T10" fmla="*/ 161 w 1606"/>
                <a:gd name="T11" fmla="*/ 691 h 963"/>
                <a:gd name="T12" fmla="*/ 193 w 1606"/>
                <a:gd name="T13" fmla="*/ 683 h 963"/>
                <a:gd name="T14" fmla="*/ 225 w 1606"/>
                <a:gd name="T15" fmla="*/ 680 h 963"/>
                <a:gd name="T16" fmla="*/ 257 w 1606"/>
                <a:gd name="T17" fmla="*/ 683 h 963"/>
                <a:gd name="T18" fmla="*/ 289 w 1606"/>
                <a:gd name="T19" fmla="*/ 691 h 963"/>
                <a:gd name="T20" fmla="*/ 321 w 1606"/>
                <a:gd name="T21" fmla="*/ 706 h 963"/>
                <a:gd name="T22" fmla="*/ 353 w 1606"/>
                <a:gd name="T23" fmla="*/ 730 h 963"/>
                <a:gd name="T24" fmla="*/ 385 w 1606"/>
                <a:gd name="T25" fmla="*/ 762 h 963"/>
                <a:gd name="T26" fmla="*/ 417 w 1606"/>
                <a:gd name="T27" fmla="*/ 802 h 963"/>
                <a:gd name="T28" fmla="*/ 450 w 1606"/>
                <a:gd name="T29" fmla="*/ 844 h 963"/>
                <a:gd name="T30" fmla="*/ 482 w 1606"/>
                <a:gd name="T31" fmla="*/ 882 h 963"/>
                <a:gd name="T32" fmla="*/ 514 w 1606"/>
                <a:gd name="T33" fmla="*/ 911 h 963"/>
                <a:gd name="T34" fmla="*/ 546 w 1606"/>
                <a:gd name="T35" fmla="*/ 929 h 963"/>
                <a:gd name="T36" fmla="*/ 578 w 1606"/>
                <a:gd name="T37" fmla="*/ 936 h 963"/>
                <a:gd name="T38" fmla="*/ 610 w 1606"/>
                <a:gd name="T39" fmla="*/ 933 h 963"/>
                <a:gd name="T40" fmla="*/ 642 w 1606"/>
                <a:gd name="T41" fmla="*/ 918 h 963"/>
                <a:gd name="T42" fmla="*/ 674 w 1606"/>
                <a:gd name="T43" fmla="*/ 889 h 963"/>
                <a:gd name="T44" fmla="*/ 707 w 1606"/>
                <a:gd name="T45" fmla="*/ 844 h 963"/>
                <a:gd name="T46" fmla="*/ 739 w 1606"/>
                <a:gd name="T47" fmla="*/ 777 h 963"/>
                <a:gd name="T48" fmla="*/ 771 w 1606"/>
                <a:gd name="T49" fmla="*/ 688 h 963"/>
                <a:gd name="T50" fmla="*/ 803 w 1606"/>
                <a:gd name="T51" fmla="*/ 578 h 963"/>
                <a:gd name="T52" fmla="*/ 835 w 1606"/>
                <a:gd name="T53" fmla="*/ 457 h 963"/>
                <a:gd name="T54" fmla="*/ 867 w 1606"/>
                <a:gd name="T55" fmla="*/ 340 h 963"/>
                <a:gd name="T56" fmla="*/ 899 w 1606"/>
                <a:gd name="T57" fmla="*/ 240 h 963"/>
                <a:gd name="T58" fmla="*/ 931 w 1606"/>
                <a:gd name="T59" fmla="*/ 165 h 963"/>
                <a:gd name="T60" fmla="*/ 963 w 1606"/>
                <a:gd name="T61" fmla="*/ 116 h 963"/>
                <a:gd name="T62" fmla="*/ 996 w 1606"/>
                <a:gd name="T63" fmla="*/ 94 h 963"/>
                <a:gd name="T64" fmla="*/ 1028 w 1606"/>
                <a:gd name="T65" fmla="*/ 95 h 963"/>
                <a:gd name="T66" fmla="*/ 1060 w 1606"/>
                <a:gd name="T67" fmla="*/ 116 h 963"/>
                <a:gd name="T68" fmla="*/ 1092 w 1606"/>
                <a:gd name="T69" fmla="*/ 155 h 963"/>
                <a:gd name="T70" fmla="*/ 1124 w 1606"/>
                <a:gd name="T71" fmla="*/ 206 h 963"/>
                <a:gd name="T72" fmla="*/ 1156 w 1606"/>
                <a:gd name="T73" fmla="*/ 261 h 963"/>
                <a:gd name="T74" fmla="*/ 1188 w 1606"/>
                <a:gd name="T75" fmla="*/ 313 h 963"/>
                <a:gd name="T76" fmla="*/ 1220 w 1606"/>
                <a:gd name="T77" fmla="*/ 357 h 963"/>
                <a:gd name="T78" fmla="*/ 1252 w 1606"/>
                <a:gd name="T79" fmla="*/ 391 h 963"/>
                <a:gd name="T80" fmla="*/ 1285 w 1606"/>
                <a:gd name="T81" fmla="*/ 414 h 963"/>
                <a:gd name="T82" fmla="*/ 1317 w 1606"/>
                <a:gd name="T83" fmla="*/ 428 h 963"/>
                <a:gd name="T84" fmla="*/ 1349 w 1606"/>
                <a:gd name="T85" fmla="*/ 435 h 963"/>
                <a:gd name="T86" fmla="*/ 1381 w 1606"/>
                <a:gd name="T87" fmla="*/ 434 h 963"/>
                <a:gd name="T88" fmla="*/ 1413 w 1606"/>
                <a:gd name="T89" fmla="*/ 424 h 963"/>
                <a:gd name="T90" fmla="*/ 1445 w 1606"/>
                <a:gd name="T91" fmla="*/ 404 h 963"/>
                <a:gd name="T92" fmla="*/ 1477 w 1606"/>
                <a:gd name="T93" fmla="*/ 367 h 963"/>
                <a:gd name="T94" fmla="*/ 1509 w 1606"/>
                <a:gd name="T95" fmla="*/ 309 h 963"/>
                <a:gd name="T96" fmla="*/ 1541 w 1606"/>
                <a:gd name="T97" fmla="*/ 225 h 963"/>
                <a:gd name="T98" fmla="*/ 1574 w 1606"/>
                <a:gd name="T99" fmla="*/ 118 h 963"/>
                <a:gd name="T100" fmla="*/ 1606 w 1606"/>
                <a:gd name="T101"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63">
                  <a:moveTo>
                    <a:pt x="0" y="963"/>
                  </a:moveTo>
                  <a:lnTo>
                    <a:pt x="32" y="860"/>
                  </a:lnTo>
                  <a:lnTo>
                    <a:pt x="64" y="786"/>
                  </a:lnTo>
                  <a:lnTo>
                    <a:pt x="96" y="738"/>
                  </a:lnTo>
                  <a:lnTo>
                    <a:pt x="128" y="708"/>
                  </a:lnTo>
                  <a:lnTo>
                    <a:pt x="161" y="691"/>
                  </a:lnTo>
                  <a:lnTo>
                    <a:pt x="193" y="683"/>
                  </a:lnTo>
                  <a:lnTo>
                    <a:pt x="225" y="680"/>
                  </a:lnTo>
                  <a:lnTo>
                    <a:pt x="257" y="683"/>
                  </a:lnTo>
                  <a:lnTo>
                    <a:pt x="289" y="691"/>
                  </a:lnTo>
                  <a:lnTo>
                    <a:pt x="321" y="706"/>
                  </a:lnTo>
                  <a:lnTo>
                    <a:pt x="353" y="730"/>
                  </a:lnTo>
                  <a:lnTo>
                    <a:pt x="385" y="762"/>
                  </a:lnTo>
                  <a:lnTo>
                    <a:pt x="417" y="802"/>
                  </a:lnTo>
                  <a:lnTo>
                    <a:pt x="450" y="844"/>
                  </a:lnTo>
                  <a:lnTo>
                    <a:pt x="482" y="882"/>
                  </a:lnTo>
                  <a:lnTo>
                    <a:pt x="514" y="911"/>
                  </a:lnTo>
                  <a:lnTo>
                    <a:pt x="546" y="929"/>
                  </a:lnTo>
                  <a:lnTo>
                    <a:pt x="578" y="936"/>
                  </a:lnTo>
                  <a:lnTo>
                    <a:pt x="610" y="933"/>
                  </a:lnTo>
                  <a:lnTo>
                    <a:pt x="642" y="918"/>
                  </a:lnTo>
                  <a:lnTo>
                    <a:pt x="674" y="889"/>
                  </a:lnTo>
                  <a:lnTo>
                    <a:pt x="707" y="844"/>
                  </a:lnTo>
                  <a:lnTo>
                    <a:pt x="739" y="777"/>
                  </a:lnTo>
                  <a:lnTo>
                    <a:pt x="771" y="688"/>
                  </a:lnTo>
                  <a:lnTo>
                    <a:pt x="803" y="578"/>
                  </a:lnTo>
                  <a:lnTo>
                    <a:pt x="835" y="457"/>
                  </a:lnTo>
                  <a:lnTo>
                    <a:pt x="867" y="340"/>
                  </a:lnTo>
                  <a:lnTo>
                    <a:pt x="899" y="240"/>
                  </a:lnTo>
                  <a:lnTo>
                    <a:pt x="931" y="165"/>
                  </a:lnTo>
                  <a:lnTo>
                    <a:pt x="963" y="116"/>
                  </a:lnTo>
                  <a:lnTo>
                    <a:pt x="996" y="94"/>
                  </a:lnTo>
                  <a:lnTo>
                    <a:pt x="1028" y="95"/>
                  </a:lnTo>
                  <a:lnTo>
                    <a:pt x="1060" y="116"/>
                  </a:lnTo>
                  <a:lnTo>
                    <a:pt x="1092" y="155"/>
                  </a:lnTo>
                  <a:lnTo>
                    <a:pt x="1124" y="206"/>
                  </a:lnTo>
                  <a:lnTo>
                    <a:pt x="1156" y="261"/>
                  </a:lnTo>
                  <a:lnTo>
                    <a:pt x="1188" y="313"/>
                  </a:lnTo>
                  <a:lnTo>
                    <a:pt x="1220" y="357"/>
                  </a:lnTo>
                  <a:lnTo>
                    <a:pt x="1252" y="391"/>
                  </a:lnTo>
                  <a:lnTo>
                    <a:pt x="1285" y="414"/>
                  </a:lnTo>
                  <a:lnTo>
                    <a:pt x="1317" y="428"/>
                  </a:lnTo>
                  <a:lnTo>
                    <a:pt x="1349" y="435"/>
                  </a:lnTo>
                  <a:lnTo>
                    <a:pt x="1381" y="434"/>
                  </a:lnTo>
                  <a:lnTo>
                    <a:pt x="1413" y="424"/>
                  </a:lnTo>
                  <a:lnTo>
                    <a:pt x="1445" y="404"/>
                  </a:lnTo>
                  <a:lnTo>
                    <a:pt x="1477" y="367"/>
                  </a:lnTo>
                  <a:lnTo>
                    <a:pt x="1509" y="309"/>
                  </a:lnTo>
                  <a:lnTo>
                    <a:pt x="1541" y="225"/>
                  </a:lnTo>
                  <a:lnTo>
                    <a:pt x="1574" y="11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4" name="Freeform 58">
              <a:extLst>
                <a:ext uri="{FF2B5EF4-FFF2-40B4-BE49-F238E27FC236}">
                  <a16:creationId xmlns:a16="http://schemas.microsoft.com/office/drawing/2014/main" id="{1B7BE4DD-F47C-B151-5851-0E90DDD2AD8B}"/>
                </a:ext>
              </a:extLst>
            </p:cNvPr>
            <p:cNvSpPr>
              <a:spLocks/>
            </p:cNvSpPr>
            <p:nvPr/>
          </p:nvSpPr>
          <p:spPr bwMode="auto">
            <a:xfrm>
              <a:off x="934" y="830"/>
              <a:ext cx="1606" cy="831"/>
            </a:xfrm>
            <a:custGeom>
              <a:avLst/>
              <a:gdLst>
                <a:gd name="T0" fmla="*/ 0 w 1606"/>
                <a:gd name="T1" fmla="*/ 608 h 831"/>
                <a:gd name="T2" fmla="*/ 32 w 1606"/>
                <a:gd name="T3" fmla="*/ 607 h 831"/>
                <a:gd name="T4" fmla="*/ 64 w 1606"/>
                <a:gd name="T5" fmla="*/ 605 h 831"/>
                <a:gd name="T6" fmla="*/ 96 w 1606"/>
                <a:gd name="T7" fmla="*/ 603 h 831"/>
                <a:gd name="T8" fmla="*/ 128 w 1606"/>
                <a:gd name="T9" fmla="*/ 598 h 831"/>
                <a:gd name="T10" fmla="*/ 161 w 1606"/>
                <a:gd name="T11" fmla="*/ 590 h 831"/>
                <a:gd name="T12" fmla="*/ 193 w 1606"/>
                <a:gd name="T13" fmla="*/ 577 h 831"/>
                <a:gd name="T14" fmla="*/ 225 w 1606"/>
                <a:gd name="T15" fmla="*/ 558 h 831"/>
                <a:gd name="T16" fmla="*/ 257 w 1606"/>
                <a:gd name="T17" fmla="*/ 536 h 831"/>
                <a:gd name="T18" fmla="*/ 289 w 1606"/>
                <a:gd name="T19" fmla="*/ 515 h 831"/>
                <a:gd name="T20" fmla="*/ 321 w 1606"/>
                <a:gd name="T21" fmla="*/ 503 h 831"/>
                <a:gd name="T22" fmla="*/ 353 w 1606"/>
                <a:gd name="T23" fmla="*/ 506 h 831"/>
                <a:gd name="T24" fmla="*/ 385 w 1606"/>
                <a:gd name="T25" fmla="*/ 527 h 831"/>
                <a:gd name="T26" fmla="*/ 417 w 1606"/>
                <a:gd name="T27" fmla="*/ 567 h 831"/>
                <a:gd name="T28" fmla="*/ 450 w 1606"/>
                <a:gd name="T29" fmla="*/ 621 h 831"/>
                <a:gd name="T30" fmla="*/ 482 w 1606"/>
                <a:gd name="T31" fmla="*/ 684 h 831"/>
                <a:gd name="T32" fmla="*/ 514 w 1606"/>
                <a:gd name="T33" fmla="*/ 743 h 831"/>
                <a:gd name="T34" fmla="*/ 546 w 1606"/>
                <a:gd name="T35" fmla="*/ 790 h 831"/>
                <a:gd name="T36" fmla="*/ 578 w 1606"/>
                <a:gd name="T37" fmla="*/ 820 h 831"/>
                <a:gd name="T38" fmla="*/ 610 w 1606"/>
                <a:gd name="T39" fmla="*/ 831 h 831"/>
                <a:gd name="T40" fmla="*/ 642 w 1606"/>
                <a:gd name="T41" fmla="*/ 822 h 831"/>
                <a:gd name="T42" fmla="*/ 674 w 1606"/>
                <a:gd name="T43" fmla="*/ 790 h 831"/>
                <a:gd name="T44" fmla="*/ 707 w 1606"/>
                <a:gd name="T45" fmla="*/ 731 h 831"/>
                <a:gd name="T46" fmla="*/ 739 w 1606"/>
                <a:gd name="T47" fmla="*/ 643 h 831"/>
                <a:gd name="T48" fmla="*/ 771 w 1606"/>
                <a:gd name="T49" fmla="*/ 536 h 831"/>
                <a:gd name="T50" fmla="*/ 803 w 1606"/>
                <a:gd name="T51" fmla="*/ 428 h 831"/>
                <a:gd name="T52" fmla="*/ 835 w 1606"/>
                <a:gd name="T53" fmla="*/ 338 h 831"/>
                <a:gd name="T54" fmla="*/ 867 w 1606"/>
                <a:gd name="T55" fmla="*/ 273 h 831"/>
                <a:gd name="T56" fmla="*/ 899 w 1606"/>
                <a:gd name="T57" fmla="*/ 231 h 831"/>
                <a:gd name="T58" fmla="*/ 931 w 1606"/>
                <a:gd name="T59" fmla="*/ 207 h 831"/>
                <a:gd name="T60" fmla="*/ 963 w 1606"/>
                <a:gd name="T61" fmla="*/ 194 h 831"/>
                <a:gd name="T62" fmla="*/ 996 w 1606"/>
                <a:gd name="T63" fmla="*/ 188 h 831"/>
                <a:gd name="T64" fmla="*/ 1028 w 1606"/>
                <a:gd name="T65" fmla="*/ 186 h 831"/>
                <a:gd name="T66" fmla="*/ 1060 w 1606"/>
                <a:gd name="T67" fmla="*/ 190 h 831"/>
                <a:gd name="T68" fmla="*/ 1092 w 1606"/>
                <a:gd name="T69" fmla="*/ 198 h 831"/>
                <a:gd name="T70" fmla="*/ 1124 w 1606"/>
                <a:gd name="T71" fmla="*/ 214 h 831"/>
                <a:gd name="T72" fmla="*/ 1156 w 1606"/>
                <a:gd name="T73" fmla="*/ 240 h 831"/>
                <a:gd name="T74" fmla="*/ 1188 w 1606"/>
                <a:gd name="T75" fmla="*/ 276 h 831"/>
                <a:gd name="T76" fmla="*/ 1220 w 1606"/>
                <a:gd name="T77" fmla="*/ 317 h 831"/>
                <a:gd name="T78" fmla="*/ 1252 w 1606"/>
                <a:gd name="T79" fmla="*/ 355 h 831"/>
                <a:gd name="T80" fmla="*/ 1285 w 1606"/>
                <a:gd name="T81" fmla="*/ 384 h 831"/>
                <a:gd name="T82" fmla="*/ 1317 w 1606"/>
                <a:gd name="T83" fmla="*/ 402 h 831"/>
                <a:gd name="T84" fmla="*/ 1349 w 1606"/>
                <a:gd name="T85" fmla="*/ 409 h 831"/>
                <a:gd name="T86" fmla="*/ 1381 w 1606"/>
                <a:gd name="T87" fmla="*/ 409 h 831"/>
                <a:gd name="T88" fmla="*/ 1413 w 1606"/>
                <a:gd name="T89" fmla="*/ 400 h 831"/>
                <a:gd name="T90" fmla="*/ 1445 w 1606"/>
                <a:gd name="T91" fmla="*/ 381 h 831"/>
                <a:gd name="T92" fmla="*/ 1477 w 1606"/>
                <a:gd name="T93" fmla="*/ 347 h 831"/>
                <a:gd name="T94" fmla="*/ 1509 w 1606"/>
                <a:gd name="T95" fmla="*/ 294 h 831"/>
                <a:gd name="T96" fmla="*/ 1541 w 1606"/>
                <a:gd name="T97" fmla="*/ 218 h 831"/>
                <a:gd name="T98" fmla="*/ 1574 w 1606"/>
                <a:gd name="T99" fmla="*/ 117 h 831"/>
                <a:gd name="T100" fmla="*/ 1606 w 1606"/>
                <a:gd name="T101" fmla="*/ 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31">
                  <a:moveTo>
                    <a:pt x="0" y="608"/>
                  </a:moveTo>
                  <a:lnTo>
                    <a:pt x="32" y="607"/>
                  </a:lnTo>
                  <a:lnTo>
                    <a:pt x="64" y="605"/>
                  </a:lnTo>
                  <a:lnTo>
                    <a:pt x="96" y="603"/>
                  </a:lnTo>
                  <a:lnTo>
                    <a:pt x="128" y="598"/>
                  </a:lnTo>
                  <a:lnTo>
                    <a:pt x="161" y="590"/>
                  </a:lnTo>
                  <a:lnTo>
                    <a:pt x="193" y="577"/>
                  </a:lnTo>
                  <a:lnTo>
                    <a:pt x="225" y="558"/>
                  </a:lnTo>
                  <a:lnTo>
                    <a:pt x="257" y="536"/>
                  </a:lnTo>
                  <a:lnTo>
                    <a:pt x="289" y="515"/>
                  </a:lnTo>
                  <a:lnTo>
                    <a:pt x="321" y="503"/>
                  </a:lnTo>
                  <a:lnTo>
                    <a:pt x="353" y="506"/>
                  </a:lnTo>
                  <a:lnTo>
                    <a:pt x="385" y="527"/>
                  </a:lnTo>
                  <a:lnTo>
                    <a:pt x="417" y="567"/>
                  </a:lnTo>
                  <a:lnTo>
                    <a:pt x="450" y="621"/>
                  </a:lnTo>
                  <a:lnTo>
                    <a:pt x="482" y="684"/>
                  </a:lnTo>
                  <a:lnTo>
                    <a:pt x="514" y="743"/>
                  </a:lnTo>
                  <a:lnTo>
                    <a:pt x="546" y="790"/>
                  </a:lnTo>
                  <a:lnTo>
                    <a:pt x="578" y="820"/>
                  </a:lnTo>
                  <a:lnTo>
                    <a:pt x="610" y="831"/>
                  </a:lnTo>
                  <a:lnTo>
                    <a:pt x="642" y="822"/>
                  </a:lnTo>
                  <a:lnTo>
                    <a:pt x="674" y="790"/>
                  </a:lnTo>
                  <a:lnTo>
                    <a:pt x="707" y="731"/>
                  </a:lnTo>
                  <a:lnTo>
                    <a:pt x="739" y="643"/>
                  </a:lnTo>
                  <a:lnTo>
                    <a:pt x="771" y="536"/>
                  </a:lnTo>
                  <a:lnTo>
                    <a:pt x="803" y="428"/>
                  </a:lnTo>
                  <a:lnTo>
                    <a:pt x="835" y="338"/>
                  </a:lnTo>
                  <a:lnTo>
                    <a:pt x="867" y="273"/>
                  </a:lnTo>
                  <a:lnTo>
                    <a:pt x="899" y="231"/>
                  </a:lnTo>
                  <a:lnTo>
                    <a:pt x="931" y="207"/>
                  </a:lnTo>
                  <a:lnTo>
                    <a:pt x="963" y="194"/>
                  </a:lnTo>
                  <a:lnTo>
                    <a:pt x="996" y="188"/>
                  </a:lnTo>
                  <a:lnTo>
                    <a:pt x="1028" y="186"/>
                  </a:lnTo>
                  <a:lnTo>
                    <a:pt x="1060" y="190"/>
                  </a:lnTo>
                  <a:lnTo>
                    <a:pt x="1092" y="198"/>
                  </a:lnTo>
                  <a:lnTo>
                    <a:pt x="1124" y="214"/>
                  </a:lnTo>
                  <a:lnTo>
                    <a:pt x="1156" y="240"/>
                  </a:lnTo>
                  <a:lnTo>
                    <a:pt x="1188" y="276"/>
                  </a:lnTo>
                  <a:lnTo>
                    <a:pt x="1220" y="317"/>
                  </a:lnTo>
                  <a:lnTo>
                    <a:pt x="1252" y="355"/>
                  </a:lnTo>
                  <a:lnTo>
                    <a:pt x="1285" y="384"/>
                  </a:lnTo>
                  <a:lnTo>
                    <a:pt x="1317" y="402"/>
                  </a:lnTo>
                  <a:lnTo>
                    <a:pt x="1349" y="409"/>
                  </a:lnTo>
                  <a:lnTo>
                    <a:pt x="1381" y="409"/>
                  </a:lnTo>
                  <a:lnTo>
                    <a:pt x="1413" y="400"/>
                  </a:lnTo>
                  <a:lnTo>
                    <a:pt x="1445" y="381"/>
                  </a:lnTo>
                  <a:lnTo>
                    <a:pt x="1477" y="347"/>
                  </a:lnTo>
                  <a:lnTo>
                    <a:pt x="1509" y="294"/>
                  </a:lnTo>
                  <a:lnTo>
                    <a:pt x="1541" y="218"/>
                  </a:lnTo>
                  <a:lnTo>
                    <a:pt x="1574" y="11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5" name="Freeform 59">
              <a:extLst>
                <a:ext uri="{FF2B5EF4-FFF2-40B4-BE49-F238E27FC236}">
                  <a16:creationId xmlns:a16="http://schemas.microsoft.com/office/drawing/2014/main" id="{9D49F404-BFFB-CFDE-D749-DEABC0B329B8}"/>
                </a:ext>
              </a:extLst>
            </p:cNvPr>
            <p:cNvSpPr>
              <a:spLocks/>
            </p:cNvSpPr>
            <p:nvPr/>
          </p:nvSpPr>
          <p:spPr bwMode="auto">
            <a:xfrm>
              <a:off x="934" y="825"/>
              <a:ext cx="1606" cy="879"/>
            </a:xfrm>
            <a:custGeom>
              <a:avLst/>
              <a:gdLst>
                <a:gd name="T0" fmla="*/ 0 w 1606"/>
                <a:gd name="T1" fmla="*/ 802 h 879"/>
                <a:gd name="T2" fmla="*/ 32 w 1606"/>
                <a:gd name="T3" fmla="*/ 695 h 879"/>
                <a:gd name="T4" fmla="*/ 64 w 1606"/>
                <a:gd name="T5" fmla="*/ 616 h 879"/>
                <a:gd name="T6" fmla="*/ 96 w 1606"/>
                <a:gd name="T7" fmla="*/ 563 h 879"/>
                <a:gd name="T8" fmla="*/ 128 w 1606"/>
                <a:gd name="T9" fmla="*/ 530 h 879"/>
                <a:gd name="T10" fmla="*/ 161 w 1606"/>
                <a:gd name="T11" fmla="*/ 511 h 879"/>
                <a:gd name="T12" fmla="*/ 193 w 1606"/>
                <a:gd name="T13" fmla="*/ 501 h 879"/>
                <a:gd name="T14" fmla="*/ 225 w 1606"/>
                <a:gd name="T15" fmla="*/ 499 h 879"/>
                <a:gd name="T16" fmla="*/ 257 w 1606"/>
                <a:gd name="T17" fmla="*/ 503 h 879"/>
                <a:gd name="T18" fmla="*/ 289 w 1606"/>
                <a:gd name="T19" fmla="*/ 515 h 879"/>
                <a:gd name="T20" fmla="*/ 321 w 1606"/>
                <a:gd name="T21" fmla="*/ 536 h 879"/>
                <a:gd name="T22" fmla="*/ 353 w 1606"/>
                <a:gd name="T23" fmla="*/ 571 h 879"/>
                <a:gd name="T24" fmla="*/ 385 w 1606"/>
                <a:gd name="T25" fmla="*/ 621 h 879"/>
                <a:gd name="T26" fmla="*/ 417 w 1606"/>
                <a:gd name="T27" fmla="*/ 683 h 879"/>
                <a:gd name="T28" fmla="*/ 450 w 1606"/>
                <a:gd name="T29" fmla="*/ 747 h 879"/>
                <a:gd name="T30" fmla="*/ 482 w 1606"/>
                <a:gd name="T31" fmla="*/ 804 h 879"/>
                <a:gd name="T32" fmla="*/ 514 w 1606"/>
                <a:gd name="T33" fmla="*/ 846 h 879"/>
                <a:gd name="T34" fmla="*/ 546 w 1606"/>
                <a:gd name="T35" fmla="*/ 870 h 879"/>
                <a:gd name="T36" fmla="*/ 578 w 1606"/>
                <a:gd name="T37" fmla="*/ 879 h 879"/>
                <a:gd name="T38" fmla="*/ 610 w 1606"/>
                <a:gd name="T39" fmla="*/ 872 h 879"/>
                <a:gd name="T40" fmla="*/ 642 w 1606"/>
                <a:gd name="T41" fmla="*/ 848 h 879"/>
                <a:gd name="T42" fmla="*/ 674 w 1606"/>
                <a:gd name="T43" fmla="*/ 804 h 879"/>
                <a:gd name="T44" fmla="*/ 707 w 1606"/>
                <a:gd name="T45" fmla="*/ 735 h 879"/>
                <a:gd name="T46" fmla="*/ 739 w 1606"/>
                <a:gd name="T47" fmla="*/ 645 h 879"/>
                <a:gd name="T48" fmla="*/ 771 w 1606"/>
                <a:gd name="T49" fmla="*/ 547 h 879"/>
                <a:gd name="T50" fmla="*/ 803 w 1606"/>
                <a:gd name="T51" fmla="*/ 456 h 879"/>
                <a:gd name="T52" fmla="*/ 835 w 1606"/>
                <a:gd name="T53" fmla="*/ 385 h 879"/>
                <a:gd name="T54" fmla="*/ 867 w 1606"/>
                <a:gd name="T55" fmla="*/ 335 h 879"/>
                <a:gd name="T56" fmla="*/ 899 w 1606"/>
                <a:gd name="T57" fmla="*/ 304 h 879"/>
                <a:gd name="T58" fmla="*/ 931 w 1606"/>
                <a:gd name="T59" fmla="*/ 286 h 879"/>
                <a:gd name="T60" fmla="*/ 963 w 1606"/>
                <a:gd name="T61" fmla="*/ 275 h 879"/>
                <a:gd name="T62" fmla="*/ 996 w 1606"/>
                <a:gd name="T63" fmla="*/ 270 h 879"/>
                <a:gd name="T64" fmla="*/ 1028 w 1606"/>
                <a:gd name="T65" fmla="*/ 267 h 879"/>
                <a:gd name="T66" fmla="*/ 1060 w 1606"/>
                <a:gd name="T67" fmla="*/ 267 h 879"/>
                <a:gd name="T68" fmla="*/ 1092 w 1606"/>
                <a:gd name="T69" fmla="*/ 268 h 879"/>
                <a:gd name="T70" fmla="*/ 1124 w 1606"/>
                <a:gd name="T71" fmla="*/ 271 h 879"/>
                <a:gd name="T72" fmla="*/ 1156 w 1606"/>
                <a:gd name="T73" fmla="*/ 276 h 879"/>
                <a:gd name="T74" fmla="*/ 1188 w 1606"/>
                <a:gd name="T75" fmla="*/ 282 h 879"/>
                <a:gd name="T76" fmla="*/ 1220 w 1606"/>
                <a:gd name="T77" fmla="*/ 289 h 879"/>
                <a:gd name="T78" fmla="*/ 1252 w 1606"/>
                <a:gd name="T79" fmla="*/ 296 h 879"/>
                <a:gd name="T80" fmla="*/ 1285 w 1606"/>
                <a:gd name="T81" fmla="*/ 300 h 879"/>
                <a:gd name="T82" fmla="*/ 1317 w 1606"/>
                <a:gd name="T83" fmla="*/ 302 h 879"/>
                <a:gd name="T84" fmla="*/ 1349 w 1606"/>
                <a:gd name="T85" fmla="*/ 301 h 879"/>
                <a:gd name="T86" fmla="*/ 1381 w 1606"/>
                <a:gd name="T87" fmla="*/ 297 h 879"/>
                <a:gd name="T88" fmla="*/ 1413 w 1606"/>
                <a:gd name="T89" fmla="*/ 289 h 879"/>
                <a:gd name="T90" fmla="*/ 1445 w 1606"/>
                <a:gd name="T91" fmla="*/ 274 h 879"/>
                <a:gd name="T92" fmla="*/ 1477 w 1606"/>
                <a:gd name="T93" fmla="*/ 250 h 879"/>
                <a:gd name="T94" fmla="*/ 1509 w 1606"/>
                <a:gd name="T95" fmla="*/ 211 h 879"/>
                <a:gd name="T96" fmla="*/ 1541 w 1606"/>
                <a:gd name="T97" fmla="*/ 156 h 879"/>
                <a:gd name="T98" fmla="*/ 1574 w 1606"/>
                <a:gd name="T99" fmla="*/ 83 h 879"/>
                <a:gd name="T100" fmla="*/ 1606 w 1606"/>
                <a:gd name="T101"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79">
                  <a:moveTo>
                    <a:pt x="0" y="802"/>
                  </a:moveTo>
                  <a:lnTo>
                    <a:pt x="32" y="695"/>
                  </a:lnTo>
                  <a:lnTo>
                    <a:pt x="64" y="616"/>
                  </a:lnTo>
                  <a:lnTo>
                    <a:pt x="96" y="563"/>
                  </a:lnTo>
                  <a:lnTo>
                    <a:pt x="128" y="530"/>
                  </a:lnTo>
                  <a:lnTo>
                    <a:pt x="161" y="511"/>
                  </a:lnTo>
                  <a:lnTo>
                    <a:pt x="193" y="501"/>
                  </a:lnTo>
                  <a:lnTo>
                    <a:pt x="225" y="499"/>
                  </a:lnTo>
                  <a:lnTo>
                    <a:pt x="257" y="503"/>
                  </a:lnTo>
                  <a:lnTo>
                    <a:pt x="289" y="515"/>
                  </a:lnTo>
                  <a:lnTo>
                    <a:pt x="321" y="536"/>
                  </a:lnTo>
                  <a:lnTo>
                    <a:pt x="353" y="571"/>
                  </a:lnTo>
                  <a:lnTo>
                    <a:pt x="385" y="621"/>
                  </a:lnTo>
                  <a:lnTo>
                    <a:pt x="417" y="683"/>
                  </a:lnTo>
                  <a:lnTo>
                    <a:pt x="450" y="747"/>
                  </a:lnTo>
                  <a:lnTo>
                    <a:pt x="482" y="804"/>
                  </a:lnTo>
                  <a:lnTo>
                    <a:pt x="514" y="846"/>
                  </a:lnTo>
                  <a:lnTo>
                    <a:pt x="546" y="870"/>
                  </a:lnTo>
                  <a:lnTo>
                    <a:pt x="578" y="879"/>
                  </a:lnTo>
                  <a:lnTo>
                    <a:pt x="610" y="872"/>
                  </a:lnTo>
                  <a:lnTo>
                    <a:pt x="642" y="848"/>
                  </a:lnTo>
                  <a:lnTo>
                    <a:pt x="674" y="804"/>
                  </a:lnTo>
                  <a:lnTo>
                    <a:pt x="707" y="735"/>
                  </a:lnTo>
                  <a:lnTo>
                    <a:pt x="739" y="645"/>
                  </a:lnTo>
                  <a:lnTo>
                    <a:pt x="771" y="547"/>
                  </a:lnTo>
                  <a:lnTo>
                    <a:pt x="803" y="456"/>
                  </a:lnTo>
                  <a:lnTo>
                    <a:pt x="835" y="385"/>
                  </a:lnTo>
                  <a:lnTo>
                    <a:pt x="867" y="335"/>
                  </a:lnTo>
                  <a:lnTo>
                    <a:pt x="899" y="304"/>
                  </a:lnTo>
                  <a:lnTo>
                    <a:pt x="931" y="286"/>
                  </a:lnTo>
                  <a:lnTo>
                    <a:pt x="963" y="275"/>
                  </a:lnTo>
                  <a:lnTo>
                    <a:pt x="996" y="270"/>
                  </a:lnTo>
                  <a:lnTo>
                    <a:pt x="1028" y="267"/>
                  </a:lnTo>
                  <a:lnTo>
                    <a:pt x="1060" y="267"/>
                  </a:lnTo>
                  <a:lnTo>
                    <a:pt x="1092" y="268"/>
                  </a:lnTo>
                  <a:lnTo>
                    <a:pt x="1124" y="271"/>
                  </a:lnTo>
                  <a:lnTo>
                    <a:pt x="1156" y="276"/>
                  </a:lnTo>
                  <a:lnTo>
                    <a:pt x="1188" y="282"/>
                  </a:lnTo>
                  <a:lnTo>
                    <a:pt x="1220" y="289"/>
                  </a:lnTo>
                  <a:lnTo>
                    <a:pt x="1252" y="296"/>
                  </a:lnTo>
                  <a:lnTo>
                    <a:pt x="1285" y="300"/>
                  </a:lnTo>
                  <a:lnTo>
                    <a:pt x="1317" y="302"/>
                  </a:lnTo>
                  <a:lnTo>
                    <a:pt x="1349" y="301"/>
                  </a:lnTo>
                  <a:lnTo>
                    <a:pt x="1381" y="297"/>
                  </a:lnTo>
                  <a:lnTo>
                    <a:pt x="1413" y="289"/>
                  </a:lnTo>
                  <a:lnTo>
                    <a:pt x="1445" y="274"/>
                  </a:lnTo>
                  <a:lnTo>
                    <a:pt x="1477" y="250"/>
                  </a:lnTo>
                  <a:lnTo>
                    <a:pt x="1509" y="211"/>
                  </a:lnTo>
                  <a:lnTo>
                    <a:pt x="1541" y="156"/>
                  </a:lnTo>
                  <a:lnTo>
                    <a:pt x="1574" y="8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6" name="Freeform 60">
              <a:extLst>
                <a:ext uri="{FF2B5EF4-FFF2-40B4-BE49-F238E27FC236}">
                  <a16:creationId xmlns:a16="http://schemas.microsoft.com/office/drawing/2014/main" id="{11C60001-5ED2-7272-C7E4-50C5A2E1F892}"/>
                </a:ext>
              </a:extLst>
            </p:cNvPr>
            <p:cNvSpPr>
              <a:spLocks/>
            </p:cNvSpPr>
            <p:nvPr/>
          </p:nvSpPr>
          <p:spPr bwMode="auto">
            <a:xfrm>
              <a:off x="934" y="658"/>
              <a:ext cx="1606" cy="1093"/>
            </a:xfrm>
            <a:custGeom>
              <a:avLst/>
              <a:gdLst>
                <a:gd name="T0" fmla="*/ 0 w 1606"/>
                <a:gd name="T1" fmla="*/ 1084 h 1093"/>
                <a:gd name="T2" fmla="*/ 32 w 1606"/>
                <a:gd name="T3" fmla="*/ 1052 h 1093"/>
                <a:gd name="T4" fmla="*/ 64 w 1606"/>
                <a:gd name="T5" fmla="*/ 1002 h 1093"/>
                <a:gd name="T6" fmla="*/ 96 w 1606"/>
                <a:gd name="T7" fmla="*/ 930 h 1093"/>
                <a:gd name="T8" fmla="*/ 128 w 1606"/>
                <a:gd name="T9" fmla="*/ 839 h 1093"/>
                <a:gd name="T10" fmla="*/ 161 w 1606"/>
                <a:gd name="T11" fmla="*/ 738 h 1093"/>
                <a:gd name="T12" fmla="*/ 193 w 1606"/>
                <a:gd name="T13" fmla="*/ 645 h 1093"/>
                <a:gd name="T14" fmla="*/ 225 w 1606"/>
                <a:gd name="T15" fmla="*/ 575 h 1093"/>
                <a:gd name="T16" fmla="*/ 257 w 1606"/>
                <a:gd name="T17" fmla="*/ 537 h 1093"/>
                <a:gd name="T18" fmla="*/ 289 w 1606"/>
                <a:gd name="T19" fmla="*/ 532 h 1093"/>
                <a:gd name="T20" fmla="*/ 321 w 1606"/>
                <a:gd name="T21" fmla="*/ 561 h 1093"/>
                <a:gd name="T22" fmla="*/ 353 w 1606"/>
                <a:gd name="T23" fmla="*/ 624 h 1093"/>
                <a:gd name="T24" fmla="*/ 385 w 1606"/>
                <a:gd name="T25" fmla="*/ 715 h 1093"/>
                <a:gd name="T26" fmla="*/ 417 w 1606"/>
                <a:gd name="T27" fmla="*/ 821 h 1093"/>
                <a:gd name="T28" fmla="*/ 450 w 1606"/>
                <a:gd name="T29" fmla="*/ 924 h 1093"/>
                <a:gd name="T30" fmla="*/ 482 w 1606"/>
                <a:gd name="T31" fmla="*/ 1008 h 1093"/>
                <a:gd name="T32" fmla="*/ 514 w 1606"/>
                <a:gd name="T33" fmla="*/ 1063 h 1093"/>
                <a:gd name="T34" fmla="*/ 546 w 1606"/>
                <a:gd name="T35" fmla="*/ 1091 h 1093"/>
                <a:gd name="T36" fmla="*/ 578 w 1606"/>
                <a:gd name="T37" fmla="*/ 1093 h 1093"/>
                <a:gd name="T38" fmla="*/ 610 w 1606"/>
                <a:gd name="T39" fmla="*/ 1075 h 1093"/>
                <a:gd name="T40" fmla="*/ 642 w 1606"/>
                <a:gd name="T41" fmla="*/ 1037 h 1093"/>
                <a:gd name="T42" fmla="*/ 674 w 1606"/>
                <a:gd name="T43" fmla="*/ 980 h 1093"/>
                <a:gd name="T44" fmla="*/ 707 w 1606"/>
                <a:gd name="T45" fmla="*/ 905 h 1093"/>
                <a:gd name="T46" fmla="*/ 739 w 1606"/>
                <a:gd name="T47" fmla="*/ 817 h 1093"/>
                <a:gd name="T48" fmla="*/ 771 w 1606"/>
                <a:gd name="T49" fmla="*/ 721 h 1093"/>
                <a:gd name="T50" fmla="*/ 803 w 1606"/>
                <a:gd name="T51" fmla="*/ 625 h 1093"/>
                <a:gd name="T52" fmla="*/ 835 w 1606"/>
                <a:gd name="T53" fmla="*/ 535 h 1093"/>
                <a:gd name="T54" fmla="*/ 867 w 1606"/>
                <a:gd name="T55" fmla="*/ 458 h 1093"/>
                <a:gd name="T56" fmla="*/ 899 w 1606"/>
                <a:gd name="T57" fmla="*/ 396 h 1093"/>
                <a:gd name="T58" fmla="*/ 931 w 1606"/>
                <a:gd name="T59" fmla="*/ 349 h 1093"/>
                <a:gd name="T60" fmla="*/ 963 w 1606"/>
                <a:gd name="T61" fmla="*/ 314 h 1093"/>
                <a:gd name="T62" fmla="*/ 996 w 1606"/>
                <a:gd name="T63" fmla="*/ 291 h 1093"/>
                <a:gd name="T64" fmla="*/ 1028 w 1606"/>
                <a:gd name="T65" fmla="*/ 276 h 1093"/>
                <a:gd name="T66" fmla="*/ 1060 w 1606"/>
                <a:gd name="T67" fmla="*/ 270 h 1093"/>
                <a:gd name="T68" fmla="*/ 1092 w 1606"/>
                <a:gd name="T69" fmla="*/ 272 h 1093"/>
                <a:gd name="T70" fmla="*/ 1124 w 1606"/>
                <a:gd name="T71" fmla="*/ 284 h 1093"/>
                <a:gd name="T72" fmla="*/ 1156 w 1606"/>
                <a:gd name="T73" fmla="*/ 308 h 1093"/>
                <a:gd name="T74" fmla="*/ 1188 w 1606"/>
                <a:gd name="T75" fmla="*/ 350 h 1093"/>
                <a:gd name="T76" fmla="*/ 1220 w 1606"/>
                <a:gd name="T77" fmla="*/ 413 h 1093"/>
                <a:gd name="T78" fmla="*/ 1252 w 1606"/>
                <a:gd name="T79" fmla="*/ 500 h 1093"/>
                <a:gd name="T80" fmla="*/ 1285 w 1606"/>
                <a:gd name="T81" fmla="*/ 606 h 1093"/>
                <a:gd name="T82" fmla="*/ 1317 w 1606"/>
                <a:gd name="T83" fmla="*/ 716 h 1093"/>
                <a:gd name="T84" fmla="*/ 1349 w 1606"/>
                <a:gd name="T85" fmla="*/ 805 h 1093"/>
                <a:gd name="T86" fmla="*/ 1381 w 1606"/>
                <a:gd name="T87" fmla="*/ 848 h 1093"/>
                <a:gd name="T88" fmla="*/ 1413 w 1606"/>
                <a:gd name="T89" fmla="*/ 827 h 1093"/>
                <a:gd name="T90" fmla="*/ 1445 w 1606"/>
                <a:gd name="T91" fmla="*/ 734 h 1093"/>
                <a:gd name="T92" fmla="*/ 1477 w 1606"/>
                <a:gd name="T93" fmla="*/ 582 h 1093"/>
                <a:gd name="T94" fmla="*/ 1509 w 1606"/>
                <a:gd name="T95" fmla="*/ 400 h 1093"/>
                <a:gd name="T96" fmla="*/ 1541 w 1606"/>
                <a:gd name="T97" fmla="*/ 228 h 1093"/>
                <a:gd name="T98" fmla="*/ 1574 w 1606"/>
                <a:gd name="T99" fmla="*/ 93 h 1093"/>
                <a:gd name="T100" fmla="*/ 1606 w 1606"/>
                <a:gd name="T101"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93">
                  <a:moveTo>
                    <a:pt x="0" y="1084"/>
                  </a:moveTo>
                  <a:lnTo>
                    <a:pt x="32" y="1052"/>
                  </a:lnTo>
                  <a:lnTo>
                    <a:pt x="64" y="1002"/>
                  </a:lnTo>
                  <a:lnTo>
                    <a:pt x="96" y="930"/>
                  </a:lnTo>
                  <a:lnTo>
                    <a:pt x="128" y="839"/>
                  </a:lnTo>
                  <a:lnTo>
                    <a:pt x="161" y="738"/>
                  </a:lnTo>
                  <a:lnTo>
                    <a:pt x="193" y="645"/>
                  </a:lnTo>
                  <a:lnTo>
                    <a:pt x="225" y="575"/>
                  </a:lnTo>
                  <a:lnTo>
                    <a:pt x="257" y="537"/>
                  </a:lnTo>
                  <a:lnTo>
                    <a:pt x="289" y="532"/>
                  </a:lnTo>
                  <a:lnTo>
                    <a:pt x="321" y="561"/>
                  </a:lnTo>
                  <a:lnTo>
                    <a:pt x="353" y="624"/>
                  </a:lnTo>
                  <a:lnTo>
                    <a:pt x="385" y="715"/>
                  </a:lnTo>
                  <a:lnTo>
                    <a:pt x="417" y="821"/>
                  </a:lnTo>
                  <a:lnTo>
                    <a:pt x="450" y="924"/>
                  </a:lnTo>
                  <a:lnTo>
                    <a:pt x="482" y="1008"/>
                  </a:lnTo>
                  <a:lnTo>
                    <a:pt x="514" y="1063"/>
                  </a:lnTo>
                  <a:lnTo>
                    <a:pt x="546" y="1091"/>
                  </a:lnTo>
                  <a:lnTo>
                    <a:pt x="578" y="1093"/>
                  </a:lnTo>
                  <a:lnTo>
                    <a:pt x="610" y="1075"/>
                  </a:lnTo>
                  <a:lnTo>
                    <a:pt x="642" y="1037"/>
                  </a:lnTo>
                  <a:lnTo>
                    <a:pt x="674" y="980"/>
                  </a:lnTo>
                  <a:lnTo>
                    <a:pt x="707" y="905"/>
                  </a:lnTo>
                  <a:lnTo>
                    <a:pt x="739" y="817"/>
                  </a:lnTo>
                  <a:lnTo>
                    <a:pt x="771" y="721"/>
                  </a:lnTo>
                  <a:lnTo>
                    <a:pt x="803" y="625"/>
                  </a:lnTo>
                  <a:lnTo>
                    <a:pt x="835" y="535"/>
                  </a:lnTo>
                  <a:lnTo>
                    <a:pt x="867" y="458"/>
                  </a:lnTo>
                  <a:lnTo>
                    <a:pt x="899" y="396"/>
                  </a:lnTo>
                  <a:lnTo>
                    <a:pt x="931" y="349"/>
                  </a:lnTo>
                  <a:lnTo>
                    <a:pt x="963" y="314"/>
                  </a:lnTo>
                  <a:lnTo>
                    <a:pt x="996" y="291"/>
                  </a:lnTo>
                  <a:lnTo>
                    <a:pt x="1028" y="276"/>
                  </a:lnTo>
                  <a:lnTo>
                    <a:pt x="1060" y="270"/>
                  </a:lnTo>
                  <a:lnTo>
                    <a:pt x="1092" y="272"/>
                  </a:lnTo>
                  <a:lnTo>
                    <a:pt x="1124" y="284"/>
                  </a:lnTo>
                  <a:lnTo>
                    <a:pt x="1156" y="308"/>
                  </a:lnTo>
                  <a:lnTo>
                    <a:pt x="1188" y="350"/>
                  </a:lnTo>
                  <a:lnTo>
                    <a:pt x="1220" y="413"/>
                  </a:lnTo>
                  <a:lnTo>
                    <a:pt x="1252" y="500"/>
                  </a:lnTo>
                  <a:lnTo>
                    <a:pt x="1285" y="606"/>
                  </a:lnTo>
                  <a:lnTo>
                    <a:pt x="1317" y="716"/>
                  </a:lnTo>
                  <a:lnTo>
                    <a:pt x="1349" y="805"/>
                  </a:lnTo>
                  <a:lnTo>
                    <a:pt x="1381" y="848"/>
                  </a:lnTo>
                  <a:lnTo>
                    <a:pt x="1413" y="827"/>
                  </a:lnTo>
                  <a:lnTo>
                    <a:pt x="1445" y="734"/>
                  </a:lnTo>
                  <a:lnTo>
                    <a:pt x="1477" y="582"/>
                  </a:lnTo>
                  <a:lnTo>
                    <a:pt x="1509" y="400"/>
                  </a:lnTo>
                  <a:lnTo>
                    <a:pt x="1541" y="228"/>
                  </a:lnTo>
                  <a:lnTo>
                    <a:pt x="1574" y="9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7" name="Freeform 61">
              <a:extLst>
                <a:ext uri="{FF2B5EF4-FFF2-40B4-BE49-F238E27FC236}">
                  <a16:creationId xmlns:a16="http://schemas.microsoft.com/office/drawing/2014/main" id="{4AA85160-3E5D-1D17-B476-F3C2087ABFA5}"/>
                </a:ext>
              </a:extLst>
            </p:cNvPr>
            <p:cNvSpPr>
              <a:spLocks/>
            </p:cNvSpPr>
            <p:nvPr/>
          </p:nvSpPr>
          <p:spPr bwMode="auto">
            <a:xfrm>
              <a:off x="934" y="918"/>
              <a:ext cx="1606" cy="748"/>
            </a:xfrm>
            <a:custGeom>
              <a:avLst/>
              <a:gdLst>
                <a:gd name="T0" fmla="*/ 0 w 1606"/>
                <a:gd name="T1" fmla="*/ 630 h 748"/>
                <a:gd name="T2" fmla="*/ 32 w 1606"/>
                <a:gd name="T3" fmla="*/ 612 h 748"/>
                <a:gd name="T4" fmla="*/ 64 w 1606"/>
                <a:gd name="T5" fmla="*/ 582 h 748"/>
                <a:gd name="T6" fmla="*/ 96 w 1606"/>
                <a:gd name="T7" fmla="*/ 534 h 748"/>
                <a:gd name="T8" fmla="*/ 128 w 1606"/>
                <a:gd name="T9" fmla="*/ 467 h 748"/>
                <a:gd name="T10" fmla="*/ 161 w 1606"/>
                <a:gd name="T11" fmla="*/ 386 h 748"/>
                <a:gd name="T12" fmla="*/ 193 w 1606"/>
                <a:gd name="T13" fmla="*/ 310 h 748"/>
                <a:gd name="T14" fmla="*/ 225 w 1606"/>
                <a:gd name="T15" fmla="*/ 265 h 748"/>
                <a:gd name="T16" fmla="*/ 257 w 1606"/>
                <a:gd name="T17" fmla="*/ 266 h 748"/>
                <a:gd name="T18" fmla="*/ 289 w 1606"/>
                <a:gd name="T19" fmla="*/ 313 h 748"/>
                <a:gd name="T20" fmla="*/ 321 w 1606"/>
                <a:gd name="T21" fmla="*/ 392 h 748"/>
                <a:gd name="T22" fmla="*/ 353 w 1606"/>
                <a:gd name="T23" fmla="*/ 483 h 748"/>
                <a:gd name="T24" fmla="*/ 385 w 1606"/>
                <a:gd name="T25" fmla="*/ 567 h 748"/>
                <a:gd name="T26" fmla="*/ 417 w 1606"/>
                <a:gd name="T27" fmla="*/ 633 h 748"/>
                <a:gd name="T28" fmla="*/ 450 w 1606"/>
                <a:gd name="T29" fmla="*/ 681 h 748"/>
                <a:gd name="T30" fmla="*/ 482 w 1606"/>
                <a:gd name="T31" fmla="*/ 713 h 748"/>
                <a:gd name="T32" fmla="*/ 514 w 1606"/>
                <a:gd name="T33" fmla="*/ 732 h 748"/>
                <a:gd name="T34" fmla="*/ 546 w 1606"/>
                <a:gd name="T35" fmla="*/ 743 h 748"/>
                <a:gd name="T36" fmla="*/ 578 w 1606"/>
                <a:gd name="T37" fmla="*/ 748 h 748"/>
                <a:gd name="T38" fmla="*/ 610 w 1606"/>
                <a:gd name="T39" fmla="*/ 748 h 748"/>
                <a:gd name="T40" fmla="*/ 642 w 1606"/>
                <a:gd name="T41" fmla="*/ 741 h 748"/>
                <a:gd name="T42" fmla="*/ 674 w 1606"/>
                <a:gd name="T43" fmla="*/ 724 h 748"/>
                <a:gd name="T44" fmla="*/ 707 w 1606"/>
                <a:gd name="T45" fmla="*/ 693 h 748"/>
                <a:gd name="T46" fmla="*/ 739 w 1606"/>
                <a:gd name="T47" fmla="*/ 641 h 748"/>
                <a:gd name="T48" fmla="*/ 771 w 1606"/>
                <a:gd name="T49" fmla="*/ 560 h 748"/>
                <a:gd name="T50" fmla="*/ 803 w 1606"/>
                <a:gd name="T51" fmla="*/ 451 h 748"/>
                <a:gd name="T52" fmla="*/ 835 w 1606"/>
                <a:gd name="T53" fmla="*/ 326 h 748"/>
                <a:gd name="T54" fmla="*/ 867 w 1606"/>
                <a:gd name="T55" fmla="*/ 209 h 748"/>
                <a:gd name="T56" fmla="*/ 899 w 1606"/>
                <a:gd name="T57" fmla="*/ 118 h 748"/>
                <a:gd name="T58" fmla="*/ 931 w 1606"/>
                <a:gd name="T59" fmla="*/ 57 h 748"/>
                <a:gd name="T60" fmla="*/ 963 w 1606"/>
                <a:gd name="T61" fmla="*/ 22 h 748"/>
                <a:gd name="T62" fmla="*/ 996 w 1606"/>
                <a:gd name="T63" fmla="*/ 4 h 748"/>
                <a:gd name="T64" fmla="*/ 1028 w 1606"/>
                <a:gd name="T65" fmla="*/ 0 h 748"/>
                <a:gd name="T66" fmla="*/ 1060 w 1606"/>
                <a:gd name="T67" fmla="*/ 7 h 748"/>
                <a:gd name="T68" fmla="*/ 1092 w 1606"/>
                <a:gd name="T69" fmla="*/ 26 h 748"/>
                <a:gd name="T70" fmla="*/ 1124 w 1606"/>
                <a:gd name="T71" fmla="*/ 58 h 748"/>
                <a:gd name="T72" fmla="*/ 1156 w 1606"/>
                <a:gd name="T73" fmla="*/ 104 h 748"/>
                <a:gd name="T74" fmla="*/ 1188 w 1606"/>
                <a:gd name="T75" fmla="*/ 158 h 748"/>
                <a:gd name="T76" fmla="*/ 1220 w 1606"/>
                <a:gd name="T77" fmla="*/ 210 h 748"/>
                <a:gd name="T78" fmla="*/ 1252 w 1606"/>
                <a:gd name="T79" fmla="*/ 252 h 748"/>
                <a:gd name="T80" fmla="*/ 1285 w 1606"/>
                <a:gd name="T81" fmla="*/ 281 h 748"/>
                <a:gd name="T82" fmla="*/ 1317 w 1606"/>
                <a:gd name="T83" fmla="*/ 300 h 748"/>
                <a:gd name="T84" fmla="*/ 1349 w 1606"/>
                <a:gd name="T85" fmla="*/ 310 h 748"/>
                <a:gd name="T86" fmla="*/ 1381 w 1606"/>
                <a:gd name="T87" fmla="*/ 315 h 748"/>
                <a:gd name="T88" fmla="*/ 1413 w 1606"/>
                <a:gd name="T89" fmla="*/ 316 h 748"/>
                <a:gd name="T90" fmla="*/ 1445 w 1606"/>
                <a:gd name="T91" fmla="*/ 313 h 748"/>
                <a:gd name="T92" fmla="*/ 1477 w 1606"/>
                <a:gd name="T93" fmla="*/ 306 h 748"/>
                <a:gd name="T94" fmla="*/ 1509 w 1606"/>
                <a:gd name="T95" fmla="*/ 294 h 748"/>
                <a:gd name="T96" fmla="*/ 1541 w 1606"/>
                <a:gd name="T97" fmla="*/ 273 h 748"/>
                <a:gd name="T98" fmla="*/ 1574 w 1606"/>
                <a:gd name="T99" fmla="*/ 237 h 748"/>
                <a:gd name="T100" fmla="*/ 1606 w 1606"/>
                <a:gd name="T101" fmla="*/ 177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48">
                  <a:moveTo>
                    <a:pt x="0" y="630"/>
                  </a:moveTo>
                  <a:lnTo>
                    <a:pt x="32" y="612"/>
                  </a:lnTo>
                  <a:lnTo>
                    <a:pt x="64" y="582"/>
                  </a:lnTo>
                  <a:lnTo>
                    <a:pt x="96" y="534"/>
                  </a:lnTo>
                  <a:lnTo>
                    <a:pt x="128" y="467"/>
                  </a:lnTo>
                  <a:lnTo>
                    <a:pt x="161" y="386"/>
                  </a:lnTo>
                  <a:lnTo>
                    <a:pt x="193" y="310"/>
                  </a:lnTo>
                  <a:lnTo>
                    <a:pt x="225" y="265"/>
                  </a:lnTo>
                  <a:lnTo>
                    <a:pt x="257" y="266"/>
                  </a:lnTo>
                  <a:lnTo>
                    <a:pt x="289" y="313"/>
                  </a:lnTo>
                  <a:lnTo>
                    <a:pt x="321" y="392"/>
                  </a:lnTo>
                  <a:lnTo>
                    <a:pt x="353" y="483"/>
                  </a:lnTo>
                  <a:lnTo>
                    <a:pt x="385" y="567"/>
                  </a:lnTo>
                  <a:lnTo>
                    <a:pt x="417" y="633"/>
                  </a:lnTo>
                  <a:lnTo>
                    <a:pt x="450" y="681"/>
                  </a:lnTo>
                  <a:lnTo>
                    <a:pt x="482" y="713"/>
                  </a:lnTo>
                  <a:lnTo>
                    <a:pt x="514" y="732"/>
                  </a:lnTo>
                  <a:lnTo>
                    <a:pt x="546" y="743"/>
                  </a:lnTo>
                  <a:lnTo>
                    <a:pt x="578" y="748"/>
                  </a:lnTo>
                  <a:lnTo>
                    <a:pt x="610" y="748"/>
                  </a:lnTo>
                  <a:lnTo>
                    <a:pt x="642" y="741"/>
                  </a:lnTo>
                  <a:lnTo>
                    <a:pt x="674" y="724"/>
                  </a:lnTo>
                  <a:lnTo>
                    <a:pt x="707" y="693"/>
                  </a:lnTo>
                  <a:lnTo>
                    <a:pt x="739" y="641"/>
                  </a:lnTo>
                  <a:lnTo>
                    <a:pt x="771" y="560"/>
                  </a:lnTo>
                  <a:lnTo>
                    <a:pt x="803" y="451"/>
                  </a:lnTo>
                  <a:lnTo>
                    <a:pt x="835" y="326"/>
                  </a:lnTo>
                  <a:lnTo>
                    <a:pt x="867" y="209"/>
                  </a:lnTo>
                  <a:lnTo>
                    <a:pt x="899" y="118"/>
                  </a:lnTo>
                  <a:lnTo>
                    <a:pt x="931" y="57"/>
                  </a:lnTo>
                  <a:lnTo>
                    <a:pt x="963" y="22"/>
                  </a:lnTo>
                  <a:lnTo>
                    <a:pt x="996" y="4"/>
                  </a:lnTo>
                  <a:lnTo>
                    <a:pt x="1028" y="0"/>
                  </a:lnTo>
                  <a:lnTo>
                    <a:pt x="1060" y="7"/>
                  </a:lnTo>
                  <a:lnTo>
                    <a:pt x="1092" y="26"/>
                  </a:lnTo>
                  <a:lnTo>
                    <a:pt x="1124" y="58"/>
                  </a:lnTo>
                  <a:lnTo>
                    <a:pt x="1156" y="104"/>
                  </a:lnTo>
                  <a:lnTo>
                    <a:pt x="1188" y="158"/>
                  </a:lnTo>
                  <a:lnTo>
                    <a:pt x="1220" y="210"/>
                  </a:lnTo>
                  <a:lnTo>
                    <a:pt x="1252" y="252"/>
                  </a:lnTo>
                  <a:lnTo>
                    <a:pt x="1285" y="281"/>
                  </a:lnTo>
                  <a:lnTo>
                    <a:pt x="1317" y="300"/>
                  </a:lnTo>
                  <a:lnTo>
                    <a:pt x="1349" y="310"/>
                  </a:lnTo>
                  <a:lnTo>
                    <a:pt x="1381" y="315"/>
                  </a:lnTo>
                  <a:lnTo>
                    <a:pt x="1413" y="316"/>
                  </a:lnTo>
                  <a:lnTo>
                    <a:pt x="1445" y="313"/>
                  </a:lnTo>
                  <a:lnTo>
                    <a:pt x="1477" y="306"/>
                  </a:lnTo>
                  <a:lnTo>
                    <a:pt x="1509" y="294"/>
                  </a:lnTo>
                  <a:lnTo>
                    <a:pt x="1541" y="273"/>
                  </a:lnTo>
                  <a:lnTo>
                    <a:pt x="1574" y="237"/>
                  </a:lnTo>
                  <a:lnTo>
                    <a:pt x="1606" y="17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Freeform 62">
              <a:extLst>
                <a:ext uri="{FF2B5EF4-FFF2-40B4-BE49-F238E27FC236}">
                  <a16:creationId xmlns:a16="http://schemas.microsoft.com/office/drawing/2014/main" id="{35863E43-6927-D08B-EA2C-D51E90D04C00}"/>
                </a:ext>
              </a:extLst>
            </p:cNvPr>
            <p:cNvSpPr>
              <a:spLocks/>
            </p:cNvSpPr>
            <p:nvPr/>
          </p:nvSpPr>
          <p:spPr bwMode="auto">
            <a:xfrm>
              <a:off x="934" y="833"/>
              <a:ext cx="1606" cy="1029"/>
            </a:xfrm>
            <a:custGeom>
              <a:avLst/>
              <a:gdLst>
                <a:gd name="T0" fmla="*/ 0 w 1606"/>
                <a:gd name="T1" fmla="*/ 1029 h 1029"/>
                <a:gd name="T2" fmla="*/ 32 w 1606"/>
                <a:gd name="T3" fmla="*/ 906 h 1029"/>
                <a:gd name="T4" fmla="*/ 64 w 1606"/>
                <a:gd name="T5" fmla="*/ 784 h 1029"/>
                <a:gd name="T6" fmla="*/ 96 w 1606"/>
                <a:gd name="T7" fmla="*/ 680 h 1029"/>
                <a:gd name="T8" fmla="*/ 128 w 1606"/>
                <a:gd name="T9" fmla="*/ 603 h 1029"/>
                <a:gd name="T10" fmla="*/ 161 w 1606"/>
                <a:gd name="T11" fmla="*/ 551 h 1029"/>
                <a:gd name="T12" fmla="*/ 193 w 1606"/>
                <a:gd name="T13" fmla="*/ 519 h 1029"/>
                <a:gd name="T14" fmla="*/ 225 w 1606"/>
                <a:gd name="T15" fmla="*/ 500 h 1029"/>
                <a:gd name="T16" fmla="*/ 257 w 1606"/>
                <a:gd name="T17" fmla="*/ 490 h 1029"/>
                <a:gd name="T18" fmla="*/ 289 w 1606"/>
                <a:gd name="T19" fmla="*/ 487 h 1029"/>
                <a:gd name="T20" fmla="*/ 321 w 1606"/>
                <a:gd name="T21" fmla="*/ 491 h 1029"/>
                <a:gd name="T22" fmla="*/ 353 w 1606"/>
                <a:gd name="T23" fmla="*/ 500 h 1029"/>
                <a:gd name="T24" fmla="*/ 385 w 1606"/>
                <a:gd name="T25" fmla="*/ 520 h 1029"/>
                <a:gd name="T26" fmla="*/ 417 w 1606"/>
                <a:gd name="T27" fmla="*/ 552 h 1029"/>
                <a:gd name="T28" fmla="*/ 450 w 1606"/>
                <a:gd name="T29" fmla="*/ 600 h 1029"/>
                <a:gd name="T30" fmla="*/ 482 w 1606"/>
                <a:gd name="T31" fmla="*/ 661 h 1029"/>
                <a:gd name="T32" fmla="*/ 514 w 1606"/>
                <a:gd name="T33" fmla="*/ 728 h 1029"/>
                <a:gd name="T34" fmla="*/ 546 w 1606"/>
                <a:gd name="T35" fmla="*/ 786 h 1029"/>
                <a:gd name="T36" fmla="*/ 578 w 1606"/>
                <a:gd name="T37" fmla="*/ 826 h 1029"/>
                <a:gd name="T38" fmla="*/ 610 w 1606"/>
                <a:gd name="T39" fmla="*/ 844 h 1029"/>
                <a:gd name="T40" fmla="*/ 642 w 1606"/>
                <a:gd name="T41" fmla="*/ 838 h 1029"/>
                <a:gd name="T42" fmla="*/ 674 w 1606"/>
                <a:gd name="T43" fmla="*/ 807 h 1029"/>
                <a:gd name="T44" fmla="*/ 707 w 1606"/>
                <a:gd name="T45" fmla="*/ 747 h 1029"/>
                <a:gd name="T46" fmla="*/ 739 w 1606"/>
                <a:gd name="T47" fmla="*/ 657 h 1029"/>
                <a:gd name="T48" fmla="*/ 771 w 1606"/>
                <a:gd name="T49" fmla="*/ 539 h 1029"/>
                <a:gd name="T50" fmla="*/ 803 w 1606"/>
                <a:gd name="T51" fmla="*/ 407 h 1029"/>
                <a:gd name="T52" fmla="*/ 835 w 1606"/>
                <a:gd name="T53" fmla="*/ 281 h 1029"/>
                <a:gd name="T54" fmla="*/ 867 w 1606"/>
                <a:gd name="T55" fmla="*/ 176 h 1029"/>
                <a:gd name="T56" fmla="*/ 899 w 1606"/>
                <a:gd name="T57" fmla="*/ 100 h 1029"/>
                <a:gd name="T58" fmla="*/ 931 w 1606"/>
                <a:gd name="T59" fmla="*/ 49 h 1029"/>
                <a:gd name="T60" fmla="*/ 963 w 1606"/>
                <a:gd name="T61" fmla="*/ 19 h 1029"/>
                <a:gd name="T62" fmla="*/ 996 w 1606"/>
                <a:gd name="T63" fmla="*/ 3 h 1029"/>
                <a:gd name="T64" fmla="*/ 1028 w 1606"/>
                <a:gd name="T65" fmla="*/ 0 h 1029"/>
                <a:gd name="T66" fmla="*/ 1060 w 1606"/>
                <a:gd name="T67" fmla="*/ 6 h 1029"/>
                <a:gd name="T68" fmla="*/ 1092 w 1606"/>
                <a:gd name="T69" fmla="*/ 24 h 1029"/>
                <a:gd name="T70" fmla="*/ 1124 w 1606"/>
                <a:gd name="T71" fmla="*/ 55 h 1029"/>
                <a:gd name="T72" fmla="*/ 1156 w 1606"/>
                <a:gd name="T73" fmla="*/ 100 h 1029"/>
                <a:gd name="T74" fmla="*/ 1188 w 1606"/>
                <a:gd name="T75" fmla="*/ 158 h 1029"/>
                <a:gd name="T76" fmla="*/ 1220 w 1606"/>
                <a:gd name="T77" fmla="*/ 222 h 1029"/>
                <a:gd name="T78" fmla="*/ 1252 w 1606"/>
                <a:gd name="T79" fmla="*/ 281 h 1029"/>
                <a:gd name="T80" fmla="*/ 1285 w 1606"/>
                <a:gd name="T81" fmla="*/ 328 h 1029"/>
                <a:gd name="T82" fmla="*/ 1317 w 1606"/>
                <a:gd name="T83" fmla="*/ 358 h 1029"/>
                <a:gd name="T84" fmla="*/ 1349 w 1606"/>
                <a:gd name="T85" fmla="*/ 369 h 1029"/>
                <a:gd name="T86" fmla="*/ 1381 w 1606"/>
                <a:gd name="T87" fmla="*/ 362 h 1029"/>
                <a:gd name="T88" fmla="*/ 1413 w 1606"/>
                <a:gd name="T89" fmla="*/ 338 h 1029"/>
                <a:gd name="T90" fmla="*/ 1445 w 1606"/>
                <a:gd name="T91" fmla="*/ 299 h 1029"/>
                <a:gd name="T92" fmla="*/ 1477 w 1606"/>
                <a:gd name="T93" fmla="*/ 253 h 1029"/>
                <a:gd name="T94" fmla="*/ 1509 w 1606"/>
                <a:gd name="T95" fmla="*/ 210 h 1029"/>
                <a:gd name="T96" fmla="*/ 1541 w 1606"/>
                <a:gd name="T97" fmla="*/ 175 h 1029"/>
                <a:gd name="T98" fmla="*/ 1574 w 1606"/>
                <a:gd name="T99" fmla="*/ 151 h 1029"/>
                <a:gd name="T100" fmla="*/ 1606 w 1606"/>
                <a:gd name="T101" fmla="*/ 135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29">
                  <a:moveTo>
                    <a:pt x="0" y="1029"/>
                  </a:moveTo>
                  <a:lnTo>
                    <a:pt x="32" y="906"/>
                  </a:lnTo>
                  <a:lnTo>
                    <a:pt x="64" y="784"/>
                  </a:lnTo>
                  <a:lnTo>
                    <a:pt x="96" y="680"/>
                  </a:lnTo>
                  <a:lnTo>
                    <a:pt x="128" y="603"/>
                  </a:lnTo>
                  <a:lnTo>
                    <a:pt x="161" y="551"/>
                  </a:lnTo>
                  <a:lnTo>
                    <a:pt x="193" y="519"/>
                  </a:lnTo>
                  <a:lnTo>
                    <a:pt x="225" y="500"/>
                  </a:lnTo>
                  <a:lnTo>
                    <a:pt x="257" y="490"/>
                  </a:lnTo>
                  <a:lnTo>
                    <a:pt x="289" y="487"/>
                  </a:lnTo>
                  <a:lnTo>
                    <a:pt x="321" y="491"/>
                  </a:lnTo>
                  <a:lnTo>
                    <a:pt x="353" y="500"/>
                  </a:lnTo>
                  <a:lnTo>
                    <a:pt x="385" y="520"/>
                  </a:lnTo>
                  <a:lnTo>
                    <a:pt x="417" y="552"/>
                  </a:lnTo>
                  <a:lnTo>
                    <a:pt x="450" y="600"/>
                  </a:lnTo>
                  <a:lnTo>
                    <a:pt x="482" y="661"/>
                  </a:lnTo>
                  <a:lnTo>
                    <a:pt x="514" y="728"/>
                  </a:lnTo>
                  <a:lnTo>
                    <a:pt x="546" y="786"/>
                  </a:lnTo>
                  <a:lnTo>
                    <a:pt x="578" y="826"/>
                  </a:lnTo>
                  <a:lnTo>
                    <a:pt x="610" y="844"/>
                  </a:lnTo>
                  <a:lnTo>
                    <a:pt x="642" y="838"/>
                  </a:lnTo>
                  <a:lnTo>
                    <a:pt x="674" y="807"/>
                  </a:lnTo>
                  <a:lnTo>
                    <a:pt x="707" y="747"/>
                  </a:lnTo>
                  <a:lnTo>
                    <a:pt x="739" y="657"/>
                  </a:lnTo>
                  <a:lnTo>
                    <a:pt x="771" y="539"/>
                  </a:lnTo>
                  <a:lnTo>
                    <a:pt x="803" y="407"/>
                  </a:lnTo>
                  <a:lnTo>
                    <a:pt x="835" y="281"/>
                  </a:lnTo>
                  <a:lnTo>
                    <a:pt x="867" y="176"/>
                  </a:lnTo>
                  <a:lnTo>
                    <a:pt x="899" y="100"/>
                  </a:lnTo>
                  <a:lnTo>
                    <a:pt x="931" y="49"/>
                  </a:lnTo>
                  <a:lnTo>
                    <a:pt x="963" y="19"/>
                  </a:lnTo>
                  <a:lnTo>
                    <a:pt x="996" y="3"/>
                  </a:lnTo>
                  <a:lnTo>
                    <a:pt x="1028" y="0"/>
                  </a:lnTo>
                  <a:lnTo>
                    <a:pt x="1060" y="6"/>
                  </a:lnTo>
                  <a:lnTo>
                    <a:pt x="1092" y="24"/>
                  </a:lnTo>
                  <a:lnTo>
                    <a:pt x="1124" y="55"/>
                  </a:lnTo>
                  <a:lnTo>
                    <a:pt x="1156" y="100"/>
                  </a:lnTo>
                  <a:lnTo>
                    <a:pt x="1188" y="158"/>
                  </a:lnTo>
                  <a:lnTo>
                    <a:pt x="1220" y="222"/>
                  </a:lnTo>
                  <a:lnTo>
                    <a:pt x="1252" y="281"/>
                  </a:lnTo>
                  <a:lnTo>
                    <a:pt x="1285" y="328"/>
                  </a:lnTo>
                  <a:lnTo>
                    <a:pt x="1317" y="358"/>
                  </a:lnTo>
                  <a:lnTo>
                    <a:pt x="1349" y="369"/>
                  </a:lnTo>
                  <a:lnTo>
                    <a:pt x="1381" y="362"/>
                  </a:lnTo>
                  <a:lnTo>
                    <a:pt x="1413" y="338"/>
                  </a:lnTo>
                  <a:lnTo>
                    <a:pt x="1445" y="299"/>
                  </a:lnTo>
                  <a:lnTo>
                    <a:pt x="1477" y="253"/>
                  </a:lnTo>
                  <a:lnTo>
                    <a:pt x="1509" y="210"/>
                  </a:lnTo>
                  <a:lnTo>
                    <a:pt x="1541" y="175"/>
                  </a:lnTo>
                  <a:lnTo>
                    <a:pt x="1574" y="151"/>
                  </a:lnTo>
                  <a:lnTo>
                    <a:pt x="1606" y="13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Freeform 63">
              <a:extLst>
                <a:ext uri="{FF2B5EF4-FFF2-40B4-BE49-F238E27FC236}">
                  <a16:creationId xmlns:a16="http://schemas.microsoft.com/office/drawing/2014/main" id="{318E76D8-3014-48AB-B560-AF8CFE8D706F}"/>
                </a:ext>
              </a:extLst>
            </p:cNvPr>
            <p:cNvSpPr>
              <a:spLocks/>
            </p:cNvSpPr>
            <p:nvPr/>
          </p:nvSpPr>
          <p:spPr bwMode="auto">
            <a:xfrm>
              <a:off x="934" y="784"/>
              <a:ext cx="1606" cy="1085"/>
            </a:xfrm>
            <a:custGeom>
              <a:avLst/>
              <a:gdLst>
                <a:gd name="T0" fmla="*/ 0 w 1606"/>
                <a:gd name="T1" fmla="*/ 1085 h 1085"/>
                <a:gd name="T2" fmla="*/ 32 w 1606"/>
                <a:gd name="T3" fmla="*/ 1039 h 1085"/>
                <a:gd name="T4" fmla="*/ 64 w 1606"/>
                <a:gd name="T5" fmla="*/ 970 h 1085"/>
                <a:gd name="T6" fmla="*/ 96 w 1606"/>
                <a:gd name="T7" fmla="*/ 874 h 1085"/>
                <a:gd name="T8" fmla="*/ 128 w 1606"/>
                <a:gd name="T9" fmla="*/ 763 h 1085"/>
                <a:gd name="T10" fmla="*/ 161 w 1606"/>
                <a:gd name="T11" fmla="*/ 654 h 1085"/>
                <a:gd name="T12" fmla="*/ 193 w 1606"/>
                <a:gd name="T13" fmla="*/ 567 h 1085"/>
                <a:gd name="T14" fmla="*/ 225 w 1606"/>
                <a:gd name="T15" fmla="*/ 510 h 1085"/>
                <a:gd name="T16" fmla="*/ 257 w 1606"/>
                <a:gd name="T17" fmla="*/ 485 h 1085"/>
                <a:gd name="T18" fmla="*/ 289 w 1606"/>
                <a:gd name="T19" fmla="*/ 489 h 1085"/>
                <a:gd name="T20" fmla="*/ 321 w 1606"/>
                <a:gd name="T21" fmla="*/ 520 h 1085"/>
                <a:gd name="T22" fmla="*/ 353 w 1606"/>
                <a:gd name="T23" fmla="*/ 577 h 1085"/>
                <a:gd name="T24" fmla="*/ 385 w 1606"/>
                <a:gd name="T25" fmla="*/ 656 h 1085"/>
                <a:gd name="T26" fmla="*/ 417 w 1606"/>
                <a:gd name="T27" fmla="*/ 747 h 1085"/>
                <a:gd name="T28" fmla="*/ 450 w 1606"/>
                <a:gd name="T29" fmla="*/ 834 h 1085"/>
                <a:gd name="T30" fmla="*/ 482 w 1606"/>
                <a:gd name="T31" fmla="*/ 906 h 1085"/>
                <a:gd name="T32" fmla="*/ 514 w 1606"/>
                <a:gd name="T33" fmla="*/ 956 h 1085"/>
                <a:gd name="T34" fmla="*/ 546 w 1606"/>
                <a:gd name="T35" fmla="*/ 984 h 1085"/>
                <a:gd name="T36" fmla="*/ 578 w 1606"/>
                <a:gd name="T37" fmla="*/ 992 h 1085"/>
                <a:gd name="T38" fmla="*/ 610 w 1606"/>
                <a:gd name="T39" fmla="*/ 980 h 1085"/>
                <a:gd name="T40" fmla="*/ 642 w 1606"/>
                <a:gd name="T41" fmla="*/ 944 h 1085"/>
                <a:gd name="T42" fmla="*/ 674 w 1606"/>
                <a:gd name="T43" fmla="*/ 879 h 1085"/>
                <a:gd name="T44" fmla="*/ 707 w 1606"/>
                <a:gd name="T45" fmla="*/ 780 h 1085"/>
                <a:gd name="T46" fmla="*/ 739 w 1606"/>
                <a:gd name="T47" fmla="*/ 650 h 1085"/>
                <a:gd name="T48" fmla="*/ 771 w 1606"/>
                <a:gd name="T49" fmla="*/ 505 h 1085"/>
                <a:gd name="T50" fmla="*/ 803 w 1606"/>
                <a:gd name="T51" fmla="*/ 369 h 1085"/>
                <a:gd name="T52" fmla="*/ 835 w 1606"/>
                <a:gd name="T53" fmla="*/ 261 h 1085"/>
                <a:gd name="T54" fmla="*/ 867 w 1606"/>
                <a:gd name="T55" fmla="*/ 186 h 1085"/>
                <a:gd name="T56" fmla="*/ 899 w 1606"/>
                <a:gd name="T57" fmla="*/ 138 h 1085"/>
                <a:gd name="T58" fmla="*/ 931 w 1606"/>
                <a:gd name="T59" fmla="*/ 110 h 1085"/>
                <a:gd name="T60" fmla="*/ 963 w 1606"/>
                <a:gd name="T61" fmla="*/ 95 h 1085"/>
                <a:gd name="T62" fmla="*/ 996 w 1606"/>
                <a:gd name="T63" fmla="*/ 89 h 1085"/>
                <a:gd name="T64" fmla="*/ 1028 w 1606"/>
                <a:gd name="T65" fmla="*/ 89 h 1085"/>
                <a:gd name="T66" fmla="*/ 1060 w 1606"/>
                <a:gd name="T67" fmla="*/ 96 h 1085"/>
                <a:gd name="T68" fmla="*/ 1092 w 1606"/>
                <a:gd name="T69" fmla="*/ 111 h 1085"/>
                <a:gd name="T70" fmla="*/ 1124 w 1606"/>
                <a:gd name="T71" fmla="*/ 137 h 1085"/>
                <a:gd name="T72" fmla="*/ 1156 w 1606"/>
                <a:gd name="T73" fmla="*/ 176 h 1085"/>
                <a:gd name="T74" fmla="*/ 1188 w 1606"/>
                <a:gd name="T75" fmla="*/ 228 h 1085"/>
                <a:gd name="T76" fmla="*/ 1220 w 1606"/>
                <a:gd name="T77" fmla="*/ 285 h 1085"/>
                <a:gd name="T78" fmla="*/ 1252 w 1606"/>
                <a:gd name="T79" fmla="*/ 338 h 1085"/>
                <a:gd name="T80" fmla="*/ 1285 w 1606"/>
                <a:gd name="T81" fmla="*/ 379 h 1085"/>
                <a:gd name="T82" fmla="*/ 1317 w 1606"/>
                <a:gd name="T83" fmla="*/ 405 h 1085"/>
                <a:gd name="T84" fmla="*/ 1349 w 1606"/>
                <a:gd name="T85" fmla="*/ 417 h 1085"/>
                <a:gd name="T86" fmla="*/ 1381 w 1606"/>
                <a:gd name="T87" fmla="*/ 419 h 1085"/>
                <a:gd name="T88" fmla="*/ 1413 w 1606"/>
                <a:gd name="T89" fmla="*/ 409 h 1085"/>
                <a:gd name="T90" fmla="*/ 1445 w 1606"/>
                <a:gd name="T91" fmla="*/ 387 h 1085"/>
                <a:gd name="T92" fmla="*/ 1477 w 1606"/>
                <a:gd name="T93" fmla="*/ 348 h 1085"/>
                <a:gd name="T94" fmla="*/ 1509 w 1606"/>
                <a:gd name="T95" fmla="*/ 288 h 1085"/>
                <a:gd name="T96" fmla="*/ 1541 w 1606"/>
                <a:gd name="T97" fmla="*/ 205 h 1085"/>
                <a:gd name="T98" fmla="*/ 1574 w 1606"/>
                <a:gd name="T99" fmla="*/ 104 h 1085"/>
                <a:gd name="T100" fmla="*/ 1606 w 1606"/>
                <a:gd name="T101"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85">
                  <a:moveTo>
                    <a:pt x="0" y="1085"/>
                  </a:moveTo>
                  <a:lnTo>
                    <a:pt x="32" y="1039"/>
                  </a:lnTo>
                  <a:lnTo>
                    <a:pt x="64" y="970"/>
                  </a:lnTo>
                  <a:lnTo>
                    <a:pt x="96" y="874"/>
                  </a:lnTo>
                  <a:lnTo>
                    <a:pt x="128" y="763"/>
                  </a:lnTo>
                  <a:lnTo>
                    <a:pt x="161" y="654"/>
                  </a:lnTo>
                  <a:lnTo>
                    <a:pt x="193" y="567"/>
                  </a:lnTo>
                  <a:lnTo>
                    <a:pt x="225" y="510"/>
                  </a:lnTo>
                  <a:lnTo>
                    <a:pt x="257" y="485"/>
                  </a:lnTo>
                  <a:lnTo>
                    <a:pt x="289" y="489"/>
                  </a:lnTo>
                  <a:lnTo>
                    <a:pt x="321" y="520"/>
                  </a:lnTo>
                  <a:lnTo>
                    <a:pt x="353" y="577"/>
                  </a:lnTo>
                  <a:lnTo>
                    <a:pt x="385" y="656"/>
                  </a:lnTo>
                  <a:lnTo>
                    <a:pt x="417" y="747"/>
                  </a:lnTo>
                  <a:lnTo>
                    <a:pt x="450" y="834"/>
                  </a:lnTo>
                  <a:lnTo>
                    <a:pt x="482" y="906"/>
                  </a:lnTo>
                  <a:lnTo>
                    <a:pt x="514" y="956"/>
                  </a:lnTo>
                  <a:lnTo>
                    <a:pt x="546" y="984"/>
                  </a:lnTo>
                  <a:lnTo>
                    <a:pt x="578" y="992"/>
                  </a:lnTo>
                  <a:lnTo>
                    <a:pt x="610" y="980"/>
                  </a:lnTo>
                  <a:lnTo>
                    <a:pt x="642" y="944"/>
                  </a:lnTo>
                  <a:lnTo>
                    <a:pt x="674" y="879"/>
                  </a:lnTo>
                  <a:lnTo>
                    <a:pt x="707" y="780"/>
                  </a:lnTo>
                  <a:lnTo>
                    <a:pt x="739" y="650"/>
                  </a:lnTo>
                  <a:lnTo>
                    <a:pt x="771" y="505"/>
                  </a:lnTo>
                  <a:lnTo>
                    <a:pt x="803" y="369"/>
                  </a:lnTo>
                  <a:lnTo>
                    <a:pt x="835" y="261"/>
                  </a:lnTo>
                  <a:lnTo>
                    <a:pt x="867" y="186"/>
                  </a:lnTo>
                  <a:lnTo>
                    <a:pt x="899" y="138"/>
                  </a:lnTo>
                  <a:lnTo>
                    <a:pt x="931" y="110"/>
                  </a:lnTo>
                  <a:lnTo>
                    <a:pt x="963" y="95"/>
                  </a:lnTo>
                  <a:lnTo>
                    <a:pt x="996" y="89"/>
                  </a:lnTo>
                  <a:lnTo>
                    <a:pt x="1028" y="89"/>
                  </a:lnTo>
                  <a:lnTo>
                    <a:pt x="1060" y="96"/>
                  </a:lnTo>
                  <a:lnTo>
                    <a:pt x="1092" y="111"/>
                  </a:lnTo>
                  <a:lnTo>
                    <a:pt x="1124" y="137"/>
                  </a:lnTo>
                  <a:lnTo>
                    <a:pt x="1156" y="176"/>
                  </a:lnTo>
                  <a:lnTo>
                    <a:pt x="1188" y="228"/>
                  </a:lnTo>
                  <a:lnTo>
                    <a:pt x="1220" y="285"/>
                  </a:lnTo>
                  <a:lnTo>
                    <a:pt x="1252" y="338"/>
                  </a:lnTo>
                  <a:lnTo>
                    <a:pt x="1285" y="379"/>
                  </a:lnTo>
                  <a:lnTo>
                    <a:pt x="1317" y="405"/>
                  </a:lnTo>
                  <a:lnTo>
                    <a:pt x="1349" y="417"/>
                  </a:lnTo>
                  <a:lnTo>
                    <a:pt x="1381" y="419"/>
                  </a:lnTo>
                  <a:lnTo>
                    <a:pt x="1413" y="409"/>
                  </a:lnTo>
                  <a:lnTo>
                    <a:pt x="1445" y="387"/>
                  </a:lnTo>
                  <a:lnTo>
                    <a:pt x="1477" y="348"/>
                  </a:lnTo>
                  <a:lnTo>
                    <a:pt x="1509" y="288"/>
                  </a:lnTo>
                  <a:lnTo>
                    <a:pt x="1541" y="205"/>
                  </a:lnTo>
                  <a:lnTo>
                    <a:pt x="1574" y="10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Freeform 64">
              <a:extLst>
                <a:ext uri="{FF2B5EF4-FFF2-40B4-BE49-F238E27FC236}">
                  <a16:creationId xmlns:a16="http://schemas.microsoft.com/office/drawing/2014/main" id="{3F540E23-B7FF-8236-318C-CE32DEC32EAB}"/>
                </a:ext>
              </a:extLst>
            </p:cNvPr>
            <p:cNvSpPr>
              <a:spLocks/>
            </p:cNvSpPr>
            <p:nvPr/>
          </p:nvSpPr>
          <p:spPr bwMode="auto">
            <a:xfrm>
              <a:off x="934" y="862"/>
              <a:ext cx="1606" cy="838"/>
            </a:xfrm>
            <a:custGeom>
              <a:avLst/>
              <a:gdLst>
                <a:gd name="T0" fmla="*/ 0 w 1606"/>
                <a:gd name="T1" fmla="*/ 814 h 838"/>
                <a:gd name="T2" fmla="*/ 32 w 1606"/>
                <a:gd name="T3" fmla="*/ 720 h 838"/>
                <a:gd name="T4" fmla="*/ 64 w 1606"/>
                <a:gd name="T5" fmla="*/ 631 h 838"/>
                <a:gd name="T6" fmla="*/ 96 w 1606"/>
                <a:gd name="T7" fmla="*/ 552 h 838"/>
                <a:gd name="T8" fmla="*/ 128 w 1606"/>
                <a:gd name="T9" fmla="*/ 486 h 838"/>
                <a:gd name="T10" fmla="*/ 161 w 1606"/>
                <a:gd name="T11" fmla="*/ 436 h 838"/>
                <a:gd name="T12" fmla="*/ 193 w 1606"/>
                <a:gd name="T13" fmla="*/ 406 h 838"/>
                <a:gd name="T14" fmla="*/ 225 w 1606"/>
                <a:gd name="T15" fmla="*/ 395 h 838"/>
                <a:gd name="T16" fmla="*/ 257 w 1606"/>
                <a:gd name="T17" fmla="*/ 403 h 838"/>
                <a:gd name="T18" fmla="*/ 289 w 1606"/>
                <a:gd name="T19" fmla="*/ 430 h 838"/>
                <a:gd name="T20" fmla="*/ 321 w 1606"/>
                <a:gd name="T21" fmla="*/ 471 h 838"/>
                <a:gd name="T22" fmla="*/ 353 w 1606"/>
                <a:gd name="T23" fmla="*/ 525 h 838"/>
                <a:gd name="T24" fmla="*/ 385 w 1606"/>
                <a:gd name="T25" fmla="*/ 585 h 838"/>
                <a:gd name="T26" fmla="*/ 417 w 1606"/>
                <a:gd name="T27" fmla="*/ 648 h 838"/>
                <a:gd name="T28" fmla="*/ 450 w 1606"/>
                <a:gd name="T29" fmla="*/ 709 h 838"/>
                <a:gd name="T30" fmla="*/ 482 w 1606"/>
                <a:gd name="T31" fmla="*/ 762 h 838"/>
                <a:gd name="T32" fmla="*/ 514 w 1606"/>
                <a:gd name="T33" fmla="*/ 804 h 838"/>
                <a:gd name="T34" fmla="*/ 546 w 1606"/>
                <a:gd name="T35" fmla="*/ 830 h 838"/>
                <a:gd name="T36" fmla="*/ 578 w 1606"/>
                <a:gd name="T37" fmla="*/ 838 h 838"/>
                <a:gd name="T38" fmla="*/ 610 w 1606"/>
                <a:gd name="T39" fmla="*/ 828 h 838"/>
                <a:gd name="T40" fmla="*/ 642 w 1606"/>
                <a:gd name="T41" fmla="*/ 797 h 838"/>
                <a:gd name="T42" fmla="*/ 674 w 1606"/>
                <a:gd name="T43" fmla="*/ 748 h 838"/>
                <a:gd name="T44" fmla="*/ 707 w 1606"/>
                <a:gd name="T45" fmla="*/ 682 h 838"/>
                <a:gd name="T46" fmla="*/ 739 w 1606"/>
                <a:gd name="T47" fmla="*/ 602 h 838"/>
                <a:gd name="T48" fmla="*/ 771 w 1606"/>
                <a:gd name="T49" fmla="*/ 513 h 838"/>
                <a:gd name="T50" fmla="*/ 803 w 1606"/>
                <a:gd name="T51" fmla="*/ 419 h 838"/>
                <a:gd name="T52" fmla="*/ 835 w 1606"/>
                <a:gd name="T53" fmla="*/ 325 h 838"/>
                <a:gd name="T54" fmla="*/ 867 w 1606"/>
                <a:gd name="T55" fmla="*/ 236 h 838"/>
                <a:gd name="T56" fmla="*/ 899 w 1606"/>
                <a:gd name="T57" fmla="*/ 157 h 838"/>
                <a:gd name="T58" fmla="*/ 931 w 1606"/>
                <a:gd name="T59" fmla="*/ 90 h 838"/>
                <a:gd name="T60" fmla="*/ 963 w 1606"/>
                <a:gd name="T61" fmla="*/ 41 h 838"/>
                <a:gd name="T62" fmla="*/ 996 w 1606"/>
                <a:gd name="T63" fmla="*/ 11 h 838"/>
                <a:gd name="T64" fmla="*/ 1028 w 1606"/>
                <a:gd name="T65" fmla="*/ 0 h 838"/>
                <a:gd name="T66" fmla="*/ 1060 w 1606"/>
                <a:gd name="T67" fmla="*/ 8 h 838"/>
                <a:gd name="T68" fmla="*/ 1092 w 1606"/>
                <a:gd name="T69" fmla="*/ 35 h 838"/>
                <a:gd name="T70" fmla="*/ 1124 w 1606"/>
                <a:gd name="T71" fmla="*/ 77 h 838"/>
                <a:gd name="T72" fmla="*/ 1156 w 1606"/>
                <a:gd name="T73" fmla="*/ 130 h 838"/>
                <a:gd name="T74" fmla="*/ 1188 w 1606"/>
                <a:gd name="T75" fmla="*/ 190 h 838"/>
                <a:gd name="T76" fmla="*/ 1220 w 1606"/>
                <a:gd name="T77" fmla="*/ 253 h 838"/>
                <a:gd name="T78" fmla="*/ 1252 w 1606"/>
                <a:gd name="T79" fmla="*/ 314 h 838"/>
                <a:gd name="T80" fmla="*/ 1285 w 1606"/>
                <a:gd name="T81" fmla="*/ 367 h 838"/>
                <a:gd name="T82" fmla="*/ 1317 w 1606"/>
                <a:gd name="T83" fmla="*/ 408 h 838"/>
                <a:gd name="T84" fmla="*/ 1349 w 1606"/>
                <a:gd name="T85" fmla="*/ 435 h 838"/>
                <a:gd name="T86" fmla="*/ 1381 w 1606"/>
                <a:gd name="T87" fmla="*/ 444 h 838"/>
                <a:gd name="T88" fmla="*/ 1413 w 1606"/>
                <a:gd name="T89" fmla="*/ 433 h 838"/>
                <a:gd name="T90" fmla="*/ 1445 w 1606"/>
                <a:gd name="T91" fmla="*/ 402 h 838"/>
                <a:gd name="T92" fmla="*/ 1477 w 1606"/>
                <a:gd name="T93" fmla="*/ 353 h 838"/>
                <a:gd name="T94" fmla="*/ 1509 w 1606"/>
                <a:gd name="T95" fmla="*/ 287 h 838"/>
                <a:gd name="T96" fmla="*/ 1541 w 1606"/>
                <a:gd name="T97" fmla="*/ 207 h 838"/>
                <a:gd name="T98" fmla="*/ 1574 w 1606"/>
                <a:gd name="T99" fmla="*/ 118 h 838"/>
                <a:gd name="T100" fmla="*/ 1606 w 1606"/>
                <a:gd name="T101" fmla="*/ 2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38">
                  <a:moveTo>
                    <a:pt x="0" y="814"/>
                  </a:moveTo>
                  <a:lnTo>
                    <a:pt x="32" y="720"/>
                  </a:lnTo>
                  <a:lnTo>
                    <a:pt x="64" y="631"/>
                  </a:lnTo>
                  <a:lnTo>
                    <a:pt x="96" y="552"/>
                  </a:lnTo>
                  <a:lnTo>
                    <a:pt x="128" y="486"/>
                  </a:lnTo>
                  <a:lnTo>
                    <a:pt x="161" y="436"/>
                  </a:lnTo>
                  <a:lnTo>
                    <a:pt x="193" y="406"/>
                  </a:lnTo>
                  <a:lnTo>
                    <a:pt x="225" y="395"/>
                  </a:lnTo>
                  <a:lnTo>
                    <a:pt x="257" y="403"/>
                  </a:lnTo>
                  <a:lnTo>
                    <a:pt x="289" y="430"/>
                  </a:lnTo>
                  <a:lnTo>
                    <a:pt x="321" y="471"/>
                  </a:lnTo>
                  <a:lnTo>
                    <a:pt x="353" y="525"/>
                  </a:lnTo>
                  <a:lnTo>
                    <a:pt x="385" y="585"/>
                  </a:lnTo>
                  <a:lnTo>
                    <a:pt x="417" y="648"/>
                  </a:lnTo>
                  <a:lnTo>
                    <a:pt x="450" y="709"/>
                  </a:lnTo>
                  <a:lnTo>
                    <a:pt x="482" y="762"/>
                  </a:lnTo>
                  <a:lnTo>
                    <a:pt x="514" y="804"/>
                  </a:lnTo>
                  <a:lnTo>
                    <a:pt x="546" y="830"/>
                  </a:lnTo>
                  <a:lnTo>
                    <a:pt x="578" y="838"/>
                  </a:lnTo>
                  <a:lnTo>
                    <a:pt x="610" y="828"/>
                  </a:lnTo>
                  <a:lnTo>
                    <a:pt x="642" y="797"/>
                  </a:lnTo>
                  <a:lnTo>
                    <a:pt x="674" y="748"/>
                  </a:lnTo>
                  <a:lnTo>
                    <a:pt x="707" y="682"/>
                  </a:lnTo>
                  <a:lnTo>
                    <a:pt x="739" y="602"/>
                  </a:lnTo>
                  <a:lnTo>
                    <a:pt x="771" y="513"/>
                  </a:lnTo>
                  <a:lnTo>
                    <a:pt x="803" y="419"/>
                  </a:lnTo>
                  <a:lnTo>
                    <a:pt x="835" y="325"/>
                  </a:lnTo>
                  <a:lnTo>
                    <a:pt x="867" y="236"/>
                  </a:lnTo>
                  <a:lnTo>
                    <a:pt x="899" y="157"/>
                  </a:lnTo>
                  <a:lnTo>
                    <a:pt x="931" y="90"/>
                  </a:lnTo>
                  <a:lnTo>
                    <a:pt x="963" y="41"/>
                  </a:lnTo>
                  <a:lnTo>
                    <a:pt x="996" y="11"/>
                  </a:lnTo>
                  <a:lnTo>
                    <a:pt x="1028" y="0"/>
                  </a:lnTo>
                  <a:lnTo>
                    <a:pt x="1060" y="8"/>
                  </a:lnTo>
                  <a:lnTo>
                    <a:pt x="1092" y="35"/>
                  </a:lnTo>
                  <a:lnTo>
                    <a:pt x="1124" y="77"/>
                  </a:lnTo>
                  <a:lnTo>
                    <a:pt x="1156" y="130"/>
                  </a:lnTo>
                  <a:lnTo>
                    <a:pt x="1188" y="190"/>
                  </a:lnTo>
                  <a:lnTo>
                    <a:pt x="1220" y="253"/>
                  </a:lnTo>
                  <a:lnTo>
                    <a:pt x="1252" y="314"/>
                  </a:lnTo>
                  <a:lnTo>
                    <a:pt x="1285" y="367"/>
                  </a:lnTo>
                  <a:lnTo>
                    <a:pt x="1317" y="408"/>
                  </a:lnTo>
                  <a:lnTo>
                    <a:pt x="1349" y="435"/>
                  </a:lnTo>
                  <a:lnTo>
                    <a:pt x="1381" y="444"/>
                  </a:lnTo>
                  <a:lnTo>
                    <a:pt x="1413" y="433"/>
                  </a:lnTo>
                  <a:lnTo>
                    <a:pt x="1445" y="402"/>
                  </a:lnTo>
                  <a:lnTo>
                    <a:pt x="1477" y="353"/>
                  </a:lnTo>
                  <a:lnTo>
                    <a:pt x="1509" y="287"/>
                  </a:lnTo>
                  <a:lnTo>
                    <a:pt x="1541" y="207"/>
                  </a:lnTo>
                  <a:lnTo>
                    <a:pt x="1574" y="118"/>
                  </a:lnTo>
                  <a:lnTo>
                    <a:pt x="1606" y="24"/>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Freeform 65">
              <a:extLst>
                <a:ext uri="{FF2B5EF4-FFF2-40B4-BE49-F238E27FC236}">
                  <a16:creationId xmlns:a16="http://schemas.microsoft.com/office/drawing/2014/main" id="{4F0A22BB-D5C4-1BB9-9547-FB382824D384}"/>
                </a:ext>
              </a:extLst>
            </p:cNvPr>
            <p:cNvSpPr>
              <a:spLocks noEditPoints="1"/>
            </p:cNvSpPr>
            <p:nvPr/>
          </p:nvSpPr>
          <p:spPr bwMode="auto">
            <a:xfrm>
              <a:off x="916" y="1743"/>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2" name="Freeform 66">
              <a:extLst>
                <a:ext uri="{FF2B5EF4-FFF2-40B4-BE49-F238E27FC236}">
                  <a16:creationId xmlns:a16="http://schemas.microsoft.com/office/drawing/2014/main" id="{1DDADDEB-0BDF-AE92-724C-76EC9FA1E9D0}"/>
                </a:ext>
              </a:extLst>
            </p:cNvPr>
            <p:cNvSpPr>
              <a:spLocks noEditPoints="1"/>
            </p:cNvSpPr>
            <p:nvPr/>
          </p:nvSpPr>
          <p:spPr bwMode="auto">
            <a:xfrm>
              <a:off x="1031" y="1342"/>
              <a:ext cx="36"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2"/>
                    <a:pt x="102" y="128"/>
                    <a:pt x="70" y="128"/>
                  </a:cubicBezTo>
                  <a:cubicBezTo>
                    <a:pt x="37" y="128"/>
                    <a:pt x="11" y="102"/>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3" name="Freeform 67">
              <a:extLst>
                <a:ext uri="{FF2B5EF4-FFF2-40B4-BE49-F238E27FC236}">
                  <a16:creationId xmlns:a16="http://schemas.microsoft.com/office/drawing/2014/main" id="{ED7B2B3A-9735-4006-D057-D95FB13B7BCC}"/>
                </a:ext>
              </a:extLst>
            </p:cNvPr>
            <p:cNvSpPr>
              <a:spLocks noEditPoints="1"/>
            </p:cNvSpPr>
            <p:nvPr/>
          </p:nvSpPr>
          <p:spPr bwMode="auto">
            <a:xfrm>
              <a:off x="1146" y="1188"/>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4" name="Freeform 68">
              <a:extLst>
                <a:ext uri="{FF2B5EF4-FFF2-40B4-BE49-F238E27FC236}">
                  <a16:creationId xmlns:a16="http://schemas.microsoft.com/office/drawing/2014/main" id="{B79226A0-4DAF-A070-3CA6-E7F6B571B619}"/>
                </a:ext>
              </a:extLst>
            </p:cNvPr>
            <p:cNvSpPr>
              <a:spLocks noEditPoints="1"/>
            </p:cNvSpPr>
            <p:nvPr/>
          </p:nvSpPr>
          <p:spPr bwMode="auto">
            <a:xfrm>
              <a:off x="1260" y="1358"/>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5" name="Freeform 69">
              <a:extLst>
                <a:ext uri="{FF2B5EF4-FFF2-40B4-BE49-F238E27FC236}">
                  <a16:creationId xmlns:a16="http://schemas.microsoft.com/office/drawing/2014/main" id="{85D90844-EC2F-FD13-F53D-C4A6A5FF37C0}"/>
                </a:ext>
              </a:extLst>
            </p:cNvPr>
            <p:cNvSpPr>
              <a:spLocks noEditPoints="1"/>
            </p:cNvSpPr>
            <p:nvPr/>
          </p:nvSpPr>
          <p:spPr bwMode="auto">
            <a:xfrm>
              <a:off x="1375" y="1392"/>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6" name="Freeform 70">
              <a:extLst>
                <a:ext uri="{FF2B5EF4-FFF2-40B4-BE49-F238E27FC236}">
                  <a16:creationId xmlns:a16="http://schemas.microsoft.com/office/drawing/2014/main" id="{B728C93B-6C88-7284-AF18-F352AD46211F}"/>
                </a:ext>
              </a:extLst>
            </p:cNvPr>
            <p:cNvSpPr>
              <a:spLocks noEditPoints="1"/>
            </p:cNvSpPr>
            <p:nvPr/>
          </p:nvSpPr>
          <p:spPr bwMode="auto">
            <a:xfrm>
              <a:off x="1490" y="1767"/>
              <a:ext cx="35" cy="35"/>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7"/>
                    <a:pt x="31" y="139"/>
                    <a:pt x="70" y="139"/>
                  </a:cubicBezTo>
                  <a:cubicBezTo>
                    <a:pt x="108" y="139"/>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7" name="Freeform 71">
              <a:extLst>
                <a:ext uri="{FF2B5EF4-FFF2-40B4-BE49-F238E27FC236}">
                  <a16:creationId xmlns:a16="http://schemas.microsoft.com/office/drawing/2014/main" id="{D04FAF30-E6B0-CA51-7DD3-374B4DB479C0}"/>
                </a:ext>
              </a:extLst>
            </p:cNvPr>
            <p:cNvSpPr>
              <a:spLocks noEditPoints="1"/>
            </p:cNvSpPr>
            <p:nvPr/>
          </p:nvSpPr>
          <p:spPr bwMode="auto">
            <a:xfrm>
              <a:off x="1604" y="1664"/>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8" name="Freeform 72">
              <a:extLst>
                <a:ext uri="{FF2B5EF4-FFF2-40B4-BE49-F238E27FC236}">
                  <a16:creationId xmlns:a16="http://schemas.microsoft.com/office/drawing/2014/main" id="{25D6EA10-1497-40EC-4AFD-7CC290A52550}"/>
                </a:ext>
              </a:extLst>
            </p:cNvPr>
            <p:cNvSpPr>
              <a:spLocks noEditPoints="1"/>
            </p:cNvSpPr>
            <p:nvPr/>
          </p:nvSpPr>
          <p:spPr bwMode="auto">
            <a:xfrm>
              <a:off x="1719" y="1475"/>
              <a:ext cx="36" cy="35"/>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9" name="Freeform 73">
              <a:extLst>
                <a:ext uri="{FF2B5EF4-FFF2-40B4-BE49-F238E27FC236}">
                  <a16:creationId xmlns:a16="http://schemas.microsoft.com/office/drawing/2014/main" id="{AC7B6F10-4C9D-A102-CA49-ACFD02915F69}"/>
                </a:ext>
              </a:extLst>
            </p:cNvPr>
            <p:cNvSpPr>
              <a:spLocks noEditPoints="1"/>
            </p:cNvSpPr>
            <p:nvPr/>
          </p:nvSpPr>
          <p:spPr bwMode="auto">
            <a:xfrm>
              <a:off x="1834" y="876"/>
              <a:ext cx="35" cy="35"/>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0" name="Freeform 74">
              <a:extLst>
                <a:ext uri="{FF2B5EF4-FFF2-40B4-BE49-F238E27FC236}">
                  <a16:creationId xmlns:a16="http://schemas.microsoft.com/office/drawing/2014/main" id="{54ABC478-2D52-F48F-F05F-1C2949E86E37}"/>
                </a:ext>
              </a:extLst>
            </p:cNvPr>
            <p:cNvSpPr>
              <a:spLocks noEditPoints="1"/>
            </p:cNvSpPr>
            <p:nvPr/>
          </p:nvSpPr>
          <p:spPr bwMode="auto">
            <a:xfrm>
              <a:off x="1948" y="764"/>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6"/>
                    <a:pt x="128" y="69"/>
                  </a:cubicBezTo>
                  <a:lnTo>
                    <a:pt x="128" y="69"/>
                  </a:lnTo>
                  <a:cubicBezTo>
                    <a:pt x="128" y="101"/>
                    <a:pt x="102" y="128"/>
                    <a:pt x="69" y="128"/>
                  </a:cubicBezTo>
                  <a:cubicBezTo>
                    <a:pt x="37" y="128"/>
                    <a:pt x="11" y="101"/>
                    <a:pt x="11" y="69"/>
                  </a:cubicBezTo>
                  <a:cubicBezTo>
                    <a:pt x="11" y="36"/>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1" name="Freeform 75">
              <a:extLst>
                <a:ext uri="{FF2B5EF4-FFF2-40B4-BE49-F238E27FC236}">
                  <a16:creationId xmlns:a16="http://schemas.microsoft.com/office/drawing/2014/main" id="{1BF7EF0D-8C2C-5730-12AA-6744C167D07F}"/>
                </a:ext>
              </a:extLst>
            </p:cNvPr>
            <p:cNvSpPr>
              <a:spLocks noEditPoints="1"/>
            </p:cNvSpPr>
            <p:nvPr/>
          </p:nvSpPr>
          <p:spPr bwMode="auto">
            <a:xfrm>
              <a:off x="2063" y="983"/>
              <a:ext cx="36" cy="35"/>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2" name="Freeform 76">
              <a:extLst>
                <a:ext uri="{FF2B5EF4-FFF2-40B4-BE49-F238E27FC236}">
                  <a16:creationId xmlns:a16="http://schemas.microsoft.com/office/drawing/2014/main" id="{13790B94-FD1F-BD17-A457-9C7FC93B321F}"/>
                </a:ext>
              </a:extLst>
            </p:cNvPr>
            <p:cNvSpPr>
              <a:spLocks noEditPoints="1"/>
            </p:cNvSpPr>
            <p:nvPr/>
          </p:nvSpPr>
          <p:spPr bwMode="auto">
            <a:xfrm>
              <a:off x="2178" y="1090"/>
              <a:ext cx="35"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3" name="Freeform 77">
              <a:extLst>
                <a:ext uri="{FF2B5EF4-FFF2-40B4-BE49-F238E27FC236}">
                  <a16:creationId xmlns:a16="http://schemas.microsoft.com/office/drawing/2014/main" id="{FA654998-97FD-B41F-F48D-BC6B8BE5DD8B}"/>
                </a:ext>
              </a:extLst>
            </p:cNvPr>
            <p:cNvSpPr>
              <a:spLocks noEditPoints="1"/>
            </p:cNvSpPr>
            <p:nvPr/>
          </p:nvSpPr>
          <p:spPr bwMode="auto">
            <a:xfrm>
              <a:off x="2293" y="1283"/>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4" name="Freeform 78">
              <a:extLst>
                <a:ext uri="{FF2B5EF4-FFF2-40B4-BE49-F238E27FC236}">
                  <a16:creationId xmlns:a16="http://schemas.microsoft.com/office/drawing/2014/main" id="{2E67941A-4452-592E-4210-0B7206BDB666}"/>
                </a:ext>
              </a:extLst>
            </p:cNvPr>
            <p:cNvSpPr>
              <a:spLocks noEditPoints="1"/>
            </p:cNvSpPr>
            <p:nvPr/>
          </p:nvSpPr>
          <p:spPr bwMode="auto">
            <a:xfrm>
              <a:off x="2407" y="1154"/>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7" y="138"/>
                    <a:pt x="139" y="107"/>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85" name="Freeform 79">
              <a:extLst>
                <a:ext uri="{FF2B5EF4-FFF2-40B4-BE49-F238E27FC236}">
                  <a16:creationId xmlns:a16="http://schemas.microsoft.com/office/drawing/2014/main" id="{B55C13B9-3E9D-1FBC-5EA9-54BC7E60C36C}"/>
                </a:ext>
              </a:extLst>
            </p:cNvPr>
            <p:cNvSpPr>
              <a:spLocks noEditPoints="1"/>
            </p:cNvSpPr>
            <p:nvPr/>
          </p:nvSpPr>
          <p:spPr bwMode="auto">
            <a:xfrm>
              <a:off x="2522" y="872"/>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86" name="Group 82">
            <a:extLst>
              <a:ext uri="{FF2B5EF4-FFF2-40B4-BE49-F238E27FC236}">
                <a16:creationId xmlns:a16="http://schemas.microsoft.com/office/drawing/2014/main" id="{5BA56175-393F-CC49-C594-C610B19C1316}"/>
              </a:ext>
            </a:extLst>
          </p:cNvPr>
          <p:cNvGrpSpPr>
            <a:grpSpLocks noChangeAspect="1"/>
          </p:cNvGrpSpPr>
          <p:nvPr/>
        </p:nvGrpSpPr>
        <p:grpSpPr bwMode="auto">
          <a:xfrm>
            <a:off x="5081590" y="535681"/>
            <a:ext cx="3094040" cy="2532065"/>
            <a:chOff x="3201" y="515"/>
            <a:chExt cx="1949" cy="1595"/>
          </a:xfrm>
        </p:grpSpPr>
        <p:sp>
          <p:nvSpPr>
            <p:cNvPr id="87" name="Line 84">
              <a:extLst>
                <a:ext uri="{FF2B5EF4-FFF2-40B4-BE49-F238E27FC236}">
                  <a16:creationId xmlns:a16="http://schemas.microsoft.com/office/drawing/2014/main" id="{F5B9624E-D89D-08F8-A972-C6723C7306DE}"/>
                </a:ext>
              </a:extLst>
            </p:cNvPr>
            <p:cNvSpPr>
              <a:spLocks noChangeShapeType="1"/>
            </p:cNvSpPr>
            <p:nvPr/>
          </p:nvSpPr>
          <p:spPr bwMode="auto">
            <a:xfrm>
              <a:off x="3291" y="1974"/>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8" name="Line 85">
              <a:extLst>
                <a:ext uri="{FF2B5EF4-FFF2-40B4-BE49-F238E27FC236}">
                  <a16:creationId xmlns:a16="http://schemas.microsoft.com/office/drawing/2014/main" id="{8C53FFC1-F0CE-5CEF-4189-8F85C7D81C69}"/>
                </a:ext>
              </a:extLst>
            </p:cNvPr>
            <p:cNvSpPr>
              <a:spLocks noChangeShapeType="1"/>
            </p:cNvSpPr>
            <p:nvPr/>
          </p:nvSpPr>
          <p:spPr bwMode="auto">
            <a:xfrm flipV="1">
              <a:off x="3291"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9" name="Line 86">
              <a:extLst>
                <a:ext uri="{FF2B5EF4-FFF2-40B4-BE49-F238E27FC236}">
                  <a16:creationId xmlns:a16="http://schemas.microsoft.com/office/drawing/2014/main" id="{53C605CD-3EA4-D0E5-2F04-A2CACA9EB8A7}"/>
                </a:ext>
              </a:extLst>
            </p:cNvPr>
            <p:cNvSpPr>
              <a:spLocks noChangeShapeType="1"/>
            </p:cNvSpPr>
            <p:nvPr/>
          </p:nvSpPr>
          <p:spPr bwMode="auto">
            <a:xfrm flipV="1">
              <a:off x="3546"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0" name="Line 87">
              <a:extLst>
                <a:ext uri="{FF2B5EF4-FFF2-40B4-BE49-F238E27FC236}">
                  <a16:creationId xmlns:a16="http://schemas.microsoft.com/office/drawing/2014/main" id="{DC555BBE-0D1E-ABEF-5B1C-B93D2238BB46}"/>
                </a:ext>
              </a:extLst>
            </p:cNvPr>
            <p:cNvSpPr>
              <a:spLocks noChangeShapeType="1"/>
            </p:cNvSpPr>
            <p:nvPr/>
          </p:nvSpPr>
          <p:spPr bwMode="auto">
            <a:xfrm flipV="1">
              <a:off x="3802"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1" name="Line 88">
              <a:extLst>
                <a:ext uri="{FF2B5EF4-FFF2-40B4-BE49-F238E27FC236}">
                  <a16:creationId xmlns:a16="http://schemas.microsoft.com/office/drawing/2014/main" id="{9DA8F93E-2774-FC05-38E2-47CF404FBE09}"/>
                </a:ext>
              </a:extLst>
            </p:cNvPr>
            <p:cNvSpPr>
              <a:spLocks noChangeShapeType="1"/>
            </p:cNvSpPr>
            <p:nvPr/>
          </p:nvSpPr>
          <p:spPr bwMode="auto">
            <a:xfrm flipV="1">
              <a:off x="4058"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2" name="Line 89">
              <a:extLst>
                <a:ext uri="{FF2B5EF4-FFF2-40B4-BE49-F238E27FC236}">
                  <a16:creationId xmlns:a16="http://schemas.microsoft.com/office/drawing/2014/main" id="{09A05B9B-C3B8-FAC6-2408-E1517E1963F9}"/>
                </a:ext>
              </a:extLst>
            </p:cNvPr>
            <p:cNvSpPr>
              <a:spLocks noChangeShapeType="1"/>
            </p:cNvSpPr>
            <p:nvPr/>
          </p:nvSpPr>
          <p:spPr bwMode="auto">
            <a:xfrm flipV="1">
              <a:off x="4313"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3" name="Line 90">
              <a:extLst>
                <a:ext uri="{FF2B5EF4-FFF2-40B4-BE49-F238E27FC236}">
                  <a16:creationId xmlns:a16="http://schemas.microsoft.com/office/drawing/2014/main" id="{2D8EFDF3-091F-5B9A-B79D-67F17D3E31A6}"/>
                </a:ext>
              </a:extLst>
            </p:cNvPr>
            <p:cNvSpPr>
              <a:spLocks noChangeShapeType="1"/>
            </p:cNvSpPr>
            <p:nvPr/>
          </p:nvSpPr>
          <p:spPr bwMode="auto">
            <a:xfrm flipV="1">
              <a:off x="4569"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4" name="Line 91">
              <a:extLst>
                <a:ext uri="{FF2B5EF4-FFF2-40B4-BE49-F238E27FC236}">
                  <a16:creationId xmlns:a16="http://schemas.microsoft.com/office/drawing/2014/main" id="{71B5C3CD-3D19-B129-820F-DE00E86169E7}"/>
                </a:ext>
              </a:extLst>
            </p:cNvPr>
            <p:cNvSpPr>
              <a:spLocks noChangeShapeType="1"/>
            </p:cNvSpPr>
            <p:nvPr/>
          </p:nvSpPr>
          <p:spPr bwMode="auto">
            <a:xfrm flipV="1">
              <a:off x="4824"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Line 92">
              <a:extLst>
                <a:ext uri="{FF2B5EF4-FFF2-40B4-BE49-F238E27FC236}">
                  <a16:creationId xmlns:a16="http://schemas.microsoft.com/office/drawing/2014/main" id="{AFA09E62-5E14-1BD7-A6B2-3A323088F514}"/>
                </a:ext>
              </a:extLst>
            </p:cNvPr>
            <p:cNvSpPr>
              <a:spLocks noChangeShapeType="1"/>
            </p:cNvSpPr>
            <p:nvPr/>
          </p:nvSpPr>
          <p:spPr bwMode="auto">
            <a:xfrm flipV="1">
              <a:off x="5080" y="1957"/>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Rectangle 93">
              <a:extLst>
                <a:ext uri="{FF2B5EF4-FFF2-40B4-BE49-F238E27FC236}">
                  <a16:creationId xmlns:a16="http://schemas.microsoft.com/office/drawing/2014/main" id="{89C981C8-65C7-E8BC-F5E2-61DC6A055209}"/>
                </a:ext>
              </a:extLst>
            </p:cNvPr>
            <p:cNvSpPr>
              <a:spLocks noChangeArrowheads="1"/>
            </p:cNvSpPr>
            <p:nvPr/>
          </p:nvSpPr>
          <p:spPr bwMode="auto">
            <a:xfrm>
              <a:off x="3274"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7" name="Rectangle 94">
              <a:extLst>
                <a:ext uri="{FF2B5EF4-FFF2-40B4-BE49-F238E27FC236}">
                  <a16:creationId xmlns:a16="http://schemas.microsoft.com/office/drawing/2014/main" id="{5A10DD68-1642-E6CC-12E3-AD21EA264BF6}"/>
                </a:ext>
              </a:extLst>
            </p:cNvPr>
            <p:cNvSpPr>
              <a:spLocks noChangeArrowheads="1"/>
            </p:cNvSpPr>
            <p:nvPr/>
          </p:nvSpPr>
          <p:spPr bwMode="auto">
            <a:xfrm>
              <a:off x="3530"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8" name="Rectangle 95">
              <a:extLst>
                <a:ext uri="{FF2B5EF4-FFF2-40B4-BE49-F238E27FC236}">
                  <a16:creationId xmlns:a16="http://schemas.microsoft.com/office/drawing/2014/main" id="{6CE5562C-AE4E-486A-53B3-63F82A6CEC48}"/>
                </a:ext>
              </a:extLst>
            </p:cNvPr>
            <p:cNvSpPr>
              <a:spLocks noChangeArrowheads="1"/>
            </p:cNvSpPr>
            <p:nvPr/>
          </p:nvSpPr>
          <p:spPr bwMode="auto">
            <a:xfrm>
              <a:off x="3786"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9" name="Rectangle 96">
              <a:extLst>
                <a:ext uri="{FF2B5EF4-FFF2-40B4-BE49-F238E27FC236}">
                  <a16:creationId xmlns:a16="http://schemas.microsoft.com/office/drawing/2014/main" id="{5E245E45-A7F0-FC9E-A9C3-CD4434D44FE3}"/>
                </a:ext>
              </a:extLst>
            </p:cNvPr>
            <p:cNvSpPr>
              <a:spLocks noChangeArrowheads="1"/>
            </p:cNvSpPr>
            <p:nvPr/>
          </p:nvSpPr>
          <p:spPr bwMode="auto">
            <a:xfrm>
              <a:off x="4041"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0" name="Rectangle 97">
              <a:extLst>
                <a:ext uri="{FF2B5EF4-FFF2-40B4-BE49-F238E27FC236}">
                  <a16:creationId xmlns:a16="http://schemas.microsoft.com/office/drawing/2014/main" id="{CAB8AD24-0FDC-8EC9-5A4E-10495B313AFD}"/>
                </a:ext>
              </a:extLst>
            </p:cNvPr>
            <p:cNvSpPr>
              <a:spLocks noChangeArrowheads="1"/>
            </p:cNvSpPr>
            <p:nvPr/>
          </p:nvSpPr>
          <p:spPr bwMode="auto">
            <a:xfrm>
              <a:off x="4297" y="200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1" name="Rectangle 98">
              <a:extLst>
                <a:ext uri="{FF2B5EF4-FFF2-40B4-BE49-F238E27FC236}">
                  <a16:creationId xmlns:a16="http://schemas.microsoft.com/office/drawing/2014/main" id="{ACF37345-735B-CCF0-9E17-0F537F38C479}"/>
                </a:ext>
              </a:extLst>
            </p:cNvPr>
            <p:cNvSpPr>
              <a:spLocks noChangeArrowheads="1"/>
            </p:cNvSpPr>
            <p:nvPr/>
          </p:nvSpPr>
          <p:spPr bwMode="auto">
            <a:xfrm>
              <a:off x="4540" y="200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2" name="Rectangle 99">
              <a:extLst>
                <a:ext uri="{FF2B5EF4-FFF2-40B4-BE49-F238E27FC236}">
                  <a16:creationId xmlns:a16="http://schemas.microsoft.com/office/drawing/2014/main" id="{58B894C6-5064-7632-4F24-1A68972A6E9B}"/>
                </a:ext>
              </a:extLst>
            </p:cNvPr>
            <p:cNvSpPr>
              <a:spLocks noChangeArrowheads="1"/>
            </p:cNvSpPr>
            <p:nvPr/>
          </p:nvSpPr>
          <p:spPr bwMode="auto">
            <a:xfrm>
              <a:off x="4795" y="200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3" name="Rectangle 100">
              <a:extLst>
                <a:ext uri="{FF2B5EF4-FFF2-40B4-BE49-F238E27FC236}">
                  <a16:creationId xmlns:a16="http://schemas.microsoft.com/office/drawing/2014/main" id="{3EDA75D2-1919-CCE9-89B6-7ECC9E73B748}"/>
                </a:ext>
              </a:extLst>
            </p:cNvPr>
            <p:cNvSpPr>
              <a:spLocks noChangeArrowheads="1"/>
            </p:cNvSpPr>
            <p:nvPr/>
          </p:nvSpPr>
          <p:spPr bwMode="auto">
            <a:xfrm>
              <a:off x="5051" y="2003"/>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4FD7FF68-0C92-F551-4718-06D175F510CB}"/>
                </a:ext>
              </a:extLst>
            </p:cNvPr>
            <p:cNvSpPr>
              <a:spLocks noChangeShapeType="1"/>
            </p:cNvSpPr>
            <p:nvPr/>
          </p:nvSpPr>
          <p:spPr bwMode="auto">
            <a:xfrm flipV="1">
              <a:off x="3291" y="560"/>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5" name="Line 102">
              <a:extLst>
                <a:ext uri="{FF2B5EF4-FFF2-40B4-BE49-F238E27FC236}">
                  <a16:creationId xmlns:a16="http://schemas.microsoft.com/office/drawing/2014/main" id="{25065455-82A1-13D0-D005-5A550A7DE6FD}"/>
                </a:ext>
              </a:extLst>
            </p:cNvPr>
            <p:cNvSpPr>
              <a:spLocks noChangeShapeType="1"/>
            </p:cNvSpPr>
            <p:nvPr/>
          </p:nvSpPr>
          <p:spPr bwMode="auto">
            <a:xfrm>
              <a:off x="3291" y="197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6" name="Line 103">
              <a:extLst>
                <a:ext uri="{FF2B5EF4-FFF2-40B4-BE49-F238E27FC236}">
                  <a16:creationId xmlns:a16="http://schemas.microsoft.com/office/drawing/2014/main" id="{D2B0B399-CC39-C155-2D44-DB6CF3B6652E}"/>
                </a:ext>
              </a:extLst>
            </p:cNvPr>
            <p:cNvSpPr>
              <a:spLocks noChangeShapeType="1"/>
            </p:cNvSpPr>
            <p:nvPr/>
          </p:nvSpPr>
          <p:spPr bwMode="auto">
            <a:xfrm>
              <a:off x="3291" y="173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7" name="Line 104">
              <a:extLst>
                <a:ext uri="{FF2B5EF4-FFF2-40B4-BE49-F238E27FC236}">
                  <a16:creationId xmlns:a16="http://schemas.microsoft.com/office/drawing/2014/main" id="{43A8027F-2D45-3539-A665-D972CFBE6EEE}"/>
                </a:ext>
              </a:extLst>
            </p:cNvPr>
            <p:cNvSpPr>
              <a:spLocks noChangeShapeType="1"/>
            </p:cNvSpPr>
            <p:nvPr/>
          </p:nvSpPr>
          <p:spPr bwMode="auto">
            <a:xfrm>
              <a:off x="3291" y="150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8" name="Line 105">
              <a:extLst>
                <a:ext uri="{FF2B5EF4-FFF2-40B4-BE49-F238E27FC236}">
                  <a16:creationId xmlns:a16="http://schemas.microsoft.com/office/drawing/2014/main" id="{09E21341-A2B2-9EA7-B57C-1E74B02360BA}"/>
                </a:ext>
              </a:extLst>
            </p:cNvPr>
            <p:cNvSpPr>
              <a:spLocks noChangeShapeType="1"/>
            </p:cNvSpPr>
            <p:nvPr/>
          </p:nvSpPr>
          <p:spPr bwMode="auto">
            <a:xfrm>
              <a:off x="3291" y="126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9" name="Line 106">
              <a:extLst>
                <a:ext uri="{FF2B5EF4-FFF2-40B4-BE49-F238E27FC236}">
                  <a16:creationId xmlns:a16="http://schemas.microsoft.com/office/drawing/2014/main" id="{93494D7D-0791-25C8-DD22-68DD3306ED82}"/>
                </a:ext>
              </a:extLst>
            </p:cNvPr>
            <p:cNvSpPr>
              <a:spLocks noChangeShapeType="1"/>
            </p:cNvSpPr>
            <p:nvPr/>
          </p:nvSpPr>
          <p:spPr bwMode="auto">
            <a:xfrm>
              <a:off x="3291" y="103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0" name="Line 107">
              <a:extLst>
                <a:ext uri="{FF2B5EF4-FFF2-40B4-BE49-F238E27FC236}">
                  <a16:creationId xmlns:a16="http://schemas.microsoft.com/office/drawing/2014/main" id="{A017A1EB-A6CA-F8BD-672A-3AB10179E61D}"/>
                </a:ext>
              </a:extLst>
            </p:cNvPr>
            <p:cNvSpPr>
              <a:spLocks noChangeShapeType="1"/>
            </p:cNvSpPr>
            <p:nvPr/>
          </p:nvSpPr>
          <p:spPr bwMode="auto">
            <a:xfrm>
              <a:off x="3291" y="79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1" name="Line 108">
              <a:extLst>
                <a:ext uri="{FF2B5EF4-FFF2-40B4-BE49-F238E27FC236}">
                  <a16:creationId xmlns:a16="http://schemas.microsoft.com/office/drawing/2014/main" id="{4A93D9DA-A401-A474-6927-8198D87C5841}"/>
                </a:ext>
              </a:extLst>
            </p:cNvPr>
            <p:cNvSpPr>
              <a:spLocks noChangeShapeType="1"/>
            </p:cNvSpPr>
            <p:nvPr/>
          </p:nvSpPr>
          <p:spPr bwMode="auto">
            <a:xfrm>
              <a:off x="3291" y="56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2" name="Rectangle 109">
              <a:extLst>
                <a:ext uri="{FF2B5EF4-FFF2-40B4-BE49-F238E27FC236}">
                  <a16:creationId xmlns:a16="http://schemas.microsoft.com/office/drawing/2014/main" id="{DB27D07F-3D1C-1A7A-634C-61EE089DC4E5}"/>
                </a:ext>
              </a:extLst>
            </p:cNvPr>
            <p:cNvSpPr>
              <a:spLocks noChangeArrowheads="1"/>
            </p:cNvSpPr>
            <p:nvPr/>
          </p:nvSpPr>
          <p:spPr bwMode="auto">
            <a:xfrm>
              <a:off x="3201" y="1930"/>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3" name="Rectangle 110">
              <a:extLst>
                <a:ext uri="{FF2B5EF4-FFF2-40B4-BE49-F238E27FC236}">
                  <a16:creationId xmlns:a16="http://schemas.microsoft.com/office/drawing/2014/main" id="{1FC03C33-0859-DFF5-D3E8-A8FEDB33C5E4}"/>
                </a:ext>
              </a:extLst>
            </p:cNvPr>
            <p:cNvSpPr>
              <a:spLocks noChangeArrowheads="1"/>
            </p:cNvSpPr>
            <p:nvPr/>
          </p:nvSpPr>
          <p:spPr bwMode="auto">
            <a:xfrm>
              <a:off x="3201" y="169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4" name="Rectangle 111">
              <a:extLst>
                <a:ext uri="{FF2B5EF4-FFF2-40B4-BE49-F238E27FC236}">
                  <a16:creationId xmlns:a16="http://schemas.microsoft.com/office/drawing/2014/main" id="{12C484F9-AA00-276D-9C46-A5CCCCF00175}"/>
                </a:ext>
              </a:extLst>
            </p:cNvPr>
            <p:cNvSpPr>
              <a:spLocks noChangeArrowheads="1"/>
            </p:cNvSpPr>
            <p:nvPr/>
          </p:nvSpPr>
          <p:spPr bwMode="auto">
            <a:xfrm>
              <a:off x="3217" y="146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5" name="Rectangle 112">
              <a:extLst>
                <a:ext uri="{FF2B5EF4-FFF2-40B4-BE49-F238E27FC236}">
                  <a16:creationId xmlns:a16="http://schemas.microsoft.com/office/drawing/2014/main" id="{FC0B6389-DEE7-6185-0B2B-62412E8E5B1A}"/>
                </a:ext>
              </a:extLst>
            </p:cNvPr>
            <p:cNvSpPr>
              <a:spLocks noChangeArrowheads="1"/>
            </p:cNvSpPr>
            <p:nvPr/>
          </p:nvSpPr>
          <p:spPr bwMode="auto">
            <a:xfrm>
              <a:off x="3217" y="122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6" name="Rectangle 113">
              <a:extLst>
                <a:ext uri="{FF2B5EF4-FFF2-40B4-BE49-F238E27FC236}">
                  <a16:creationId xmlns:a16="http://schemas.microsoft.com/office/drawing/2014/main" id="{D59309B1-CBEA-3C65-BC0E-8F1D47F81D34}"/>
                </a:ext>
              </a:extLst>
            </p:cNvPr>
            <p:cNvSpPr>
              <a:spLocks noChangeArrowheads="1"/>
            </p:cNvSpPr>
            <p:nvPr/>
          </p:nvSpPr>
          <p:spPr bwMode="auto">
            <a:xfrm>
              <a:off x="3217" y="98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7" name="Rectangle 114">
              <a:extLst>
                <a:ext uri="{FF2B5EF4-FFF2-40B4-BE49-F238E27FC236}">
                  <a16:creationId xmlns:a16="http://schemas.microsoft.com/office/drawing/2014/main" id="{60C6F06F-D031-84F5-F5A5-E3AE191D025D}"/>
                </a:ext>
              </a:extLst>
            </p:cNvPr>
            <p:cNvSpPr>
              <a:spLocks noChangeArrowheads="1"/>
            </p:cNvSpPr>
            <p:nvPr/>
          </p:nvSpPr>
          <p:spPr bwMode="auto">
            <a:xfrm>
              <a:off x="3217" y="75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8" name="Rectangle 115">
              <a:extLst>
                <a:ext uri="{FF2B5EF4-FFF2-40B4-BE49-F238E27FC236}">
                  <a16:creationId xmlns:a16="http://schemas.microsoft.com/office/drawing/2014/main" id="{0A66B219-312E-F0F5-D111-8537746FC69B}"/>
                </a:ext>
              </a:extLst>
            </p:cNvPr>
            <p:cNvSpPr>
              <a:spLocks noChangeArrowheads="1"/>
            </p:cNvSpPr>
            <p:nvPr/>
          </p:nvSpPr>
          <p:spPr bwMode="auto">
            <a:xfrm>
              <a:off x="3217" y="5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9" name="Freeform 116">
              <a:extLst>
                <a:ext uri="{FF2B5EF4-FFF2-40B4-BE49-F238E27FC236}">
                  <a16:creationId xmlns:a16="http://schemas.microsoft.com/office/drawing/2014/main" id="{74B7A0D9-4F97-B846-0043-A59CD6A23486}"/>
                </a:ext>
              </a:extLst>
            </p:cNvPr>
            <p:cNvSpPr>
              <a:spLocks/>
            </p:cNvSpPr>
            <p:nvPr/>
          </p:nvSpPr>
          <p:spPr bwMode="auto">
            <a:xfrm>
              <a:off x="3291" y="847"/>
              <a:ext cx="1606" cy="676"/>
            </a:xfrm>
            <a:custGeom>
              <a:avLst/>
              <a:gdLst>
                <a:gd name="T0" fmla="*/ 0 w 1606"/>
                <a:gd name="T1" fmla="*/ 653 h 676"/>
                <a:gd name="T2" fmla="*/ 32 w 1606"/>
                <a:gd name="T3" fmla="*/ 590 h 676"/>
                <a:gd name="T4" fmla="*/ 64 w 1606"/>
                <a:gd name="T5" fmla="*/ 548 h 676"/>
                <a:gd name="T6" fmla="*/ 96 w 1606"/>
                <a:gd name="T7" fmla="*/ 522 h 676"/>
                <a:gd name="T8" fmla="*/ 128 w 1606"/>
                <a:gd name="T9" fmla="*/ 506 h 676"/>
                <a:gd name="T10" fmla="*/ 161 w 1606"/>
                <a:gd name="T11" fmla="*/ 498 h 676"/>
                <a:gd name="T12" fmla="*/ 193 w 1606"/>
                <a:gd name="T13" fmla="*/ 493 h 676"/>
                <a:gd name="T14" fmla="*/ 225 w 1606"/>
                <a:gd name="T15" fmla="*/ 492 h 676"/>
                <a:gd name="T16" fmla="*/ 257 w 1606"/>
                <a:gd name="T17" fmla="*/ 494 h 676"/>
                <a:gd name="T18" fmla="*/ 289 w 1606"/>
                <a:gd name="T19" fmla="*/ 499 h 676"/>
                <a:gd name="T20" fmla="*/ 321 w 1606"/>
                <a:gd name="T21" fmla="*/ 509 h 676"/>
                <a:gd name="T22" fmla="*/ 353 w 1606"/>
                <a:gd name="T23" fmla="*/ 526 h 676"/>
                <a:gd name="T24" fmla="*/ 385 w 1606"/>
                <a:gd name="T25" fmla="*/ 551 h 676"/>
                <a:gd name="T26" fmla="*/ 417 w 1606"/>
                <a:gd name="T27" fmla="*/ 583 h 676"/>
                <a:gd name="T28" fmla="*/ 450 w 1606"/>
                <a:gd name="T29" fmla="*/ 616 h 676"/>
                <a:gd name="T30" fmla="*/ 482 w 1606"/>
                <a:gd name="T31" fmla="*/ 645 h 676"/>
                <a:gd name="T32" fmla="*/ 514 w 1606"/>
                <a:gd name="T33" fmla="*/ 665 h 676"/>
                <a:gd name="T34" fmla="*/ 546 w 1606"/>
                <a:gd name="T35" fmla="*/ 676 h 676"/>
                <a:gd name="T36" fmla="*/ 578 w 1606"/>
                <a:gd name="T37" fmla="*/ 676 h 676"/>
                <a:gd name="T38" fmla="*/ 610 w 1606"/>
                <a:gd name="T39" fmla="*/ 665 h 676"/>
                <a:gd name="T40" fmla="*/ 642 w 1606"/>
                <a:gd name="T41" fmla="*/ 639 h 676"/>
                <a:gd name="T42" fmla="*/ 674 w 1606"/>
                <a:gd name="T43" fmla="*/ 592 h 676"/>
                <a:gd name="T44" fmla="*/ 707 w 1606"/>
                <a:gd name="T45" fmla="*/ 519 h 676"/>
                <a:gd name="T46" fmla="*/ 739 w 1606"/>
                <a:gd name="T47" fmla="*/ 423 h 676"/>
                <a:gd name="T48" fmla="*/ 771 w 1606"/>
                <a:gd name="T49" fmla="*/ 318 h 676"/>
                <a:gd name="T50" fmla="*/ 803 w 1606"/>
                <a:gd name="T51" fmla="*/ 224 h 676"/>
                <a:gd name="T52" fmla="*/ 835 w 1606"/>
                <a:gd name="T53" fmla="*/ 153 h 676"/>
                <a:gd name="T54" fmla="*/ 867 w 1606"/>
                <a:gd name="T55" fmla="*/ 107 h 676"/>
                <a:gd name="T56" fmla="*/ 899 w 1606"/>
                <a:gd name="T57" fmla="*/ 80 h 676"/>
                <a:gd name="T58" fmla="*/ 931 w 1606"/>
                <a:gd name="T59" fmla="*/ 65 h 676"/>
                <a:gd name="T60" fmla="*/ 963 w 1606"/>
                <a:gd name="T61" fmla="*/ 58 h 676"/>
                <a:gd name="T62" fmla="*/ 996 w 1606"/>
                <a:gd name="T63" fmla="*/ 57 h 676"/>
                <a:gd name="T64" fmla="*/ 1028 w 1606"/>
                <a:gd name="T65" fmla="*/ 60 h 676"/>
                <a:gd name="T66" fmla="*/ 1060 w 1606"/>
                <a:gd name="T67" fmla="*/ 70 h 676"/>
                <a:gd name="T68" fmla="*/ 1092 w 1606"/>
                <a:gd name="T69" fmla="*/ 86 h 676"/>
                <a:gd name="T70" fmla="*/ 1124 w 1606"/>
                <a:gd name="T71" fmla="*/ 109 h 676"/>
                <a:gd name="T72" fmla="*/ 1156 w 1606"/>
                <a:gd name="T73" fmla="*/ 133 h 676"/>
                <a:gd name="T74" fmla="*/ 1188 w 1606"/>
                <a:gd name="T75" fmla="*/ 153 h 676"/>
                <a:gd name="T76" fmla="*/ 1220 w 1606"/>
                <a:gd name="T77" fmla="*/ 167 h 676"/>
                <a:gd name="T78" fmla="*/ 1252 w 1606"/>
                <a:gd name="T79" fmla="*/ 175 h 676"/>
                <a:gd name="T80" fmla="*/ 1285 w 1606"/>
                <a:gd name="T81" fmla="*/ 178 h 676"/>
                <a:gd name="T82" fmla="*/ 1317 w 1606"/>
                <a:gd name="T83" fmla="*/ 179 h 676"/>
                <a:gd name="T84" fmla="*/ 1349 w 1606"/>
                <a:gd name="T85" fmla="*/ 178 h 676"/>
                <a:gd name="T86" fmla="*/ 1381 w 1606"/>
                <a:gd name="T87" fmla="*/ 174 h 676"/>
                <a:gd name="T88" fmla="*/ 1413 w 1606"/>
                <a:gd name="T89" fmla="*/ 167 h 676"/>
                <a:gd name="T90" fmla="*/ 1445 w 1606"/>
                <a:gd name="T91" fmla="*/ 155 h 676"/>
                <a:gd name="T92" fmla="*/ 1477 w 1606"/>
                <a:gd name="T93" fmla="*/ 136 h 676"/>
                <a:gd name="T94" fmla="*/ 1509 w 1606"/>
                <a:gd name="T95" fmla="*/ 109 h 676"/>
                <a:gd name="T96" fmla="*/ 1541 w 1606"/>
                <a:gd name="T97" fmla="*/ 75 h 676"/>
                <a:gd name="T98" fmla="*/ 1574 w 1606"/>
                <a:gd name="T99" fmla="*/ 37 h 676"/>
                <a:gd name="T100" fmla="*/ 1606 w 1606"/>
                <a:gd name="T101" fmla="*/ 0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76">
                  <a:moveTo>
                    <a:pt x="0" y="653"/>
                  </a:moveTo>
                  <a:lnTo>
                    <a:pt x="32" y="590"/>
                  </a:lnTo>
                  <a:lnTo>
                    <a:pt x="64" y="548"/>
                  </a:lnTo>
                  <a:lnTo>
                    <a:pt x="96" y="522"/>
                  </a:lnTo>
                  <a:lnTo>
                    <a:pt x="128" y="506"/>
                  </a:lnTo>
                  <a:lnTo>
                    <a:pt x="161" y="498"/>
                  </a:lnTo>
                  <a:lnTo>
                    <a:pt x="193" y="493"/>
                  </a:lnTo>
                  <a:lnTo>
                    <a:pt x="225" y="492"/>
                  </a:lnTo>
                  <a:lnTo>
                    <a:pt x="257" y="494"/>
                  </a:lnTo>
                  <a:lnTo>
                    <a:pt x="289" y="499"/>
                  </a:lnTo>
                  <a:lnTo>
                    <a:pt x="321" y="509"/>
                  </a:lnTo>
                  <a:lnTo>
                    <a:pt x="353" y="526"/>
                  </a:lnTo>
                  <a:lnTo>
                    <a:pt x="385" y="551"/>
                  </a:lnTo>
                  <a:lnTo>
                    <a:pt x="417" y="583"/>
                  </a:lnTo>
                  <a:lnTo>
                    <a:pt x="450" y="616"/>
                  </a:lnTo>
                  <a:lnTo>
                    <a:pt x="482" y="645"/>
                  </a:lnTo>
                  <a:lnTo>
                    <a:pt x="514" y="665"/>
                  </a:lnTo>
                  <a:lnTo>
                    <a:pt x="546" y="676"/>
                  </a:lnTo>
                  <a:lnTo>
                    <a:pt x="578" y="676"/>
                  </a:lnTo>
                  <a:lnTo>
                    <a:pt x="610" y="665"/>
                  </a:lnTo>
                  <a:lnTo>
                    <a:pt x="642" y="639"/>
                  </a:lnTo>
                  <a:lnTo>
                    <a:pt x="674" y="592"/>
                  </a:lnTo>
                  <a:lnTo>
                    <a:pt x="707" y="519"/>
                  </a:lnTo>
                  <a:lnTo>
                    <a:pt x="739" y="423"/>
                  </a:lnTo>
                  <a:lnTo>
                    <a:pt x="771" y="318"/>
                  </a:lnTo>
                  <a:lnTo>
                    <a:pt x="803" y="224"/>
                  </a:lnTo>
                  <a:lnTo>
                    <a:pt x="835" y="153"/>
                  </a:lnTo>
                  <a:lnTo>
                    <a:pt x="867" y="107"/>
                  </a:lnTo>
                  <a:lnTo>
                    <a:pt x="899" y="80"/>
                  </a:lnTo>
                  <a:lnTo>
                    <a:pt x="931" y="65"/>
                  </a:lnTo>
                  <a:lnTo>
                    <a:pt x="963" y="58"/>
                  </a:lnTo>
                  <a:lnTo>
                    <a:pt x="996" y="57"/>
                  </a:lnTo>
                  <a:lnTo>
                    <a:pt x="1028" y="60"/>
                  </a:lnTo>
                  <a:lnTo>
                    <a:pt x="1060" y="70"/>
                  </a:lnTo>
                  <a:lnTo>
                    <a:pt x="1092" y="86"/>
                  </a:lnTo>
                  <a:lnTo>
                    <a:pt x="1124" y="109"/>
                  </a:lnTo>
                  <a:lnTo>
                    <a:pt x="1156" y="133"/>
                  </a:lnTo>
                  <a:lnTo>
                    <a:pt x="1188" y="153"/>
                  </a:lnTo>
                  <a:lnTo>
                    <a:pt x="1220" y="167"/>
                  </a:lnTo>
                  <a:lnTo>
                    <a:pt x="1252" y="175"/>
                  </a:lnTo>
                  <a:lnTo>
                    <a:pt x="1285" y="178"/>
                  </a:lnTo>
                  <a:lnTo>
                    <a:pt x="1317" y="179"/>
                  </a:lnTo>
                  <a:lnTo>
                    <a:pt x="1349" y="178"/>
                  </a:lnTo>
                  <a:lnTo>
                    <a:pt x="1381" y="174"/>
                  </a:lnTo>
                  <a:lnTo>
                    <a:pt x="1413" y="167"/>
                  </a:lnTo>
                  <a:lnTo>
                    <a:pt x="1445" y="155"/>
                  </a:lnTo>
                  <a:lnTo>
                    <a:pt x="1477" y="136"/>
                  </a:lnTo>
                  <a:lnTo>
                    <a:pt x="1509" y="109"/>
                  </a:lnTo>
                  <a:lnTo>
                    <a:pt x="1541" y="75"/>
                  </a:lnTo>
                  <a:lnTo>
                    <a:pt x="1574" y="3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0" name="Freeform 117">
              <a:extLst>
                <a:ext uri="{FF2B5EF4-FFF2-40B4-BE49-F238E27FC236}">
                  <a16:creationId xmlns:a16="http://schemas.microsoft.com/office/drawing/2014/main" id="{718DBCE2-2914-DA6A-35F3-0894D7614E8B}"/>
                </a:ext>
              </a:extLst>
            </p:cNvPr>
            <p:cNvSpPr>
              <a:spLocks/>
            </p:cNvSpPr>
            <p:nvPr/>
          </p:nvSpPr>
          <p:spPr bwMode="auto">
            <a:xfrm>
              <a:off x="3291" y="786"/>
              <a:ext cx="1606" cy="577"/>
            </a:xfrm>
            <a:custGeom>
              <a:avLst/>
              <a:gdLst>
                <a:gd name="T0" fmla="*/ 0 w 1606"/>
                <a:gd name="T1" fmla="*/ 375 h 577"/>
                <a:gd name="T2" fmla="*/ 32 w 1606"/>
                <a:gd name="T3" fmla="*/ 328 h 577"/>
                <a:gd name="T4" fmla="*/ 64 w 1606"/>
                <a:gd name="T5" fmla="*/ 287 h 577"/>
                <a:gd name="T6" fmla="*/ 96 w 1606"/>
                <a:gd name="T7" fmla="*/ 257 h 577"/>
                <a:gd name="T8" fmla="*/ 128 w 1606"/>
                <a:gd name="T9" fmla="*/ 237 h 577"/>
                <a:gd name="T10" fmla="*/ 161 w 1606"/>
                <a:gd name="T11" fmla="*/ 226 h 577"/>
                <a:gd name="T12" fmla="*/ 193 w 1606"/>
                <a:gd name="T13" fmla="*/ 222 h 577"/>
                <a:gd name="T14" fmla="*/ 225 w 1606"/>
                <a:gd name="T15" fmla="*/ 224 h 577"/>
                <a:gd name="T16" fmla="*/ 257 w 1606"/>
                <a:gd name="T17" fmla="*/ 233 h 577"/>
                <a:gd name="T18" fmla="*/ 289 w 1606"/>
                <a:gd name="T19" fmla="*/ 251 h 577"/>
                <a:gd name="T20" fmla="*/ 321 w 1606"/>
                <a:gd name="T21" fmla="*/ 280 h 577"/>
                <a:gd name="T22" fmla="*/ 353 w 1606"/>
                <a:gd name="T23" fmla="*/ 321 h 577"/>
                <a:gd name="T24" fmla="*/ 385 w 1606"/>
                <a:gd name="T25" fmla="*/ 372 h 577"/>
                <a:gd name="T26" fmla="*/ 417 w 1606"/>
                <a:gd name="T27" fmla="*/ 427 h 577"/>
                <a:gd name="T28" fmla="*/ 450 w 1606"/>
                <a:gd name="T29" fmla="*/ 478 h 577"/>
                <a:gd name="T30" fmla="*/ 482 w 1606"/>
                <a:gd name="T31" fmla="*/ 518 h 577"/>
                <a:gd name="T32" fmla="*/ 514 w 1606"/>
                <a:gd name="T33" fmla="*/ 547 h 577"/>
                <a:gd name="T34" fmla="*/ 546 w 1606"/>
                <a:gd name="T35" fmla="*/ 565 h 577"/>
                <a:gd name="T36" fmla="*/ 578 w 1606"/>
                <a:gd name="T37" fmla="*/ 574 h 577"/>
                <a:gd name="T38" fmla="*/ 610 w 1606"/>
                <a:gd name="T39" fmla="*/ 577 h 577"/>
                <a:gd name="T40" fmla="*/ 642 w 1606"/>
                <a:gd name="T41" fmla="*/ 574 h 577"/>
                <a:gd name="T42" fmla="*/ 674 w 1606"/>
                <a:gd name="T43" fmla="*/ 563 h 577"/>
                <a:gd name="T44" fmla="*/ 707 w 1606"/>
                <a:gd name="T45" fmla="*/ 545 h 577"/>
                <a:gd name="T46" fmla="*/ 739 w 1606"/>
                <a:gd name="T47" fmla="*/ 516 h 577"/>
                <a:gd name="T48" fmla="*/ 771 w 1606"/>
                <a:gd name="T49" fmla="*/ 479 h 577"/>
                <a:gd name="T50" fmla="*/ 803 w 1606"/>
                <a:gd name="T51" fmla="*/ 434 h 577"/>
                <a:gd name="T52" fmla="*/ 835 w 1606"/>
                <a:gd name="T53" fmla="*/ 389 h 577"/>
                <a:gd name="T54" fmla="*/ 867 w 1606"/>
                <a:gd name="T55" fmla="*/ 351 h 577"/>
                <a:gd name="T56" fmla="*/ 899 w 1606"/>
                <a:gd name="T57" fmla="*/ 321 h 577"/>
                <a:gd name="T58" fmla="*/ 931 w 1606"/>
                <a:gd name="T59" fmla="*/ 300 h 577"/>
                <a:gd name="T60" fmla="*/ 963 w 1606"/>
                <a:gd name="T61" fmla="*/ 286 h 577"/>
                <a:gd name="T62" fmla="*/ 996 w 1606"/>
                <a:gd name="T63" fmla="*/ 276 h 577"/>
                <a:gd name="T64" fmla="*/ 1028 w 1606"/>
                <a:gd name="T65" fmla="*/ 267 h 577"/>
                <a:gd name="T66" fmla="*/ 1060 w 1606"/>
                <a:gd name="T67" fmla="*/ 257 h 577"/>
                <a:gd name="T68" fmla="*/ 1092 w 1606"/>
                <a:gd name="T69" fmla="*/ 245 h 577"/>
                <a:gd name="T70" fmla="*/ 1124 w 1606"/>
                <a:gd name="T71" fmla="*/ 227 h 577"/>
                <a:gd name="T72" fmla="*/ 1156 w 1606"/>
                <a:gd name="T73" fmla="*/ 203 h 577"/>
                <a:gd name="T74" fmla="*/ 1188 w 1606"/>
                <a:gd name="T75" fmla="*/ 173 h 577"/>
                <a:gd name="T76" fmla="*/ 1220 w 1606"/>
                <a:gd name="T77" fmla="*/ 141 h 577"/>
                <a:gd name="T78" fmla="*/ 1252 w 1606"/>
                <a:gd name="T79" fmla="*/ 111 h 577"/>
                <a:gd name="T80" fmla="*/ 1285 w 1606"/>
                <a:gd name="T81" fmla="*/ 87 h 577"/>
                <a:gd name="T82" fmla="*/ 1317 w 1606"/>
                <a:gd name="T83" fmla="*/ 70 h 577"/>
                <a:gd name="T84" fmla="*/ 1349 w 1606"/>
                <a:gd name="T85" fmla="*/ 58 h 577"/>
                <a:gd name="T86" fmla="*/ 1381 w 1606"/>
                <a:gd name="T87" fmla="*/ 50 h 577"/>
                <a:gd name="T88" fmla="*/ 1413 w 1606"/>
                <a:gd name="T89" fmla="*/ 45 h 577"/>
                <a:gd name="T90" fmla="*/ 1445 w 1606"/>
                <a:gd name="T91" fmla="*/ 41 h 577"/>
                <a:gd name="T92" fmla="*/ 1477 w 1606"/>
                <a:gd name="T93" fmla="*/ 36 h 577"/>
                <a:gd name="T94" fmla="*/ 1509 w 1606"/>
                <a:gd name="T95" fmla="*/ 30 h 577"/>
                <a:gd name="T96" fmla="*/ 1541 w 1606"/>
                <a:gd name="T97" fmla="*/ 22 h 577"/>
                <a:gd name="T98" fmla="*/ 1574 w 1606"/>
                <a:gd name="T99" fmla="*/ 12 h 577"/>
                <a:gd name="T100" fmla="*/ 1606 w 1606"/>
                <a:gd name="T10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77">
                  <a:moveTo>
                    <a:pt x="0" y="375"/>
                  </a:moveTo>
                  <a:lnTo>
                    <a:pt x="32" y="328"/>
                  </a:lnTo>
                  <a:lnTo>
                    <a:pt x="64" y="287"/>
                  </a:lnTo>
                  <a:lnTo>
                    <a:pt x="96" y="257"/>
                  </a:lnTo>
                  <a:lnTo>
                    <a:pt x="128" y="237"/>
                  </a:lnTo>
                  <a:lnTo>
                    <a:pt x="161" y="226"/>
                  </a:lnTo>
                  <a:lnTo>
                    <a:pt x="193" y="222"/>
                  </a:lnTo>
                  <a:lnTo>
                    <a:pt x="225" y="224"/>
                  </a:lnTo>
                  <a:lnTo>
                    <a:pt x="257" y="233"/>
                  </a:lnTo>
                  <a:lnTo>
                    <a:pt x="289" y="251"/>
                  </a:lnTo>
                  <a:lnTo>
                    <a:pt x="321" y="280"/>
                  </a:lnTo>
                  <a:lnTo>
                    <a:pt x="353" y="321"/>
                  </a:lnTo>
                  <a:lnTo>
                    <a:pt x="385" y="372"/>
                  </a:lnTo>
                  <a:lnTo>
                    <a:pt x="417" y="427"/>
                  </a:lnTo>
                  <a:lnTo>
                    <a:pt x="450" y="478"/>
                  </a:lnTo>
                  <a:lnTo>
                    <a:pt x="482" y="518"/>
                  </a:lnTo>
                  <a:lnTo>
                    <a:pt x="514" y="547"/>
                  </a:lnTo>
                  <a:lnTo>
                    <a:pt x="546" y="565"/>
                  </a:lnTo>
                  <a:lnTo>
                    <a:pt x="578" y="574"/>
                  </a:lnTo>
                  <a:lnTo>
                    <a:pt x="610" y="577"/>
                  </a:lnTo>
                  <a:lnTo>
                    <a:pt x="642" y="574"/>
                  </a:lnTo>
                  <a:lnTo>
                    <a:pt x="674" y="563"/>
                  </a:lnTo>
                  <a:lnTo>
                    <a:pt x="707" y="545"/>
                  </a:lnTo>
                  <a:lnTo>
                    <a:pt x="739" y="516"/>
                  </a:lnTo>
                  <a:lnTo>
                    <a:pt x="771" y="479"/>
                  </a:lnTo>
                  <a:lnTo>
                    <a:pt x="803" y="434"/>
                  </a:lnTo>
                  <a:lnTo>
                    <a:pt x="835" y="389"/>
                  </a:lnTo>
                  <a:lnTo>
                    <a:pt x="867" y="351"/>
                  </a:lnTo>
                  <a:lnTo>
                    <a:pt x="899" y="321"/>
                  </a:lnTo>
                  <a:lnTo>
                    <a:pt x="931" y="300"/>
                  </a:lnTo>
                  <a:lnTo>
                    <a:pt x="963" y="286"/>
                  </a:lnTo>
                  <a:lnTo>
                    <a:pt x="996" y="276"/>
                  </a:lnTo>
                  <a:lnTo>
                    <a:pt x="1028" y="267"/>
                  </a:lnTo>
                  <a:lnTo>
                    <a:pt x="1060" y="257"/>
                  </a:lnTo>
                  <a:lnTo>
                    <a:pt x="1092" y="245"/>
                  </a:lnTo>
                  <a:lnTo>
                    <a:pt x="1124" y="227"/>
                  </a:lnTo>
                  <a:lnTo>
                    <a:pt x="1156" y="203"/>
                  </a:lnTo>
                  <a:lnTo>
                    <a:pt x="1188" y="173"/>
                  </a:lnTo>
                  <a:lnTo>
                    <a:pt x="1220" y="141"/>
                  </a:lnTo>
                  <a:lnTo>
                    <a:pt x="1252" y="111"/>
                  </a:lnTo>
                  <a:lnTo>
                    <a:pt x="1285" y="87"/>
                  </a:lnTo>
                  <a:lnTo>
                    <a:pt x="1317" y="70"/>
                  </a:lnTo>
                  <a:lnTo>
                    <a:pt x="1349" y="58"/>
                  </a:lnTo>
                  <a:lnTo>
                    <a:pt x="1381" y="50"/>
                  </a:lnTo>
                  <a:lnTo>
                    <a:pt x="1413" y="45"/>
                  </a:lnTo>
                  <a:lnTo>
                    <a:pt x="1445" y="41"/>
                  </a:lnTo>
                  <a:lnTo>
                    <a:pt x="1477" y="36"/>
                  </a:lnTo>
                  <a:lnTo>
                    <a:pt x="1509" y="30"/>
                  </a:lnTo>
                  <a:lnTo>
                    <a:pt x="1541" y="22"/>
                  </a:lnTo>
                  <a:lnTo>
                    <a:pt x="1574" y="12"/>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1" name="Freeform 118">
              <a:extLst>
                <a:ext uri="{FF2B5EF4-FFF2-40B4-BE49-F238E27FC236}">
                  <a16:creationId xmlns:a16="http://schemas.microsoft.com/office/drawing/2014/main" id="{A144BB98-7053-317A-CF31-7443B645E961}"/>
                </a:ext>
              </a:extLst>
            </p:cNvPr>
            <p:cNvSpPr>
              <a:spLocks/>
            </p:cNvSpPr>
            <p:nvPr/>
          </p:nvSpPr>
          <p:spPr bwMode="auto">
            <a:xfrm>
              <a:off x="3291" y="980"/>
              <a:ext cx="1606" cy="641"/>
            </a:xfrm>
            <a:custGeom>
              <a:avLst/>
              <a:gdLst>
                <a:gd name="T0" fmla="*/ 0 w 1606"/>
                <a:gd name="T1" fmla="*/ 338 h 641"/>
                <a:gd name="T2" fmla="*/ 32 w 1606"/>
                <a:gd name="T3" fmla="*/ 335 h 641"/>
                <a:gd name="T4" fmla="*/ 64 w 1606"/>
                <a:gd name="T5" fmla="*/ 331 h 641"/>
                <a:gd name="T6" fmla="*/ 96 w 1606"/>
                <a:gd name="T7" fmla="*/ 326 h 641"/>
                <a:gd name="T8" fmla="*/ 128 w 1606"/>
                <a:gd name="T9" fmla="*/ 322 h 641"/>
                <a:gd name="T10" fmla="*/ 161 w 1606"/>
                <a:gd name="T11" fmla="*/ 318 h 641"/>
                <a:gd name="T12" fmla="*/ 193 w 1606"/>
                <a:gd name="T13" fmla="*/ 316 h 641"/>
                <a:gd name="T14" fmla="*/ 225 w 1606"/>
                <a:gd name="T15" fmla="*/ 314 h 641"/>
                <a:gd name="T16" fmla="*/ 257 w 1606"/>
                <a:gd name="T17" fmla="*/ 314 h 641"/>
                <a:gd name="T18" fmla="*/ 289 w 1606"/>
                <a:gd name="T19" fmla="*/ 316 h 641"/>
                <a:gd name="T20" fmla="*/ 321 w 1606"/>
                <a:gd name="T21" fmla="*/ 319 h 641"/>
                <a:gd name="T22" fmla="*/ 353 w 1606"/>
                <a:gd name="T23" fmla="*/ 326 h 641"/>
                <a:gd name="T24" fmla="*/ 385 w 1606"/>
                <a:gd name="T25" fmla="*/ 337 h 641"/>
                <a:gd name="T26" fmla="*/ 417 w 1606"/>
                <a:gd name="T27" fmla="*/ 357 h 641"/>
                <a:gd name="T28" fmla="*/ 450 w 1606"/>
                <a:gd name="T29" fmla="*/ 387 h 641"/>
                <a:gd name="T30" fmla="*/ 482 w 1606"/>
                <a:gd name="T31" fmla="*/ 429 h 641"/>
                <a:gd name="T32" fmla="*/ 514 w 1606"/>
                <a:gd name="T33" fmla="*/ 481 h 641"/>
                <a:gd name="T34" fmla="*/ 546 w 1606"/>
                <a:gd name="T35" fmla="*/ 534 h 641"/>
                <a:gd name="T36" fmla="*/ 578 w 1606"/>
                <a:gd name="T37" fmla="*/ 579 h 641"/>
                <a:gd name="T38" fmla="*/ 610 w 1606"/>
                <a:gd name="T39" fmla="*/ 611 h 641"/>
                <a:gd name="T40" fmla="*/ 642 w 1606"/>
                <a:gd name="T41" fmla="*/ 631 h 641"/>
                <a:gd name="T42" fmla="*/ 674 w 1606"/>
                <a:gd name="T43" fmla="*/ 640 h 641"/>
                <a:gd name="T44" fmla="*/ 707 w 1606"/>
                <a:gd name="T45" fmla="*/ 641 h 641"/>
                <a:gd name="T46" fmla="*/ 739 w 1606"/>
                <a:gd name="T47" fmla="*/ 633 h 641"/>
                <a:gd name="T48" fmla="*/ 771 w 1606"/>
                <a:gd name="T49" fmla="*/ 613 h 641"/>
                <a:gd name="T50" fmla="*/ 803 w 1606"/>
                <a:gd name="T51" fmla="*/ 579 h 641"/>
                <a:gd name="T52" fmla="*/ 835 w 1606"/>
                <a:gd name="T53" fmla="*/ 524 h 641"/>
                <a:gd name="T54" fmla="*/ 867 w 1606"/>
                <a:gd name="T55" fmla="*/ 446 h 641"/>
                <a:gd name="T56" fmla="*/ 899 w 1606"/>
                <a:gd name="T57" fmla="*/ 349 h 641"/>
                <a:gd name="T58" fmla="*/ 931 w 1606"/>
                <a:gd name="T59" fmla="*/ 246 h 641"/>
                <a:gd name="T60" fmla="*/ 963 w 1606"/>
                <a:gd name="T61" fmla="*/ 154 h 641"/>
                <a:gd name="T62" fmla="*/ 996 w 1606"/>
                <a:gd name="T63" fmla="*/ 83 h 641"/>
                <a:gd name="T64" fmla="*/ 1028 w 1606"/>
                <a:gd name="T65" fmla="*/ 37 h 641"/>
                <a:gd name="T66" fmla="*/ 1060 w 1606"/>
                <a:gd name="T67" fmla="*/ 11 h 641"/>
                <a:gd name="T68" fmla="*/ 1092 w 1606"/>
                <a:gd name="T69" fmla="*/ 0 h 641"/>
                <a:gd name="T70" fmla="*/ 1124 w 1606"/>
                <a:gd name="T71" fmla="*/ 2 h 641"/>
                <a:gd name="T72" fmla="*/ 1156 w 1606"/>
                <a:gd name="T73" fmla="*/ 14 h 641"/>
                <a:gd name="T74" fmla="*/ 1188 w 1606"/>
                <a:gd name="T75" fmla="*/ 33 h 641"/>
                <a:gd name="T76" fmla="*/ 1220 w 1606"/>
                <a:gd name="T77" fmla="*/ 58 h 641"/>
                <a:gd name="T78" fmla="*/ 1252 w 1606"/>
                <a:gd name="T79" fmla="*/ 83 h 641"/>
                <a:gd name="T80" fmla="*/ 1285 w 1606"/>
                <a:gd name="T81" fmla="*/ 105 h 641"/>
                <a:gd name="T82" fmla="*/ 1317 w 1606"/>
                <a:gd name="T83" fmla="*/ 123 h 641"/>
                <a:gd name="T84" fmla="*/ 1349 w 1606"/>
                <a:gd name="T85" fmla="*/ 135 h 641"/>
                <a:gd name="T86" fmla="*/ 1381 w 1606"/>
                <a:gd name="T87" fmla="*/ 143 h 641"/>
                <a:gd name="T88" fmla="*/ 1413 w 1606"/>
                <a:gd name="T89" fmla="*/ 148 h 641"/>
                <a:gd name="T90" fmla="*/ 1445 w 1606"/>
                <a:gd name="T91" fmla="*/ 152 h 641"/>
                <a:gd name="T92" fmla="*/ 1477 w 1606"/>
                <a:gd name="T93" fmla="*/ 154 h 641"/>
                <a:gd name="T94" fmla="*/ 1509 w 1606"/>
                <a:gd name="T95" fmla="*/ 156 h 641"/>
                <a:gd name="T96" fmla="*/ 1541 w 1606"/>
                <a:gd name="T97" fmla="*/ 158 h 641"/>
                <a:gd name="T98" fmla="*/ 1574 w 1606"/>
                <a:gd name="T99" fmla="*/ 161 h 641"/>
                <a:gd name="T100" fmla="*/ 1606 w 1606"/>
                <a:gd name="T101" fmla="*/ 16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41">
                  <a:moveTo>
                    <a:pt x="0" y="338"/>
                  </a:moveTo>
                  <a:lnTo>
                    <a:pt x="32" y="335"/>
                  </a:lnTo>
                  <a:lnTo>
                    <a:pt x="64" y="331"/>
                  </a:lnTo>
                  <a:lnTo>
                    <a:pt x="96" y="326"/>
                  </a:lnTo>
                  <a:lnTo>
                    <a:pt x="128" y="322"/>
                  </a:lnTo>
                  <a:lnTo>
                    <a:pt x="161" y="318"/>
                  </a:lnTo>
                  <a:lnTo>
                    <a:pt x="193" y="316"/>
                  </a:lnTo>
                  <a:lnTo>
                    <a:pt x="225" y="314"/>
                  </a:lnTo>
                  <a:lnTo>
                    <a:pt x="257" y="314"/>
                  </a:lnTo>
                  <a:lnTo>
                    <a:pt x="289" y="316"/>
                  </a:lnTo>
                  <a:lnTo>
                    <a:pt x="321" y="319"/>
                  </a:lnTo>
                  <a:lnTo>
                    <a:pt x="353" y="326"/>
                  </a:lnTo>
                  <a:lnTo>
                    <a:pt x="385" y="337"/>
                  </a:lnTo>
                  <a:lnTo>
                    <a:pt x="417" y="357"/>
                  </a:lnTo>
                  <a:lnTo>
                    <a:pt x="450" y="387"/>
                  </a:lnTo>
                  <a:lnTo>
                    <a:pt x="482" y="429"/>
                  </a:lnTo>
                  <a:lnTo>
                    <a:pt x="514" y="481"/>
                  </a:lnTo>
                  <a:lnTo>
                    <a:pt x="546" y="534"/>
                  </a:lnTo>
                  <a:lnTo>
                    <a:pt x="578" y="579"/>
                  </a:lnTo>
                  <a:lnTo>
                    <a:pt x="610" y="611"/>
                  </a:lnTo>
                  <a:lnTo>
                    <a:pt x="642" y="631"/>
                  </a:lnTo>
                  <a:lnTo>
                    <a:pt x="674" y="640"/>
                  </a:lnTo>
                  <a:lnTo>
                    <a:pt x="707" y="641"/>
                  </a:lnTo>
                  <a:lnTo>
                    <a:pt x="739" y="633"/>
                  </a:lnTo>
                  <a:lnTo>
                    <a:pt x="771" y="613"/>
                  </a:lnTo>
                  <a:lnTo>
                    <a:pt x="803" y="579"/>
                  </a:lnTo>
                  <a:lnTo>
                    <a:pt x="835" y="524"/>
                  </a:lnTo>
                  <a:lnTo>
                    <a:pt x="867" y="446"/>
                  </a:lnTo>
                  <a:lnTo>
                    <a:pt x="899" y="349"/>
                  </a:lnTo>
                  <a:lnTo>
                    <a:pt x="931" y="246"/>
                  </a:lnTo>
                  <a:lnTo>
                    <a:pt x="963" y="154"/>
                  </a:lnTo>
                  <a:lnTo>
                    <a:pt x="996" y="83"/>
                  </a:lnTo>
                  <a:lnTo>
                    <a:pt x="1028" y="37"/>
                  </a:lnTo>
                  <a:lnTo>
                    <a:pt x="1060" y="11"/>
                  </a:lnTo>
                  <a:lnTo>
                    <a:pt x="1092" y="0"/>
                  </a:lnTo>
                  <a:lnTo>
                    <a:pt x="1124" y="2"/>
                  </a:lnTo>
                  <a:lnTo>
                    <a:pt x="1156" y="14"/>
                  </a:lnTo>
                  <a:lnTo>
                    <a:pt x="1188" y="33"/>
                  </a:lnTo>
                  <a:lnTo>
                    <a:pt x="1220" y="58"/>
                  </a:lnTo>
                  <a:lnTo>
                    <a:pt x="1252" y="83"/>
                  </a:lnTo>
                  <a:lnTo>
                    <a:pt x="1285" y="105"/>
                  </a:lnTo>
                  <a:lnTo>
                    <a:pt x="1317" y="123"/>
                  </a:lnTo>
                  <a:lnTo>
                    <a:pt x="1349" y="135"/>
                  </a:lnTo>
                  <a:lnTo>
                    <a:pt x="1381" y="143"/>
                  </a:lnTo>
                  <a:lnTo>
                    <a:pt x="1413" y="148"/>
                  </a:lnTo>
                  <a:lnTo>
                    <a:pt x="1445" y="152"/>
                  </a:lnTo>
                  <a:lnTo>
                    <a:pt x="1477" y="154"/>
                  </a:lnTo>
                  <a:lnTo>
                    <a:pt x="1509" y="156"/>
                  </a:lnTo>
                  <a:lnTo>
                    <a:pt x="1541" y="158"/>
                  </a:lnTo>
                  <a:lnTo>
                    <a:pt x="1574" y="161"/>
                  </a:lnTo>
                  <a:lnTo>
                    <a:pt x="1606" y="16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2" name="Freeform 119">
              <a:extLst>
                <a:ext uri="{FF2B5EF4-FFF2-40B4-BE49-F238E27FC236}">
                  <a16:creationId xmlns:a16="http://schemas.microsoft.com/office/drawing/2014/main" id="{500B3451-4381-FBBC-05AF-4637641D08DB}"/>
                </a:ext>
              </a:extLst>
            </p:cNvPr>
            <p:cNvSpPr>
              <a:spLocks/>
            </p:cNvSpPr>
            <p:nvPr/>
          </p:nvSpPr>
          <p:spPr bwMode="auto">
            <a:xfrm>
              <a:off x="3291" y="917"/>
              <a:ext cx="1606" cy="557"/>
            </a:xfrm>
            <a:custGeom>
              <a:avLst/>
              <a:gdLst>
                <a:gd name="T0" fmla="*/ 0 w 1606"/>
                <a:gd name="T1" fmla="*/ 557 h 557"/>
                <a:gd name="T2" fmla="*/ 32 w 1606"/>
                <a:gd name="T3" fmla="*/ 539 h 557"/>
                <a:gd name="T4" fmla="*/ 64 w 1606"/>
                <a:gd name="T5" fmla="*/ 512 h 557"/>
                <a:gd name="T6" fmla="*/ 96 w 1606"/>
                <a:gd name="T7" fmla="*/ 475 h 557"/>
                <a:gd name="T8" fmla="*/ 128 w 1606"/>
                <a:gd name="T9" fmla="*/ 432 h 557"/>
                <a:gd name="T10" fmla="*/ 161 w 1606"/>
                <a:gd name="T11" fmla="*/ 389 h 557"/>
                <a:gd name="T12" fmla="*/ 193 w 1606"/>
                <a:gd name="T13" fmla="*/ 355 h 557"/>
                <a:gd name="T14" fmla="*/ 225 w 1606"/>
                <a:gd name="T15" fmla="*/ 333 h 557"/>
                <a:gd name="T16" fmla="*/ 257 w 1606"/>
                <a:gd name="T17" fmla="*/ 325 h 557"/>
                <a:gd name="T18" fmla="*/ 289 w 1606"/>
                <a:gd name="T19" fmla="*/ 328 h 557"/>
                <a:gd name="T20" fmla="*/ 321 w 1606"/>
                <a:gd name="T21" fmla="*/ 343 h 557"/>
                <a:gd name="T22" fmla="*/ 353 w 1606"/>
                <a:gd name="T23" fmla="*/ 368 h 557"/>
                <a:gd name="T24" fmla="*/ 385 w 1606"/>
                <a:gd name="T25" fmla="*/ 401 h 557"/>
                <a:gd name="T26" fmla="*/ 417 w 1606"/>
                <a:gd name="T27" fmla="*/ 438 h 557"/>
                <a:gd name="T28" fmla="*/ 450 w 1606"/>
                <a:gd name="T29" fmla="*/ 472 h 557"/>
                <a:gd name="T30" fmla="*/ 482 w 1606"/>
                <a:gd name="T31" fmla="*/ 499 h 557"/>
                <a:gd name="T32" fmla="*/ 514 w 1606"/>
                <a:gd name="T33" fmla="*/ 516 h 557"/>
                <a:gd name="T34" fmla="*/ 546 w 1606"/>
                <a:gd name="T35" fmla="*/ 524 h 557"/>
                <a:gd name="T36" fmla="*/ 578 w 1606"/>
                <a:gd name="T37" fmla="*/ 520 h 557"/>
                <a:gd name="T38" fmla="*/ 610 w 1606"/>
                <a:gd name="T39" fmla="*/ 504 h 557"/>
                <a:gd name="T40" fmla="*/ 642 w 1606"/>
                <a:gd name="T41" fmla="*/ 473 h 557"/>
                <a:gd name="T42" fmla="*/ 674 w 1606"/>
                <a:gd name="T43" fmla="*/ 425 h 557"/>
                <a:gd name="T44" fmla="*/ 707 w 1606"/>
                <a:gd name="T45" fmla="*/ 360 h 557"/>
                <a:gd name="T46" fmla="*/ 739 w 1606"/>
                <a:gd name="T47" fmla="*/ 285 h 557"/>
                <a:gd name="T48" fmla="*/ 771 w 1606"/>
                <a:gd name="T49" fmla="*/ 209 h 557"/>
                <a:gd name="T50" fmla="*/ 803 w 1606"/>
                <a:gd name="T51" fmla="*/ 145 h 557"/>
                <a:gd name="T52" fmla="*/ 835 w 1606"/>
                <a:gd name="T53" fmla="*/ 97 h 557"/>
                <a:gd name="T54" fmla="*/ 867 w 1606"/>
                <a:gd name="T55" fmla="*/ 65 h 557"/>
                <a:gd name="T56" fmla="*/ 899 w 1606"/>
                <a:gd name="T57" fmla="*/ 44 h 557"/>
                <a:gd name="T58" fmla="*/ 931 w 1606"/>
                <a:gd name="T59" fmla="*/ 32 h 557"/>
                <a:gd name="T60" fmla="*/ 963 w 1606"/>
                <a:gd name="T61" fmla="*/ 26 h 557"/>
                <a:gd name="T62" fmla="*/ 996 w 1606"/>
                <a:gd name="T63" fmla="*/ 23 h 557"/>
                <a:gd name="T64" fmla="*/ 1028 w 1606"/>
                <a:gd name="T65" fmla="*/ 24 h 557"/>
                <a:gd name="T66" fmla="*/ 1060 w 1606"/>
                <a:gd name="T67" fmla="*/ 28 h 557"/>
                <a:gd name="T68" fmla="*/ 1092 w 1606"/>
                <a:gd name="T69" fmla="*/ 36 h 557"/>
                <a:gd name="T70" fmla="*/ 1124 w 1606"/>
                <a:gd name="T71" fmla="*/ 50 h 557"/>
                <a:gd name="T72" fmla="*/ 1156 w 1606"/>
                <a:gd name="T73" fmla="*/ 72 h 557"/>
                <a:gd name="T74" fmla="*/ 1188 w 1606"/>
                <a:gd name="T75" fmla="*/ 106 h 557"/>
                <a:gd name="T76" fmla="*/ 1220 w 1606"/>
                <a:gd name="T77" fmla="*/ 152 h 557"/>
                <a:gd name="T78" fmla="*/ 1252 w 1606"/>
                <a:gd name="T79" fmla="*/ 209 h 557"/>
                <a:gd name="T80" fmla="*/ 1285 w 1606"/>
                <a:gd name="T81" fmla="*/ 272 h 557"/>
                <a:gd name="T82" fmla="*/ 1317 w 1606"/>
                <a:gd name="T83" fmla="*/ 330 h 557"/>
                <a:gd name="T84" fmla="*/ 1349 w 1606"/>
                <a:gd name="T85" fmla="*/ 375 h 557"/>
                <a:gd name="T86" fmla="*/ 1381 w 1606"/>
                <a:gd name="T87" fmla="*/ 402 h 557"/>
                <a:gd name="T88" fmla="*/ 1413 w 1606"/>
                <a:gd name="T89" fmla="*/ 409 h 557"/>
                <a:gd name="T90" fmla="*/ 1445 w 1606"/>
                <a:gd name="T91" fmla="*/ 393 h 557"/>
                <a:gd name="T92" fmla="*/ 1477 w 1606"/>
                <a:gd name="T93" fmla="*/ 353 h 557"/>
                <a:gd name="T94" fmla="*/ 1509 w 1606"/>
                <a:gd name="T95" fmla="*/ 287 h 557"/>
                <a:gd name="T96" fmla="*/ 1541 w 1606"/>
                <a:gd name="T97" fmla="*/ 199 h 557"/>
                <a:gd name="T98" fmla="*/ 1574 w 1606"/>
                <a:gd name="T99" fmla="*/ 98 h 557"/>
                <a:gd name="T100" fmla="*/ 1606 w 1606"/>
                <a:gd name="T101"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57">
                  <a:moveTo>
                    <a:pt x="0" y="557"/>
                  </a:moveTo>
                  <a:lnTo>
                    <a:pt x="32" y="539"/>
                  </a:lnTo>
                  <a:lnTo>
                    <a:pt x="64" y="512"/>
                  </a:lnTo>
                  <a:lnTo>
                    <a:pt x="96" y="475"/>
                  </a:lnTo>
                  <a:lnTo>
                    <a:pt x="128" y="432"/>
                  </a:lnTo>
                  <a:lnTo>
                    <a:pt x="161" y="389"/>
                  </a:lnTo>
                  <a:lnTo>
                    <a:pt x="193" y="355"/>
                  </a:lnTo>
                  <a:lnTo>
                    <a:pt x="225" y="333"/>
                  </a:lnTo>
                  <a:lnTo>
                    <a:pt x="257" y="325"/>
                  </a:lnTo>
                  <a:lnTo>
                    <a:pt x="289" y="328"/>
                  </a:lnTo>
                  <a:lnTo>
                    <a:pt x="321" y="343"/>
                  </a:lnTo>
                  <a:lnTo>
                    <a:pt x="353" y="368"/>
                  </a:lnTo>
                  <a:lnTo>
                    <a:pt x="385" y="401"/>
                  </a:lnTo>
                  <a:lnTo>
                    <a:pt x="417" y="438"/>
                  </a:lnTo>
                  <a:lnTo>
                    <a:pt x="450" y="472"/>
                  </a:lnTo>
                  <a:lnTo>
                    <a:pt x="482" y="499"/>
                  </a:lnTo>
                  <a:lnTo>
                    <a:pt x="514" y="516"/>
                  </a:lnTo>
                  <a:lnTo>
                    <a:pt x="546" y="524"/>
                  </a:lnTo>
                  <a:lnTo>
                    <a:pt x="578" y="520"/>
                  </a:lnTo>
                  <a:lnTo>
                    <a:pt x="610" y="504"/>
                  </a:lnTo>
                  <a:lnTo>
                    <a:pt x="642" y="473"/>
                  </a:lnTo>
                  <a:lnTo>
                    <a:pt x="674" y="425"/>
                  </a:lnTo>
                  <a:lnTo>
                    <a:pt x="707" y="360"/>
                  </a:lnTo>
                  <a:lnTo>
                    <a:pt x="739" y="285"/>
                  </a:lnTo>
                  <a:lnTo>
                    <a:pt x="771" y="209"/>
                  </a:lnTo>
                  <a:lnTo>
                    <a:pt x="803" y="145"/>
                  </a:lnTo>
                  <a:lnTo>
                    <a:pt x="835" y="97"/>
                  </a:lnTo>
                  <a:lnTo>
                    <a:pt x="867" y="65"/>
                  </a:lnTo>
                  <a:lnTo>
                    <a:pt x="899" y="44"/>
                  </a:lnTo>
                  <a:lnTo>
                    <a:pt x="931" y="32"/>
                  </a:lnTo>
                  <a:lnTo>
                    <a:pt x="963" y="26"/>
                  </a:lnTo>
                  <a:lnTo>
                    <a:pt x="996" y="23"/>
                  </a:lnTo>
                  <a:lnTo>
                    <a:pt x="1028" y="24"/>
                  </a:lnTo>
                  <a:lnTo>
                    <a:pt x="1060" y="28"/>
                  </a:lnTo>
                  <a:lnTo>
                    <a:pt x="1092" y="36"/>
                  </a:lnTo>
                  <a:lnTo>
                    <a:pt x="1124" y="50"/>
                  </a:lnTo>
                  <a:lnTo>
                    <a:pt x="1156" y="72"/>
                  </a:lnTo>
                  <a:lnTo>
                    <a:pt x="1188" y="106"/>
                  </a:lnTo>
                  <a:lnTo>
                    <a:pt x="1220" y="152"/>
                  </a:lnTo>
                  <a:lnTo>
                    <a:pt x="1252" y="209"/>
                  </a:lnTo>
                  <a:lnTo>
                    <a:pt x="1285" y="272"/>
                  </a:lnTo>
                  <a:lnTo>
                    <a:pt x="1317" y="330"/>
                  </a:lnTo>
                  <a:lnTo>
                    <a:pt x="1349" y="375"/>
                  </a:lnTo>
                  <a:lnTo>
                    <a:pt x="1381" y="402"/>
                  </a:lnTo>
                  <a:lnTo>
                    <a:pt x="1413" y="409"/>
                  </a:lnTo>
                  <a:lnTo>
                    <a:pt x="1445" y="393"/>
                  </a:lnTo>
                  <a:lnTo>
                    <a:pt x="1477" y="353"/>
                  </a:lnTo>
                  <a:lnTo>
                    <a:pt x="1509" y="287"/>
                  </a:lnTo>
                  <a:lnTo>
                    <a:pt x="1541" y="199"/>
                  </a:lnTo>
                  <a:lnTo>
                    <a:pt x="1574" y="9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3" name="Freeform 120">
              <a:extLst>
                <a:ext uri="{FF2B5EF4-FFF2-40B4-BE49-F238E27FC236}">
                  <a16:creationId xmlns:a16="http://schemas.microsoft.com/office/drawing/2014/main" id="{EC910B9D-D16E-59FC-8E06-C4DDEF25483E}"/>
                </a:ext>
              </a:extLst>
            </p:cNvPr>
            <p:cNvSpPr>
              <a:spLocks/>
            </p:cNvSpPr>
            <p:nvPr/>
          </p:nvSpPr>
          <p:spPr bwMode="auto">
            <a:xfrm>
              <a:off x="3291" y="887"/>
              <a:ext cx="1606" cy="648"/>
            </a:xfrm>
            <a:custGeom>
              <a:avLst/>
              <a:gdLst>
                <a:gd name="T0" fmla="*/ 0 w 1606"/>
                <a:gd name="T1" fmla="*/ 648 h 648"/>
                <a:gd name="T2" fmla="*/ 32 w 1606"/>
                <a:gd name="T3" fmla="*/ 519 h 648"/>
                <a:gd name="T4" fmla="*/ 64 w 1606"/>
                <a:gd name="T5" fmla="*/ 437 h 648"/>
                <a:gd name="T6" fmla="*/ 96 w 1606"/>
                <a:gd name="T7" fmla="*/ 388 h 648"/>
                <a:gd name="T8" fmla="*/ 128 w 1606"/>
                <a:gd name="T9" fmla="*/ 361 h 648"/>
                <a:gd name="T10" fmla="*/ 161 w 1606"/>
                <a:gd name="T11" fmla="*/ 346 h 648"/>
                <a:gd name="T12" fmla="*/ 193 w 1606"/>
                <a:gd name="T13" fmla="*/ 339 h 648"/>
                <a:gd name="T14" fmla="*/ 225 w 1606"/>
                <a:gd name="T15" fmla="*/ 337 h 648"/>
                <a:gd name="T16" fmla="*/ 257 w 1606"/>
                <a:gd name="T17" fmla="*/ 337 h 648"/>
                <a:gd name="T18" fmla="*/ 289 w 1606"/>
                <a:gd name="T19" fmla="*/ 341 h 648"/>
                <a:gd name="T20" fmla="*/ 321 w 1606"/>
                <a:gd name="T21" fmla="*/ 349 h 648"/>
                <a:gd name="T22" fmla="*/ 353 w 1606"/>
                <a:gd name="T23" fmla="*/ 360 h 648"/>
                <a:gd name="T24" fmla="*/ 385 w 1606"/>
                <a:gd name="T25" fmla="*/ 377 h 648"/>
                <a:gd name="T26" fmla="*/ 417 w 1606"/>
                <a:gd name="T27" fmla="*/ 400 h 648"/>
                <a:gd name="T28" fmla="*/ 450 w 1606"/>
                <a:gd name="T29" fmla="*/ 427 h 648"/>
                <a:gd name="T30" fmla="*/ 482 w 1606"/>
                <a:gd name="T31" fmla="*/ 457 h 648"/>
                <a:gd name="T32" fmla="*/ 514 w 1606"/>
                <a:gd name="T33" fmla="*/ 487 h 648"/>
                <a:gd name="T34" fmla="*/ 546 w 1606"/>
                <a:gd name="T35" fmla="*/ 513 h 648"/>
                <a:gd name="T36" fmla="*/ 578 w 1606"/>
                <a:gd name="T37" fmla="*/ 533 h 648"/>
                <a:gd name="T38" fmla="*/ 610 w 1606"/>
                <a:gd name="T39" fmla="*/ 548 h 648"/>
                <a:gd name="T40" fmla="*/ 642 w 1606"/>
                <a:gd name="T41" fmla="*/ 556 h 648"/>
                <a:gd name="T42" fmla="*/ 674 w 1606"/>
                <a:gd name="T43" fmla="*/ 558 h 648"/>
                <a:gd name="T44" fmla="*/ 707 w 1606"/>
                <a:gd name="T45" fmla="*/ 554 h 648"/>
                <a:gd name="T46" fmla="*/ 739 w 1606"/>
                <a:gd name="T47" fmla="*/ 541 h 648"/>
                <a:gd name="T48" fmla="*/ 771 w 1606"/>
                <a:gd name="T49" fmla="*/ 516 h 648"/>
                <a:gd name="T50" fmla="*/ 803 w 1606"/>
                <a:gd name="T51" fmla="*/ 473 h 648"/>
                <a:gd name="T52" fmla="*/ 835 w 1606"/>
                <a:gd name="T53" fmla="*/ 406 h 648"/>
                <a:gd name="T54" fmla="*/ 867 w 1606"/>
                <a:gd name="T55" fmla="*/ 313 h 648"/>
                <a:gd name="T56" fmla="*/ 899 w 1606"/>
                <a:gd name="T57" fmla="*/ 204 h 648"/>
                <a:gd name="T58" fmla="*/ 931 w 1606"/>
                <a:gd name="T59" fmla="*/ 101 h 648"/>
                <a:gd name="T60" fmla="*/ 963 w 1606"/>
                <a:gd name="T61" fmla="*/ 29 h 648"/>
                <a:gd name="T62" fmla="*/ 996 w 1606"/>
                <a:gd name="T63" fmla="*/ 0 h 648"/>
                <a:gd name="T64" fmla="*/ 1028 w 1606"/>
                <a:gd name="T65" fmla="*/ 13 h 648"/>
                <a:gd name="T66" fmla="*/ 1060 w 1606"/>
                <a:gd name="T67" fmla="*/ 51 h 648"/>
                <a:gd name="T68" fmla="*/ 1092 w 1606"/>
                <a:gd name="T69" fmla="*/ 95 h 648"/>
                <a:gd name="T70" fmla="*/ 1124 w 1606"/>
                <a:gd name="T71" fmla="*/ 133 h 648"/>
                <a:gd name="T72" fmla="*/ 1156 w 1606"/>
                <a:gd name="T73" fmla="*/ 160 h 648"/>
                <a:gd name="T74" fmla="*/ 1188 w 1606"/>
                <a:gd name="T75" fmla="*/ 178 h 648"/>
                <a:gd name="T76" fmla="*/ 1220 w 1606"/>
                <a:gd name="T77" fmla="*/ 188 h 648"/>
                <a:gd name="T78" fmla="*/ 1252 w 1606"/>
                <a:gd name="T79" fmla="*/ 194 h 648"/>
                <a:gd name="T80" fmla="*/ 1285 w 1606"/>
                <a:gd name="T81" fmla="*/ 196 h 648"/>
                <a:gd name="T82" fmla="*/ 1317 w 1606"/>
                <a:gd name="T83" fmla="*/ 197 h 648"/>
                <a:gd name="T84" fmla="*/ 1349 w 1606"/>
                <a:gd name="T85" fmla="*/ 195 h 648"/>
                <a:gd name="T86" fmla="*/ 1381 w 1606"/>
                <a:gd name="T87" fmla="*/ 192 h 648"/>
                <a:gd name="T88" fmla="*/ 1413 w 1606"/>
                <a:gd name="T89" fmla="*/ 186 h 648"/>
                <a:gd name="T90" fmla="*/ 1445 w 1606"/>
                <a:gd name="T91" fmla="*/ 178 h 648"/>
                <a:gd name="T92" fmla="*/ 1477 w 1606"/>
                <a:gd name="T93" fmla="*/ 168 h 648"/>
                <a:gd name="T94" fmla="*/ 1509 w 1606"/>
                <a:gd name="T95" fmla="*/ 158 h 648"/>
                <a:gd name="T96" fmla="*/ 1541 w 1606"/>
                <a:gd name="T97" fmla="*/ 150 h 648"/>
                <a:gd name="T98" fmla="*/ 1574 w 1606"/>
                <a:gd name="T99" fmla="*/ 144 h 648"/>
                <a:gd name="T100" fmla="*/ 1606 w 1606"/>
                <a:gd name="T101" fmla="*/ 14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48">
                  <a:moveTo>
                    <a:pt x="0" y="648"/>
                  </a:moveTo>
                  <a:lnTo>
                    <a:pt x="32" y="519"/>
                  </a:lnTo>
                  <a:lnTo>
                    <a:pt x="64" y="437"/>
                  </a:lnTo>
                  <a:lnTo>
                    <a:pt x="96" y="388"/>
                  </a:lnTo>
                  <a:lnTo>
                    <a:pt x="128" y="361"/>
                  </a:lnTo>
                  <a:lnTo>
                    <a:pt x="161" y="346"/>
                  </a:lnTo>
                  <a:lnTo>
                    <a:pt x="193" y="339"/>
                  </a:lnTo>
                  <a:lnTo>
                    <a:pt x="225" y="337"/>
                  </a:lnTo>
                  <a:lnTo>
                    <a:pt x="257" y="337"/>
                  </a:lnTo>
                  <a:lnTo>
                    <a:pt x="289" y="341"/>
                  </a:lnTo>
                  <a:lnTo>
                    <a:pt x="321" y="349"/>
                  </a:lnTo>
                  <a:lnTo>
                    <a:pt x="353" y="360"/>
                  </a:lnTo>
                  <a:lnTo>
                    <a:pt x="385" y="377"/>
                  </a:lnTo>
                  <a:lnTo>
                    <a:pt x="417" y="400"/>
                  </a:lnTo>
                  <a:lnTo>
                    <a:pt x="450" y="427"/>
                  </a:lnTo>
                  <a:lnTo>
                    <a:pt x="482" y="457"/>
                  </a:lnTo>
                  <a:lnTo>
                    <a:pt x="514" y="487"/>
                  </a:lnTo>
                  <a:lnTo>
                    <a:pt x="546" y="513"/>
                  </a:lnTo>
                  <a:lnTo>
                    <a:pt x="578" y="533"/>
                  </a:lnTo>
                  <a:lnTo>
                    <a:pt x="610" y="548"/>
                  </a:lnTo>
                  <a:lnTo>
                    <a:pt x="642" y="556"/>
                  </a:lnTo>
                  <a:lnTo>
                    <a:pt x="674" y="558"/>
                  </a:lnTo>
                  <a:lnTo>
                    <a:pt x="707" y="554"/>
                  </a:lnTo>
                  <a:lnTo>
                    <a:pt x="739" y="541"/>
                  </a:lnTo>
                  <a:lnTo>
                    <a:pt x="771" y="516"/>
                  </a:lnTo>
                  <a:lnTo>
                    <a:pt x="803" y="473"/>
                  </a:lnTo>
                  <a:lnTo>
                    <a:pt x="835" y="406"/>
                  </a:lnTo>
                  <a:lnTo>
                    <a:pt x="867" y="313"/>
                  </a:lnTo>
                  <a:lnTo>
                    <a:pt x="899" y="204"/>
                  </a:lnTo>
                  <a:lnTo>
                    <a:pt x="931" y="101"/>
                  </a:lnTo>
                  <a:lnTo>
                    <a:pt x="963" y="29"/>
                  </a:lnTo>
                  <a:lnTo>
                    <a:pt x="996" y="0"/>
                  </a:lnTo>
                  <a:lnTo>
                    <a:pt x="1028" y="13"/>
                  </a:lnTo>
                  <a:lnTo>
                    <a:pt x="1060" y="51"/>
                  </a:lnTo>
                  <a:lnTo>
                    <a:pt x="1092" y="95"/>
                  </a:lnTo>
                  <a:lnTo>
                    <a:pt x="1124" y="133"/>
                  </a:lnTo>
                  <a:lnTo>
                    <a:pt x="1156" y="160"/>
                  </a:lnTo>
                  <a:lnTo>
                    <a:pt x="1188" y="178"/>
                  </a:lnTo>
                  <a:lnTo>
                    <a:pt x="1220" y="188"/>
                  </a:lnTo>
                  <a:lnTo>
                    <a:pt x="1252" y="194"/>
                  </a:lnTo>
                  <a:lnTo>
                    <a:pt x="1285" y="196"/>
                  </a:lnTo>
                  <a:lnTo>
                    <a:pt x="1317" y="197"/>
                  </a:lnTo>
                  <a:lnTo>
                    <a:pt x="1349" y="195"/>
                  </a:lnTo>
                  <a:lnTo>
                    <a:pt x="1381" y="192"/>
                  </a:lnTo>
                  <a:lnTo>
                    <a:pt x="1413" y="186"/>
                  </a:lnTo>
                  <a:lnTo>
                    <a:pt x="1445" y="178"/>
                  </a:lnTo>
                  <a:lnTo>
                    <a:pt x="1477" y="168"/>
                  </a:lnTo>
                  <a:lnTo>
                    <a:pt x="1509" y="158"/>
                  </a:lnTo>
                  <a:lnTo>
                    <a:pt x="1541" y="150"/>
                  </a:lnTo>
                  <a:lnTo>
                    <a:pt x="1574" y="144"/>
                  </a:lnTo>
                  <a:lnTo>
                    <a:pt x="1606" y="14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4" name="Freeform 121">
              <a:extLst>
                <a:ext uri="{FF2B5EF4-FFF2-40B4-BE49-F238E27FC236}">
                  <a16:creationId xmlns:a16="http://schemas.microsoft.com/office/drawing/2014/main" id="{66EF78BC-27D6-6D1B-F573-AD87ED574FC8}"/>
                </a:ext>
              </a:extLst>
            </p:cNvPr>
            <p:cNvSpPr>
              <a:spLocks/>
            </p:cNvSpPr>
            <p:nvPr/>
          </p:nvSpPr>
          <p:spPr bwMode="auto">
            <a:xfrm>
              <a:off x="3291" y="885"/>
              <a:ext cx="1606" cy="801"/>
            </a:xfrm>
            <a:custGeom>
              <a:avLst/>
              <a:gdLst>
                <a:gd name="T0" fmla="*/ 0 w 1606"/>
                <a:gd name="T1" fmla="*/ 493 h 801"/>
                <a:gd name="T2" fmla="*/ 32 w 1606"/>
                <a:gd name="T3" fmla="*/ 489 h 801"/>
                <a:gd name="T4" fmla="*/ 64 w 1606"/>
                <a:gd name="T5" fmla="*/ 484 h 801"/>
                <a:gd name="T6" fmla="*/ 96 w 1606"/>
                <a:gd name="T7" fmla="*/ 478 h 801"/>
                <a:gd name="T8" fmla="*/ 128 w 1606"/>
                <a:gd name="T9" fmla="*/ 470 h 801"/>
                <a:gd name="T10" fmla="*/ 161 w 1606"/>
                <a:gd name="T11" fmla="*/ 462 h 801"/>
                <a:gd name="T12" fmla="*/ 193 w 1606"/>
                <a:gd name="T13" fmla="*/ 451 h 801"/>
                <a:gd name="T14" fmla="*/ 225 w 1606"/>
                <a:gd name="T15" fmla="*/ 439 h 801"/>
                <a:gd name="T16" fmla="*/ 257 w 1606"/>
                <a:gd name="T17" fmla="*/ 425 h 801"/>
                <a:gd name="T18" fmla="*/ 289 w 1606"/>
                <a:gd name="T19" fmla="*/ 408 h 801"/>
                <a:gd name="T20" fmla="*/ 321 w 1606"/>
                <a:gd name="T21" fmla="*/ 390 h 801"/>
                <a:gd name="T22" fmla="*/ 353 w 1606"/>
                <a:gd name="T23" fmla="*/ 373 h 801"/>
                <a:gd name="T24" fmla="*/ 385 w 1606"/>
                <a:gd name="T25" fmla="*/ 372 h 801"/>
                <a:gd name="T26" fmla="*/ 417 w 1606"/>
                <a:gd name="T27" fmla="*/ 427 h 801"/>
                <a:gd name="T28" fmla="*/ 450 w 1606"/>
                <a:gd name="T29" fmla="*/ 581 h 801"/>
                <a:gd name="T30" fmla="*/ 482 w 1606"/>
                <a:gd name="T31" fmla="*/ 745 h 801"/>
                <a:gd name="T32" fmla="*/ 514 w 1606"/>
                <a:gd name="T33" fmla="*/ 801 h 801"/>
                <a:gd name="T34" fmla="*/ 546 w 1606"/>
                <a:gd name="T35" fmla="*/ 784 h 801"/>
                <a:gd name="T36" fmla="*/ 578 w 1606"/>
                <a:gd name="T37" fmla="*/ 739 h 801"/>
                <a:gd name="T38" fmla="*/ 610 w 1606"/>
                <a:gd name="T39" fmla="*/ 683 h 801"/>
                <a:gd name="T40" fmla="*/ 642 w 1606"/>
                <a:gd name="T41" fmla="*/ 622 h 801"/>
                <a:gd name="T42" fmla="*/ 674 w 1606"/>
                <a:gd name="T43" fmla="*/ 558 h 801"/>
                <a:gd name="T44" fmla="*/ 707 w 1606"/>
                <a:gd name="T45" fmla="*/ 493 h 801"/>
                <a:gd name="T46" fmla="*/ 739 w 1606"/>
                <a:gd name="T47" fmla="*/ 428 h 801"/>
                <a:gd name="T48" fmla="*/ 771 w 1606"/>
                <a:gd name="T49" fmla="*/ 364 h 801"/>
                <a:gd name="T50" fmla="*/ 803 w 1606"/>
                <a:gd name="T51" fmla="*/ 302 h 801"/>
                <a:gd name="T52" fmla="*/ 835 w 1606"/>
                <a:gd name="T53" fmla="*/ 244 h 801"/>
                <a:gd name="T54" fmla="*/ 867 w 1606"/>
                <a:gd name="T55" fmla="*/ 190 h 801"/>
                <a:gd name="T56" fmla="*/ 899 w 1606"/>
                <a:gd name="T57" fmla="*/ 141 h 801"/>
                <a:gd name="T58" fmla="*/ 931 w 1606"/>
                <a:gd name="T59" fmla="*/ 98 h 801"/>
                <a:gd name="T60" fmla="*/ 963 w 1606"/>
                <a:gd name="T61" fmla="*/ 61 h 801"/>
                <a:gd name="T62" fmla="*/ 996 w 1606"/>
                <a:gd name="T63" fmla="*/ 31 h 801"/>
                <a:gd name="T64" fmla="*/ 1028 w 1606"/>
                <a:gd name="T65" fmla="*/ 11 h 801"/>
                <a:gd name="T66" fmla="*/ 1060 w 1606"/>
                <a:gd name="T67" fmla="*/ 0 h 801"/>
                <a:gd name="T68" fmla="*/ 1092 w 1606"/>
                <a:gd name="T69" fmla="*/ 2 h 801"/>
                <a:gd name="T70" fmla="*/ 1124 w 1606"/>
                <a:gd name="T71" fmla="*/ 19 h 801"/>
                <a:gd name="T72" fmla="*/ 1156 w 1606"/>
                <a:gd name="T73" fmla="*/ 53 h 801"/>
                <a:gd name="T74" fmla="*/ 1188 w 1606"/>
                <a:gd name="T75" fmla="*/ 103 h 801"/>
                <a:gd name="T76" fmla="*/ 1220 w 1606"/>
                <a:gd name="T77" fmla="*/ 165 h 801"/>
                <a:gd name="T78" fmla="*/ 1252 w 1606"/>
                <a:gd name="T79" fmla="*/ 231 h 801"/>
                <a:gd name="T80" fmla="*/ 1285 w 1606"/>
                <a:gd name="T81" fmla="*/ 292 h 801"/>
                <a:gd name="T82" fmla="*/ 1317 w 1606"/>
                <a:gd name="T83" fmla="*/ 339 h 801"/>
                <a:gd name="T84" fmla="*/ 1349 w 1606"/>
                <a:gd name="T85" fmla="*/ 367 h 801"/>
                <a:gd name="T86" fmla="*/ 1381 w 1606"/>
                <a:gd name="T87" fmla="*/ 373 h 801"/>
                <a:gd name="T88" fmla="*/ 1413 w 1606"/>
                <a:gd name="T89" fmla="*/ 355 h 801"/>
                <a:gd name="T90" fmla="*/ 1445 w 1606"/>
                <a:gd name="T91" fmla="*/ 313 h 801"/>
                <a:gd name="T92" fmla="*/ 1477 w 1606"/>
                <a:gd name="T93" fmla="*/ 253 h 801"/>
                <a:gd name="T94" fmla="*/ 1509 w 1606"/>
                <a:gd name="T95" fmla="*/ 185 h 801"/>
                <a:gd name="T96" fmla="*/ 1541 w 1606"/>
                <a:gd name="T97" fmla="*/ 122 h 801"/>
                <a:gd name="T98" fmla="*/ 1574 w 1606"/>
                <a:gd name="T99" fmla="*/ 72 h 801"/>
                <a:gd name="T100" fmla="*/ 1606 w 1606"/>
                <a:gd name="T101" fmla="*/ 3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01">
                  <a:moveTo>
                    <a:pt x="0" y="493"/>
                  </a:moveTo>
                  <a:lnTo>
                    <a:pt x="32" y="489"/>
                  </a:lnTo>
                  <a:lnTo>
                    <a:pt x="64" y="484"/>
                  </a:lnTo>
                  <a:lnTo>
                    <a:pt x="96" y="478"/>
                  </a:lnTo>
                  <a:lnTo>
                    <a:pt x="128" y="470"/>
                  </a:lnTo>
                  <a:lnTo>
                    <a:pt x="161" y="462"/>
                  </a:lnTo>
                  <a:lnTo>
                    <a:pt x="193" y="451"/>
                  </a:lnTo>
                  <a:lnTo>
                    <a:pt x="225" y="439"/>
                  </a:lnTo>
                  <a:lnTo>
                    <a:pt x="257" y="425"/>
                  </a:lnTo>
                  <a:lnTo>
                    <a:pt x="289" y="408"/>
                  </a:lnTo>
                  <a:lnTo>
                    <a:pt x="321" y="390"/>
                  </a:lnTo>
                  <a:lnTo>
                    <a:pt x="353" y="373"/>
                  </a:lnTo>
                  <a:lnTo>
                    <a:pt x="385" y="372"/>
                  </a:lnTo>
                  <a:lnTo>
                    <a:pt x="417" y="427"/>
                  </a:lnTo>
                  <a:lnTo>
                    <a:pt x="450" y="581"/>
                  </a:lnTo>
                  <a:lnTo>
                    <a:pt x="482" y="745"/>
                  </a:lnTo>
                  <a:lnTo>
                    <a:pt x="514" y="801"/>
                  </a:lnTo>
                  <a:lnTo>
                    <a:pt x="546" y="784"/>
                  </a:lnTo>
                  <a:lnTo>
                    <a:pt x="578" y="739"/>
                  </a:lnTo>
                  <a:lnTo>
                    <a:pt x="610" y="683"/>
                  </a:lnTo>
                  <a:lnTo>
                    <a:pt x="642" y="622"/>
                  </a:lnTo>
                  <a:lnTo>
                    <a:pt x="674" y="558"/>
                  </a:lnTo>
                  <a:lnTo>
                    <a:pt x="707" y="493"/>
                  </a:lnTo>
                  <a:lnTo>
                    <a:pt x="739" y="428"/>
                  </a:lnTo>
                  <a:lnTo>
                    <a:pt x="771" y="364"/>
                  </a:lnTo>
                  <a:lnTo>
                    <a:pt x="803" y="302"/>
                  </a:lnTo>
                  <a:lnTo>
                    <a:pt x="835" y="244"/>
                  </a:lnTo>
                  <a:lnTo>
                    <a:pt x="867" y="190"/>
                  </a:lnTo>
                  <a:lnTo>
                    <a:pt x="899" y="141"/>
                  </a:lnTo>
                  <a:lnTo>
                    <a:pt x="931" y="98"/>
                  </a:lnTo>
                  <a:lnTo>
                    <a:pt x="963" y="61"/>
                  </a:lnTo>
                  <a:lnTo>
                    <a:pt x="996" y="31"/>
                  </a:lnTo>
                  <a:lnTo>
                    <a:pt x="1028" y="11"/>
                  </a:lnTo>
                  <a:lnTo>
                    <a:pt x="1060" y="0"/>
                  </a:lnTo>
                  <a:lnTo>
                    <a:pt x="1092" y="2"/>
                  </a:lnTo>
                  <a:lnTo>
                    <a:pt x="1124" y="19"/>
                  </a:lnTo>
                  <a:lnTo>
                    <a:pt x="1156" y="53"/>
                  </a:lnTo>
                  <a:lnTo>
                    <a:pt x="1188" y="103"/>
                  </a:lnTo>
                  <a:lnTo>
                    <a:pt x="1220" y="165"/>
                  </a:lnTo>
                  <a:lnTo>
                    <a:pt x="1252" y="231"/>
                  </a:lnTo>
                  <a:lnTo>
                    <a:pt x="1285" y="292"/>
                  </a:lnTo>
                  <a:lnTo>
                    <a:pt x="1317" y="339"/>
                  </a:lnTo>
                  <a:lnTo>
                    <a:pt x="1349" y="367"/>
                  </a:lnTo>
                  <a:lnTo>
                    <a:pt x="1381" y="373"/>
                  </a:lnTo>
                  <a:lnTo>
                    <a:pt x="1413" y="355"/>
                  </a:lnTo>
                  <a:lnTo>
                    <a:pt x="1445" y="313"/>
                  </a:lnTo>
                  <a:lnTo>
                    <a:pt x="1477" y="253"/>
                  </a:lnTo>
                  <a:lnTo>
                    <a:pt x="1509" y="185"/>
                  </a:lnTo>
                  <a:lnTo>
                    <a:pt x="1541" y="122"/>
                  </a:lnTo>
                  <a:lnTo>
                    <a:pt x="1574" y="72"/>
                  </a:lnTo>
                  <a:lnTo>
                    <a:pt x="1606" y="3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5" name="Freeform 122">
              <a:extLst>
                <a:ext uri="{FF2B5EF4-FFF2-40B4-BE49-F238E27FC236}">
                  <a16:creationId xmlns:a16="http://schemas.microsoft.com/office/drawing/2014/main" id="{609A1466-99A9-E154-497D-974F794F1DA9}"/>
                </a:ext>
              </a:extLst>
            </p:cNvPr>
            <p:cNvSpPr>
              <a:spLocks/>
            </p:cNvSpPr>
            <p:nvPr/>
          </p:nvSpPr>
          <p:spPr bwMode="auto">
            <a:xfrm>
              <a:off x="3291" y="600"/>
              <a:ext cx="1606" cy="987"/>
            </a:xfrm>
            <a:custGeom>
              <a:avLst/>
              <a:gdLst>
                <a:gd name="T0" fmla="*/ 0 w 1606"/>
                <a:gd name="T1" fmla="*/ 987 h 987"/>
                <a:gd name="T2" fmla="*/ 32 w 1606"/>
                <a:gd name="T3" fmla="*/ 858 h 987"/>
                <a:gd name="T4" fmla="*/ 64 w 1606"/>
                <a:gd name="T5" fmla="*/ 761 h 987"/>
                <a:gd name="T6" fmla="*/ 96 w 1606"/>
                <a:gd name="T7" fmla="*/ 695 h 987"/>
                <a:gd name="T8" fmla="*/ 128 w 1606"/>
                <a:gd name="T9" fmla="*/ 655 h 987"/>
                <a:gd name="T10" fmla="*/ 161 w 1606"/>
                <a:gd name="T11" fmla="*/ 633 h 987"/>
                <a:gd name="T12" fmla="*/ 193 w 1606"/>
                <a:gd name="T13" fmla="*/ 624 h 987"/>
                <a:gd name="T14" fmla="*/ 225 w 1606"/>
                <a:gd name="T15" fmla="*/ 624 h 987"/>
                <a:gd name="T16" fmla="*/ 257 w 1606"/>
                <a:gd name="T17" fmla="*/ 634 h 987"/>
                <a:gd name="T18" fmla="*/ 289 w 1606"/>
                <a:gd name="T19" fmla="*/ 654 h 987"/>
                <a:gd name="T20" fmla="*/ 321 w 1606"/>
                <a:gd name="T21" fmla="*/ 686 h 987"/>
                <a:gd name="T22" fmla="*/ 353 w 1606"/>
                <a:gd name="T23" fmla="*/ 727 h 987"/>
                <a:gd name="T24" fmla="*/ 385 w 1606"/>
                <a:gd name="T25" fmla="*/ 774 h 987"/>
                <a:gd name="T26" fmla="*/ 417 w 1606"/>
                <a:gd name="T27" fmla="*/ 820 h 987"/>
                <a:gd name="T28" fmla="*/ 450 w 1606"/>
                <a:gd name="T29" fmla="*/ 860 h 987"/>
                <a:gd name="T30" fmla="*/ 482 w 1606"/>
                <a:gd name="T31" fmla="*/ 889 h 987"/>
                <a:gd name="T32" fmla="*/ 514 w 1606"/>
                <a:gd name="T33" fmla="*/ 908 h 987"/>
                <a:gd name="T34" fmla="*/ 546 w 1606"/>
                <a:gd name="T35" fmla="*/ 918 h 987"/>
                <a:gd name="T36" fmla="*/ 578 w 1606"/>
                <a:gd name="T37" fmla="*/ 921 h 987"/>
                <a:gd name="T38" fmla="*/ 610 w 1606"/>
                <a:gd name="T39" fmla="*/ 917 h 987"/>
                <a:gd name="T40" fmla="*/ 642 w 1606"/>
                <a:gd name="T41" fmla="*/ 906 h 987"/>
                <a:gd name="T42" fmla="*/ 674 w 1606"/>
                <a:gd name="T43" fmla="*/ 884 h 987"/>
                <a:gd name="T44" fmla="*/ 707 w 1606"/>
                <a:gd name="T45" fmla="*/ 848 h 987"/>
                <a:gd name="T46" fmla="*/ 739 w 1606"/>
                <a:gd name="T47" fmla="*/ 795 h 987"/>
                <a:gd name="T48" fmla="*/ 771 w 1606"/>
                <a:gd name="T49" fmla="*/ 725 h 987"/>
                <a:gd name="T50" fmla="*/ 803 w 1606"/>
                <a:gd name="T51" fmla="*/ 645 h 987"/>
                <a:gd name="T52" fmla="*/ 835 w 1606"/>
                <a:gd name="T53" fmla="*/ 567 h 987"/>
                <a:gd name="T54" fmla="*/ 867 w 1606"/>
                <a:gd name="T55" fmla="*/ 502 h 987"/>
                <a:gd name="T56" fmla="*/ 899 w 1606"/>
                <a:gd name="T57" fmla="*/ 454 h 987"/>
                <a:gd name="T58" fmla="*/ 931 w 1606"/>
                <a:gd name="T59" fmla="*/ 423 h 987"/>
                <a:gd name="T60" fmla="*/ 963 w 1606"/>
                <a:gd name="T61" fmla="*/ 403 h 987"/>
                <a:gd name="T62" fmla="*/ 996 w 1606"/>
                <a:gd name="T63" fmla="*/ 391 h 987"/>
                <a:gd name="T64" fmla="*/ 1028 w 1606"/>
                <a:gd name="T65" fmla="*/ 384 h 987"/>
                <a:gd name="T66" fmla="*/ 1060 w 1606"/>
                <a:gd name="T67" fmla="*/ 379 h 987"/>
                <a:gd name="T68" fmla="*/ 1092 w 1606"/>
                <a:gd name="T69" fmla="*/ 377 h 987"/>
                <a:gd name="T70" fmla="*/ 1124 w 1606"/>
                <a:gd name="T71" fmla="*/ 376 h 987"/>
                <a:gd name="T72" fmla="*/ 1156 w 1606"/>
                <a:gd name="T73" fmla="*/ 375 h 987"/>
                <a:gd name="T74" fmla="*/ 1188 w 1606"/>
                <a:gd name="T75" fmla="*/ 375 h 987"/>
                <a:gd name="T76" fmla="*/ 1220 w 1606"/>
                <a:gd name="T77" fmla="*/ 374 h 987"/>
                <a:gd name="T78" fmla="*/ 1252 w 1606"/>
                <a:gd name="T79" fmla="*/ 374 h 987"/>
                <a:gd name="T80" fmla="*/ 1285 w 1606"/>
                <a:gd name="T81" fmla="*/ 374 h 987"/>
                <a:gd name="T82" fmla="*/ 1317 w 1606"/>
                <a:gd name="T83" fmla="*/ 373 h 987"/>
                <a:gd name="T84" fmla="*/ 1349 w 1606"/>
                <a:gd name="T85" fmla="*/ 371 h 987"/>
                <a:gd name="T86" fmla="*/ 1381 w 1606"/>
                <a:gd name="T87" fmla="*/ 367 h 987"/>
                <a:gd name="T88" fmla="*/ 1413 w 1606"/>
                <a:gd name="T89" fmla="*/ 360 h 987"/>
                <a:gd name="T90" fmla="*/ 1445 w 1606"/>
                <a:gd name="T91" fmla="*/ 347 h 987"/>
                <a:gd name="T92" fmla="*/ 1477 w 1606"/>
                <a:gd name="T93" fmla="*/ 323 h 987"/>
                <a:gd name="T94" fmla="*/ 1509 w 1606"/>
                <a:gd name="T95" fmla="*/ 282 h 987"/>
                <a:gd name="T96" fmla="*/ 1541 w 1606"/>
                <a:gd name="T97" fmla="*/ 216 h 987"/>
                <a:gd name="T98" fmla="*/ 1574 w 1606"/>
                <a:gd name="T99" fmla="*/ 120 h 987"/>
                <a:gd name="T100" fmla="*/ 1606 w 1606"/>
                <a:gd name="T101"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87">
                  <a:moveTo>
                    <a:pt x="0" y="987"/>
                  </a:moveTo>
                  <a:lnTo>
                    <a:pt x="32" y="858"/>
                  </a:lnTo>
                  <a:lnTo>
                    <a:pt x="64" y="761"/>
                  </a:lnTo>
                  <a:lnTo>
                    <a:pt x="96" y="695"/>
                  </a:lnTo>
                  <a:lnTo>
                    <a:pt x="128" y="655"/>
                  </a:lnTo>
                  <a:lnTo>
                    <a:pt x="161" y="633"/>
                  </a:lnTo>
                  <a:lnTo>
                    <a:pt x="193" y="624"/>
                  </a:lnTo>
                  <a:lnTo>
                    <a:pt x="225" y="624"/>
                  </a:lnTo>
                  <a:lnTo>
                    <a:pt x="257" y="634"/>
                  </a:lnTo>
                  <a:lnTo>
                    <a:pt x="289" y="654"/>
                  </a:lnTo>
                  <a:lnTo>
                    <a:pt x="321" y="686"/>
                  </a:lnTo>
                  <a:lnTo>
                    <a:pt x="353" y="727"/>
                  </a:lnTo>
                  <a:lnTo>
                    <a:pt x="385" y="774"/>
                  </a:lnTo>
                  <a:lnTo>
                    <a:pt x="417" y="820"/>
                  </a:lnTo>
                  <a:lnTo>
                    <a:pt x="450" y="860"/>
                  </a:lnTo>
                  <a:lnTo>
                    <a:pt x="482" y="889"/>
                  </a:lnTo>
                  <a:lnTo>
                    <a:pt x="514" y="908"/>
                  </a:lnTo>
                  <a:lnTo>
                    <a:pt x="546" y="918"/>
                  </a:lnTo>
                  <a:lnTo>
                    <a:pt x="578" y="921"/>
                  </a:lnTo>
                  <a:lnTo>
                    <a:pt x="610" y="917"/>
                  </a:lnTo>
                  <a:lnTo>
                    <a:pt x="642" y="906"/>
                  </a:lnTo>
                  <a:lnTo>
                    <a:pt x="674" y="884"/>
                  </a:lnTo>
                  <a:lnTo>
                    <a:pt x="707" y="848"/>
                  </a:lnTo>
                  <a:lnTo>
                    <a:pt x="739" y="795"/>
                  </a:lnTo>
                  <a:lnTo>
                    <a:pt x="771" y="725"/>
                  </a:lnTo>
                  <a:lnTo>
                    <a:pt x="803" y="645"/>
                  </a:lnTo>
                  <a:lnTo>
                    <a:pt x="835" y="567"/>
                  </a:lnTo>
                  <a:lnTo>
                    <a:pt x="867" y="502"/>
                  </a:lnTo>
                  <a:lnTo>
                    <a:pt x="899" y="454"/>
                  </a:lnTo>
                  <a:lnTo>
                    <a:pt x="931" y="423"/>
                  </a:lnTo>
                  <a:lnTo>
                    <a:pt x="963" y="403"/>
                  </a:lnTo>
                  <a:lnTo>
                    <a:pt x="996" y="391"/>
                  </a:lnTo>
                  <a:lnTo>
                    <a:pt x="1028" y="384"/>
                  </a:lnTo>
                  <a:lnTo>
                    <a:pt x="1060" y="379"/>
                  </a:lnTo>
                  <a:lnTo>
                    <a:pt x="1092" y="377"/>
                  </a:lnTo>
                  <a:lnTo>
                    <a:pt x="1124" y="376"/>
                  </a:lnTo>
                  <a:lnTo>
                    <a:pt x="1156" y="375"/>
                  </a:lnTo>
                  <a:lnTo>
                    <a:pt x="1188" y="375"/>
                  </a:lnTo>
                  <a:lnTo>
                    <a:pt x="1220" y="374"/>
                  </a:lnTo>
                  <a:lnTo>
                    <a:pt x="1252" y="374"/>
                  </a:lnTo>
                  <a:lnTo>
                    <a:pt x="1285" y="374"/>
                  </a:lnTo>
                  <a:lnTo>
                    <a:pt x="1317" y="373"/>
                  </a:lnTo>
                  <a:lnTo>
                    <a:pt x="1349" y="371"/>
                  </a:lnTo>
                  <a:lnTo>
                    <a:pt x="1381" y="367"/>
                  </a:lnTo>
                  <a:lnTo>
                    <a:pt x="1413" y="360"/>
                  </a:lnTo>
                  <a:lnTo>
                    <a:pt x="1445" y="347"/>
                  </a:lnTo>
                  <a:lnTo>
                    <a:pt x="1477" y="323"/>
                  </a:lnTo>
                  <a:lnTo>
                    <a:pt x="1509" y="282"/>
                  </a:lnTo>
                  <a:lnTo>
                    <a:pt x="1541" y="216"/>
                  </a:lnTo>
                  <a:lnTo>
                    <a:pt x="1574" y="12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6" name="Freeform 123">
              <a:extLst>
                <a:ext uri="{FF2B5EF4-FFF2-40B4-BE49-F238E27FC236}">
                  <a16:creationId xmlns:a16="http://schemas.microsoft.com/office/drawing/2014/main" id="{B71BF4D5-1B7F-89D3-373A-FA486D305623}"/>
                </a:ext>
              </a:extLst>
            </p:cNvPr>
            <p:cNvSpPr>
              <a:spLocks/>
            </p:cNvSpPr>
            <p:nvPr/>
          </p:nvSpPr>
          <p:spPr bwMode="auto">
            <a:xfrm>
              <a:off x="3291" y="829"/>
              <a:ext cx="1606" cy="666"/>
            </a:xfrm>
            <a:custGeom>
              <a:avLst/>
              <a:gdLst>
                <a:gd name="T0" fmla="*/ 0 w 1606"/>
                <a:gd name="T1" fmla="*/ 499 h 666"/>
                <a:gd name="T2" fmla="*/ 32 w 1606"/>
                <a:gd name="T3" fmla="*/ 499 h 666"/>
                <a:gd name="T4" fmla="*/ 64 w 1606"/>
                <a:gd name="T5" fmla="*/ 499 h 666"/>
                <a:gd name="T6" fmla="*/ 96 w 1606"/>
                <a:gd name="T7" fmla="*/ 499 h 666"/>
                <a:gd name="T8" fmla="*/ 128 w 1606"/>
                <a:gd name="T9" fmla="*/ 499 h 666"/>
                <a:gd name="T10" fmla="*/ 161 w 1606"/>
                <a:gd name="T11" fmla="*/ 499 h 666"/>
                <a:gd name="T12" fmla="*/ 193 w 1606"/>
                <a:gd name="T13" fmla="*/ 499 h 666"/>
                <a:gd name="T14" fmla="*/ 225 w 1606"/>
                <a:gd name="T15" fmla="*/ 499 h 666"/>
                <a:gd name="T16" fmla="*/ 257 w 1606"/>
                <a:gd name="T17" fmla="*/ 500 h 666"/>
                <a:gd name="T18" fmla="*/ 289 w 1606"/>
                <a:gd name="T19" fmla="*/ 502 h 666"/>
                <a:gd name="T20" fmla="*/ 321 w 1606"/>
                <a:gd name="T21" fmla="*/ 509 h 666"/>
                <a:gd name="T22" fmla="*/ 353 w 1606"/>
                <a:gd name="T23" fmla="*/ 525 h 666"/>
                <a:gd name="T24" fmla="*/ 385 w 1606"/>
                <a:gd name="T25" fmla="*/ 558 h 666"/>
                <a:gd name="T26" fmla="*/ 417 w 1606"/>
                <a:gd name="T27" fmla="*/ 604 h 666"/>
                <a:gd name="T28" fmla="*/ 450 w 1606"/>
                <a:gd name="T29" fmla="*/ 644 h 666"/>
                <a:gd name="T30" fmla="*/ 482 w 1606"/>
                <a:gd name="T31" fmla="*/ 663 h 666"/>
                <a:gd name="T32" fmla="*/ 514 w 1606"/>
                <a:gd name="T33" fmla="*/ 666 h 666"/>
                <a:gd name="T34" fmla="*/ 546 w 1606"/>
                <a:gd name="T35" fmla="*/ 658 h 666"/>
                <a:gd name="T36" fmla="*/ 578 w 1606"/>
                <a:gd name="T37" fmla="*/ 643 h 666"/>
                <a:gd name="T38" fmla="*/ 610 w 1606"/>
                <a:gd name="T39" fmla="*/ 618 h 666"/>
                <a:gd name="T40" fmla="*/ 642 w 1606"/>
                <a:gd name="T41" fmla="*/ 583 h 666"/>
                <a:gd name="T42" fmla="*/ 674 w 1606"/>
                <a:gd name="T43" fmla="*/ 536 h 666"/>
                <a:gd name="T44" fmla="*/ 707 w 1606"/>
                <a:gd name="T45" fmla="*/ 475 h 666"/>
                <a:gd name="T46" fmla="*/ 739 w 1606"/>
                <a:gd name="T47" fmla="*/ 404 h 666"/>
                <a:gd name="T48" fmla="*/ 771 w 1606"/>
                <a:gd name="T49" fmla="*/ 324 h 666"/>
                <a:gd name="T50" fmla="*/ 803 w 1606"/>
                <a:gd name="T51" fmla="*/ 245 h 666"/>
                <a:gd name="T52" fmla="*/ 835 w 1606"/>
                <a:gd name="T53" fmla="*/ 171 h 666"/>
                <a:gd name="T54" fmla="*/ 867 w 1606"/>
                <a:gd name="T55" fmla="*/ 109 h 666"/>
                <a:gd name="T56" fmla="*/ 899 w 1606"/>
                <a:gd name="T57" fmla="*/ 61 h 666"/>
                <a:gd name="T58" fmla="*/ 931 w 1606"/>
                <a:gd name="T59" fmla="*/ 27 h 666"/>
                <a:gd name="T60" fmla="*/ 963 w 1606"/>
                <a:gd name="T61" fmla="*/ 7 h 666"/>
                <a:gd name="T62" fmla="*/ 996 w 1606"/>
                <a:gd name="T63" fmla="*/ 0 h 666"/>
                <a:gd name="T64" fmla="*/ 1028 w 1606"/>
                <a:gd name="T65" fmla="*/ 7 h 666"/>
                <a:gd name="T66" fmla="*/ 1060 w 1606"/>
                <a:gd name="T67" fmla="*/ 28 h 666"/>
                <a:gd name="T68" fmla="*/ 1092 w 1606"/>
                <a:gd name="T69" fmla="*/ 64 h 666"/>
                <a:gd name="T70" fmla="*/ 1124 w 1606"/>
                <a:gd name="T71" fmla="*/ 115 h 666"/>
                <a:gd name="T72" fmla="*/ 1156 w 1606"/>
                <a:gd name="T73" fmla="*/ 173 h 666"/>
                <a:gd name="T74" fmla="*/ 1188 w 1606"/>
                <a:gd name="T75" fmla="*/ 233 h 666"/>
                <a:gd name="T76" fmla="*/ 1220 w 1606"/>
                <a:gd name="T77" fmla="*/ 284 h 666"/>
                <a:gd name="T78" fmla="*/ 1252 w 1606"/>
                <a:gd name="T79" fmla="*/ 323 h 666"/>
                <a:gd name="T80" fmla="*/ 1285 w 1606"/>
                <a:gd name="T81" fmla="*/ 351 h 666"/>
                <a:gd name="T82" fmla="*/ 1317 w 1606"/>
                <a:gd name="T83" fmla="*/ 368 h 666"/>
                <a:gd name="T84" fmla="*/ 1349 w 1606"/>
                <a:gd name="T85" fmla="*/ 377 h 666"/>
                <a:gd name="T86" fmla="*/ 1381 w 1606"/>
                <a:gd name="T87" fmla="*/ 380 h 666"/>
                <a:gd name="T88" fmla="*/ 1413 w 1606"/>
                <a:gd name="T89" fmla="*/ 378 h 666"/>
                <a:gd name="T90" fmla="*/ 1445 w 1606"/>
                <a:gd name="T91" fmla="*/ 368 h 666"/>
                <a:gd name="T92" fmla="*/ 1477 w 1606"/>
                <a:gd name="T93" fmla="*/ 349 h 666"/>
                <a:gd name="T94" fmla="*/ 1509 w 1606"/>
                <a:gd name="T95" fmla="*/ 316 h 666"/>
                <a:gd name="T96" fmla="*/ 1541 w 1606"/>
                <a:gd name="T97" fmla="*/ 263 h 666"/>
                <a:gd name="T98" fmla="*/ 1574 w 1606"/>
                <a:gd name="T99" fmla="*/ 185 h 666"/>
                <a:gd name="T100" fmla="*/ 1606 w 1606"/>
                <a:gd name="T101" fmla="*/ 82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66">
                  <a:moveTo>
                    <a:pt x="0" y="499"/>
                  </a:moveTo>
                  <a:lnTo>
                    <a:pt x="32" y="499"/>
                  </a:lnTo>
                  <a:lnTo>
                    <a:pt x="64" y="499"/>
                  </a:lnTo>
                  <a:lnTo>
                    <a:pt x="96" y="499"/>
                  </a:lnTo>
                  <a:lnTo>
                    <a:pt x="128" y="499"/>
                  </a:lnTo>
                  <a:lnTo>
                    <a:pt x="161" y="499"/>
                  </a:lnTo>
                  <a:lnTo>
                    <a:pt x="193" y="499"/>
                  </a:lnTo>
                  <a:lnTo>
                    <a:pt x="225" y="499"/>
                  </a:lnTo>
                  <a:lnTo>
                    <a:pt x="257" y="500"/>
                  </a:lnTo>
                  <a:lnTo>
                    <a:pt x="289" y="502"/>
                  </a:lnTo>
                  <a:lnTo>
                    <a:pt x="321" y="509"/>
                  </a:lnTo>
                  <a:lnTo>
                    <a:pt x="353" y="525"/>
                  </a:lnTo>
                  <a:lnTo>
                    <a:pt x="385" y="558"/>
                  </a:lnTo>
                  <a:lnTo>
                    <a:pt x="417" y="604"/>
                  </a:lnTo>
                  <a:lnTo>
                    <a:pt x="450" y="644"/>
                  </a:lnTo>
                  <a:lnTo>
                    <a:pt x="482" y="663"/>
                  </a:lnTo>
                  <a:lnTo>
                    <a:pt x="514" y="666"/>
                  </a:lnTo>
                  <a:lnTo>
                    <a:pt x="546" y="658"/>
                  </a:lnTo>
                  <a:lnTo>
                    <a:pt x="578" y="643"/>
                  </a:lnTo>
                  <a:lnTo>
                    <a:pt x="610" y="618"/>
                  </a:lnTo>
                  <a:lnTo>
                    <a:pt x="642" y="583"/>
                  </a:lnTo>
                  <a:lnTo>
                    <a:pt x="674" y="536"/>
                  </a:lnTo>
                  <a:lnTo>
                    <a:pt x="707" y="475"/>
                  </a:lnTo>
                  <a:lnTo>
                    <a:pt x="739" y="404"/>
                  </a:lnTo>
                  <a:lnTo>
                    <a:pt x="771" y="324"/>
                  </a:lnTo>
                  <a:lnTo>
                    <a:pt x="803" y="245"/>
                  </a:lnTo>
                  <a:lnTo>
                    <a:pt x="835" y="171"/>
                  </a:lnTo>
                  <a:lnTo>
                    <a:pt x="867" y="109"/>
                  </a:lnTo>
                  <a:lnTo>
                    <a:pt x="899" y="61"/>
                  </a:lnTo>
                  <a:lnTo>
                    <a:pt x="931" y="27"/>
                  </a:lnTo>
                  <a:lnTo>
                    <a:pt x="963" y="7"/>
                  </a:lnTo>
                  <a:lnTo>
                    <a:pt x="996" y="0"/>
                  </a:lnTo>
                  <a:lnTo>
                    <a:pt x="1028" y="7"/>
                  </a:lnTo>
                  <a:lnTo>
                    <a:pt x="1060" y="28"/>
                  </a:lnTo>
                  <a:lnTo>
                    <a:pt x="1092" y="64"/>
                  </a:lnTo>
                  <a:lnTo>
                    <a:pt x="1124" y="115"/>
                  </a:lnTo>
                  <a:lnTo>
                    <a:pt x="1156" y="173"/>
                  </a:lnTo>
                  <a:lnTo>
                    <a:pt x="1188" y="233"/>
                  </a:lnTo>
                  <a:lnTo>
                    <a:pt x="1220" y="284"/>
                  </a:lnTo>
                  <a:lnTo>
                    <a:pt x="1252" y="323"/>
                  </a:lnTo>
                  <a:lnTo>
                    <a:pt x="1285" y="351"/>
                  </a:lnTo>
                  <a:lnTo>
                    <a:pt x="1317" y="368"/>
                  </a:lnTo>
                  <a:lnTo>
                    <a:pt x="1349" y="377"/>
                  </a:lnTo>
                  <a:lnTo>
                    <a:pt x="1381" y="380"/>
                  </a:lnTo>
                  <a:lnTo>
                    <a:pt x="1413" y="378"/>
                  </a:lnTo>
                  <a:lnTo>
                    <a:pt x="1445" y="368"/>
                  </a:lnTo>
                  <a:lnTo>
                    <a:pt x="1477" y="349"/>
                  </a:lnTo>
                  <a:lnTo>
                    <a:pt x="1509" y="316"/>
                  </a:lnTo>
                  <a:lnTo>
                    <a:pt x="1541" y="263"/>
                  </a:lnTo>
                  <a:lnTo>
                    <a:pt x="1574" y="185"/>
                  </a:lnTo>
                  <a:lnTo>
                    <a:pt x="1606" y="8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7" name="Freeform 124">
              <a:extLst>
                <a:ext uri="{FF2B5EF4-FFF2-40B4-BE49-F238E27FC236}">
                  <a16:creationId xmlns:a16="http://schemas.microsoft.com/office/drawing/2014/main" id="{6099EB71-403A-2664-DBAD-1B4E8C5DA873}"/>
                </a:ext>
              </a:extLst>
            </p:cNvPr>
            <p:cNvSpPr>
              <a:spLocks/>
            </p:cNvSpPr>
            <p:nvPr/>
          </p:nvSpPr>
          <p:spPr bwMode="auto">
            <a:xfrm>
              <a:off x="3291" y="978"/>
              <a:ext cx="1606" cy="571"/>
            </a:xfrm>
            <a:custGeom>
              <a:avLst/>
              <a:gdLst>
                <a:gd name="T0" fmla="*/ 0 w 1606"/>
                <a:gd name="T1" fmla="*/ 408 h 571"/>
                <a:gd name="T2" fmla="*/ 32 w 1606"/>
                <a:gd name="T3" fmla="*/ 355 h 571"/>
                <a:gd name="T4" fmla="*/ 64 w 1606"/>
                <a:gd name="T5" fmla="*/ 319 h 571"/>
                <a:gd name="T6" fmla="*/ 96 w 1606"/>
                <a:gd name="T7" fmla="*/ 296 h 571"/>
                <a:gd name="T8" fmla="*/ 128 w 1606"/>
                <a:gd name="T9" fmla="*/ 282 h 571"/>
                <a:gd name="T10" fmla="*/ 161 w 1606"/>
                <a:gd name="T11" fmla="*/ 274 h 571"/>
                <a:gd name="T12" fmla="*/ 193 w 1606"/>
                <a:gd name="T13" fmla="*/ 271 h 571"/>
                <a:gd name="T14" fmla="*/ 225 w 1606"/>
                <a:gd name="T15" fmla="*/ 270 h 571"/>
                <a:gd name="T16" fmla="*/ 257 w 1606"/>
                <a:gd name="T17" fmla="*/ 273 h 571"/>
                <a:gd name="T18" fmla="*/ 289 w 1606"/>
                <a:gd name="T19" fmla="*/ 279 h 571"/>
                <a:gd name="T20" fmla="*/ 321 w 1606"/>
                <a:gd name="T21" fmla="*/ 291 h 571"/>
                <a:gd name="T22" fmla="*/ 353 w 1606"/>
                <a:gd name="T23" fmla="*/ 312 h 571"/>
                <a:gd name="T24" fmla="*/ 385 w 1606"/>
                <a:gd name="T25" fmla="*/ 344 h 571"/>
                <a:gd name="T26" fmla="*/ 417 w 1606"/>
                <a:gd name="T27" fmla="*/ 390 h 571"/>
                <a:gd name="T28" fmla="*/ 450 w 1606"/>
                <a:gd name="T29" fmla="*/ 447 h 571"/>
                <a:gd name="T30" fmla="*/ 482 w 1606"/>
                <a:gd name="T31" fmla="*/ 505 h 571"/>
                <a:gd name="T32" fmla="*/ 514 w 1606"/>
                <a:gd name="T33" fmla="*/ 550 h 571"/>
                <a:gd name="T34" fmla="*/ 546 w 1606"/>
                <a:gd name="T35" fmla="*/ 571 h 571"/>
                <a:gd name="T36" fmla="*/ 578 w 1606"/>
                <a:gd name="T37" fmla="*/ 557 h 571"/>
                <a:gd name="T38" fmla="*/ 610 w 1606"/>
                <a:gd name="T39" fmla="*/ 509 h 571"/>
                <a:gd name="T40" fmla="*/ 642 w 1606"/>
                <a:gd name="T41" fmla="*/ 432 h 571"/>
                <a:gd name="T42" fmla="*/ 674 w 1606"/>
                <a:gd name="T43" fmla="*/ 339 h 571"/>
                <a:gd name="T44" fmla="*/ 707 w 1606"/>
                <a:gd name="T45" fmla="*/ 248 h 571"/>
                <a:gd name="T46" fmla="*/ 739 w 1606"/>
                <a:gd name="T47" fmla="*/ 173 h 571"/>
                <a:gd name="T48" fmla="*/ 771 w 1606"/>
                <a:gd name="T49" fmla="*/ 117 h 571"/>
                <a:gd name="T50" fmla="*/ 803 w 1606"/>
                <a:gd name="T51" fmla="*/ 79 h 571"/>
                <a:gd name="T52" fmla="*/ 835 w 1606"/>
                <a:gd name="T53" fmla="*/ 56 h 571"/>
                <a:gd name="T54" fmla="*/ 867 w 1606"/>
                <a:gd name="T55" fmla="*/ 42 h 571"/>
                <a:gd name="T56" fmla="*/ 899 w 1606"/>
                <a:gd name="T57" fmla="*/ 34 h 571"/>
                <a:gd name="T58" fmla="*/ 931 w 1606"/>
                <a:gd name="T59" fmla="*/ 30 h 571"/>
                <a:gd name="T60" fmla="*/ 963 w 1606"/>
                <a:gd name="T61" fmla="*/ 29 h 571"/>
                <a:gd name="T62" fmla="*/ 996 w 1606"/>
                <a:gd name="T63" fmla="*/ 30 h 571"/>
                <a:gd name="T64" fmla="*/ 1028 w 1606"/>
                <a:gd name="T65" fmla="*/ 34 h 571"/>
                <a:gd name="T66" fmla="*/ 1060 w 1606"/>
                <a:gd name="T67" fmla="*/ 42 h 571"/>
                <a:gd name="T68" fmla="*/ 1092 w 1606"/>
                <a:gd name="T69" fmla="*/ 54 h 571"/>
                <a:gd name="T70" fmla="*/ 1124 w 1606"/>
                <a:gd name="T71" fmla="*/ 71 h 571"/>
                <a:gd name="T72" fmla="*/ 1156 w 1606"/>
                <a:gd name="T73" fmla="*/ 92 h 571"/>
                <a:gd name="T74" fmla="*/ 1188 w 1606"/>
                <a:gd name="T75" fmla="*/ 115 h 571"/>
                <a:gd name="T76" fmla="*/ 1220 w 1606"/>
                <a:gd name="T77" fmla="*/ 135 h 571"/>
                <a:gd name="T78" fmla="*/ 1252 w 1606"/>
                <a:gd name="T79" fmla="*/ 149 h 571"/>
                <a:gd name="T80" fmla="*/ 1285 w 1606"/>
                <a:gd name="T81" fmla="*/ 156 h 571"/>
                <a:gd name="T82" fmla="*/ 1317 w 1606"/>
                <a:gd name="T83" fmla="*/ 156 h 571"/>
                <a:gd name="T84" fmla="*/ 1349 w 1606"/>
                <a:gd name="T85" fmla="*/ 148 h 571"/>
                <a:gd name="T86" fmla="*/ 1381 w 1606"/>
                <a:gd name="T87" fmla="*/ 132 h 571"/>
                <a:gd name="T88" fmla="*/ 1413 w 1606"/>
                <a:gd name="T89" fmla="*/ 108 h 571"/>
                <a:gd name="T90" fmla="*/ 1445 w 1606"/>
                <a:gd name="T91" fmla="*/ 80 h 571"/>
                <a:gd name="T92" fmla="*/ 1477 w 1606"/>
                <a:gd name="T93" fmla="*/ 53 h 571"/>
                <a:gd name="T94" fmla="*/ 1509 w 1606"/>
                <a:gd name="T95" fmla="*/ 31 h 571"/>
                <a:gd name="T96" fmla="*/ 1541 w 1606"/>
                <a:gd name="T97" fmla="*/ 15 h 571"/>
                <a:gd name="T98" fmla="*/ 1574 w 1606"/>
                <a:gd name="T99" fmla="*/ 6 h 571"/>
                <a:gd name="T100" fmla="*/ 1606 w 1606"/>
                <a:gd name="T101" fmla="*/ 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71">
                  <a:moveTo>
                    <a:pt x="0" y="408"/>
                  </a:moveTo>
                  <a:lnTo>
                    <a:pt x="32" y="355"/>
                  </a:lnTo>
                  <a:lnTo>
                    <a:pt x="64" y="319"/>
                  </a:lnTo>
                  <a:lnTo>
                    <a:pt x="96" y="296"/>
                  </a:lnTo>
                  <a:lnTo>
                    <a:pt x="128" y="282"/>
                  </a:lnTo>
                  <a:lnTo>
                    <a:pt x="161" y="274"/>
                  </a:lnTo>
                  <a:lnTo>
                    <a:pt x="193" y="271"/>
                  </a:lnTo>
                  <a:lnTo>
                    <a:pt x="225" y="270"/>
                  </a:lnTo>
                  <a:lnTo>
                    <a:pt x="257" y="273"/>
                  </a:lnTo>
                  <a:lnTo>
                    <a:pt x="289" y="279"/>
                  </a:lnTo>
                  <a:lnTo>
                    <a:pt x="321" y="291"/>
                  </a:lnTo>
                  <a:lnTo>
                    <a:pt x="353" y="312"/>
                  </a:lnTo>
                  <a:lnTo>
                    <a:pt x="385" y="344"/>
                  </a:lnTo>
                  <a:lnTo>
                    <a:pt x="417" y="390"/>
                  </a:lnTo>
                  <a:lnTo>
                    <a:pt x="450" y="447"/>
                  </a:lnTo>
                  <a:lnTo>
                    <a:pt x="482" y="505"/>
                  </a:lnTo>
                  <a:lnTo>
                    <a:pt x="514" y="550"/>
                  </a:lnTo>
                  <a:lnTo>
                    <a:pt x="546" y="571"/>
                  </a:lnTo>
                  <a:lnTo>
                    <a:pt x="578" y="557"/>
                  </a:lnTo>
                  <a:lnTo>
                    <a:pt x="610" y="509"/>
                  </a:lnTo>
                  <a:lnTo>
                    <a:pt x="642" y="432"/>
                  </a:lnTo>
                  <a:lnTo>
                    <a:pt x="674" y="339"/>
                  </a:lnTo>
                  <a:lnTo>
                    <a:pt x="707" y="248"/>
                  </a:lnTo>
                  <a:lnTo>
                    <a:pt x="739" y="173"/>
                  </a:lnTo>
                  <a:lnTo>
                    <a:pt x="771" y="117"/>
                  </a:lnTo>
                  <a:lnTo>
                    <a:pt x="803" y="79"/>
                  </a:lnTo>
                  <a:lnTo>
                    <a:pt x="835" y="56"/>
                  </a:lnTo>
                  <a:lnTo>
                    <a:pt x="867" y="42"/>
                  </a:lnTo>
                  <a:lnTo>
                    <a:pt x="899" y="34"/>
                  </a:lnTo>
                  <a:lnTo>
                    <a:pt x="931" y="30"/>
                  </a:lnTo>
                  <a:lnTo>
                    <a:pt x="963" y="29"/>
                  </a:lnTo>
                  <a:lnTo>
                    <a:pt x="996" y="30"/>
                  </a:lnTo>
                  <a:lnTo>
                    <a:pt x="1028" y="34"/>
                  </a:lnTo>
                  <a:lnTo>
                    <a:pt x="1060" y="42"/>
                  </a:lnTo>
                  <a:lnTo>
                    <a:pt x="1092" y="54"/>
                  </a:lnTo>
                  <a:lnTo>
                    <a:pt x="1124" y="71"/>
                  </a:lnTo>
                  <a:lnTo>
                    <a:pt x="1156" y="92"/>
                  </a:lnTo>
                  <a:lnTo>
                    <a:pt x="1188" y="115"/>
                  </a:lnTo>
                  <a:lnTo>
                    <a:pt x="1220" y="135"/>
                  </a:lnTo>
                  <a:lnTo>
                    <a:pt x="1252" y="149"/>
                  </a:lnTo>
                  <a:lnTo>
                    <a:pt x="1285" y="156"/>
                  </a:lnTo>
                  <a:lnTo>
                    <a:pt x="1317" y="156"/>
                  </a:lnTo>
                  <a:lnTo>
                    <a:pt x="1349" y="148"/>
                  </a:lnTo>
                  <a:lnTo>
                    <a:pt x="1381" y="132"/>
                  </a:lnTo>
                  <a:lnTo>
                    <a:pt x="1413" y="108"/>
                  </a:lnTo>
                  <a:lnTo>
                    <a:pt x="1445" y="80"/>
                  </a:lnTo>
                  <a:lnTo>
                    <a:pt x="1477" y="53"/>
                  </a:lnTo>
                  <a:lnTo>
                    <a:pt x="1509" y="31"/>
                  </a:lnTo>
                  <a:lnTo>
                    <a:pt x="1541" y="15"/>
                  </a:lnTo>
                  <a:lnTo>
                    <a:pt x="1574" y="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8" name="Freeform 125">
              <a:extLst>
                <a:ext uri="{FF2B5EF4-FFF2-40B4-BE49-F238E27FC236}">
                  <a16:creationId xmlns:a16="http://schemas.microsoft.com/office/drawing/2014/main" id="{F9DEB7E7-DE1F-B72A-EC2D-4ED9BE222103}"/>
                </a:ext>
              </a:extLst>
            </p:cNvPr>
            <p:cNvSpPr>
              <a:spLocks/>
            </p:cNvSpPr>
            <p:nvPr/>
          </p:nvSpPr>
          <p:spPr bwMode="auto">
            <a:xfrm>
              <a:off x="3291" y="860"/>
              <a:ext cx="1606" cy="689"/>
            </a:xfrm>
            <a:custGeom>
              <a:avLst/>
              <a:gdLst>
                <a:gd name="T0" fmla="*/ 0 w 1606"/>
                <a:gd name="T1" fmla="*/ 689 h 689"/>
                <a:gd name="T2" fmla="*/ 32 w 1606"/>
                <a:gd name="T3" fmla="*/ 623 h 689"/>
                <a:gd name="T4" fmla="*/ 64 w 1606"/>
                <a:gd name="T5" fmla="*/ 550 h 689"/>
                <a:gd name="T6" fmla="*/ 96 w 1606"/>
                <a:gd name="T7" fmla="*/ 480 h 689"/>
                <a:gd name="T8" fmla="*/ 128 w 1606"/>
                <a:gd name="T9" fmla="*/ 424 h 689"/>
                <a:gd name="T10" fmla="*/ 161 w 1606"/>
                <a:gd name="T11" fmla="*/ 384 h 689"/>
                <a:gd name="T12" fmla="*/ 193 w 1606"/>
                <a:gd name="T13" fmla="*/ 362 h 689"/>
                <a:gd name="T14" fmla="*/ 225 w 1606"/>
                <a:gd name="T15" fmla="*/ 352 h 689"/>
                <a:gd name="T16" fmla="*/ 257 w 1606"/>
                <a:gd name="T17" fmla="*/ 354 h 689"/>
                <a:gd name="T18" fmla="*/ 289 w 1606"/>
                <a:gd name="T19" fmla="*/ 365 h 689"/>
                <a:gd name="T20" fmla="*/ 321 w 1606"/>
                <a:gd name="T21" fmla="*/ 388 h 689"/>
                <a:gd name="T22" fmla="*/ 353 w 1606"/>
                <a:gd name="T23" fmla="*/ 421 h 689"/>
                <a:gd name="T24" fmla="*/ 385 w 1606"/>
                <a:gd name="T25" fmla="*/ 462 h 689"/>
                <a:gd name="T26" fmla="*/ 417 w 1606"/>
                <a:gd name="T27" fmla="*/ 507 h 689"/>
                <a:gd name="T28" fmla="*/ 450 w 1606"/>
                <a:gd name="T29" fmla="*/ 547 h 689"/>
                <a:gd name="T30" fmla="*/ 482 w 1606"/>
                <a:gd name="T31" fmla="*/ 581 h 689"/>
                <a:gd name="T32" fmla="*/ 514 w 1606"/>
                <a:gd name="T33" fmla="*/ 605 h 689"/>
                <a:gd name="T34" fmla="*/ 546 w 1606"/>
                <a:gd name="T35" fmla="*/ 621 h 689"/>
                <a:gd name="T36" fmla="*/ 578 w 1606"/>
                <a:gd name="T37" fmla="*/ 631 h 689"/>
                <a:gd name="T38" fmla="*/ 610 w 1606"/>
                <a:gd name="T39" fmla="*/ 637 h 689"/>
                <a:gd name="T40" fmla="*/ 642 w 1606"/>
                <a:gd name="T41" fmla="*/ 640 h 689"/>
                <a:gd name="T42" fmla="*/ 674 w 1606"/>
                <a:gd name="T43" fmla="*/ 641 h 689"/>
                <a:gd name="T44" fmla="*/ 707 w 1606"/>
                <a:gd name="T45" fmla="*/ 640 h 689"/>
                <a:gd name="T46" fmla="*/ 739 w 1606"/>
                <a:gd name="T47" fmla="*/ 635 h 689"/>
                <a:gd name="T48" fmla="*/ 771 w 1606"/>
                <a:gd name="T49" fmla="*/ 624 h 689"/>
                <a:gd name="T50" fmla="*/ 803 w 1606"/>
                <a:gd name="T51" fmla="*/ 604 h 689"/>
                <a:gd name="T52" fmla="*/ 835 w 1606"/>
                <a:gd name="T53" fmla="*/ 565 h 689"/>
                <a:gd name="T54" fmla="*/ 867 w 1606"/>
                <a:gd name="T55" fmla="*/ 502 h 689"/>
                <a:gd name="T56" fmla="*/ 899 w 1606"/>
                <a:gd name="T57" fmla="*/ 412 h 689"/>
                <a:gd name="T58" fmla="*/ 931 w 1606"/>
                <a:gd name="T59" fmla="*/ 307 h 689"/>
                <a:gd name="T60" fmla="*/ 963 w 1606"/>
                <a:gd name="T61" fmla="*/ 210 h 689"/>
                <a:gd name="T62" fmla="*/ 996 w 1606"/>
                <a:gd name="T63" fmla="*/ 139 h 689"/>
                <a:gd name="T64" fmla="*/ 1028 w 1606"/>
                <a:gd name="T65" fmla="*/ 94 h 689"/>
                <a:gd name="T66" fmla="*/ 1060 w 1606"/>
                <a:gd name="T67" fmla="*/ 68 h 689"/>
                <a:gd name="T68" fmla="*/ 1092 w 1606"/>
                <a:gd name="T69" fmla="*/ 55 h 689"/>
                <a:gd name="T70" fmla="*/ 1124 w 1606"/>
                <a:gd name="T71" fmla="*/ 48 h 689"/>
                <a:gd name="T72" fmla="*/ 1156 w 1606"/>
                <a:gd name="T73" fmla="*/ 44 h 689"/>
                <a:gd name="T74" fmla="*/ 1188 w 1606"/>
                <a:gd name="T75" fmla="*/ 42 h 689"/>
                <a:gd name="T76" fmla="*/ 1220 w 1606"/>
                <a:gd name="T77" fmla="*/ 41 h 689"/>
                <a:gd name="T78" fmla="*/ 1252 w 1606"/>
                <a:gd name="T79" fmla="*/ 40 h 689"/>
                <a:gd name="T80" fmla="*/ 1285 w 1606"/>
                <a:gd name="T81" fmla="*/ 38 h 689"/>
                <a:gd name="T82" fmla="*/ 1317 w 1606"/>
                <a:gd name="T83" fmla="*/ 35 h 689"/>
                <a:gd name="T84" fmla="*/ 1349 w 1606"/>
                <a:gd name="T85" fmla="*/ 31 h 689"/>
                <a:gd name="T86" fmla="*/ 1381 w 1606"/>
                <a:gd name="T87" fmla="*/ 24 h 689"/>
                <a:gd name="T88" fmla="*/ 1413 w 1606"/>
                <a:gd name="T89" fmla="*/ 15 h 689"/>
                <a:gd name="T90" fmla="*/ 1445 w 1606"/>
                <a:gd name="T91" fmla="*/ 6 h 689"/>
                <a:gd name="T92" fmla="*/ 1477 w 1606"/>
                <a:gd name="T93" fmla="*/ 0 h 689"/>
                <a:gd name="T94" fmla="*/ 1509 w 1606"/>
                <a:gd name="T95" fmla="*/ 1 h 689"/>
                <a:gd name="T96" fmla="*/ 1541 w 1606"/>
                <a:gd name="T97" fmla="*/ 11 h 689"/>
                <a:gd name="T98" fmla="*/ 1574 w 1606"/>
                <a:gd name="T99" fmla="*/ 33 h 689"/>
                <a:gd name="T100" fmla="*/ 1606 w 1606"/>
                <a:gd name="T101" fmla="*/ 64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89">
                  <a:moveTo>
                    <a:pt x="0" y="689"/>
                  </a:moveTo>
                  <a:lnTo>
                    <a:pt x="32" y="623"/>
                  </a:lnTo>
                  <a:lnTo>
                    <a:pt x="64" y="550"/>
                  </a:lnTo>
                  <a:lnTo>
                    <a:pt x="96" y="480"/>
                  </a:lnTo>
                  <a:lnTo>
                    <a:pt x="128" y="424"/>
                  </a:lnTo>
                  <a:lnTo>
                    <a:pt x="161" y="384"/>
                  </a:lnTo>
                  <a:lnTo>
                    <a:pt x="193" y="362"/>
                  </a:lnTo>
                  <a:lnTo>
                    <a:pt x="225" y="352"/>
                  </a:lnTo>
                  <a:lnTo>
                    <a:pt x="257" y="354"/>
                  </a:lnTo>
                  <a:lnTo>
                    <a:pt x="289" y="365"/>
                  </a:lnTo>
                  <a:lnTo>
                    <a:pt x="321" y="388"/>
                  </a:lnTo>
                  <a:lnTo>
                    <a:pt x="353" y="421"/>
                  </a:lnTo>
                  <a:lnTo>
                    <a:pt x="385" y="462"/>
                  </a:lnTo>
                  <a:lnTo>
                    <a:pt x="417" y="507"/>
                  </a:lnTo>
                  <a:lnTo>
                    <a:pt x="450" y="547"/>
                  </a:lnTo>
                  <a:lnTo>
                    <a:pt x="482" y="581"/>
                  </a:lnTo>
                  <a:lnTo>
                    <a:pt x="514" y="605"/>
                  </a:lnTo>
                  <a:lnTo>
                    <a:pt x="546" y="621"/>
                  </a:lnTo>
                  <a:lnTo>
                    <a:pt x="578" y="631"/>
                  </a:lnTo>
                  <a:lnTo>
                    <a:pt x="610" y="637"/>
                  </a:lnTo>
                  <a:lnTo>
                    <a:pt x="642" y="640"/>
                  </a:lnTo>
                  <a:lnTo>
                    <a:pt x="674" y="641"/>
                  </a:lnTo>
                  <a:lnTo>
                    <a:pt x="707" y="640"/>
                  </a:lnTo>
                  <a:lnTo>
                    <a:pt x="739" y="635"/>
                  </a:lnTo>
                  <a:lnTo>
                    <a:pt x="771" y="624"/>
                  </a:lnTo>
                  <a:lnTo>
                    <a:pt x="803" y="604"/>
                  </a:lnTo>
                  <a:lnTo>
                    <a:pt x="835" y="565"/>
                  </a:lnTo>
                  <a:lnTo>
                    <a:pt x="867" y="502"/>
                  </a:lnTo>
                  <a:lnTo>
                    <a:pt x="899" y="412"/>
                  </a:lnTo>
                  <a:lnTo>
                    <a:pt x="931" y="307"/>
                  </a:lnTo>
                  <a:lnTo>
                    <a:pt x="963" y="210"/>
                  </a:lnTo>
                  <a:lnTo>
                    <a:pt x="996" y="139"/>
                  </a:lnTo>
                  <a:lnTo>
                    <a:pt x="1028" y="94"/>
                  </a:lnTo>
                  <a:lnTo>
                    <a:pt x="1060" y="68"/>
                  </a:lnTo>
                  <a:lnTo>
                    <a:pt x="1092" y="55"/>
                  </a:lnTo>
                  <a:lnTo>
                    <a:pt x="1124" y="48"/>
                  </a:lnTo>
                  <a:lnTo>
                    <a:pt x="1156" y="44"/>
                  </a:lnTo>
                  <a:lnTo>
                    <a:pt x="1188" y="42"/>
                  </a:lnTo>
                  <a:lnTo>
                    <a:pt x="1220" y="41"/>
                  </a:lnTo>
                  <a:lnTo>
                    <a:pt x="1252" y="40"/>
                  </a:lnTo>
                  <a:lnTo>
                    <a:pt x="1285" y="38"/>
                  </a:lnTo>
                  <a:lnTo>
                    <a:pt x="1317" y="35"/>
                  </a:lnTo>
                  <a:lnTo>
                    <a:pt x="1349" y="31"/>
                  </a:lnTo>
                  <a:lnTo>
                    <a:pt x="1381" y="24"/>
                  </a:lnTo>
                  <a:lnTo>
                    <a:pt x="1413" y="15"/>
                  </a:lnTo>
                  <a:lnTo>
                    <a:pt x="1445" y="6"/>
                  </a:lnTo>
                  <a:lnTo>
                    <a:pt x="1477" y="0"/>
                  </a:lnTo>
                  <a:lnTo>
                    <a:pt x="1509" y="1"/>
                  </a:lnTo>
                  <a:lnTo>
                    <a:pt x="1541" y="11"/>
                  </a:lnTo>
                  <a:lnTo>
                    <a:pt x="1574" y="33"/>
                  </a:lnTo>
                  <a:lnTo>
                    <a:pt x="1606" y="6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9" name="Freeform 126">
              <a:extLst>
                <a:ext uri="{FF2B5EF4-FFF2-40B4-BE49-F238E27FC236}">
                  <a16:creationId xmlns:a16="http://schemas.microsoft.com/office/drawing/2014/main" id="{C08CEFA0-22D2-D32C-2FA4-8103711095FD}"/>
                </a:ext>
              </a:extLst>
            </p:cNvPr>
            <p:cNvSpPr>
              <a:spLocks/>
            </p:cNvSpPr>
            <p:nvPr/>
          </p:nvSpPr>
          <p:spPr bwMode="auto">
            <a:xfrm>
              <a:off x="3291" y="861"/>
              <a:ext cx="1606" cy="725"/>
            </a:xfrm>
            <a:custGeom>
              <a:avLst/>
              <a:gdLst>
                <a:gd name="T0" fmla="*/ 0 w 1606"/>
                <a:gd name="T1" fmla="*/ 725 h 725"/>
                <a:gd name="T2" fmla="*/ 32 w 1606"/>
                <a:gd name="T3" fmla="*/ 549 h 725"/>
                <a:gd name="T4" fmla="*/ 64 w 1606"/>
                <a:gd name="T5" fmla="*/ 427 h 725"/>
                <a:gd name="T6" fmla="*/ 96 w 1606"/>
                <a:gd name="T7" fmla="*/ 349 h 725"/>
                <a:gd name="T8" fmla="*/ 128 w 1606"/>
                <a:gd name="T9" fmla="*/ 303 h 725"/>
                <a:gd name="T10" fmla="*/ 161 w 1606"/>
                <a:gd name="T11" fmla="*/ 277 h 725"/>
                <a:gd name="T12" fmla="*/ 193 w 1606"/>
                <a:gd name="T13" fmla="*/ 265 h 725"/>
                <a:gd name="T14" fmla="*/ 225 w 1606"/>
                <a:gd name="T15" fmla="*/ 262 h 725"/>
                <a:gd name="T16" fmla="*/ 257 w 1606"/>
                <a:gd name="T17" fmla="*/ 270 h 725"/>
                <a:gd name="T18" fmla="*/ 289 w 1606"/>
                <a:gd name="T19" fmla="*/ 288 h 725"/>
                <a:gd name="T20" fmla="*/ 321 w 1606"/>
                <a:gd name="T21" fmla="*/ 321 h 725"/>
                <a:gd name="T22" fmla="*/ 353 w 1606"/>
                <a:gd name="T23" fmla="*/ 373 h 725"/>
                <a:gd name="T24" fmla="*/ 385 w 1606"/>
                <a:gd name="T25" fmla="*/ 442 h 725"/>
                <a:gd name="T26" fmla="*/ 417 w 1606"/>
                <a:gd name="T27" fmla="*/ 520 h 725"/>
                <a:gd name="T28" fmla="*/ 450 w 1606"/>
                <a:gd name="T29" fmla="*/ 592 h 725"/>
                <a:gd name="T30" fmla="*/ 482 w 1606"/>
                <a:gd name="T31" fmla="*/ 646 h 725"/>
                <a:gd name="T32" fmla="*/ 514 w 1606"/>
                <a:gd name="T33" fmla="*/ 679 h 725"/>
                <a:gd name="T34" fmla="*/ 546 w 1606"/>
                <a:gd name="T35" fmla="*/ 692 h 725"/>
                <a:gd name="T36" fmla="*/ 578 w 1606"/>
                <a:gd name="T37" fmla="*/ 689 h 725"/>
                <a:gd name="T38" fmla="*/ 610 w 1606"/>
                <a:gd name="T39" fmla="*/ 672 h 725"/>
                <a:gd name="T40" fmla="*/ 642 w 1606"/>
                <a:gd name="T41" fmla="*/ 643 h 725"/>
                <a:gd name="T42" fmla="*/ 674 w 1606"/>
                <a:gd name="T43" fmla="*/ 602 h 725"/>
                <a:gd name="T44" fmla="*/ 707 w 1606"/>
                <a:gd name="T45" fmla="*/ 551 h 725"/>
                <a:gd name="T46" fmla="*/ 739 w 1606"/>
                <a:gd name="T47" fmla="*/ 492 h 725"/>
                <a:gd name="T48" fmla="*/ 771 w 1606"/>
                <a:gd name="T49" fmla="*/ 430 h 725"/>
                <a:gd name="T50" fmla="*/ 803 w 1606"/>
                <a:gd name="T51" fmla="*/ 370 h 725"/>
                <a:gd name="T52" fmla="*/ 835 w 1606"/>
                <a:gd name="T53" fmla="*/ 315 h 725"/>
                <a:gd name="T54" fmla="*/ 867 w 1606"/>
                <a:gd name="T55" fmla="*/ 270 h 725"/>
                <a:gd name="T56" fmla="*/ 899 w 1606"/>
                <a:gd name="T57" fmla="*/ 233 h 725"/>
                <a:gd name="T58" fmla="*/ 931 w 1606"/>
                <a:gd name="T59" fmla="*/ 206 h 725"/>
                <a:gd name="T60" fmla="*/ 963 w 1606"/>
                <a:gd name="T61" fmla="*/ 186 h 725"/>
                <a:gd name="T62" fmla="*/ 996 w 1606"/>
                <a:gd name="T63" fmla="*/ 173 h 725"/>
                <a:gd name="T64" fmla="*/ 1028 w 1606"/>
                <a:gd name="T65" fmla="*/ 165 h 725"/>
                <a:gd name="T66" fmla="*/ 1060 w 1606"/>
                <a:gd name="T67" fmla="*/ 161 h 725"/>
                <a:gd name="T68" fmla="*/ 1092 w 1606"/>
                <a:gd name="T69" fmla="*/ 163 h 725"/>
                <a:gd name="T70" fmla="*/ 1124 w 1606"/>
                <a:gd name="T71" fmla="*/ 170 h 725"/>
                <a:gd name="T72" fmla="*/ 1156 w 1606"/>
                <a:gd name="T73" fmla="*/ 184 h 725"/>
                <a:gd name="T74" fmla="*/ 1188 w 1606"/>
                <a:gd name="T75" fmla="*/ 205 h 725"/>
                <a:gd name="T76" fmla="*/ 1220 w 1606"/>
                <a:gd name="T77" fmla="*/ 232 h 725"/>
                <a:gd name="T78" fmla="*/ 1252 w 1606"/>
                <a:gd name="T79" fmla="*/ 259 h 725"/>
                <a:gd name="T80" fmla="*/ 1285 w 1606"/>
                <a:gd name="T81" fmla="*/ 282 h 725"/>
                <a:gd name="T82" fmla="*/ 1317 w 1606"/>
                <a:gd name="T83" fmla="*/ 298 h 725"/>
                <a:gd name="T84" fmla="*/ 1349 w 1606"/>
                <a:gd name="T85" fmla="*/ 306 h 725"/>
                <a:gd name="T86" fmla="*/ 1381 w 1606"/>
                <a:gd name="T87" fmla="*/ 307 h 725"/>
                <a:gd name="T88" fmla="*/ 1413 w 1606"/>
                <a:gd name="T89" fmla="*/ 302 h 725"/>
                <a:gd name="T90" fmla="*/ 1445 w 1606"/>
                <a:gd name="T91" fmla="*/ 288 h 725"/>
                <a:gd name="T92" fmla="*/ 1477 w 1606"/>
                <a:gd name="T93" fmla="*/ 264 h 725"/>
                <a:gd name="T94" fmla="*/ 1509 w 1606"/>
                <a:gd name="T95" fmla="*/ 225 h 725"/>
                <a:gd name="T96" fmla="*/ 1541 w 1606"/>
                <a:gd name="T97" fmla="*/ 167 h 725"/>
                <a:gd name="T98" fmla="*/ 1574 w 1606"/>
                <a:gd name="T99" fmla="*/ 91 h 725"/>
                <a:gd name="T100" fmla="*/ 1606 w 1606"/>
                <a:gd name="T101"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25">
                  <a:moveTo>
                    <a:pt x="0" y="725"/>
                  </a:moveTo>
                  <a:lnTo>
                    <a:pt x="32" y="549"/>
                  </a:lnTo>
                  <a:lnTo>
                    <a:pt x="64" y="427"/>
                  </a:lnTo>
                  <a:lnTo>
                    <a:pt x="96" y="349"/>
                  </a:lnTo>
                  <a:lnTo>
                    <a:pt x="128" y="303"/>
                  </a:lnTo>
                  <a:lnTo>
                    <a:pt x="161" y="277"/>
                  </a:lnTo>
                  <a:lnTo>
                    <a:pt x="193" y="265"/>
                  </a:lnTo>
                  <a:lnTo>
                    <a:pt x="225" y="262"/>
                  </a:lnTo>
                  <a:lnTo>
                    <a:pt x="257" y="270"/>
                  </a:lnTo>
                  <a:lnTo>
                    <a:pt x="289" y="288"/>
                  </a:lnTo>
                  <a:lnTo>
                    <a:pt x="321" y="321"/>
                  </a:lnTo>
                  <a:lnTo>
                    <a:pt x="353" y="373"/>
                  </a:lnTo>
                  <a:lnTo>
                    <a:pt x="385" y="442"/>
                  </a:lnTo>
                  <a:lnTo>
                    <a:pt x="417" y="520"/>
                  </a:lnTo>
                  <a:lnTo>
                    <a:pt x="450" y="592"/>
                  </a:lnTo>
                  <a:lnTo>
                    <a:pt x="482" y="646"/>
                  </a:lnTo>
                  <a:lnTo>
                    <a:pt x="514" y="679"/>
                  </a:lnTo>
                  <a:lnTo>
                    <a:pt x="546" y="692"/>
                  </a:lnTo>
                  <a:lnTo>
                    <a:pt x="578" y="689"/>
                  </a:lnTo>
                  <a:lnTo>
                    <a:pt x="610" y="672"/>
                  </a:lnTo>
                  <a:lnTo>
                    <a:pt x="642" y="643"/>
                  </a:lnTo>
                  <a:lnTo>
                    <a:pt x="674" y="602"/>
                  </a:lnTo>
                  <a:lnTo>
                    <a:pt x="707" y="551"/>
                  </a:lnTo>
                  <a:lnTo>
                    <a:pt x="739" y="492"/>
                  </a:lnTo>
                  <a:lnTo>
                    <a:pt x="771" y="430"/>
                  </a:lnTo>
                  <a:lnTo>
                    <a:pt x="803" y="370"/>
                  </a:lnTo>
                  <a:lnTo>
                    <a:pt x="835" y="315"/>
                  </a:lnTo>
                  <a:lnTo>
                    <a:pt x="867" y="270"/>
                  </a:lnTo>
                  <a:lnTo>
                    <a:pt x="899" y="233"/>
                  </a:lnTo>
                  <a:lnTo>
                    <a:pt x="931" y="206"/>
                  </a:lnTo>
                  <a:lnTo>
                    <a:pt x="963" y="186"/>
                  </a:lnTo>
                  <a:lnTo>
                    <a:pt x="996" y="173"/>
                  </a:lnTo>
                  <a:lnTo>
                    <a:pt x="1028" y="165"/>
                  </a:lnTo>
                  <a:lnTo>
                    <a:pt x="1060" y="161"/>
                  </a:lnTo>
                  <a:lnTo>
                    <a:pt x="1092" y="163"/>
                  </a:lnTo>
                  <a:lnTo>
                    <a:pt x="1124" y="170"/>
                  </a:lnTo>
                  <a:lnTo>
                    <a:pt x="1156" y="184"/>
                  </a:lnTo>
                  <a:lnTo>
                    <a:pt x="1188" y="205"/>
                  </a:lnTo>
                  <a:lnTo>
                    <a:pt x="1220" y="232"/>
                  </a:lnTo>
                  <a:lnTo>
                    <a:pt x="1252" y="259"/>
                  </a:lnTo>
                  <a:lnTo>
                    <a:pt x="1285" y="282"/>
                  </a:lnTo>
                  <a:lnTo>
                    <a:pt x="1317" y="298"/>
                  </a:lnTo>
                  <a:lnTo>
                    <a:pt x="1349" y="306"/>
                  </a:lnTo>
                  <a:lnTo>
                    <a:pt x="1381" y="307"/>
                  </a:lnTo>
                  <a:lnTo>
                    <a:pt x="1413" y="302"/>
                  </a:lnTo>
                  <a:lnTo>
                    <a:pt x="1445" y="288"/>
                  </a:lnTo>
                  <a:lnTo>
                    <a:pt x="1477" y="264"/>
                  </a:lnTo>
                  <a:lnTo>
                    <a:pt x="1509" y="225"/>
                  </a:lnTo>
                  <a:lnTo>
                    <a:pt x="1541" y="167"/>
                  </a:lnTo>
                  <a:lnTo>
                    <a:pt x="1574" y="91"/>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0" name="Freeform 127">
              <a:extLst>
                <a:ext uri="{FF2B5EF4-FFF2-40B4-BE49-F238E27FC236}">
                  <a16:creationId xmlns:a16="http://schemas.microsoft.com/office/drawing/2014/main" id="{E3C0174F-28E0-400F-7877-250950002093}"/>
                </a:ext>
              </a:extLst>
            </p:cNvPr>
            <p:cNvSpPr>
              <a:spLocks/>
            </p:cNvSpPr>
            <p:nvPr/>
          </p:nvSpPr>
          <p:spPr bwMode="auto">
            <a:xfrm>
              <a:off x="3291" y="870"/>
              <a:ext cx="1606" cy="619"/>
            </a:xfrm>
            <a:custGeom>
              <a:avLst/>
              <a:gdLst>
                <a:gd name="T0" fmla="*/ 0 w 1606"/>
                <a:gd name="T1" fmla="*/ 558 h 619"/>
                <a:gd name="T2" fmla="*/ 32 w 1606"/>
                <a:gd name="T3" fmla="*/ 512 h 619"/>
                <a:gd name="T4" fmla="*/ 64 w 1606"/>
                <a:gd name="T5" fmla="*/ 453 h 619"/>
                <a:gd name="T6" fmla="*/ 96 w 1606"/>
                <a:gd name="T7" fmla="*/ 392 h 619"/>
                <a:gd name="T8" fmla="*/ 128 w 1606"/>
                <a:gd name="T9" fmla="*/ 341 h 619"/>
                <a:gd name="T10" fmla="*/ 161 w 1606"/>
                <a:gd name="T11" fmla="*/ 310 h 619"/>
                <a:gd name="T12" fmla="*/ 193 w 1606"/>
                <a:gd name="T13" fmla="*/ 300 h 619"/>
                <a:gd name="T14" fmla="*/ 225 w 1606"/>
                <a:gd name="T15" fmla="*/ 310 h 619"/>
                <a:gd name="T16" fmla="*/ 257 w 1606"/>
                <a:gd name="T17" fmla="*/ 334 h 619"/>
                <a:gd name="T18" fmla="*/ 289 w 1606"/>
                <a:gd name="T19" fmla="*/ 369 h 619"/>
                <a:gd name="T20" fmla="*/ 321 w 1606"/>
                <a:gd name="T21" fmla="*/ 409 h 619"/>
                <a:gd name="T22" fmla="*/ 353 w 1606"/>
                <a:gd name="T23" fmla="*/ 449 h 619"/>
                <a:gd name="T24" fmla="*/ 385 w 1606"/>
                <a:gd name="T25" fmla="*/ 487 h 619"/>
                <a:gd name="T26" fmla="*/ 417 w 1606"/>
                <a:gd name="T27" fmla="*/ 520 h 619"/>
                <a:gd name="T28" fmla="*/ 450 w 1606"/>
                <a:gd name="T29" fmla="*/ 547 h 619"/>
                <a:gd name="T30" fmla="*/ 482 w 1606"/>
                <a:gd name="T31" fmla="*/ 569 h 619"/>
                <a:gd name="T32" fmla="*/ 514 w 1606"/>
                <a:gd name="T33" fmla="*/ 585 h 619"/>
                <a:gd name="T34" fmla="*/ 546 w 1606"/>
                <a:gd name="T35" fmla="*/ 597 h 619"/>
                <a:gd name="T36" fmla="*/ 578 w 1606"/>
                <a:gd name="T37" fmla="*/ 605 h 619"/>
                <a:gd name="T38" fmla="*/ 610 w 1606"/>
                <a:gd name="T39" fmla="*/ 612 h 619"/>
                <a:gd name="T40" fmla="*/ 642 w 1606"/>
                <a:gd name="T41" fmla="*/ 616 h 619"/>
                <a:gd name="T42" fmla="*/ 674 w 1606"/>
                <a:gd name="T43" fmla="*/ 618 h 619"/>
                <a:gd name="T44" fmla="*/ 707 w 1606"/>
                <a:gd name="T45" fmla="*/ 619 h 619"/>
                <a:gd name="T46" fmla="*/ 739 w 1606"/>
                <a:gd name="T47" fmla="*/ 616 h 619"/>
                <a:gd name="T48" fmla="*/ 771 w 1606"/>
                <a:gd name="T49" fmla="*/ 607 h 619"/>
                <a:gd name="T50" fmla="*/ 803 w 1606"/>
                <a:gd name="T51" fmla="*/ 585 h 619"/>
                <a:gd name="T52" fmla="*/ 835 w 1606"/>
                <a:gd name="T53" fmla="*/ 534 h 619"/>
                <a:gd name="T54" fmla="*/ 867 w 1606"/>
                <a:gd name="T55" fmla="*/ 439 h 619"/>
                <a:gd name="T56" fmla="*/ 899 w 1606"/>
                <a:gd name="T57" fmla="*/ 303 h 619"/>
                <a:gd name="T58" fmla="*/ 931 w 1606"/>
                <a:gd name="T59" fmla="*/ 167 h 619"/>
                <a:gd name="T60" fmla="*/ 963 w 1606"/>
                <a:gd name="T61" fmla="*/ 74 h 619"/>
                <a:gd name="T62" fmla="*/ 996 w 1606"/>
                <a:gd name="T63" fmla="*/ 27 h 619"/>
                <a:gd name="T64" fmla="*/ 1028 w 1606"/>
                <a:gd name="T65" fmla="*/ 8 h 619"/>
                <a:gd name="T66" fmla="*/ 1060 w 1606"/>
                <a:gd name="T67" fmla="*/ 5 h 619"/>
                <a:gd name="T68" fmla="*/ 1092 w 1606"/>
                <a:gd name="T69" fmla="*/ 13 h 619"/>
                <a:gd name="T70" fmla="*/ 1124 w 1606"/>
                <a:gd name="T71" fmla="*/ 30 h 619"/>
                <a:gd name="T72" fmla="*/ 1156 w 1606"/>
                <a:gd name="T73" fmla="*/ 60 h 619"/>
                <a:gd name="T74" fmla="*/ 1188 w 1606"/>
                <a:gd name="T75" fmla="*/ 105 h 619"/>
                <a:gd name="T76" fmla="*/ 1220 w 1606"/>
                <a:gd name="T77" fmla="*/ 166 h 619"/>
                <a:gd name="T78" fmla="*/ 1252 w 1606"/>
                <a:gd name="T79" fmla="*/ 241 h 619"/>
                <a:gd name="T80" fmla="*/ 1285 w 1606"/>
                <a:gd name="T81" fmla="*/ 320 h 619"/>
                <a:gd name="T82" fmla="*/ 1317 w 1606"/>
                <a:gd name="T83" fmla="*/ 390 h 619"/>
                <a:gd name="T84" fmla="*/ 1349 w 1606"/>
                <a:gd name="T85" fmla="*/ 443 h 619"/>
                <a:gd name="T86" fmla="*/ 1381 w 1606"/>
                <a:gd name="T87" fmla="*/ 474 h 619"/>
                <a:gd name="T88" fmla="*/ 1413 w 1606"/>
                <a:gd name="T89" fmla="*/ 484 h 619"/>
                <a:gd name="T90" fmla="*/ 1445 w 1606"/>
                <a:gd name="T91" fmla="*/ 472 h 619"/>
                <a:gd name="T92" fmla="*/ 1477 w 1606"/>
                <a:gd name="T93" fmla="*/ 435 h 619"/>
                <a:gd name="T94" fmla="*/ 1509 w 1606"/>
                <a:gd name="T95" fmla="*/ 369 h 619"/>
                <a:gd name="T96" fmla="*/ 1541 w 1606"/>
                <a:gd name="T97" fmla="*/ 270 h 619"/>
                <a:gd name="T98" fmla="*/ 1574 w 1606"/>
                <a:gd name="T99" fmla="*/ 142 h 619"/>
                <a:gd name="T100" fmla="*/ 1606 w 1606"/>
                <a:gd name="T101"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19">
                  <a:moveTo>
                    <a:pt x="0" y="558"/>
                  </a:moveTo>
                  <a:lnTo>
                    <a:pt x="32" y="512"/>
                  </a:lnTo>
                  <a:lnTo>
                    <a:pt x="64" y="453"/>
                  </a:lnTo>
                  <a:lnTo>
                    <a:pt x="96" y="392"/>
                  </a:lnTo>
                  <a:lnTo>
                    <a:pt x="128" y="341"/>
                  </a:lnTo>
                  <a:lnTo>
                    <a:pt x="161" y="310"/>
                  </a:lnTo>
                  <a:lnTo>
                    <a:pt x="193" y="300"/>
                  </a:lnTo>
                  <a:lnTo>
                    <a:pt x="225" y="310"/>
                  </a:lnTo>
                  <a:lnTo>
                    <a:pt x="257" y="334"/>
                  </a:lnTo>
                  <a:lnTo>
                    <a:pt x="289" y="369"/>
                  </a:lnTo>
                  <a:lnTo>
                    <a:pt x="321" y="409"/>
                  </a:lnTo>
                  <a:lnTo>
                    <a:pt x="353" y="449"/>
                  </a:lnTo>
                  <a:lnTo>
                    <a:pt x="385" y="487"/>
                  </a:lnTo>
                  <a:lnTo>
                    <a:pt x="417" y="520"/>
                  </a:lnTo>
                  <a:lnTo>
                    <a:pt x="450" y="547"/>
                  </a:lnTo>
                  <a:lnTo>
                    <a:pt x="482" y="569"/>
                  </a:lnTo>
                  <a:lnTo>
                    <a:pt x="514" y="585"/>
                  </a:lnTo>
                  <a:lnTo>
                    <a:pt x="546" y="597"/>
                  </a:lnTo>
                  <a:lnTo>
                    <a:pt x="578" y="605"/>
                  </a:lnTo>
                  <a:lnTo>
                    <a:pt x="610" y="612"/>
                  </a:lnTo>
                  <a:lnTo>
                    <a:pt x="642" y="616"/>
                  </a:lnTo>
                  <a:lnTo>
                    <a:pt x="674" y="618"/>
                  </a:lnTo>
                  <a:lnTo>
                    <a:pt x="707" y="619"/>
                  </a:lnTo>
                  <a:lnTo>
                    <a:pt x="739" y="616"/>
                  </a:lnTo>
                  <a:lnTo>
                    <a:pt x="771" y="607"/>
                  </a:lnTo>
                  <a:lnTo>
                    <a:pt x="803" y="585"/>
                  </a:lnTo>
                  <a:lnTo>
                    <a:pt x="835" y="534"/>
                  </a:lnTo>
                  <a:lnTo>
                    <a:pt x="867" y="439"/>
                  </a:lnTo>
                  <a:lnTo>
                    <a:pt x="899" y="303"/>
                  </a:lnTo>
                  <a:lnTo>
                    <a:pt x="931" y="167"/>
                  </a:lnTo>
                  <a:lnTo>
                    <a:pt x="963" y="74"/>
                  </a:lnTo>
                  <a:lnTo>
                    <a:pt x="996" y="27"/>
                  </a:lnTo>
                  <a:lnTo>
                    <a:pt x="1028" y="8"/>
                  </a:lnTo>
                  <a:lnTo>
                    <a:pt x="1060" y="5"/>
                  </a:lnTo>
                  <a:lnTo>
                    <a:pt x="1092" y="13"/>
                  </a:lnTo>
                  <a:lnTo>
                    <a:pt x="1124" y="30"/>
                  </a:lnTo>
                  <a:lnTo>
                    <a:pt x="1156" y="60"/>
                  </a:lnTo>
                  <a:lnTo>
                    <a:pt x="1188" y="105"/>
                  </a:lnTo>
                  <a:lnTo>
                    <a:pt x="1220" y="166"/>
                  </a:lnTo>
                  <a:lnTo>
                    <a:pt x="1252" y="241"/>
                  </a:lnTo>
                  <a:lnTo>
                    <a:pt x="1285" y="320"/>
                  </a:lnTo>
                  <a:lnTo>
                    <a:pt x="1317" y="390"/>
                  </a:lnTo>
                  <a:lnTo>
                    <a:pt x="1349" y="443"/>
                  </a:lnTo>
                  <a:lnTo>
                    <a:pt x="1381" y="474"/>
                  </a:lnTo>
                  <a:lnTo>
                    <a:pt x="1413" y="484"/>
                  </a:lnTo>
                  <a:lnTo>
                    <a:pt x="1445" y="472"/>
                  </a:lnTo>
                  <a:lnTo>
                    <a:pt x="1477" y="435"/>
                  </a:lnTo>
                  <a:lnTo>
                    <a:pt x="1509" y="369"/>
                  </a:lnTo>
                  <a:lnTo>
                    <a:pt x="1541" y="270"/>
                  </a:lnTo>
                  <a:lnTo>
                    <a:pt x="1574" y="142"/>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1" name="Freeform 128">
              <a:extLst>
                <a:ext uri="{FF2B5EF4-FFF2-40B4-BE49-F238E27FC236}">
                  <a16:creationId xmlns:a16="http://schemas.microsoft.com/office/drawing/2014/main" id="{8E5818EF-FE71-9B0E-E199-CC3BE5ADB87E}"/>
                </a:ext>
              </a:extLst>
            </p:cNvPr>
            <p:cNvSpPr>
              <a:spLocks/>
            </p:cNvSpPr>
            <p:nvPr/>
          </p:nvSpPr>
          <p:spPr bwMode="auto">
            <a:xfrm>
              <a:off x="3291" y="727"/>
              <a:ext cx="1606" cy="1109"/>
            </a:xfrm>
            <a:custGeom>
              <a:avLst/>
              <a:gdLst>
                <a:gd name="T0" fmla="*/ 0 w 1606"/>
                <a:gd name="T1" fmla="*/ 1109 h 1109"/>
                <a:gd name="T2" fmla="*/ 32 w 1606"/>
                <a:gd name="T3" fmla="*/ 1038 h 1109"/>
                <a:gd name="T4" fmla="*/ 64 w 1606"/>
                <a:gd name="T5" fmla="*/ 978 h 1109"/>
                <a:gd name="T6" fmla="*/ 96 w 1606"/>
                <a:gd name="T7" fmla="*/ 931 h 1109"/>
                <a:gd name="T8" fmla="*/ 128 w 1606"/>
                <a:gd name="T9" fmla="*/ 899 h 1109"/>
                <a:gd name="T10" fmla="*/ 161 w 1606"/>
                <a:gd name="T11" fmla="*/ 878 h 1109"/>
                <a:gd name="T12" fmla="*/ 193 w 1606"/>
                <a:gd name="T13" fmla="*/ 863 h 1109"/>
                <a:gd name="T14" fmla="*/ 225 w 1606"/>
                <a:gd name="T15" fmla="*/ 852 h 1109"/>
                <a:gd name="T16" fmla="*/ 257 w 1606"/>
                <a:gd name="T17" fmla="*/ 841 h 1109"/>
                <a:gd name="T18" fmla="*/ 289 w 1606"/>
                <a:gd name="T19" fmla="*/ 828 h 1109"/>
                <a:gd name="T20" fmla="*/ 321 w 1606"/>
                <a:gd name="T21" fmla="*/ 811 h 1109"/>
                <a:gd name="T22" fmla="*/ 353 w 1606"/>
                <a:gd name="T23" fmla="*/ 787 h 1109"/>
                <a:gd name="T24" fmla="*/ 385 w 1606"/>
                <a:gd name="T25" fmla="*/ 758 h 1109"/>
                <a:gd name="T26" fmla="*/ 417 w 1606"/>
                <a:gd name="T27" fmla="*/ 727 h 1109"/>
                <a:gd name="T28" fmla="*/ 450 w 1606"/>
                <a:gd name="T29" fmla="*/ 699 h 1109"/>
                <a:gd name="T30" fmla="*/ 482 w 1606"/>
                <a:gd name="T31" fmla="*/ 675 h 1109"/>
                <a:gd name="T32" fmla="*/ 514 w 1606"/>
                <a:gd name="T33" fmla="*/ 657 h 1109"/>
                <a:gd name="T34" fmla="*/ 546 w 1606"/>
                <a:gd name="T35" fmla="*/ 643 h 1109"/>
                <a:gd name="T36" fmla="*/ 578 w 1606"/>
                <a:gd name="T37" fmla="*/ 631 h 1109"/>
                <a:gd name="T38" fmla="*/ 610 w 1606"/>
                <a:gd name="T39" fmla="*/ 617 h 1109"/>
                <a:gd name="T40" fmla="*/ 642 w 1606"/>
                <a:gd name="T41" fmla="*/ 599 h 1109"/>
                <a:gd name="T42" fmla="*/ 674 w 1606"/>
                <a:gd name="T43" fmla="*/ 572 h 1109"/>
                <a:gd name="T44" fmla="*/ 707 w 1606"/>
                <a:gd name="T45" fmla="*/ 530 h 1109"/>
                <a:gd name="T46" fmla="*/ 739 w 1606"/>
                <a:gd name="T47" fmla="*/ 470 h 1109"/>
                <a:gd name="T48" fmla="*/ 771 w 1606"/>
                <a:gd name="T49" fmla="*/ 391 h 1109"/>
                <a:gd name="T50" fmla="*/ 803 w 1606"/>
                <a:gd name="T51" fmla="*/ 299 h 1109"/>
                <a:gd name="T52" fmla="*/ 835 w 1606"/>
                <a:gd name="T53" fmla="*/ 208 h 1109"/>
                <a:gd name="T54" fmla="*/ 867 w 1606"/>
                <a:gd name="T55" fmla="*/ 130 h 1109"/>
                <a:gd name="T56" fmla="*/ 899 w 1606"/>
                <a:gd name="T57" fmla="*/ 71 h 1109"/>
                <a:gd name="T58" fmla="*/ 931 w 1606"/>
                <a:gd name="T59" fmla="*/ 32 h 1109"/>
                <a:gd name="T60" fmla="*/ 963 w 1606"/>
                <a:gd name="T61" fmla="*/ 10 h 1109"/>
                <a:gd name="T62" fmla="*/ 996 w 1606"/>
                <a:gd name="T63" fmla="*/ 0 h 1109"/>
                <a:gd name="T64" fmla="*/ 1028 w 1606"/>
                <a:gd name="T65" fmla="*/ 1 h 1109"/>
                <a:gd name="T66" fmla="*/ 1060 w 1606"/>
                <a:gd name="T67" fmla="*/ 13 h 1109"/>
                <a:gd name="T68" fmla="*/ 1092 w 1606"/>
                <a:gd name="T69" fmla="*/ 37 h 1109"/>
                <a:gd name="T70" fmla="*/ 1124 w 1606"/>
                <a:gd name="T71" fmla="*/ 77 h 1109"/>
                <a:gd name="T72" fmla="*/ 1156 w 1606"/>
                <a:gd name="T73" fmla="*/ 135 h 1109"/>
                <a:gd name="T74" fmla="*/ 1188 w 1606"/>
                <a:gd name="T75" fmla="*/ 207 h 1109"/>
                <a:gd name="T76" fmla="*/ 1220 w 1606"/>
                <a:gd name="T77" fmla="*/ 285 h 1109"/>
                <a:gd name="T78" fmla="*/ 1252 w 1606"/>
                <a:gd name="T79" fmla="*/ 358 h 1109"/>
                <a:gd name="T80" fmla="*/ 1285 w 1606"/>
                <a:gd name="T81" fmla="*/ 415 h 1109"/>
                <a:gd name="T82" fmla="*/ 1317 w 1606"/>
                <a:gd name="T83" fmla="*/ 455 h 1109"/>
                <a:gd name="T84" fmla="*/ 1349 w 1606"/>
                <a:gd name="T85" fmla="*/ 479 h 1109"/>
                <a:gd name="T86" fmla="*/ 1381 w 1606"/>
                <a:gd name="T87" fmla="*/ 489 h 1109"/>
                <a:gd name="T88" fmla="*/ 1413 w 1606"/>
                <a:gd name="T89" fmla="*/ 488 h 1109"/>
                <a:gd name="T90" fmla="*/ 1445 w 1606"/>
                <a:gd name="T91" fmla="*/ 475 h 1109"/>
                <a:gd name="T92" fmla="*/ 1477 w 1606"/>
                <a:gd name="T93" fmla="*/ 446 h 1109"/>
                <a:gd name="T94" fmla="*/ 1509 w 1606"/>
                <a:gd name="T95" fmla="*/ 398 h 1109"/>
                <a:gd name="T96" fmla="*/ 1541 w 1606"/>
                <a:gd name="T97" fmla="*/ 326 h 1109"/>
                <a:gd name="T98" fmla="*/ 1574 w 1606"/>
                <a:gd name="T99" fmla="*/ 229 h 1109"/>
                <a:gd name="T100" fmla="*/ 1606 w 1606"/>
                <a:gd name="T101" fmla="*/ 117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109">
                  <a:moveTo>
                    <a:pt x="0" y="1109"/>
                  </a:moveTo>
                  <a:lnTo>
                    <a:pt x="32" y="1038"/>
                  </a:lnTo>
                  <a:lnTo>
                    <a:pt x="64" y="978"/>
                  </a:lnTo>
                  <a:lnTo>
                    <a:pt x="96" y="931"/>
                  </a:lnTo>
                  <a:lnTo>
                    <a:pt x="128" y="899"/>
                  </a:lnTo>
                  <a:lnTo>
                    <a:pt x="161" y="878"/>
                  </a:lnTo>
                  <a:lnTo>
                    <a:pt x="193" y="863"/>
                  </a:lnTo>
                  <a:lnTo>
                    <a:pt x="225" y="852"/>
                  </a:lnTo>
                  <a:lnTo>
                    <a:pt x="257" y="841"/>
                  </a:lnTo>
                  <a:lnTo>
                    <a:pt x="289" y="828"/>
                  </a:lnTo>
                  <a:lnTo>
                    <a:pt x="321" y="811"/>
                  </a:lnTo>
                  <a:lnTo>
                    <a:pt x="353" y="787"/>
                  </a:lnTo>
                  <a:lnTo>
                    <a:pt x="385" y="758"/>
                  </a:lnTo>
                  <a:lnTo>
                    <a:pt x="417" y="727"/>
                  </a:lnTo>
                  <a:lnTo>
                    <a:pt x="450" y="699"/>
                  </a:lnTo>
                  <a:lnTo>
                    <a:pt x="482" y="675"/>
                  </a:lnTo>
                  <a:lnTo>
                    <a:pt x="514" y="657"/>
                  </a:lnTo>
                  <a:lnTo>
                    <a:pt x="546" y="643"/>
                  </a:lnTo>
                  <a:lnTo>
                    <a:pt x="578" y="631"/>
                  </a:lnTo>
                  <a:lnTo>
                    <a:pt x="610" y="617"/>
                  </a:lnTo>
                  <a:lnTo>
                    <a:pt x="642" y="599"/>
                  </a:lnTo>
                  <a:lnTo>
                    <a:pt x="674" y="572"/>
                  </a:lnTo>
                  <a:lnTo>
                    <a:pt x="707" y="530"/>
                  </a:lnTo>
                  <a:lnTo>
                    <a:pt x="739" y="470"/>
                  </a:lnTo>
                  <a:lnTo>
                    <a:pt x="771" y="391"/>
                  </a:lnTo>
                  <a:lnTo>
                    <a:pt x="803" y="299"/>
                  </a:lnTo>
                  <a:lnTo>
                    <a:pt x="835" y="208"/>
                  </a:lnTo>
                  <a:lnTo>
                    <a:pt x="867" y="130"/>
                  </a:lnTo>
                  <a:lnTo>
                    <a:pt x="899" y="71"/>
                  </a:lnTo>
                  <a:lnTo>
                    <a:pt x="931" y="32"/>
                  </a:lnTo>
                  <a:lnTo>
                    <a:pt x="963" y="10"/>
                  </a:lnTo>
                  <a:lnTo>
                    <a:pt x="996" y="0"/>
                  </a:lnTo>
                  <a:lnTo>
                    <a:pt x="1028" y="1"/>
                  </a:lnTo>
                  <a:lnTo>
                    <a:pt x="1060" y="13"/>
                  </a:lnTo>
                  <a:lnTo>
                    <a:pt x="1092" y="37"/>
                  </a:lnTo>
                  <a:lnTo>
                    <a:pt x="1124" y="77"/>
                  </a:lnTo>
                  <a:lnTo>
                    <a:pt x="1156" y="135"/>
                  </a:lnTo>
                  <a:lnTo>
                    <a:pt x="1188" y="207"/>
                  </a:lnTo>
                  <a:lnTo>
                    <a:pt x="1220" y="285"/>
                  </a:lnTo>
                  <a:lnTo>
                    <a:pt x="1252" y="358"/>
                  </a:lnTo>
                  <a:lnTo>
                    <a:pt x="1285" y="415"/>
                  </a:lnTo>
                  <a:lnTo>
                    <a:pt x="1317" y="455"/>
                  </a:lnTo>
                  <a:lnTo>
                    <a:pt x="1349" y="479"/>
                  </a:lnTo>
                  <a:lnTo>
                    <a:pt x="1381" y="489"/>
                  </a:lnTo>
                  <a:lnTo>
                    <a:pt x="1413" y="488"/>
                  </a:lnTo>
                  <a:lnTo>
                    <a:pt x="1445" y="475"/>
                  </a:lnTo>
                  <a:lnTo>
                    <a:pt x="1477" y="446"/>
                  </a:lnTo>
                  <a:lnTo>
                    <a:pt x="1509" y="398"/>
                  </a:lnTo>
                  <a:lnTo>
                    <a:pt x="1541" y="326"/>
                  </a:lnTo>
                  <a:lnTo>
                    <a:pt x="1574" y="229"/>
                  </a:lnTo>
                  <a:lnTo>
                    <a:pt x="1606" y="11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2" name="Freeform 129">
              <a:extLst>
                <a:ext uri="{FF2B5EF4-FFF2-40B4-BE49-F238E27FC236}">
                  <a16:creationId xmlns:a16="http://schemas.microsoft.com/office/drawing/2014/main" id="{D6DF08CB-2BB5-170A-E3A5-E4A00E7284FD}"/>
                </a:ext>
              </a:extLst>
            </p:cNvPr>
            <p:cNvSpPr>
              <a:spLocks/>
            </p:cNvSpPr>
            <p:nvPr/>
          </p:nvSpPr>
          <p:spPr bwMode="auto">
            <a:xfrm>
              <a:off x="3291" y="898"/>
              <a:ext cx="1606" cy="639"/>
            </a:xfrm>
            <a:custGeom>
              <a:avLst/>
              <a:gdLst>
                <a:gd name="T0" fmla="*/ 0 w 1606"/>
                <a:gd name="T1" fmla="*/ 639 h 639"/>
                <a:gd name="T2" fmla="*/ 32 w 1606"/>
                <a:gd name="T3" fmla="*/ 540 h 639"/>
                <a:gd name="T4" fmla="*/ 64 w 1606"/>
                <a:gd name="T5" fmla="*/ 459 h 639"/>
                <a:gd name="T6" fmla="*/ 96 w 1606"/>
                <a:gd name="T7" fmla="*/ 400 h 639"/>
                <a:gd name="T8" fmla="*/ 128 w 1606"/>
                <a:gd name="T9" fmla="*/ 360 h 639"/>
                <a:gd name="T10" fmla="*/ 161 w 1606"/>
                <a:gd name="T11" fmla="*/ 336 h 639"/>
                <a:gd name="T12" fmla="*/ 193 w 1606"/>
                <a:gd name="T13" fmla="*/ 325 h 639"/>
                <a:gd name="T14" fmla="*/ 225 w 1606"/>
                <a:gd name="T15" fmla="*/ 326 h 639"/>
                <a:gd name="T16" fmla="*/ 257 w 1606"/>
                <a:gd name="T17" fmla="*/ 340 h 639"/>
                <a:gd name="T18" fmla="*/ 289 w 1606"/>
                <a:gd name="T19" fmla="*/ 369 h 639"/>
                <a:gd name="T20" fmla="*/ 321 w 1606"/>
                <a:gd name="T21" fmla="*/ 413 h 639"/>
                <a:gd name="T22" fmla="*/ 353 w 1606"/>
                <a:gd name="T23" fmla="*/ 466 h 639"/>
                <a:gd name="T24" fmla="*/ 385 w 1606"/>
                <a:gd name="T25" fmla="*/ 516 h 639"/>
                <a:gd name="T26" fmla="*/ 417 w 1606"/>
                <a:gd name="T27" fmla="*/ 553 h 639"/>
                <a:gd name="T28" fmla="*/ 450 w 1606"/>
                <a:gd name="T29" fmla="*/ 572 h 639"/>
                <a:gd name="T30" fmla="*/ 482 w 1606"/>
                <a:gd name="T31" fmla="*/ 575 h 639"/>
                <a:gd name="T32" fmla="*/ 514 w 1606"/>
                <a:gd name="T33" fmla="*/ 566 h 639"/>
                <a:gd name="T34" fmla="*/ 546 w 1606"/>
                <a:gd name="T35" fmla="*/ 547 h 639"/>
                <a:gd name="T36" fmla="*/ 578 w 1606"/>
                <a:gd name="T37" fmla="*/ 521 h 639"/>
                <a:gd name="T38" fmla="*/ 610 w 1606"/>
                <a:gd name="T39" fmla="*/ 491 h 639"/>
                <a:gd name="T40" fmla="*/ 642 w 1606"/>
                <a:gd name="T41" fmla="*/ 456 h 639"/>
                <a:gd name="T42" fmla="*/ 674 w 1606"/>
                <a:gd name="T43" fmla="*/ 418 h 639"/>
                <a:gd name="T44" fmla="*/ 707 w 1606"/>
                <a:gd name="T45" fmla="*/ 377 h 639"/>
                <a:gd name="T46" fmla="*/ 739 w 1606"/>
                <a:gd name="T47" fmla="*/ 335 h 639"/>
                <a:gd name="T48" fmla="*/ 771 w 1606"/>
                <a:gd name="T49" fmla="*/ 291 h 639"/>
                <a:gd name="T50" fmla="*/ 803 w 1606"/>
                <a:gd name="T51" fmla="*/ 247 h 639"/>
                <a:gd name="T52" fmla="*/ 835 w 1606"/>
                <a:gd name="T53" fmla="*/ 203 h 639"/>
                <a:gd name="T54" fmla="*/ 867 w 1606"/>
                <a:gd name="T55" fmla="*/ 161 h 639"/>
                <a:gd name="T56" fmla="*/ 899 w 1606"/>
                <a:gd name="T57" fmla="*/ 121 h 639"/>
                <a:gd name="T58" fmla="*/ 931 w 1606"/>
                <a:gd name="T59" fmla="*/ 83 h 639"/>
                <a:gd name="T60" fmla="*/ 963 w 1606"/>
                <a:gd name="T61" fmla="*/ 50 h 639"/>
                <a:gd name="T62" fmla="*/ 996 w 1606"/>
                <a:gd name="T63" fmla="*/ 22 h 639"/>
                <a:gd name="T64" fmla="*/ 1028 w 1606"/>
                <a:gd name="T65" fmla="*/ 3 h 639"/>
                <a:gd name="T66" fmla="*/ 1060 w 1606"/>
                <a:gd name="T67" fmla="*/ 0 h 639"/>
                <a:gd name="T68" fmla="*/ 1092 w 1606"/>
                <a:gd name="T69" fmla="*/ 20 h 639"/>
                <a:gd name="T70" fmla="*/ 1124 w 1606"/>
                <a:gd name="T71" fmla="*/ 70 h 639"/>
                <a:gd name="T72" fmla="*/ 1156 w 1606"/>
                <a:gd name="T73" fmla="*/ 136 h 639"/>
                <a:gd name="T74" fmla="*/ 1188 w 1606"/>
                <a:gd name="T75" fmla="*/ 191 h 639"/>
                <a:gd name="T76" fmla="*/ 1220 w 1606"/>
                <a:gd name="T77" fmla="*/ 223 h 639"/>
                <a:gd name="T78" fmla="*/ 1252 w 1606"/>
                <a:gd name="T79" fmla="*/ 236 h 639"/>
                <a:gd name="T80" fmla="*/ 1285 w 1606"/>
                <a:gd name="T81" fmla="*/ 237 h 639"/>
                <a:gd name="T82" fmla="*/ 1317 w 1606"/>
                <a:gd name="T83" fmla="*/ 234 h 639"/>
                <a:gd name="T84" fmla="*/ 1349 w 1606"/>
                <a:gd name="T85" fmla="*/ 229 h 639"/>
                <a:gd name="T86" fmla="*/ 1381 w 1606"/>
                <a:gd name="T87" fmla="*/ 225 h 639"/>
                <a:gd name="T88" fmla="*/ 1413 w 1606"/>
                <a:gd name="T89" fmla="*/ 220 h 639"/>
                <a:gd name="T90" fmla="*/ 1445 w 1606"/>
                <a:gd name="T91" fmla="*/ 216 h 639"/>
                <a:gd name="T92" fmla="*/ 1477 w 1606"/>
                <a:gd name="T93" fmla="*/ 213 h 639"/>
                <a:gd name="T94" fmla="*/ 1509 w 1606"/>
                <a:gd name="T95" fmla="*/ 210 h 639"/>
                <a:gd name="T96" fmla="*/ 1541 w 1606"/>
                <a:gd name="T97" fmla="*/ 208 h 639"/>
                <a:gd name="T98" fmla="*/ 1574 w 1606"/>
                <a:gd name="T99" fmla="*/ 206 h 639"/>
                <a:gd name="T100" fmla="*/ 1606 w 1606"/>
                <a:gd name="T101" fmla="*/ 2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39">
                  <a:moveTo>
                    <a:pt x="0" y="639"/>
                  </a:moveTo>
                  <a:lnTo>
                    <a:pt x="32" y="540"/>
                  </a:lnTo>
                  <a:lnTo>
                    <a:pt x="64" y="459"/>
                  </a:lnTo>
                  <a:lnTo>
                    <a:pt x="96" y="400"/>
                  </a:lnTo>
                  <a:lnTo>
                    <a:pt x="128" y="360"/>
                  </a:lnTo>
                  <a:lnTo>
                    <a:pt x="161" y="336"/>
                  </a:lnTo>
                  <a:lnTo>
                    <a:pt x="193" y="325"/>
                  </a:lnTo>
                  <a:lnTo>
                    <a:pt x="225" y="326"/>
                  </a:lnTo>
                  <a:lnTo>
                    <a:pt x="257" y="340"/>
                  </a:lnTo>
                  <a:lnTo>
                    <a:pt x="289" y="369"/>
                  </a:lnTo>
                  <a:lnTo>
                    <a:pt x="321" y="413"/>
                  </a:lnTo>
                  <a:lnTo>
                    <a:pt x="353" y="466"/>
                  </a:lnTo>
                  <a:lnTo>
                    <a:pt x="385" y="516"/>
                  </a:lnTo>
                  <a:lnTo>
                    <a:pt x="417" y="553"/>
                  </a:lnTo>
                  <a:lnTo>
                    <a:pt x="450" y="572"/>
                  </a:lnTo>
                  <a:lnTo>
                    <a:pt x="482" y="575"/>
                  </a:lnTo>
                  <a:lnTo>
                    <a:pt x="514" y="566"/>
                  </a:lnTo>
                  <a:lnTo>
                    <a:pt x="546" y="547"/>
                  </a:lnTo>
                  <a:lnTo>
                    <a:pt x="578" y="521"/>
                  </a:lnTo>
                  <a:lnTo>
                    <a:pt x="610" y="491"/>
                  </a:lnTo>
                  <a:lnTo>
                    <a:pt x="642" y="456"/>
                  </a:lnTo>
                  <a:lnTo>
                    <a:pt x="674" y="418"/>
                  </a:lnTo>
                  <a:lnTo>
                    <a:pt x="707" y="377"/>
                  </a:lnTo>
                  <a:lnTo>
                    <a:pt x="739" y="335"/>
                  </a:lnTo>
                  <a:lnTo>
                    <a:pt x="771" y="291"/>
                  </a:lnTo>
                  <a:lnTo>
                    <a:pt x="803" y="247"/>
                  </a:lnTo>
                  <a:lnTo>
                    <a:pt x="835" y="203"/>
                  </a:lnTo>
                  <a:lnTo>
                    <a:pt x="867" y="161"/>
                  </a:lnTo>
                  <a:lnTo>
                    <a:pt x="899" y="121"/>
                  </a:lnTo>
                  <a:lnTo>
                    <a:pt x="931" y="83"/>
                  </a:lnTo>
                  <a:lnTo>
                    <a:pt x="963" y="50"/>
                  </a:lnTo>
                  <a:lnTo>
                    <a:pt x="996" y="22"/>
                  </a:lnTo>
                  <a:lnTo>
                    <a:pt x="1028" y="3"/>
                  </a:lnTo>
                  <a:lnTo>
                    <a:pt x="1060" y="0"/>
                  </a:lnTo>
                  <a:lnTo>
                    <a:pt x="1092" y="20"/>
                  </a:lnTo>
                  <a:lnTo>
                    <a:pt x="1124" y="70"/>
                  </a:lnTo>
                  <a:lnTo>
                    <a:pt x="1156" y="136"/>
                  </a:lnTo>
                  <a:lnTo>
                    <a:pt x="1188" y="191"/>
                  </a:lnTo>
                  <a:lnTo>
                    <a:pt x="1220" y="223"/>
                  </a:lnTo>
                  <a:lnTo>
                    <a:pt x="1252" y="236"/>
                  </a:lnTo>
                  <a:lnTo>
                    <a:pt x="1285" y="237"/>
                  </a:lnTo>
                  <a:lnTo>
                    <a:pt x="1317" y="234"/>
                  </a:lnTo>
                  <a:lnTo>
                    <a:pt x="1349" y="229"/>
                  </a:lnTo>
                  <a:lnTo>
                    <a:pt x="1381" y="225"/>
                  </a:lnTo>
                  <a:lnTo>
                    <a:pt x="1413" y="220"/>
                  </a:lnTo>
                  <a:lnTo>
                    <a:pt x="1445" y="216"/>
                  </a:lnTo>
                  <a:lnTo>
                    <a:pt x="1477" y="213"/>
                  </a:lnTo>
                  <a:lnTo>
                    <a:pt x="1509" y="210"/>
                  </a:lnTo>
                  <a:lnTo>
                    <a:pt x="1541" y="208"/>
                  </a:lnTo>
                  <a:lnTo>
                    <a:pt x="1574" y="206"/>
                  </a:lnTo>
                  <a:lnTo>
                    <a:pt x="1606" y="20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3" name="Freeform 130">
              <a:extLst>
                <a:ext uri="{FF2B5EF4-FFF2-40B4-BE49-F238E27FC236}">
                  <a16:creationId xmlns:a16="http://schemas.microsoft.com/office/drawing/2014/main" id="{03D82EF8-A1EF-770F-310B-A6A02080DFD4}"/>
                </a:ext>
              </a:extLst>
            </p:cNvPr>
            <p:cNvSpPr>
              <a:spLocks/>
            </p:cNvSpPr>
            <p:nvPr/>
          </p:nvSpPr>
          <p:spPr bwMode="auto">
            <a:xfrm>
              <a:off x="3291" y="871"/>
              <a:ext cx="1606" cy="632"/>
            </a:xfrm>
            <a:custGeom>
              <a:avLst/>
              <a:gdLst>
                <a:gd name="T0" fmla="*/ 0 w 1606"/>
                <a:gd name="T1" fmla="*/ 632 h 632"/>
                <a:gd name="T2" fmla="*/ 32 w 1606"/>
                <a:gd name="T3" fmla="*/ 566 h 632"/>
                <a:gd name="T4" fmla="*/ 64 w 1606"/>
                <a:gd name="T5" fmla="*/ 520 h 632"/>
                <a:gd name="T6" fmla="*/ 96 w 1606"/>
                <a:gd name="T7" fmla="*/ 489 h 632"/>
                <a:gd name="T8" fmla="*/ 128 w 1606"/>
                <a:gd name="T9" fmla="*/ 470 h 632"/>
                <a:gd name="T10" fmla="*/ 161 w 1606"/>
                <a:gd name="T11" fmla="*/ 457 h 632"/>
                <a:gd name="T12" fmla="*/ 193 w 1606"/>
                <a:gd name="T13" fmla="*/ 450 h 632"/>
                <a:gd name="T14" fmla="*/ 225 w 1606"/>
                <a:gd name="T15" fmla="*/ 445 h 632"/>
                <a:gd name="T16" fmla="*/ 257 w 1606"/>
                <a:gd name="T17" fmla="*/ 443 h 632"/>
                <a:gd name="T18" fmla="*/ 289 w 1606"/>
                <a:gd name="T19" fmla="*/ 441 h 632"/>
                <a:gd name="T20" fmla="*/ 321 w 1606"/>
                <a:gd name="T21" fmla="*/ 440 h 632"/>
                <a:gd name="T22" fmla="*/ 353 w 1606"/>
                <a:gd name="T23" fmla="*/ 439 h 632"/>
                <a:gd name="T24" fmla="*/ 385 w 1606"/>
                <a:gd name="T25" fmla="*/ 439 h 632"/>
                <a:gd name="T26" fmla="*/ 417 w 1606"/>
                <a:gd name="T27" fmla="*/ 438 h 632"/>
                <a:gd name="T28" fmla="*/ 450 w 1606"/>
                <a:gd name="T29" fmla="*/ 438 h 632"/>
                <a:gd name="T30" fmla="*/ 482 w 1606"/>
                <a:gd name="T31" fmla="*/ 438 h 632"/>
                <a:gd name="T32" fmla="*/ 514 w 1606"/>
                <a:gd name="T33" fmla="*/ 438 h 632"/>
                <a:gd name="T34" fmla="*/ 546 w 1606"/>
                <a:gd name="T35" fmla="*/ 438 h 632"/>
                <a:gd name="T36" fmla="*/ 578 w 1606"/>
                <a:gd name="T37" fmla="*/ 438 h 632"/>
                <a:gd name="T38" fmla="*/ 610 w 1606"/>
                <a:gd name="T39" fmla="*/ 437 h 632"/>
                <a:gd name="T40" fmla="*/ 642 w 1606"/>
                <a:gd name="T41" fmla="*/ 436 h 632"/>
                <a:gd name="T42" fmla="*/ 674 w 1606"/>
                <a:gd name="T43" fmla="*/ 434 h 632"/>
                <a:gd name="T44" fmla="*/ 707 w 1606"/>
                <a:gd name="T45" fmla="*/ 430 h 632"/>
                <a:gd name="T46" fmla="*/ 739 w 1606"/>
                <a:gd name="T47" fmla="*/ 422 h 632"/>
                <a:gd name="T48" fmla="*/ 771 w 1606"/>
                <a:gd name="T49" fmla="*/ 406 h 632"/>
                <a:gd name="T50" fmla="*/ 803 w 1606"/>
                <a:gd name="T51" fmla="*/ 378 h 632"/>
                <a:gd name="T52" fmla="*/ 835 w 1606"/>
                <a:gd name="T53" fmla="*/ 332 h 632"/>
                <a:gd name="T54" fmla="*/ 867 w 1606"/>
                <a:gd name="T55" fmla="*/ 263 h 632"/>
                <a:gd name="T56" fmla="*/ 899 w 1606"/>
                <a:gd name="T57" fmla="*/ 178 h 632"/>
                <a:gd name="T58" fmla="*/ 931 w 1606"/>
                <a:gd name="T59" fmla="*/ 97 h 632"/>
                <a:gd name="T60" fmla="*/ 963 w 1606"/>
                <a:gd name="T61" fmla="*/ 46 h 632"/>
                <a:gd name="T62" fmla="*/ 996 w 1606"/>
                <a:gd name="T63" fmla="*/ 37 h 632"/>
                <a:gd name="T64" fmla="*/ 1028 w 1606"/>
                <a:gd name="T65" fmla="*/ 63 h 632"/>
                <a:gd name="T66" fmla="*/ 1060 w 1606"/>
                <a:gd name="T67" fmla="*/ 108 h 632"/>
                <a:gd name="T68" fmla="*/ 1092 w 1606"/>
                <a:gd name="T69" fmla="*/ 156 h 632"/>
                <a:gd name="T70" fmla="*/ 1124 w 1606"/>
                <a:gd name="T71" fmla="*/ 197 h 632"/>
                <a:gd name="T72" fmla="*/ 1156 w 1606"/>
                <a:gd name="T73" fmla="*/ 227 h 632"/>
                <a:gd name="T74" fmla="*/ 1188 w 1606"/>
                <a:gd name="T75" fmla="*/ 248 h 632"/>
                <a:gd name="T76" fmla="*/ 1220 w 1606"/>
                <a:gd name="T77" fmla="*/ 261 h 632"/>
                <a:gd name="T78" fmla="*/ 1252 w 1606"/>
                <a:gd name="T79" fmla="*/ 269 h 632"/>
                <a:gd name="T80" fmla="*/ 1285 w 1606"/>
                <a:gd name="T81" fmla="*/ 273 h 632"/>
                <a:gd name="T82" fmla="*/ 1317 w 1606"/>
                <a:gd name="T83" fmla="*/ 275 h 632"/>
                <a:gd name="T84" fmla="*/ 1349 w 1606"/>
                <a:gd name="T85" fmla="*/ 274 h 632"/>
                <a:gd name="T86" fmla="*/ 1381 w 1606"/>
                <a:gd name="T87" fmla="*/ 272 h 632"/>
                <a:gd name="T88" fmla="*/ 1413 w 1606"/>
                <a:gd name="T89" fmla="*/ 266 h 632"/>
                <a:gd name="T90" fmla="*/ 1445 w 1606"/>
                <a:gd name="T91" fmla="*/ 256 h 632"/>
                <a:gd name="T92" fmla="*/ 1477 w 1606"/>
                <a:gd name="T93" fmla="*/ 238 h 632"/>
                <a:gd name="T94" fmla="*/ 1509 w 1606"/>
                <a:gd name="T95" fmla="*/ 210 h 632"/>
                <a:gd name="T96" fmla="*/ 1541 w 1606"/>
                <a:gd name="T97" fmla="*/ 165 h 632"/>
                <a:gd name="T98" fmla="*/ 1574 w 1606"/>
                <a:gd name="T99" fmla="*/ 96 h 632"/>
                <a:gd name="T100" fmla="*/ 1606 w 1606"/>
                <a:gd name="T101"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32">
                  <a:moveTo>
                    <a:pt x="0" y="632"/>
                  </a:moveTo>
                  <a:lnTo>
                    <a:pt x="32" y="566"/>
                  </a:lnTo>
                  <a:lnTo>
                    <a:pt x="64" y="520"/>
                  </a:lnTo>
                  <a:lnTo>
                    <a:pt x="96" y="489"/>
                  </a:lnTo>
                  <a:lnTo>
                    <a:pt x="128" y="470"/>
                  </a:lnTo>
                  <a:lnTo>
                    <a:pt x="161" y="457"/>
                  </a:lnTo>
                  <a:lnTo>
                    <a:pt x="193" y="450"/>
                  </a:lnTo>
                  <a:lnTo>
                    <a:pt x="225" y="445"/>
                  </a:lnTo>
                  <a:lnTo>
                    <a:pt x="257" y="443"/>
                  </a:lnTo>
                  <a:lnTo>
                    <a:pt x="289" y="441"/>
                  </a:lnTo>
                  <a:lnTo>
                    <a:pt x="321" y="440"/>
                  </a:lnTo>
                  <a:lnTo>
                    <a:pt x="353" y="439"/>
                  </a:lnTo>
                  <a:lnTo>
                    <a:pt x="385" y="439"/>
                  </a:lnTo>
                  <a:lnTo>
                    <a:pt x="417" y="438"/>
                  </a:lnTo>
                  <a:lnTo>
                    <a:pt x="450" y="438"/>
                  </a:lnTo>
                  <a:lnTo>
                    <a:pt x="482" y="438"/>
                  </a:lnTo>
                  <a:lnTo>
                    <a:pt x="514" y="438"/>
                  </a:lnTo>
                  <a:lnTo>
                    <a:pt x="546" y="438"/>
                  </a:lnTo>
                  <a:lnTo>
                    <a:pt x="578" y="438"/>
                  </a:lnTo>
                  <a:lnTo>
                    <a:pt x="610" y="437"/>
                  </a:lnTo>
                  <a:lnTo>
                    <a:pt x="642" y="436"/>
                  </a:lnTo>
                  <a:lnTo>
                    <a:pt x="674" y="434"/>
                  </a:lnTo>
                  <a:lnTo>
                    <a:pt x="707" y="430"/>
                  </a:lnTo>
                  <a:lnTo>
                    <a:pt x="739" y="422"/>
                  </a:lnTo>
                  <a:lnTo>
                    <a:pt x="771" y="406"/>
                  </a:lnTo>
                  <a:lnTo>
                    <a:pt x="803" y="378"/>
                  </a:lnTo>
                  <a:lnTo>
                    <a:pt x="835" y="332"/>
                  </a:lnTo>
                  <a:lnTo>
                    <a:pt x="867" y="263"/>
                  </a:lnTo>
                  <a:lnTo>
                    <a:pt x="899" y="178"/>
                  </a:lnTo>
                  <a:lnTo>
                    <a:pt x="931" y="97"/>
                  </a:lnTo>
                  <a:lnTo>
                    <a:pt x="963" y="46"/>
                  </a:lnTo>
                  <a:lnTo>
                    <a:pt x="996" y="37"/>
                  </a:lnTo>
                  <a:lnTo>
                    <a:pt x="1028" y="63"/>
                  </a:lnTo>
                  <a:lnTo>
                    <a:pt x="1060" y="108"/>
                  </a:lnTo>
                  <a:lnTo>
                    <a:pt x="1092" y="156"/>
                  </a:lnTo>
                  <a:lnTo>
                    <a:pt x="1124" y="197"/>
                  </a:lnTo>
                  <a:lnTo>
                    <a:pt x="1156" y="227"/>
                  </a:lnTo>
                  <a:lnTo>
                    <a:pt x="1188" y="248"/>
                  </a:lnTo>
                  <a:lnTo>
                    <a:pt x="1220" y="261"/>
                  </a:lnTo>
                  <a:lnTo>
                    <a:pt x="1252" y="269"/>
                  </a:lnTo>
                  <a:lnTo>
                    <a:pt x="1285" y="273"/>
                  </a:lnTo>
                  <a:lnTo>
                    <a:pt x="1317" y="275"/>
                  </a:lnTo>
                  <a:lnTo>
                    <a:pt x="1349" y="274"/>
                  </a:lnTo>
                  <a:lnTo>
                    <a:pt x="1381" y="272"/>
                  </a:lnTo>
                  <a:lnTo>
                    <a:pt x="1413" y="266"/>
                  </a:lnTo>
                  <a:lnTo>
                    <a:pt x="1445" y="256"/>
                  </a:lnTo>
                  <a:lnTo>
                    <a:pt x="1477" y="238"/>
                  </a:lnTo>
                  <a:lnTo>
                    <a:pt x="1509" y="210"/>
                  </a:lnTo>
                  <a:lnTo>
                    <a:pt x="1541" y="165"/>
                  </a:lnTo>
                  <a:lnTo>
                    <a:pt x="1574" y="9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4" name="Freeform 131">
              <a:extLst>
                <a:ext uri="{FF2B5EF4-FFF2-40B4-BE49-F238E27FC236}">
                  <a16:creationId xmlns:a16="http://schemas.microsoft.com/office/drawing/2014/main" id="{982E0FBD-F1C4-D6C9-7F45-D4156AD25F3E}"/>
                </a:ext>
              </a:extLst>
            </p:cNvPr>
            <p:cNvSpPr>
              <a:spLocks/>
            </p:cNvSpPr>
            <p:nvPr/>
          </p:nvSpPr>
          <p:spPr bwMode="auto">
            <a:xfrm>
              <a:off x="3291" y="900"/>
              <a:ext cx="1606" cy="624"/>
            </a:xfrm>
            <a:custGeom>
              <a:avLst/>
              <a:gdLst>
                <a:gd name="T0" fmla="*/ 0 w 1606"/>
                <a:gd name="T1" fmla="*/ 482 h 624"/>
                <a:gd name="T2" fmla="*/ 32 w 1606"/>
                <a:gd name="T3" fmla="*/ 399 h 624"/>
                <a:gd name="T4" fmla="*/ 64 w 1606"/>
                <a:gd name="T5" fmla="*/ 358 h 624"/>
                <a:gd name="T6" fmla="*/ 96 w 1606"/>
                <a:gd name="T7" fmla="*/ 338 h 624"/>
                <a:gd name="T8" fmla="*/ 128 w 1606"/>
                <a:gd name="T9" fmla="*/ 329 h 624"/>
                <a:gd name="T10" fmla="*/ 161 w 1606"/>
                <a:gd name="T11" fmla="*/ 325 h 624"/>
                <a:gd name="T12" fmla="*/ 193 w 1606"/>
                <a:gd name="T13" fmla="*/ 323 h 624"/>
                <a:gd name="T14" fmla="*/ 225 w 1606"/>
                <a:gd name="T15" fmla="*/ 324 h 624"/>
                <a:gd name="T16" fmla="*/ 257 w 1606"/>
                <a:gd name="T17" fmla="*/ 325 h 624"/>
                <a:gd name="T18" fmla="*/ 289 w 1606"/>
                <a:gd name="T19" fmla="*/ 329 h 624"/>
                <a:gd name="T20" fmla="*/ 321 w 1606"/>
                <a:gd name="T21" fmla="*/ 336 h 624"/>
                <a:gd name="T22" fmla="*/ 353 w 1606"/>
                <a:gd name="T23" fmla="*/ 348 h 624"/>
                <a:gd name="T24" fmla="*/ 385 w 1606"/>
                <a:gd name="T25" fmla="*/ 367 h 624"/>
                <a:gd name="T26" fmla="*/ 417 w 1606"/>
                <a:gd name="T27" fmla="*/ 398 h 624"/>
                <a:gd name="T28" fmla="*/ 450 w 1606"/>
                <a:gd name="T29" fmla="*/ 441 h 624"/>
                <a:gd name="T30" fmla="*/ 482 w 1606"/>
                <a:gd name="T31" fmla="*/ 493 h 624"/>
                <a:gd name="T32" fmla="*/ 514 w 1606"/>
                <a:gd name="T33" fmla="*/ 545 h 624"/>
                <a:gd name="T34" fmla="*/ 546 w 1606"/>
                <a:gd name="T35" fmla="*/ 587 h 624"/>
                <a:gd name="T36" fmla="*/ 578 w 1606"/>
                <a:gd name="T37" fmla="*/ 615 h 624"/>
                <a:gd name="T38" fmla="*/ 610 w 1606"/>
                <a:gd name="T39" fmla="*/ 624 h 624"/>
                <a:gd name="T40" fmla="*/ 642 w 1606"/>
                <a:gd name="T41" fmla="*/ 614 h 624"/>
                <a:gd name="T42" fmla="*/ 674 w 1606"/>
                <a:gd name="T43" fmla="*/ 585 h 624"/>
                <a:gd name="T44" fmla="*/ 707 w 1606"/>
                <a:gd name="T45" fmla="*/ 535 h 624"/>
                <a:gd name="T46" fmla="*/ 739 w 1606"/>
                <a:gd name="T47" fmla="*/ 464 h 624"/>
                <a:gd name="T48" fmla="*/ 771 w 1606"/>
                <a:gd name="T49" fmla="*/ 382 h 624"/>
                <a:gd name="T50" fmla="*/ 803 w 1606"/>
                <a:gd name="T51" fmla="*/ 302 h 624"/>
                <a:gd name="T52" fmla="*/ 835 w 1606"/>
                <a:gd name="T53" fmla="*/ 235 h 624"/>
                <a:gd name="T54" fmla="*/ 867 w 1606"/>
                <a:gd name="T55" fmla="*/ 187 h 624"/>
                <a:gd name="T56" fmla="*/ 899 w 1606"/>
                <a:gd name="T57" fmla="*/ 156 h 624"/>
                <a:gd name="T58" fmla="*/ 931 w 1606"/>
                <a:gd name="T59" fmla="*/ 136 h 624"/>
                <a:gd name="T60" fmla="*/ 963 w 1606"/>
                <a:gd name="T61" fmla="*/ 125 h 624"/>
                <a:gd name="T62" fmla="*/ 996 w 1606"/>
                <a:gd name="T63" fmla="*/ 118 h 624"/>
                <a:gd name="T64" fmla="*/ 1028 w 1606"/>
                <a:gd name="T65" fmla="*/ 114 h 624"/>
                <a:gd name="T66" fmla="*/ 1060 w 1606"/>
                <a:gd name="T67" fmla="*/ 112 h 624"/>
                <a:gd name="T68" fmla="*/ 1092 w 1606"/>
                <a:gd name="T69" fmla="*/ 111 h 624"/>
                <a:gd name="T70" fmla="*/ 1124 w 1606"/>
                <a:gd name="T71" fmla="*/ 110 h 624"/>
                <a:gd name="T72" fmla="*/ 1156 w 1606"/>
                <a:gd name="T73" fmla="*/ 110 h 624"/>
                <a:gd name="T74" fmla="*/ 1188 w 1606"/>
                <a:gd name="T75" fmla="*/ 110 h 624"/>
                <a:gd name="T76" fmla="*/ 1220 w 1606"/>
                <a:gd name="T77" fmla="*/ 111 h 624"/>
                <a:gd name="T78" fmla="*/ 1252 w 1606"/>
                <a:gd name="T79" fmla="*/ 112 h 624"/>
                <a:gd name="T80" fmla="*/ 1285 w 1606"/>
                <a:gd name="T81" fmla="*/ 114 h 624"/>
                <a:gd name="T82" fmla="*/ 1317 w 1606"/>
                <a:gd name="T83" fmla="*/ 116 h 624"/>
                <a:gd name="T84" fmla="*/ 1349 w 1606"/>
                <a:gd name="T85" fmla="*/ 120 h 624"/>
                <a:gd name="T86" fmla="*/ 1381 w 1606"/>
                <a:gd name="T87" fmla="*/ 125 h 624"/>
                <a:gd name="T88" fmla="*/ 1413 w 1606"/>
                <a:gd name="T89" fmla="*/ 130 h 624"/>
                <a:gd name="T90" fmla="*/ 1445 w 1606"/>
                <a:gd name="T91" fmla="*/ 134 h 624"/>
                <a:gd name="T92" fmla="*/ 1477 w 1606"/>
                <a:gd name="T93" fmla="*/ 134 h 624"/>
                <a:gd name="T94" fmla="*/ 1509 w 1606"/>
                <a:gd name="T95" fmla="*/ 127 h 624"/>
                <a:gd name="T96" fmla="*/ 1541 w 1606"/>
                <a:gd name="T97" fmla="*/ 108 h 624"/>
                <a:gd name="T98" fmla="*/ 1574 w 1606"/>
                <a:gd name="T99" fmla="*/ 70 h 624"/>
                <a:gd name="T100" fmla="*/ 1606 w 1606"/>
                <a:gd name="T101"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24">
                  <a:moveTo>
                    <a:pt x="0" y="482"/>
                  </a:moveTo>
                  <a:lnTo>
                    <a:pt x="32" y="399"/>
                  </a:lnTo>
                  <a:lnTo>
                    <a:pt x="64" y="358"/>
                  </a:lnTo>
                  <a:lnTo>
                    <a:pt x="96" y="338"/>
                  </a:lnTo>
                  <a:lnTo>
                    <a:pt x="128" y="329"/>
                  </a:lnTo>
                  <a:lnTo>
                    <a:pt x="161" y="325"/>
                  </a:lnTo>
                  <a:lnTo>
                    <a:pt x="193" y="323"/>
                  </a:lnTo>
                  <a:lnTo>
                    <a:pt x="225" y="324"/>
                  </a:lnTo>
                  <a:lnTo>
                    <a:pt x="257" y="325"/>
                  </a:lnTo>
                  <a:lnTo>
                    <a:pt x="289" y="329"/>
                  </a:lnTo>
                  <a:lnTo>
                    <a:pt x="321" y="336"/>
                  </a:lnTo>
                  <a:lnTo>
                    <a:pt x="353" y="348"/>
                  </a:lnTo>
                  <a:lnTo>
                    <a:pt x="385" y="367"/>
                  </a:lnTo>
                  <a:lnTo>
                    <a:pt x="417" y="398"/>
                  </a:lnTo>
                  <a:lnTo>
                    <a:pt x="450" y="441"/>
                  </a:lnTo>
                  <a:lnTo>
                    <a:pt x="482" y="493"/>
                  </a:lnTo>
                  <a:lnTo>
                    <a:pt x="514" y="545"/>
                  </a:lnTo>
                  <a:lnTo>
                    <a:pt x="546" y="587"/>
                  </a:lnTo>
                  <a:lnTo>
                    <a:pt x="578" y="615"/>
                  </a:lnTo>
                  <a:lnTo>
                    <a:pt x="610" y="624"/>
                  </a:lnTo>
                  <a:lnTo>
                    <a:pt x="642" y="614"/>
                  </a:lnTo>
                  <a:lnTo>
                    <a:pt x="674" y="585"/>
                  </a:lnTo>
                  <a:lnTo>
                    <a:pt x="707" y="535"/>
                  </a:lnTo>
                  <a:lnTo>
                    <a:pt x="739" y="464"/>
                  </a:lnTo>
                  <a:lnTo>
                    <a:pt x="771" y="382"/>
                  </a:lnTo>
                  <a:lnTo>
                    <a:pt x="803" y="302"/>
                  </a:lnTo>
                  <a:lnTo>
                    <a:pt x="835" y="235"/>
                  </a:lnTo>
                  <a:lnTo>
                    <a:pt x="867" y="187"/>
                  </a:lnTo>
                  <a:lnTo>
                    <a:pt x="899" y="156"/>
                  </a:lnTo>
                  <a:lnTo>
                    <a:pt x="931" y="136"/>
                  </a:lnTo>
                  <a:lnTo>
                    <a:pt x="963" y="125"/>
                  </a:lnTo>
                  <a:lnTo>
                    <a:pt x="996" y="118"/>
                  </a:lnTo>
                  <a:lnTo>
                    <a:pt x="1028" y="114"/>
                  </a:lnTo>
                  <a:lnTo>
                    <a:pt x="1060" y="112"/>
                  </a:lnTo>
                  <a:lnTo>
                    <a:pt x="1092" y="111"/>
                  </a:lnTo>
                  <a:lnTo>
                    <a:pt x="1124" y="110"/>
                  </a:lnTo>
                  <a:lnTo>
                    <a:pt x="1156" y="110"/>
                  </a:lnTo>
                  <a:lnTo>
                    <a:pt x="1188" y="110"/>
                  </a:lnTo>
                  <a:lnTo>
                    <a:pt x="1220" y="111"/>
                  </a:lnTo>
                  <a:lnTo>
                    <a:pt x="1252" y="112"/>
                  </a:lnTo>
                  <a:lnTo>
                    <a:pt x="1285" y="114"/>
                  </a:lnTo>
                  <a:lnTo>
                    <a:pt x="1317" y="116"/>
                  </a:lnTo>
                  <a:lnTo>
                    <a:pt x="1349" y="120"/>
                  </a:lnTo>
                  <a:lnTo>
                    <a:pt x="1381" y="125"/>
                  </a:lnTo>
                  <a:lnTo>
                    <a:pt x="1413" y="130"/>
                  </a:lnTo>
                  <a:lnTo>
                    <a:pt x="1445" y="134"/>
                  </a:lnTo>
                  <a:lnTo>
                    <a:pt x="1477" y="134"/>
                  </a:lnTo>
                  <a:lnTo>
                    <a:pt x="1509" y="127"/>
                  </a:lnTo>
                  <a:lnTo>
                    <a:pt x="1541" y="108"/>
                  </a:lnTo>
                  <a:lnTo>
                    <a:pt x="1574" y="7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5" name="Freeform 132">
              <a:extLst>
                <a:ext uri="{FF2B5EF4-FFF2-40B4-BE49-F238E27FC236}">
                  <a16:creationId xmlns:a16="http://schemas.microsoft.com/office/drawing/2014/main" id="{9CC58849-E97A-5C58-1501-655257C58969}"/>
                </a:ext>
              </a:extLst>
            </p:cNvPr>
            <p:cNvSpPr>
              <a:spLocks/>
            </p:cNvSpPr>
            <p:nvPr/>
          </p:nvSpPr>
          <p:spPr bwMode="auto">
            <a:xfrm>
              <a:off x="3291" y="739"/>
              <a:ext cx="1606" cy="820"/>
            </a:xfrm>
            <a:custGeom>
              <a:avLst/>
              <a:gdLst>
                <a:gd name="T0" fmla="*/ 0 w 1606"/>
                <a:gd name="T1" fmla="*/ 813 h 820"/>
                <a:gd name="T2" fmla="*/ 32 w 1606"/>
                <a:gd name="T3" fmla="*/ 790 h 820"/>
                <a:gd name="T4" fmla="*/ 64 w 1606"/>
                <a:gd name="T5" fmla="*/ 753 h 820"/>
                <a:gd name="T6" fmla="*/ 96 w 1606"/>
                <a:gd name="T7" fmla="*/ 699 h 820"/>
                <a:gd name="T8" fmla="*/ 128 w 1606"/>
                <a:gd name="T9" fmla="*/ 629 h 820"/>
                <a:gd name="T10" fmla="*/ 161 w 1606"/>
                <a:gd name="T11" fmla="*/ 552 h 820"/>
                <a:gd name="T12" fmla="*/ 193 w 1606"/>
                <a:gd name="T13" fmla="*/ 482 h 820"/>
                <a:gd name="T14" fmla="*/ 225 w 1606"/>
                <a:gd name="T15" fmla="*/ 432 h 820"/>
                <a:gd name="T16" fmla="*/ 257 w 1606"/>
                <a:gd name="T17" fmla="*/ 405 h 820"/>
                <a:gd name="T18" fmla="*/ 289 w 1606"/>
                <a:gd name="T19" fmla="*/ 402 h 820"/>
                <a:gd name="T20" fmla="*/ 321 w 1606"/>
                <a:gd name="T21" fmla="*/ 423 h 820"/>
                <a:gd name="T22" fmla="*/ 353 w 1606"/>
                <a:gd name="T23" fmla="*/ 468 h 820"/>
                <a:gd name="T24" fmla="*/ 385 w 1606"/>
                <a:gd name="T25" fmla="*/ 535 h 820"/>
                <a:gd name="T26" fmla="*/ 417 w 1606"/>
                <a:gd name="T27" fmla="*/ 614 h 820"/>
                <a:gd name="T28" fmla="*/ 450 w 1606"/>
                <a:gd name="T29" fmla="*/ 693 h 820"/>
                <a:gd name="T30" fmla="*/ 482 w 1606"/>
                <a:gd name="T31" fmla="*/ 756 h 820"/>
                <a:gd name="T32" fmla="*/ 514 w 1606"/>
                <a:gd name="T33" fmla="*/ 798 h 820"/>
                <a:gd name="T34" fmla="*/ 546 w 1606"/>
                <a:gd name="T35" fmla="*/ 818 h 820"/>
                <a:gd name="T36" fmla="*/ 578 w 1606"/>
                <a:gd name="T37" fmla="*/ 820 h 820"/>
                <a:gd name="T38" fmla="*/ 610 w 1606"/>
                <a:gd name="T39" fmla="*/ 806 h 820"/>
                <a:gd name="T40" fmla="*/ 642 w 1606"/>
                <a:gd name="T41" fmla="*/ 778 h 820"/>
                <a:gd name="T42" fmla="*/ 674 w 1606"/>
                <a:gd name="T43" fmla="*/ 735 h 820"/>
                <a:gd name="T44" fmla="*/ 707 w 1606"/>
                <a:gd name="T45" fmla="*/ 679 h 820"/>
                <a:gd name="T46" fmla="*/ 739 w 1606"/>
                <a:gd name="T47" fmla="*/ 613 h 820"/>
                <a:gd name="T48" fmla="*/ 771 w 1606"/>
                <a:gd name="T49" fmla="*/ 540 h 820"/>
                <a:gd name="T50" fmla="*/ 803 w 1606"/>
                <a:gd name="T51" fmla="*/ 467 h 820"/>
                <a:gd name="T52" fmla="*/ 835 w 1606"/>
                <a:gd name="T53" fmla="*/ 400 h 820"/>
                <a:gd name="T54" fmla="*/ 867 w 1606"/>
                <a:gd name="T55" fmla="*/ 343 h 820"/>
                <a:gd name="T56" fmla="*/ 899 w 1606"/>
                <a:gd name="T57" fmla="*/ 297 h 820"/>
                <a:gd name="T58" fmla="*/ 931 w 1606"/>
                <a:gd name="T59" fmla="*/ 262 h 820"/>
                <a:gd name="T60" fmla="*/ 963 w 1606"/>
                <a:gd name="T61" fmla="*/ 237 h 820"/>
                <a:gd name="T62" fmla="*/ 996 w 1606"/>
                <a:gd name="T63" fmla="*/ 221 h 820"/>
                <a:gd name="T64" fmla="*/ 1028 w 1606"/>
                <a:gd name="T65" fmla="*/ 210 h 820"/>
                <a:gd name="T66" fmla="*/ 1060 w 1606"/>
                <a:gd name="T67" fmla="*/ 205 h 820"/>
                <a:gd name="T68" fmla="*/ 1092 w 1606"/>
                <a:gd name="T69" fmla="*/ 206 h 820"/>
                <a:gd name="T70" fmla="*/ 1124 w 1606"/>
                <a:gd name="T71" fmla="*/ 214 h 820"/>
                <a:gd name="T72" fmla="*/ 1156 w 1606"/>
                <a:gd name="T73" fmla="*/ 231 h 820"/>
                <a:gd name="T74" fmla="*/ 1188 w 1606"/>
                <a:gd name="T75" fmla="*/ 261 h 820"/>
                <a:gd name="T76" fmla="*/ 1220 w 1606"/>
                <a:gd name="T77" fmla="*/ 309 h 820"/>
                <a:gd name="T78" fmla="*/ 1252 w 1606"/>
                <a:gd name="T79" fmla="*/ 375 h 820"/>
                <a:gd name="T80" fmla="*/ 1285 w 1606"/>
                <a:gd name="T81" fmla="*/ 456 h 820"/>
                <a:gd name="T82" fmla="*/ 1317 w 1606"/>
                <a:gd name="T83" fmla="*/ 536 h 820"/>
                <a:gd name="T84" fmla="*/ 1349 w 1606"/>
                <a:gd name="T85" fmla="*/ 598 h 820"/>
                <a:gd name="T86" fmla="*/ 1381 w 1606"/>
                <a:gd name="T87" fmla="*/ 625 h 820"/>
                <a:gd name="T88" fmla="*/ 1413 w 1606"/>
                <a:gd name="T89" fmla="*/ 607 h 820"/>
                <a:gd name="T90" fmla="*/ 1445 w 1606"/>
                <a:gd name="T91" fmla="*/ 541 h 820"/>
                <a:gd name="T92" fmla="*/ 1477 w 1606"/>
                <a:gd name="T93" fmla="*/ 434 h 820"/>
                <a:gd name="T94" fmla="*/ 1509 w 1606"/>
                <a:gd name="T95" fmla="*/ 303 h 820"/>
                <a:gd name="T96" fmla="*/ 1541 w 1606"/>
                <a:gd name="T97" fmla="*/ 177 h 820"/>
                <a:gd name="T98" fmla="*/ 1574 w 1606"/>
                <a:gd name="T99" fmla="*/ 73 h 820"/>
                <a:gd name="T100" fmla="*/ 1606 w 1606"/>
                <a:gd name="T101"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20">
                  <a:moveTo>
                    <a:pt x="0" y="813"/>
                  </a:moveTo>
                  <a:lnTo>
                    <a:pt x="32" y="790"/>
                  </a:lnTo>
                  <a:lnTo>
                    <a:pt x="64" y="753"/>
                  </a:lnTo>
                  <a:lnTo>
                    <a:pt x="96" y="699"/>
                  </a:lnTo>
                  <a:lnTo>
                    <a:pt x="128" y="629"/>
                  </a:lnTo>
                  <a:lnTo>
                    <a:pt x="161" y="552"/>
                  </a:lnTo>
                  <a:lnTo>
                    <a:pt x="193" y="482"/>
                  </a:lnTo>
                  <a:lnTo>
                    <a:pt x="225" y="432"/>
                  </a:lnTo>
                  <a:lnTo>
                    <a:pt x="257" y="405"/>
                  </a:lnTo>
                  <a:lnTo>
                    <a:pt x="289" y="402"/>
                  </a:lnTo>
                  <a:lnTo>
                    <a:pt x="321" y="423"/>
                  </a:lnTo>
                  <a:lnTo>
                    <a:pt x="353" y="468"/>
                  </a:lnTo>
                  <a:lnTo>
                    <a:pt x="385" y="535"/>
                  </a:lnTo>
                  <a:lnTo>
                    <a:pt x="417" y="614"/>
                  </a:lnTo>
                  <a:lnTo>
                    <a:pt x="450" y="693"/>
                  </a:lnTo>
                  <a:lnTo>
                    <a:pt x="482" y="756"/>
                  </a:lnTo>
                  <a:lnTo>
                    <a:pt x="514" y="798"/>
                  </a:lnTo>
                  <a:lnTo>
                    <a:pt x="546" y="818"/>
                  </a:lnTo>
                  <a:lnTo>
                    <a:pt x="578" y="820"/>
                  </a:lnTo>
                  <a:lnTo>
                    <a:pt x="610" y="806"/>
                  </a:lnTo>
                  <a:lnTo>
                    <a:pt x="642" y="778"/>
                  </a:lnTo>
                  <a:lnTo>
                    <a:pt x="674" y="735"/>
                  </a:lnTo>
                  <a:lnTo>
                    <a:pt x="707" y="679"/>
                  </a:lnTo>
                  <a:lnTo>
                    <a:pt x="739" y="613"/>
                  </a:lnTo>
                  <a:lnTo>
                    <a:pt x="771" y="540"/>
                  </a:lnTo>
                  <a:lnTo>
                    <a:pt x="803" y="467"/>
                  </a:lnTo>
                  <a:lnTo>
                    <a:pt x="835" y="400"/>
                  </a:lnTo>
                  <a:lnTo>
                    <a:pt x="867" y="343"/>
                  </a:lnTo>
                  <a:lnTo>
                    <a:pt x="899" y="297"/>
                  </a:lnTo>
                  <a:lnTo>
                    <a:pt x="931" y="262"/>
                  </a:lnTo>
                  <a:lnTo>
                    <a:pt x="963" y="237"/>
                  </a:lnTo>
                  <a:lnTo>
                    <a:pt x="996" y="221"/>
                  </a:lnTo>
                  <a:lnTo>
                    <a:pt x="1028" y="210"/>
                  </a:lnTo>
                  <a:lnTo>
                    <a:pt x="1060" y="205"/>
                  </a:lnTo>
                  <a:lnTo>
                    <a:pt x="1092" y="206"/>
                  </a:lnTo>
                  <a:lnTo>
                    <a:pt x="1124" y="214"/>
                  </a:lnTo>
                  <a:lnTo>
                    <a:pt x="1156" y="231"/>
                  </a:lnTo>
                  <a:lnTo>
                    <a:pt x="1188" y="261"/>
                  </a:lnTo>
                  <a:lnTo>
                    <a:pt x="1220" y="309"/>
                  </a:lnTo>
                  <a:lnTo>
                    <a:pt x="1252" y="375"/>
                  </a:lnTo>
                  <a:lnTo>
                    <a:pt x="1285" y="456"/>
                  </a:lnTo>
                  <a:lnTo>
                    <a:pt x="1317" y="536"/>
                  </a:lnTo>
                  <a:lnTo>
                    <a:pt x="1349" y="598"/>
                  </a:lnTo>
                  <a:lnTo>
                    <a:pt x="1381" y="625"/>
                  </a:lnTo>
                  <a:lnTo>
                    <a:pt x="1413" y="607"/>
                  </a:lnTo>
                  <a:lnTo>
                    <a:pt x="1445" y="541"/>
                  </a:lnTo>
                  <a:lnTo>
                    <a:pt x="1477" y="434"/>
                  </a:lnTo>
                  <a:lnTo>
                    <a:pt x="1509" y="303"/>
                  </a:lnTo>
                  <a:lnTo>
                    <a:pt x="1541" y="177"/>
                  </a:lnTo>
                  <a:lnTo>
                    <a:pt x="1574" y="7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6" name="Freeform 133">
              <a:extLst>
                <a:ext uri="{FF2B5EF4-FFF2-40B4-BE49-F238E27FC236}">
                  <a16:creationId xmlns:a16="http://schemas.microsoft.com/office/drawing/2014/main" id="{0F874672-06ED-191D-099E-D9EE28185AF7}"/>
                </a:ext>
              </a:extLst>
            </p:cNvPr>
            <p:cNvSpPr>
              <a:spLocks/>
            </p:cNvSpPr>
            <p:nvPr/>
          </p:nvSpPr>
          <p:spPr bwMode="auto">
            <a:xfrm>
              <a:off x="3291" y="952"/>
              <a:ext cx="1606" cy="554"/>
            </a:xfrm>
            <a:custGeom>
              <a:avLst/>
              <a:gdLst>
                <a:gd name="T0" fmla="*/ 0 w 1606"/>
                <a:gd name="T1" fmla="*/ 320 h 554"/>
                <a:gd name="T2" fmla="*/ 32 w 1606"/>
                <a:gd name="T3" fmla="*/ 320 h 554"/>
                <a:gd name="T4" fmla="*/ 64 w 1606"/>
                <a:gd name="T5" fmla="*/ 320 h 554"/>
                <a:gd name="T6" fmla="*/ 96 w 1606"/>
                <a:gd name="T7" fmla="*/ 320 h 554"/>
                <a:gd name="T8" fmla="*/ 128 w 1606"/>
                <a:gd name="T9" fmla="*/ 320 h 554"/>
                <a:gd name="T10" fmla="*/ 161 w 1606"/>
                <a:gd name="T11" fmla="*/ 320 h 554"/>
                <a:gd name="T12" fmla="*/ 193 w 1606"/>
                <a:gd name="T13" fmla="*/ 320 h 554"/>
                <a:gd name="T14" fmla="*/ 225 w 1606"/>
                <a:gd name="T15" fmla="*/ 320 h 554"/>
                <a:gd name="T16" fmla="*/ 257 w 1606"/>
                <a:gd name="T17" fmla="*/ 321 h 554"/>
                <a:gd name="T18" fmla="*/ 289 w 1606"/>
                <a:gd name="T19" fmla="*/ 322 h 554"/>
                <a:gd name="T20" fmla="*/ 321 w 1606"/>
                <a:gd name="T21" fmla="*/ 325 h 554"/>
                <a:gd name="T22" fmla="*/ 353 w 1606"/>
                <a:gd name="T23" fmla="*/ 332 h 554"/>
                <a:gd name="T24" fmla="*/ 385 w 1606"/>
                <a:gd name="T25" fmla="*/ 349 h 554"/>
                <a:gd name="T26" fmla="*/ 417 w 1606"/>
                <a:gd name="T27" fmla="*/ 384 h 554"/>
                <a:gd name="T28" fmla="*/ 450 w 1606"/>
                <a:gd name="T29" fmla="*/ 437 h 554"/>
                <a:gd name="T30" fmla="*/ 482 w 1606"/>
                <a:gd name="T31" fmla="*/ 491 h 554"/>
                <a:gd name="T32" fmla="*/ 514 w 1606"/>
                <a:gd name="T33" fmla="*/ 528 h 554"/>
                <a:gd name="T34" fmla="*/ 546 w 1606"/>
                <a:gd name="T35" fmla="*/ 546 h 554"/>
                <a:gd name="T36" fmla="*/ 578 w 1606"/>
                <a:gd name="T37" fmla="*/ 553 h 554"/>
                <a:gd name="T38" fmla="*/ 610 w 1606"/>
                <a:gd name="T39" fmla="*/ 554 h 554"/>
                <a:gd name="T40" fmla="*/ 642 w 1606"/>
                <a:gd name="T41" fmla="*/ 550 h 554"/>
                <a:gd name="T42" fmla="*/ 674 w 1606"/>
                <a:gd name="T43" fmla="*/ 539 h 554"/>
                <a:gd name="T44" fmla="*/ 707 w 1606"/>
                <a:gd name="T45" fmla="*/ 516 h 554"/>
                <a:gd name="T46" fmla="*/ 739 w 1606"/>
                <a:gd name="T47" fmla="*/ 474 h 554"/>
                <a:gd name="T48" fmla="*/ 771 w 1606"/>
                <a:gd name="T49" fmla="*/ 404 h 554"/>
                <a:gd name="T50" fmla="*/ 803 w 1606"/>
                <a:gd name="T51" fmla="*/ 306 h 554"/>
                <a:gd name="T52" fmla="*/ 835 w 1606"/>
                <a:gd name="T53" fmla="*/ 200 h 554"/>
                <a:gd name="T54" fmla="*/ 867 w 1606"/>
                <a:gd name="T55" fmla="*/ 110 h 554"/>
                <a:gd name="T56" fmla="*/ 899 w 1606"/>
                <a:gd name="T57" fmla="*/ 51 h 554"/>
                <a:gd name="T58" fmla="*/ 931 w 1606"/>
                <a:gd name="T59" fmla="*/ 19 h 554"/>
                <a:gd name="T60" fmla="*/ 963 w 1606"/>
                <a:gd name="T61" fmla="*/ 4 h 554"/>
                <a:gd name="T62" fmla="*/ 996 w 1606"/>
                <a:gd name="T63" fmla="*/ 0 h 554"/>
                <a:gd name="T64" fmla="*/ 1028 w 1606"/>
                <a:gd name="T65" fmla="*/ 4 h 554"/>
                <a:gd name="T66" fmla="*/ 1060 w 1606"/>
                <a:gd name="T67" fmla="*/ 14 h 554"/>
                <a:gd name="T68" fmla="*/ 1092 w 1606"/>
                <a:gd name="T69" fmla="*/ 30 h 554"/>
                <a:gd name="T70" fmla="*/ 1124 w 1606"/>
                <a:gd name="T71" fmla="*/ 51 h 554"/>
                <a:gd name="T72" fmla="*/ 1156 w 1606"/>
                <a:gd name="T73" fmla="*/ 78 h 554"/>
                <a:gd name="T74" fmla="*/ 1188 w 1606"/>
                <a:gd name="T75" fmla="*/ 108 h 554"/>
                <a:gd name="T76" fmla="*/ 1220 w 1606"/>
                <a:gd name="T77" fmla="*/ 139 h 554"/>
                <a:gd name="T78" fmla="*/ 1252 w 1606"/>
                <a:gd name="T79" fmla="*/ 168 h 554"/>
                <a:gd name="T80" fmla="*/ 1285 w 1606"/>
                <a:gd name="T81" fmla="*/ 191 h 554"/>
                <a:gd name="T82" fmla="*/ 1317 w 1606"/>
                <a:gd name="T83" fmla="*/ 209 h 554"/>
                <a:gd name="T84" fmla="*/ 1349 w 1606"/>
                <a:gd name="T85" fmla="*/ 221 h 554"/>
                <a:gd name="T86" fmla="*/ 1381 w 1606"/>
                <a:gd name="T87" fmla="*/ 228 h 554"/>
                <a:gd name="T88" fmla="*/ 1413 w 1606"/>
                <a:gd name="T89" fmla="*/ 231 h 554"/>
                <a:gd name="T90" fmla="*/ 1445 w 1606"/>
                <a:gd name="T91" fmla="*/ 229 h 554"/>
                <a:gd name="T92" fmla="*/ 1477 w 1606"/>
                <a:gd name="T93" fmla="*/ 223 h 554"/>
                <a:gd name="T94" fmla="*/ 1509 w 1606"/>
                <a:gd name="T95" fmla="*/ 210 h 554"/>
                <a:gd name="T96" fmla="*/ 1541 w 1606"/>
                <a:gd name="T97" fmla="*/ 187 h 554"/>
                <a:gd name="T98" fmla="*/ 1574 w 1606"/>
                <a:gd name="T99" fmla="*/ 149 h 554"/>
                <a:gd name="T100" fmla="*/ 1606 w 1606"/>
                <a:gd name="T101" fmla="*/ 89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54">
                  <a:moveTo>
                    <a:pt x="0" y="320"/>
                  </a:moveTo>
                  <a:lnTo>
                    <a:pt x="32" y="320"/>
                  </a:lnTo>
                  <a:lnTo>
                    <a:pt x="64" y="320"/>
                  </a:lnTo>
                  <a:lnTo>
                    <a:pt x="96" y="320"/>
                  </a:lnTo>
                  <a:lnTo>
                    <a:pt x="128" y="320"/>
                  </a:lnTo>
                  <a:lnTo>
                    <a:pt x="161" y="320"/>
                  </a:lnTo>
                  <a:lnTo>
                    <a:pt x="193" y="320"/>
                  </a:lnTo>
                  <a:lnTo>
                    <a:pt x="225" y="320"/>
                  </a:lnTo>
                  <a:lnTo>
                    <a:pt x="257" y="321"/>
                  </a:lnTo>
                  <a:lnTo>
                    <a:pt x="289" y="322"/>
                  </a:lnTo>
                  <a:lnTo>
                    <a:pt x="321" y="325"/>
                  </a:lnTo>
                  <a:lnTo>
                    <a:pt x="353" y="332"/>
                  </a:lnTo>
                  <a:lnTo>
                    <a:pt x="385" y="349"/>
                  </a:lnTo>
                  <a:lnTo>
                    <a:pt x="417" y="384"/>
                  </a:lnTo>
                  <a:lnTo>
                    <a:pt x="450" y="437"/>
                  </a:lnTo>
                  <a:lnTo>
                    <a:pt x="482" y="491"/>
                  </a:lnTo>
                  <a:lnTo>
                    <a:pt x="514" y="528"/>
                  </a:lnTo>
                  <a:lnTo>
                    <a:pt x="546" y="546"/>
                  </a:lnTo>
                  <a:lnTo>
                    <a:pt x="578" y="553"/>
                  </a:lnTo>
                  <a:lnTo>
                    <a:pt x="610" y="554"/>
                  </a:lnTo>
                  <a:lnTo>
                    <a:pt x="642" y="550"/>
                  </a:lnTo>
                  <a:lnTo>
                    <a:pt x="674" y="539"/>
                  </a:lnTo>
                  <a:lnTo>
                    <a:pt x="707" y="516"/>
                  </a:lnTo>
                  <a:lnTo>
                    <a:pt x="739" y="474"/>
                  </a:lnTo>
                  <a:lnTo>
                    <a:pt x="771" y="404"/>
                  </a:lnTo>
                  <a:lnTo>
                    <a:pt x="803" y="306"/>
                  </a:lnTo>
                  <a:lnTo>
                    <a:pt x="835" y="200"/>
                  </a:lnTo>
                  <a:lnTo>
                    <a:pt x="867" y="110"/>
                  </a:lnTo>
                  <a:lnTo>
                    <a:pt x="899" y="51"/>
                  </a:lnTo>
                  <a:lnTo>
                    <a:pt x="931" y="19"/>
                  </a:lnTo>
                  <a:lnTo>
                    <a:pt x="963" y="4"/>
                  </a:lnTo>
                  <a:lnTo>
                    <a:pt x="996" y="0"/>
                  </a:lnTo>
                  <a:lnTo>
                    <a:pt x="1028" y="4"/>
                  </a:lnTo>
                  <a:lnTo>
                    <a:pt x="1060" y="14"/>
                  </a:lnTo>
                  <a:lnTo>
                    <a:pt x="1092" y="30"/>
                  </a:lnTo>
                  <a:lnTo>
                    <a:pt x="1124" y="51"/>
                  </a:lnTo>
                  <a:lnTo>
                    <a:pt x="1156" y="78"/>
                  </a:lnTo>
                  <a:lnTo>
                    <a:pt x="1188" y="108"/>
                  </a:lnTo>
                  <a:lnTo>
                    <a:pt x="1220" y="139"/>
                  </a:lnTo>
                  <a:lnTo>
                    <a:pt x="1252" y="168"/>
                  </a:lnTo>
                  <a:lnTo>
                    <a:pt x="1285" y="191"/>
                  </a:lnTo>
                  <a:lnTo>
                    <a:pt x="1317" y="209"/>
                  </a:lnTo>
                  <a:lnTo>
                    <a:pt x="1349" y="221"/>
                  </a:lnTo>
                  <a:lnTo>
                    <a:pt x="1381" y="228"/>
                  </a:lnTo>
                  <a:lnTo>
                    <a:pt x="1413" y="231"/>
                  </a:lnTo>
                  <a:lnTo>
                    <a:pt x="1445" y="229"/>
                  </a:lnTo>
                  <a:lnTo>
                    <a:pt x="1477" y="223"/>
                  </a:lnTo>
                  <a:lnTo>
                    <a:pt x="1509" y="210"/>
                  </a:lnTo>
                  <a:lnTo>
                    <a:pt x="1541" y="187"/>
                  </a:lnTo>
                  <a:lnTo>
                    <a:pt x="1574" y="149"/>
                  </a:lnTo>
                  <a:lnTo>
                    <a:pt x="1606" y="8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7" name="Freeform 134">
              <a:extLst>
                <a:ext uri="{FF2B5EF4-FFF2-40B4-BE49-F238E27FC236}">
                  <a16:creationId xmlns:a16="http://schemas.microsoft.com/office/drawing/2014/main" id="{ED98E8A2-6CE1-970C-4156-73BD1700D3DE}"/>
                </a:ext>
              </a:extLst>
            </p:cNvPr>
            <p:cNvSpPr>
              <a:spLocks/>
            </p:cNvSpPr>
            <p:nvPr/>
          </p:nvSpPr>
          <p:spPr bwMode="auto">
            <a:xfrm>
              <a:off x="3291" y="867"/>
              <a:ext cx="1606" cy="775"/>
            </a:xfrm>
            <a:custGeom>
              <a:avLst/>
              <a:gdLst>
                <a:gd name="T0" fmla="*/ 0 w 1606"/>
                <a:gd name="T1" fmla="*/ 775 h 775"/>
                <a:gd name="T2" fmla="*/ 32 w 1606"/>
                <a:gd name="T3" fmla="*/ 683 h 775"/>
                <a:gd name="T4" fmla="*/ 64 w 1606"/>
                <a:gd name="T5" fmla="*/ 592 h 775"/>
                <a:gd name="T6" fmla="*/ 96 w 1606"/>
                <a:gd name="T7" fmla="*/ 514 h 775"/>
                <a:gd name="T8" fmla="*/ 128 w 1606"/>
                <a:gd name="T9" fmla="*/ 456 h 775"/>
                <a:gd name="T10" fmla="*/ 161 w 1606"/>
                <a:gd name="T11" fmla="*/ 417 h 775"/>
                <a:gd name="T12" fmla="*/ 193 w 1606"/>
                <a:gd name="T13" fmla="*/ 393 h 775"/>
                <a:gd name="T14" fmla="*/ 225 w 1606"/>
                <a:gd name="T15" fmla="*/ 379 h 775"/>
                <a:gd name="T16" fmla="*/ 257 w 1606"/>
                <a:gd name="T17" fmla="*/ 372 h 775"/>
                <a:gd name="T18" fmla="*/ 289 w 1606"/>
                <a:gd name="T19" fmla="*/ 369 h 775"/>
                <a:gd name="T20" fmla="*/ 321 w 1606"/>
                <a:gd name="T21" fmla="*/ 372 h 775"/>
                <a:gd name="T22" fmla="*/ 353 w 1606"/>
                <a:gd name="T23" fmla="*/ 380 h 775"/>
                <a:gd name="T24" fmla="*/ 385 w 1606"/>
                <a:gd name="T25" fmla="*/ 395 h 775"/>
                <a:gd name="T26" fmla="*/ 417 w 1606"/>
                <a:gd name="T27" fmla="*/ 420 h 775"/>
                <a:gd name="T28" fmla="*/ 450 w 1606"/>
                <a:gd name="T29" fmla="*/ 456 h 775"/>
                <a:gd name="T30" fmla="*/ 482 w 1606"/>
                <a:gd name="T31" fmla="*/ 503 h 775"/>
                <a:gd name="T32" fmla="*/ 514 w 1606"/>
                <a:gd name="T33" fmla="*/ 552 h 775"/>
                <a:gd name="T34" fmla="*/ 546 w 1606"/>
                <a:gd name="T35" fmla="*/ 594 h 775"/>
                <a:gd name="T36" fmla="*/ 578 w 1606"/>
                <a:gd name="T37" fmla="*/ 623 h 775"/>
                <a:gd name="T38" fmla="*/ 610 w 1606"/>
                <a:gd name="T39" fmla="*/ 634 h 775"/>
                <a:gd name="T40" fmla="*/ 642 w 1606"/>
                <a:gd name="T41" fmla="*/ 630 h 775"/>
                <a:gd name="T42" fmla="*/ 674 w 1606"/>
                <a:gd name="T43" fmla="*/ 607 h 775"/>
                <a:gd name="T44" fmla="*/ 707 w 1606"/>
                <a:gd name="T45" fmla="*/ 566 h 775"/>
                <a:gd name="T46" fmla="*/ 739 w 1606"/>
                <a:gd name="T47" fmla="*/ 505 h 775"/>
                <a:gd name="T48" fmla="*/ 771 w 1606"/>
                <a:gd name="T49" fmla="*/ 424 h 775"/>
                <a:gd name="T50" fmla="*/ 803 w 1606"/>
                <a:gd name="T51" fmla="*/ 332 h 775"/>
                <a:gd name="T52" fmla="*/ 835 w 1606"/>
                <a:gd name="T53" fmla="*/ 239 h 775"/>
                <a:gd name="T54" fmla="*/ 867 w 1606"/>
                <a:gd name="T55" fmla="*/ 157 h 775"/>
                <a:gd name="T56" fmla="*/ 899 w 1606"/>
                <a:gd name="T57" fmla="*/ 93 h 775"/>
                <a:gd name="T58" fmla="*/ 931 w 1606"/>
                <a:gd name="T59" fmla="*/ 49 h 775"/>
                <a:gd name="T60" fmla="*/ 963 w 1606"/>
                <a:gd name="T61" fmla="*/ 20 h 775"/>
                <a:gd name="T62" fmla="*/ 996 w 1606"/>
                <a:gd name="T63" fmla="*/ 5 h 775"/>
                <a:gd name="T64" fmla="*/ 1028 w 1606"/>
                <a:gd name="T65" fmla="*/ 0 h 775"/>
                <a:gd name="T66" fmla="*/ 1060 w 1606"/>
                <a:gd name="T67" fmla="*/ 5 h 775"/>
                <a:gd name="T68" fmla="*/ 1092 w 1606"/>
                <a:gd name="T69" fmla="*/ 21 h 775"/>
                <a:gd name="T70" fmla="*/ 1124 w 1606"/>
                <a:gd name="T71" fmla="*/ 49 h 775"/>
                <a:gd name="T72" fmla="*/ 1156 w 1606"/>
                <a:gd name="T73" fmla="*/ 90 h 775"/>
                <a:gd name="T74" fmla="*/ 1188 w 1606"/>
                <a:gd name="T75" fmla="*/ 139 h 775"/>
                <a:gd name="T76" fmla="*/ 1220 w 1606"/>
                <a:gd name="T77" fmla="*/ 186 h 775"/>
                <a:gd name="T78" fmla="*/ 1252 w 1606"/>
                <a:gd name="T79" fmla="*/ 225 h 775"/>
                <a:gd name="T80" fmla="*/ 1285 w 1606"/>
                <a:gd name="T81" fmla="*/ 251 h 775"/>
                <a:gd name="T82" fmla="*/ 1317 w 1606"/>
                <a:gd name="T83" fmla="*/ 265 h 775"/>
                <a:gd name="T84" fmla="*/ 1349 w 1606"/>
                <a:gd name="T85" fmla="*/ 269 h 775"/>
                <a:gd name="T86" fmla="*/ 1381 w 1606"/>
                <a:gd name="T87" fmla="*/ 264 h 775"/>
                <a:gd name="T88" fmla="*/ 1413 w 1606"/>
                <a:gd name="T89" fmla="*/ 251 h 775"/>
                <a:gd name="T90" fmla="*/ 1445 w 1606"/>
                <a:gd name="T91" fmla="*/ 229 h 775"/>
                <a:gd name="T92" fmla="*/ 1477 w 1606"/>
                <a:gd name="T93" fmla="*/ 201 h 775"/>
                <a:gd name="T94" fmla="*/ 1509 w 1606"/>
                <a:gd name="T95" fmla="*/ 170 h 775"/>
                <a:gd name="T96" fmla="*/ 1541 w 1606"/>
                <a:gd name="T97" fmla="*/ 143 h 775"/>
                <a:gd name="T98" fmla="*/ 1574 w 1606"/>
                <a:gd name="T99" fmla="*/ 122 h 775"/>
                <a:gd name="T100" fmla="*/ 1606 w 1606"/>
                <a:gd name="T101" fmla="*/ 107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75">
                  <a:moveTo>
                    <a:pt x="0" y="775"/>
                  </a:moveTo>
                  <a:lnTo>
                    <a:pt x="32" y="683"/>
                  </a:lnTo>
                  <a:lnTo>
                    <a:pt x="64" y="592"/>
                  </a:lnTo>
                  <a:lnTo>
                    <a:pt x="96" y="514"/>
                  </a:lnTo>
                  <a:lnTo>
                    <a:pt x="128" y="456"/>
                  </a:lnTo>
                  <a:lnTo>
                    <a:pt x="161" y="417"/>
                  </a:lnTo>
                  <a:lnTo>
                    <a:pt x="193" y="393"/>
                  </a:lnTo>
                  <a:lnTo>
                    <a:pt x="225" y="379"/>
                  </a:lnTo>
                  <a:lnTo>
                    <a:pt x="257" y="372"/>
                  </a:lnTo>
                  <a:lnTo>
                    <a:pt x="289" y="369"/>
                  </a:lnTo>
                  <a:lnTo>
                    <a:pt x="321" y="372"/>
                  </a:lnTo>
                  <a:lnTo>
                    <a:pt x="353" y="380"/>
                  </a:lnTo>
                  <a:lnTo>
                    <a:pt x="385" y="395"/>
                  </a:lnTo>
                  <a:lnTo>
                    <a:pt x="417" y="420"/>
                  </a:lnTo>
                  <a:lnTo>
                    <a:pt x="450" y="456"/>
                  </a:lnTo>
                  <a:lnTo>
                    <a:pt x="482" y="503"/>
                  </a:lnTo>
                  <a:lnTo>
                    <a:pt x="514" y="552"/>
                  </a:lnTo>
                  <a:lnTo>
                    <a:pt x="546" y="594"/>
                  </a:lnTo>
                  <a:lnTo>
                    <a:pt x="578" y="623"/>
                  </a:lnTo>
                  <a:lnTo>
                    <a:pt x="610" y="634"/>
                  </a:lnTo>
                  <a:lnTo>
                    <a:pt x="642" y="630"/>
                  </a:lnTo>
                  <a:lnTo>
                    <a:pt x="674" y="607"/>
                  </a:lnTo>
                  <a:lnTo>
                    <a:pt x="707" y="566"/>
                  </a:lnTo>
                  <a:lnTo>
                    <a:pt x="739" y="505"/>
                  </a:lnTo>
                  <a:lnTo>
                    <a:pt x="771" y="424"/>
                  </a:lnTo>
                  <a:lnTo>
                    <a:pt x="803" y="332"/>
                  </a:lnTo>
                  <a:lnTo>
                    <a:pt x="835" y="239"/>
                  </a:lnTo>
                  <a:lnTo>
                    <a:pt x="867" y="157"/>
                  </a:lnTo>
                  <a:lnTo>
                    <a:pt x="899" y="93"/>
                  </a:lnTo>
                  <a:lnTo>
                    <a:pt x="931" y="49"/>
                  </a:lnTo>
                  <a:lnTo>
                    <a:pt x="963" y="20"/>
                  </a:lnTo>
                  <a:lnTo>
                    <a:pt x="996" y="5"/>
                  </a:lnTo>
                  <a:lnTo>
                    <a:pt x="1028" y="0"/>
                  </a:lnTo>
                  <a:lnTo>
                    <a:pt x="1060" y="5"/>
                  </a:lnTo>
                  <a:lnTo>
                    <a:pt x="1092" y="21"/>
                  </a:lnTo>
                  <a:lnTo>
                    <a:pt x="1124" y="49"/>
                  </a:lnTo>
                  <a:lnTo>
                    <a:pt x="1156" y="90"/>
                  </a:lnTo>
                  <a:lnTo>
                    <a:pt x="1188" y="139"/>
                  </a:lnTo>
                  <a:lnTo>
                    <a:pt x="1220" y="186"/>
                  </a:lnTo>
                  <a:lnTo>
                    <a:pt x="1252" y="225"/>
                  </a:lnTo>
                  <a:lnTo>
                    <a:pt x="1285" y="251"/>
                  </a:lnTo>
                  <a:lnTo>
                    <a:pt x="1317" y="265"/>
                  </a:lnTo>
                  <a:lnTo>
                    <a:pt x="1349" y="269"/>
                  </a:lnTo>
                  <a:lnTo>
                    <a:pt x="1381" y="264"/>
                  </a:lnTo>
                  <a:lnTo>
                    <a:pt x="1413" y="251"/>
                  </a:lnTo>
                  <a:lnTo>
                    <a:pt x="1445" y="229"/>
                  </a:lnTo>
                  <a:lnTo>
                    <a:pt x="1477" y="201"/>
                  </a:lnTo>
                  <a:lnTo>
                    <a:pt x="1509" y="170"/>
                  </a:lnTo>
                  <a:lnTo>
                    <a:pt x="1541" y="143"/>
                  </a:lnTo>
                  <a:lnTo>
                    <a:pt x="1574" y="122"/>
                  </a:lnTo>
                  <a:lnTo>
                    <a:pt x="1606" y="10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8" name="Freeform 135">
              <a:extLst>
                <a:ext uri="{FF2B5EF4-FFF2-40B4-BE49-F238E27FC236}">
                  <a16:creationId xmlns:a16="http://schemas.microsoft.com/office/drawing/2014/main" id="{B8BBFC52-889C-EC58-2124-6E4E588B2706}"/>
                </a:ext>
              </a:extLst>
            </p:cNvPr>
            <p:cNvSpPr>
              <a:spLocks/>
            </p:cNvSpPr>
            <p:nvPr/>
          </p:nvSpPr>
          <p:spPr bwMode="auto">
            <a:xfrm>
              <a:off x="3291" y="833"/>
              <a:ext cx="1606" cy="887"/>
            </a:xfrm>
            <a:custGeom>
              <a:avLst/>
              <a:gdLst>
                <a:gd name="T0" fmla="*/ 0 w 1606"/>
                <a:gd name="T1" fmla="*/ 887 h 887"/>
                <a:gd name="T2" fmla="*/ 32 w 1606"/>
                <a:gd name="T3" fmla="*/ 842 h 887"/>
                <a:gd name="T4" fmla="*/ 64 w 1606"/>
                <a:gd name="T5" fmla="*/ 776 h 887"/>
                <a:gd name="T6" fmla="*/ 96 w 1606"/>
                <a:gd name="T7" fmla="*/ 689 h 887"/>
                <a:gd name="T8" fmla="*/ 128 w 1606"/>
                <a:gd name="T9" fmla="*/ 592 h 887"/>
                <a:gd name="T10" fmla="*/ 161 w 1606"/>
                <a:gd name="T11" fmla="*/ 501 h 887"/>
                <a:gd name="T12" fmla="*/ 193 w 1606"/>
                <a:gd name="T13" fmla="*/ 430 h 887"/>
                <a:gd name="T14" fmla="*/ 225 w 1606"/>
                <a:gd name="T15" fmla="*/ 383 h 887"/>
                <a:gd name="T16" fmla="*/ 257 w 1606"/>
                <a:gd name="T17" fmla="*/ 359 h 887"/>
                <a:gd name="T18" fmla="*/ 289 w 1606"/>
                <a:gd name="T19" fmla="*/ 354 h 887"/>
                <a:gd name="T20" fmla="*/ 321 w 1606"/>
                <a:gd name="T21" fmla="*/ 367 h 887"/>
                <a:gd name="T22" fmla="*/ 353 w 1606"/>
                <a:gd name="T23" fmla="*/ 397 h 887"/>
                <a:gd name="T24" fmla="*/ 385 w 1606"/>
                <a:gd name="T25" fmla="*/ 445 h 887"/>
                <a:gd name="T26" fmla="*/ 417 w 1606"/>
                <a:gd name="T27" fmla="*/ 508 h 887"/>
                <a:gd name="T28" fmla="*/ 450 w 1606"/>
                <a:gd name="T29" fmla="*/ 576 h 887"/>
                <a:gd name="T30" fmla="*/ 482 w 1606"/>
                <a:gd name="T31" fmla="*/ 639 h 887"/>
                <a:gd name="T32" fmla="*/ 514 w 1606"/>
                <a:gd name="T33" fmla="*/ 690 h 887"/>
                <a:gd name="T34" fmla="*/ 546 w 1606"/>
                <a:gd name="T35" fmla="*/ 725 h 887"/>
                <a:gd name="T36" fmla="*/ 578 w 1606"/>
                <a:gd name="T37" fmla="*/ 746 h 887"/>
                <a:gd name="T38" fmla="*/ 610 w 1606"/>
                <a:gd name="T39" fmla="*/ 757 h 887"/>
                <a:gd name="T40" fmla="*/ 642 w 1606"/>
                <a:gd name="T41" fmla="*/ 759 h 887"/>
                <a:gd name="T42" fmla="*/ 674 w 1606"/>
                <a:gd name="T43" fmla="*/ 753 h 887"/>
                <a:gd name="T44" fmla="*/ 707 w 1606"/>
                <a:gd name="T45" fmla="*/ 738 h 887"/>
                <a:gd name="T46" fmla="*/ 739 w 1606"/>
                <a:gd name="T47" fmla="*/ 709 h 887"/>
                <a:gd name="T48" fmla="*/ 771 w 1606"/>
                <a:gd name="T49" fmla="*/ 663 h 887"/>
                <a:gd name="T50" fmla="*/ 803 w 1606"/>
                <a:gd name="T51" fmla="*/ 595 h 887"/>
                <a:gd name="T52" fmla="*/ 835 w 1606"/>
                <a:gd name="T53" fmla="*/ 506 h 887"/>
                <a:gd name="T54" fmla="*/ 867 w 1606"/>
                <a:gd name="T55" fmla="*/ 403 h 887"/>
                <a:gd name="T56" fmla="*/ 899 w 1606"/>
                <a:gd name="T57" fmla="*/ 300 h 887"/>
                <a:gd name="T58" fmla="*/ 931 w 1606"/>
                <a:gd name="T59" fmla="*/ 211 h 887"/>
                <a:gd name="T60" fmla="*/ 963 w 1606"/>
                <a:gd name="T61" fmla="*/ 146 h 887"/>
                <a:gd name="T62" fmla="*/ 996 w 1606"/>
                <a:gd name="T63" fmla="*/ 104 h 887"/>
                <a:gd name="T64" fmla="*/ 1028 w 1606"/>
                <a:gd name="T65" fmla="*/ 83 h 887"/>
                <a:gd name="T66" fmla="*/ 1060 w 1606"/>
                <a:gd name="T67" fmla="*/ 78 h 887"/>
                <a:gd name="T68" fmla="*/ 1092 w 1606"/>
                <a:gd name="T69" fmla="*/ 86 h 887"/>
                <a:gd name="T70" fmla="*/ 1124 w 1606"/>
                <a:gd name="T71" fmla="*/ 107 h 887"/>
                <a:gd name="T72" fmla="*/ 1156 w 1606"/>
                <a:gd name="T73" fmla="*/ 137 h 887"/>
                <a:gd name="T74" fmla="*/ 1188 w 1606"/>
                <a:gd name="T75" fmla="*/ 174 h 887"/>
                <a:gd name="T76" fmla="*/ 1220 w 1606"/>
                <a:gd name="T77" fmla="*/ 211 h 887"/>
                <a:gd name="T78" fmla="*/ 1252 w 1606"/>
                <a:gd name="T79" fmla="*/ 244 h 887"/>
                <a:gd name="T80" fmla="*/ 1285 w 1606"/>
                <a:gd name="T81" fmla="*/ 270 h 887"/>
                <a:gd name="T82" fmla="*/ 1317 w 1606"/>
                <a:gd name="T83" fmla="*/ 288 h 887"/>
                <a:gd name="T84" fmla="*/ 1349 w 1606"/>
                <a:gd name="T85" fmla="*/ 298 h 887"/>
                <a:gd name="T86" fmla="*/ 1381 w 1606"/>
                <a:gd name="T87" fmla="*/ 301 h 887"/>
                <a:gd name="T88" fmla="*/ 1413 w 1606"/>
                <a:gd name="T89" fmla="*/ 295 h 887"/>
                <a:gd name="T90" fmla="*/ 1445 w 1606"/>
                <a:gd name="T91" fmla="*/ 281 h 887"/>
                <a:gd name="T92" fmla="*/ 1477 w 1606"/>
                <a:gd name="T93" fmla="*/ 254 h 887"/>
                <a:gd name="T94" fmla="*/ 1509 w 1606"/>
                <a:gd name="T95" fmla="*/ 212 h 887"/>
                <a:gd name="T96" fmla="*/ 1541 w 1606"/>
                <a:gd name="T97" fmla="*/ 153 h 887"/>
                <a:gd name="T98" fmla="*/ 1574 w 1606"/>
                <a:gd name="T99" fmla="*/ 79 h 887"/>
                <a:gd name="T100" fmla="*/ 1606 w 1606"/>
                <a:gd name="T101" fmla="*/ 0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87">
                  <a:moveTo>
                    <a:pt x="0" y="887"/>
                  </a:moveTo>
                  <a:lnTo>
                    <a:pt x="32" y="842"/>
                  </a:lnTo>
                  <a:lnTo>
                    <a:pt x="64" y="776"/>
                  </a:lnTo>
                  <a:lnTo>
                    <a:pt x="96" y="689"/>
                  </a:lnTo>
                  <a:lnTo>
                    <a:pt x="128" y="592"/>
                  </a:lnTo>
                  <a:lnTo>
                    <a:pt x="161" y="501"/>
                  </a:lnTo>
                  <a:lnTo>
                    <a:pt x="193" y="430"/>
                  </a:lnTo>
                  <a:lnTo>
                    <a:pt x="225" y="383"/>
                  </a:lnTo>
                  <a:lnTo>
                    <a:pt x="257" y="359"/>
                  </a:lnTo>
                  <a:lnTo>
                    <a:pt x="289" y="354"/>
                  </a:lnTo>
                  <a:lnTo>
                    <a:pt x="321" y="367"/>
                  </a:lnTo>
                  <a:lnTo>
                    <a:pt x="353" y="397"/>
                  </a:lnTo>
                  <a:lnTo>
                    <a:pt x="385" y="445"/>
                  </a:lnTo>
                  <a:lnTo>
                    <a:pt x="417" y="508"/>
                  </a:lnTo>
                  <a:lnTo>
                    <a:pt x="450" y="576"/>
                  </a:lnTo>
                  <a:lnTo>
                    <a:pt x="482" y="639"/>
                  </a:lnTo>
                  <a:lnTo>
                    <a:pt x="514" y="690"/>
                  </a:lnTo>
                  <a:lnTo>
                    <a:pt x="546" y="725"/>
                  </a:lnTo>
                  <a:lnTo>
                    <a:pt x="578" y="746"/>
                  </a:lnTo>
                  <a:lnTo>
                    <a:pt x="610" y="757"/>
                  </a:lnTo>
                  <a:lnTo>
                    <a:pt x="642" y="759"/>
                  </a:lnTo>
                  <a:lnTo>
                    <a:pt x="674" y="753"/>
                  </a:lnTo>
                  <a:lnTo>
                    <a:pt x="707" y="738"/>
                  </a:lnTo>
                  <a:lnTo>
                    <a:pt x="739" y="709"/>
                  </a:lnTo>
                  <a:lnTo>
                    <a:pt x="771" y="663"/>
                  </a:lnTo>
                  <a:lnTo>
                    <a:pt x="803" y="595"/>
                  </a:lnTo>
                  <a:lnTo>
                    <a:pt x="835" y="506"/>
                  </a:lnTo>
                  <a:lnTo>
                    <a:pt x="867" y="403"/>
                  </a:lnTo>
                  <a:lnTo>
                    <a:pt x="899" y="300"/>
                  </a:lnTo>
                  <a:lnTo>
                    <a:pt x="931" y="211"/>
                  </a:lnTo>
                  <a:lnTo>
                    <a:pt x="963" y="146"/>
                  </a:lnTo>
                  <a:lnTo>
                    <a:pt x="996" y="104"/>
                  </a:lnTo>
                  <a:lnTo>
                    <a:pt x="1028" y="83"/>
                  </a:lnTo>
                  <a:lnTo>
                    <a:pt x="1060" y="78"/>
                  </a:lnTo>
                  <a:lnTo>
                    <a:pt x="1092" y="86"/>
                  </a:lnTo>
                  <a:lnTo>
                    <a:pt x="1124" y="107"/>
                  </a:lnTo>
                  <a:lnTo>
                    <a:pt x="1156" y="137"/>
                  </a:lnTo>
                  <a:lnTo>
                    <a:pt x="1188" y="174"/>
                  </a:lnTo>
                  <a:lnTo>
                    <a:pt x="1220" y="211"/>
                  </a:lnTo>
                  <a:lnTo>
                    <a:pt x="1252" y="244"/>
                  </a:lnTo>
                  <a:lnTo>
                    <a:pt x="1285" y="270"/>
                  </a:lnTo>
                  <a:lnTo>
                    <a:pt x="1317" y="288"/>
                  </a:lnTo>
                  <a:lnTo>
                    <a:pt x="1349" y="298"/>
                  </a:lnTo>
                  <a:lnTo>
                    <a:pt x="1381" y="301"/>
                  </a:lnTo>
                  <a:lnTo>
                    <a:pt x="1413" y="295"/>
                  </a:lnTo>
                  <a:lnTo>
                    <a:pt x="1445" y="281"/>
                  </a:lnTo>
                  <a:lnTo>
                    <a:pt x="1477" y="254"/>
                  </a:lnTo>
                  <a:lnTo>
                    <a:pt x="1509" y="212"/>
                  </a:lnTo>
                  <a:lnTo>
                    <a:pt x="1541" y="153"/>
                  </a:lnTo>
                  <a:lnTo>
                    <a:pt x="1574" y="79"/>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9" name="Freeform 136">
              <a:extLst>
                <a:ext uri="{FF2B5EF4-FFF2-40B4-BE49-F238E27FC236}">
                  <a16:creationId xmlns:a16="http://schemas.microsoft.com/office/drawing/2014/main" id="{36F99063-D51D-F45A-30DE-4757D6CFC77D}"/>
                </a:ext>
              </a:extLst>
            </p:cNvPr>
            <p:cNvSpPr>
              <a:spLocks/>
            </p:cNvSpPr>
            <p:nvPr/>
          </p:nvSpPr>
          <p:spPr bwMode="auto">
            <a:xfrm>
              <a:off x="3291" y="892"/>
              <a:ext cx="1606" cy="629"/>
            </a:xfrm>
            <a:custGeom>
              <a:avLst/>
              <a:gdLst>
                <a:gd name="T0" fmla="*/ 0 w 1606"/>
                <a:gd name="T1" fmla="*/ 611 h 629"/>
                <a:gd name="T2" fmla="*/ 32 w 1606"/>
                <a:gd name="T3" fmla="*/ 541 h 629"/>
                <a:gd name="T4" fmla="*/ 64 w 1606"/>
                <a:gd name="T5" fmla="*/ 474 h 629"/>
                <a:gd name="T6" fmla="*/ 96 w 1606"/>
                <a:gd name="T7" fmla="*/ 414 h 629"/>
                <a:gd name="T8" fmla="*/ 128 w 1606"/>
                <a:gd name="T9" fmla="*/ 365 h 629"/>
                <a:gd name="T10" fmla="*/ 161 w 1606"/>
                <a:gd name="T11" fmla="*/ 327 h 629"/>
                <a:gd name="T12" fmla="*/ 193 w 1606"/>
                <a:gd name="T13" fmla="*/ 305 h 629"/>
                <a:gd name="T14" fmla="*/ 225 w 1606"/>
                <a:gd name="T15" fmla="*/ 297 h 629"/>
                <a:gd name="T16" fmla="*/ 257 w 1606"/>
                <a:gd name="T17" fmla="*/ 303 h 629"/>
                <a:gd name="T18" fmla="*/ 289 w 1606"/>
                <a:gd name="T19" fmla="*/ 323 h 629"/>
                <a:gd name="T20" fmla="*/ 321 w 1606"/>
                <a:gd name="T21" fmla="*/ 354 h 629"/>
                <a:gd name="T22" fmla="*/ 353 w 1606"/>
                <a:gd name="T23" fmla="*/ 394 h 629"/>
                <a:gd name="T24" fmla="*/ 385 w 1606"/>
                <a:gd name="T25" fmla="*/ 439 h 629"/>
                <a:gd name="T26" fmla="*/ 417 w 1606"/>
                <a:gd name="T27" fmla="*/ 486 h 629"/>
                <a:gd name="T28" fmla="*/ 450 w 1606"/>
                <a:gd name="T29" fmla="*/ 532 h 629"/>
                <a:gd name="T30" fmla="*/ 482 w 1606"/>
                <a:gd name="T31" fmla="*/ 572 h 629"/>
                <a:gd name="T32" fmla="*/ 514 w 1606"/>
                <a:gd name="T33" fmla="*/ 603 h 629"/>
                <a:gd name="T34" fmla="*/ 546 w 1606"/>
                <a:gd name="T35" fmla="*/ 623 h 629"/>
                <a:gd name="T36" fmla="*/ 578 w 1606"/>
                <a:gd name="T37" fmla="*/ 629 h 629"/>
                <a:gd name="T38" fmla="*/ 610 w 1606"/>
                <a:gd name="T39" fmla="*/ 621 h 629"/>
                <a:gd name="T40" fmla="*/ 642 w 1606"/>
                <a:gd name="T41" fmla="*/ 598 h 629"/>
                <a:gd name="T42" fmla="*/ 674 w 1606"/>
                <a:gd name="T43" fmla="*/ 561 h 629"/>
                <a:gd name="T44" fmla="*/ 707 w 1606"/>
                <a:gd name="T45" fmla="*/ 512 h 629"/>
                <a:gd name="T46" fmla="*/ 739 w 1606"/>
                <a:gd name="T47" fmla="*/ 452 h 629"/>
                <a:gd name="T48" fmla="*/ 771 w 1606"/>
                <a:gd name="T49" fmla="*/ 385 h 629"/>
                <a:gd name="T50" fmla="*/ 803 w 1606"/>
                <a:gd name="T51" fmla="*/ 315 h 629"/>
                <a:gd name="T52" fmla="*/ 835 w 1606"/>
                <a:gd name="T53" fmla="*/ 244 h 629"/>
                <a:gd name="T54" fmla="*/ 867 w 1606"/>
                <a:gd name="T55" fmla="*/ 177 h 629"/>
                <a:gd name="T56" fmla="*/ 899 w 1606"/>
                <a:gd name="T57" fmla="*/ 118 h 629"/>
                <a:gd name="T58" fmla="*/ 931 w 1606"/>
                <a:gd name="T59" fmla="*/ 68 h 629"/>
                <a:gd name="T60" fmla="*/ 963 w 1606"/>
                <a:gd name="T61" fmla="*/ 31 h 629"/>
                <a:gd name="T62" fmla="*/ 996 w 1606"/>
                <a:gd name="T63" fmla="*/ 8 h 629"/>
                <a:gd name="T64" fmla="*/ 1028 w 1606"/>
                <a:gd name="T65" fmla="*/ 0 h 629"/>
                <a:gd name="T66" fmla="*/ 1060 w 1606"/>
                <a:gd name="T67" fmla="*/ 7 h 629"/>
                <a:gd name="T68" fmla="*/ 1092 w 1606"/>
                <a:gd name="T69" fmla="*/ 26 h 629"/>
                <a:gd name="T70" fmla="*/ 1124 w 1606"/>
                <a:gd name="T71" fmla="*/ 58 h 629"/>
                <a:gd name="T72" fmla="*/ 1156 w 1606"/>
                <a:gd name="T73" fmla="*/ 98 h 629"/>
                <a:gd name="T74" fmla="*/ 1188 w 1606"/>
                <a:gd name="T75" fmla="*/ 143 h 629"/>
                <a:gd name="T76" fmla="*/ 1220 w 1606"/>
                <a:gd name="T77" fmla="*/ 190 h 629"/>
                <a:gd name="T78" fmla="*/ 1252 w 1606"/>
                <a:gd name="T79" fmla="*/ 236 h 629"/>
                <a:gd name="T80" fmla="*/ 1285 w 1606"/>
                <a:gd name="T81" fmla="*/ 276 h 629"/>
                <a:gd name="T82" fmla="*/ 1317 w 1606"/>
                <a:gd name="T83" fmla="*/ 307 h 629"/>
                <a:gd name="T84" fmla="*/ 1349 w 1606"/>
                <a:gd name="T85" fmla="*/ 327 h 629"/>
                <a:gd name="T86" fmla="*/ 1381 w 1606"/>
                <a:gd name="T87" fmla="*/ 333 h 629"/>
                <a:gd name="T88" fmla="*/ 1413 w 1606"/>
                <a:gd name="T89" fmla="*/ 325 h 629"/>
                <a:gd name="T90" fmla="*/ 1445 w 1606"/>
                <a:gd name="T91" fmla="*/ 302 h 629"/>
                <a:gd name="T92" fmla="*/ 1477 w 1606"/>
                <a:gd name="T93" fmla="*/ 265 h 629"/>
                <a:gd name="T94" fmla="*/ 1509 w 1606"/>
                <a:gd name="T95" fmla="*/ 215 h 629"/>
                <a:gd name="T96" fmla="*/ 1541 w 1606"/>
                <a:gd name="T97" fmla="*/ 156 h 629"/>
                <a:gd name="T98" fmla="*/ 1574 w 1606"/>
                <a:gd name="T99" fmla="*/ 89 h 629"/>
                <a:gd name="T100" fmla="*/ 1606 w 1606"/>
                <a:gd name="T101" fmla="*/ 18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29">
                  <a:moveTo>
                    <a:pt x="0" y="611"/>
                  </a:moveTo>
                  <a:lnTo>
                    <a:pt x="32" y="541"/>
                  </a:lnTo>
                  <a:lnTo>
                    <a:pt x="64" y="474"/>
                  </a:lnTo>
                  <a:lnTo>
                    <a:pt x="96" y="414"/>
                  </a:lnTo>
                  <a:lnTo>
                    <a:pt x="128" y="365"/>
                  </a:lnTo>
                  <a:lnTo>
                    <a:pt x="161" y="327"/>
                  </a:lnTo>
                  <a:lnTo>
                    <a:pt x="193" y="305"/>
                  </a:lnTo>
                  <a:lnTo>
                    <a:pt x="225" y="297"/>
                  </a:lnTo>
                  <a:lnTo>
                    <a:pt x="257" y="303"/>
                  </a:lnTo>
                  <a:lnTo>
                    <a:pt x="289" y="323"/>
                  </a:lnTo>
                  <a:lnTo>
                    <a:pt x="321" y="354"/>
                  </a:lnTo>
                  <a:lnTo>
                    <a:pt x="353" y="394"/>
                  </a:lnTo>
                  <a:lnTo>
                    <a:pt x="385" y="439"/>
                  </a:lnTo>
                  <a:lnTo>
                    <a:pt x="417" y="486"/>
                  </a:lnTo>
                  <a:lnTo>
                    <a:pt x="450" y="532"/>
                  </a:lnTo>
                  <a:lnTo>
                    <a:pt x="482" y="572"/>
                  </a:lnTo>
                  <a:lnTo>
                    <a:pt x="514" y="603"/>
                  </a:lnTo>
                  <a:lnTo>
                    <a:pt x="546" y="623"/>
                  </a:lnTo>
                  <a:lnTo>
                    <a:pt x="578" y="629"/>
                  </a:lnTo>
                  <a:lnTo>
                    <a:pt x="610" y="621"/>
                  </a:lnTo>
                  <a:lnTo>
                    <a:pt x="642" y="598"/>
                  </a:lnTo>
                  <a:lnTo>
                    <a:pt x="674" y="561"/>
                  </a:lnTo>
                  <a:lnTo>
                    <a:pt x="707" y="512"/>
                  </a:lnTo>
                  <a:lnTo>
                    <a:pt x="739" y="452"/>
                  </a:lnTo>
                  <a:lnTo>
                    <a:pt x="771" y="385"/>
                  </a:lnTo>
                  <a:lnTo>
                    <a:pt x="803" y="315"/>
                  </a:lnTo>
                  <a:lnTo>
                    <a:pt x="835" y="244"/>
                  </a:lnTo>
                  <a:lnTo>
                    <a:pt x="867" y="177"/>
                  </a:lnTo>
                  <a:lnTo>
                    <a:pt x="899" y="118"/>
                  </a:lnTo>
                  <a:lnTo>
                    <a:pt x="931" y="68"/>
                  </a:lnTo>
                  <a:lnTo>
                    <a:pt x="963" y="31"/>
                  </a:lnTo>
                  <a:lnTo>
                    <a:pt x="996" y="8"/>
                  </a:lnTo>
                  <a:lnTo>
                    <a:pt x="1028" y="0"/>
                  </a:lnTo>
                  <a:lnTo>
                    <a:pt x="1060" y="7"/>
                  </a:lnTo>
                  <a:lnTo>
                    <a:pt x="1092" y="26"/>
                  </a:lnTo>
                  <a:lnTo>
                    <a:pt x="1124" y="58"/>
                  </a:lnTo>
                  <a:lnTo>
                    <a:pt x="1156" y="98"/>
                  </a:lnTo>
                  <a:lnTo>
                    <a:pt x="1188" y="143"/>
                  </a:lnTo>
                  <a:lnTo>
                    <a:pt x="1220" y="190"/>
                  </a:lnTo>
                  <a:lnTo>
                    <a:pt x="1252" y="236"/>
                  </a:lnTo>
                  <a:lnTo>
                    <a:pt x="1285" y="276"/>
                  </a:lnTo>
                  <a:lnTo>
                    <a:pt x="1317" y="307"/>
                  </a:lnTo>
                  <a:lnTo>
                    <a:pt x="1349" y="327"/>
                  </a:lnTo>
                  <a:lnTo>
                    <a:pt x="1381" y="333"/>
                  </a:lnTo>
                  <a:lnTo>
                    <a:pt x="1413" y="325"/>
                  </a:lnTo>
                  <a:lnTo>
                    <a:pt x="1445" y="302"/>
                  </a:lnTo>
                  <a:lnTo>
                    <a:pt x="1477" y="265"/>
                  </a:lnTo>
                  <a:lnTo>
                    <a:pt x="1509" y="215"/>
                  </a:lnTo>
                  <a:lnTo>
                    <a:pt x="1541" y="156"/>
                  </a:lnTo>
                  <a:lnTo>
                    <a:pt x="1574" y="89"/>
                  </a:lnTo>
                  <a:lnTo>
                    <a:pt x="1606" y="18"/>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0" name="Freeform 137">
              <a:extLst>
                <a:ext uri="{FF2B5EF4-FFF2-40B4-BE49-F238E27FC236}">
                  <a16:creationId xmlns:a16="http://schemas.microsoft.com/office/drawing/2014/main" id="{57FB133D-C444-367A-02FB-BBB116BCA7E2}"/>
                </a:ext>
              </a:extLst>
            </p:cNvPr>
            <p:cNvSpPr>
              <a:spLocks noEditPoints="1"/>
            </p:cNvSpPr>
            <p:nvPr/>
          </p:nvSpPr>
          <p:spPr bwMode="auto">
            <a:xfrm>
              <a:off x="3273" y="1549"/>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1" name="Freeform 138">
              <a:extLst>
                <a:ext uri="{FF2B5EF4-FFF2-40B4-BE49-F238E27FC236}">
                  <a16:creationId xmlns:a16="http://schemas.microsoft.com/office/drawing/2014/main" id="{B1AB4C99-E188-8EDF-96B0-F3CE044D2F16}"/>
                </a:ext>
              </a:extLst>
            </p:cNvPr>
            <p:cNvSpPr>
              <a:spLocks noEditPoints="1"/>
            </p:cNvSpPr>
            <p:nvPr/>
          </p:nvSpPr>
          <p:spPr bwMode="auto">
            <a:xfrm>
              <a:off x="3388" y="1248"/>
              <a:ext cx="36" cy="35"/>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2" name="Freeform 139">
              <a:extLst>
                <a:ext uri="{FF2B5EF4-FFF2-40B4-BE49-F238E27FC236}">
                  <a16:creationId xmlns:a16="http://schemas.microsoft.com/office/drawing/2014/main" id="{61852CCE-C891-1931-1FB3-8FB76298D764}"/>
                </a:ext>
              </a:extLst>
            </p:cNvPr>
            <p:cNvSpPr>
              <a:spLocks noEditPoints="1"/>
            </p:cNvSpPr>
            <p:nvPr/>
          </p:nvSpPr>
          <p:spPr bwMode="auto">
            <a:xfrm>
              <a:off x="3503" y="1133"/>
              <a:ext cx="35"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6"/>
                    <a:pt x="128" y="69"/>
                  </a:cubicBezTo>
                  <a:lnTo>
                    <a:pt x="128" y="69"/>
                  </a:lnTo>
                  <a:cubicBezTo>
                    <a:pt x="128" y="101"/>
                    <a:pt x="101" y="128"/>
                    <a:pt x="69" y="128"/>
                  </a:cubicBezTo>
                  <a:cubicBezTo>
                    <a:pt x="36" y="128"/>
                    <a:pt x="10" y="101"/>
                    <a:pt x="10" y="69"/>
                  </a:cubicBezTo>
                  <a:cubicBezTo>
                    <a:pt x="10" y="36"/>
                    <a:pt x="36"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3" name="Freeform 140">
              <a:extLst>
                <a:ext uri="{FF2B5EF4-FFF2-40B4-BE49-F238E27FC236}">
                  <a16:creationId xmlns:a16="http://schemas.microsoft.com/office/drawing/2014/main" id="{F40E1BB4-1238-2687-725D-682919249034}"/>
                </a:ext>
              </a:extLst>
            </p:cNvPr>
            <p:cNvSpPr>
              <a:spLocks noEditPoints="1"/>
            </p:cNvSpPr>
            <p:nvPr/>
          </p:nvSpPr>
          <p:spPr bwMode="auto">
            <a:xfrm>
              <a:off x="3617" y="1260"/>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4" name="Freeform 141">
              <a:extLst>
                <a:ext uri="{FF2B5EF4-FFF2-40B4-BE49-F238E27FC236}">
                  <a16:creationId xmlns:a16="http://schemas.microsoft.com/office/drawing/2014/main" id="{31C863CE-5326-5174-901B-354EF5083DEE}"/>
                </a:ext>
              </a:extLst>
            </p:cNvPr>
            <p:cNvSpPr>
              <a:spLocks noEditPoints="1"/>
            </p:cNvSpPr>
            <p:nvPr/>
          </p:nvSpPr>
          <p:spPr bwMode="auto">
            <a:xfrm>
              <a:off x="3732" y="1285"/>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5" name="Freeform 142">
              <a:extLst>
                <a:ext uri="{FF2B5EF4-FFF2-40B4-BE49-F238E27FC236}">
                  <a16:creationId xmlns:a16="http://schemas.microsoft.com/office/drawing/2014/main" id="{2247E60B-FE9C-C05C-2D04-D4773A72AC67}"/>
                </a:ext>
              </a:extLst>
            </p:cNvPr>
            <p:cNvSpPr>
              <a:spLocks noEditPoints="1"/>
            </p:cNvSpPr>
            <p:nvPr/>
          </p:nvSpPr>
          <p:spPr bwMode="auto">
            <a:xfrm>
              <a:off x="3847" y="1566"/>
              <a:ext cx="35"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6" name="Freeform 143">
              <a:extLst>
                <a:ext uri="{FF2B5EF4-FFF2-40B4-BE49-F238E27FC236}">
                  <a16:creationId xmlns:a16="http://schemas.microsoft.com/office/drawing/2014/main" id="{9E38838C-8962-8E98-D0D1-AF21C1C4A08E}"/>
                </a:ext>
              </a:extLst>
            </p:cNvPr>
            <p:cNvSpPr>
              <a:spLocks noEditPoints="1"/>
            </p:cNvSpPr>
            <p:nvPr/>
          </p:nvSpPr>
          <p:spPr bwMode="auto">
            <a:xfrm>
              <a:off x="3961" y="1489"/>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7" name="Freeform 144">
              <a:extLst>
                <a:ext uri="{FF2B5EF4-FFF2-40B4-BE49-F238E27FC236}">
                  <a16:creationId xmlns:a16="http://schemas.microsoft.com/office/drawing/2014/main" id="{048FD5F9-1272-AA26-7F83-DD70AAF8D017}"/>
                </a:ext>
              </a:extLst>
            </p:cNvPr>
            <p:cNvSpPr>
              <a:spLocks noEditPoints="1"/>
            </p:cNvSpPr>
            <p:nvPr/>
          </p:nvSpPr>
          <p:spPr bwMode="auto">
            <a:xfrm>
              <a:off x="4076" y="1347"/>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8" name="Freeform 145">
              <a:extLst>
                <a:ext uri="{FF2B5EF4-FFF2-40B4-BE49-F238E27FC236}">
                  <a16:creationId xmlns:a16="http://schemas.microsoft.com/office/drawing/2014/main" id="{E9258D16-35F8-EC60-AA06-AED836A9622E}"/>
                </a:ext>
              </a:extLst>
            </p:cNvPr>
            <p:cNvSpPr>
              <a:spLocks noEditPoints="1"/>
            </p:cNvSpPr>
            <p:nvPr/>
          </p:nvSpPr>
          <p:spPr bwMode="auto">
            <a:xfrm>
              <a:off x="4191" y="898"/>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9" name="Freeform 146">
              <a:extLst>
                <a:ext uri="{FF2B5EF4-FFF2-40B4-BE49-F238E27FC236}">
                  <a16:creationId xmlns:a16="http://schemas.microsoft.com/office/drawing/2014/main" id="{84AFBC40-0694-4908-FDA2-895020297BF0}"/>
                </a:ext>
              </a:extLst>
            </p:cNvPr>
            <p:cNvSpPr>
              <a:spLocks noEditPoints="1"/>
            </p:cNvSpPr>
            <p:nvPr/>
          </p:nvSpPr>
          <p:spPr bwMode="auto">
            <a:xfrm>
              <a:off x="4305" y="814"/>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0" name="Freeform 147">
              <a:extLst>
                <a:ext uri="{FF2B5EF4-FFF2-40B4-BE49-F238E27FC236}">
                  <a16:creationId xmlns:a16="http://schemas.microsoft.com/office/drawing/2014/main" id="{9EB792B1-99DE-0019-C9AA-AE5E79D96F29}"/>
                </a:ext>
              </a:extLst>
            </p:cNvPr>
            <p:cNvSpPr>
              <a:spLocks noEditPoints="1"/>
            </p:cNvSpPr>
            <p:nvPr/>
          </p:nvSpPr>
          <p:spPr bwMode="auto">
            <a:xfrm>
              <a:off x="4420" y="978"/>
              <a:ext cx="36"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2"/>
                    <a:pt x="102" y="128"/>
                    <a:pt x="70" y="128"/>
                  </a:cubicBezTo>
                  <a:cubicBezTo>
                    <a:pt x="37" y="128"/>
                    <a:pt x="11" y="102"/>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1" name="Freeform 148">
              <a:extLst>
                <a:ext uri="{FF2B5EF4-FFF2-40B4-BE49-F238E27FC236}">
                  <a16:creationId xmlns:a16="http://schemas.microsoft.com/office/drawing/2014/main" id="{E4D29A80-49D8-6FAA-CCD2-E37126BE20D6}"/>
                </a:ext>
              </a:extLst>
            </p:cNvPr>
            <p:cNvSpPr>
              <a:spLocks noEditPoints="1"/>
            </p:cNvSpPr>
            <p:nvPr/>
          </p:nvSpPr>
          <p:spPr bwMode="auto">
            <a:xfrm>
              <a:off x="4535" y="1059"/>
              <a:ext cx="35"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2"/>
                    <a:pt x="102" y="128"/>
                    <a:pt x="70" y="128"/>
                  </a:cubicBezTo>
                  <a:cubicBezTo>
                    <a:pt x="37" y="128"/>
                    <a:pt x="11" y="102"/>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2" name="Freeform 149">
              <a:extLst>
                <a:ext uri="{FF2B5EF4-FFF2-40B4-BE49-F238E27FC236}">
                  <a16:creationId xmlns:a16="http://schemas.microsoft.com/office/drawing/2014/main" id="{2E4A1F2B-4D5E-ADAC-BE07-CE88C7EC8180}"/>
                </a:ext>
              </a:extLst>
            </p:cNvPr>
            <p:cNvSpPr>
              <a:spLocks noEditPoints="1"/>
            </p:cNvSpPr>
            <p:nvPr/>
          </p:nvSpPr>
          <p:spPr bwMode="auto">
            <a:xfrm>
              <a:off x="4650" y="1204"/>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3" name="Freeform 150">
              <a:extLst>
                <a:ext uri="{FF2B5EF4-FFF2-40B4-BE49-F238E27FC236}">
                  <a16:creationId xmlns:a16="http://schemas.microsoft.com/office/drawing/2014/main" id="{D08467BE-FA61-D910-7B84-593A50BC031D}"/>
                </a:ext>
              </a:extLst>
            </p:cNvPr>
            <p:cNvSpPr>
              <a:spLocks noEditPoints="1"/>
            </p:cNvSpPr>
            <p:nvPr/>
          </p:nvSpPr>
          <p:spPr bwMode="auto">
            <a:xfrm>
              <a:off x="4764" y="1107"/>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7"/>
                    <a:pt x="31" y="139"/>
                    <a:pt x="69" y="139"/>
                  </a:cubicBezTo>
                  <a:cubicBezTo>
                    <a:pt x="107" y="139"/>
                    <a:pt x="139" y="107"/>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54" name="Freeform 151">
              <a:extLst>
                <a:ext uri="{FF2B5EF4-FFF2-40B4-BE49-F238E27FC236}">
                  <a16:creationId xmlns:a16="http://schemas.microsoft.com/office/drawing/2014/main" id="{50F7D1CC-044A-E0C1-638B-E7298CE34121}"/>
                </a:ext>
              </a:extLst>
            </p:cNvPr>
            <p:cNvSpPr>
              <a:spLocks noEditPoints="1"/>
            </p:cNvSpPr>
            <p:nvPr/>
          </p:nvSpPr>
          <p:spPr bwMode="auto">
            <a:xfrm>
              <a:off x="4879" y="895"/>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155" name="Group 154">
            <a:extLst>
              <a:ext uri="{FF2B5EF4-FFF2-40B4-BE49-F238E27FC236}">
                <a16:creationId xmlns:a16="http://schemas.microsoft.com/office/drawing/2014/main" id="{8E0C490C-1012-D7F6-4C5C-2E488C04A4A4}"/>
              </a:ext>
            </a:extLst>
          </p:cNvPr>
          <p:cNvGrpSpPr>
            <a:grpSpLocks noChangeAspect="1"/>
          </p:cNvGrpSpPr>
          <p:nvPr/>
        </p:nvGrpSpPr>
        <p:grpSpPr bwMode="auto">
          <a:xfrm>
            <a:off x="1336678" y="3486800"/>
            <a:ext cx="3101978" cy="2540003"/>
            <a:chOff x="842" y="2322"/>
            <a:chExt cx="1954" cy="1600"/>
          </a:xfrm>
        </p:grpSpPr>
        <p:sp>
          <p:nvSpPr>
            <p:cNvPr id="156" name="Line 156">
              <a:extLst>
                <a:ext uri="{FF2B5EF4-FFF2-40B4-BE49-F238E27FC236}">
                  <a16:creationId xmlns:a16="http://schemas.microsoft.com/office/drawing/2014/main" id="{1E9B6F7F-9EB2-672D-C1A5-04117B20FE64}"/>
                </a:ext>
              </a:extLst>
            </p:cNvPr>
            <p:cNvSpPr>
              <a:spLocks noChangeShapeType="1"/>
            </p:cNvSpPr>
            <p:nvPr/>
          </p:nvSpPr>
          <p:spPr bwMode="auto">
            <a:xfrm>
              <a:off x="937" y="3786"/>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7" name="Line 157">
              <a:extLst>
                <a:ext uri="{FF2B5EF4-FFF2-40B4-BE49-F238E27FC236}">
                  <a16:creationId xmlns:a16="http://schemas.microsoft.com/office/drawing/2014/main" id="{DFBABC0B-4CD8-1441-463B-429A8D074CE0}"/>
                </a:ext>
              </a:extLst>
            </p:cNvPr>
            <p:cNvSpPr>
              <a:spLocks noChangeShapeType="1"/>
            </p:cNvSpPr>
            <p:nvPr/>
          </p:nvSpPr>
          <p:spPr bwMode="auto">
            <a:xfrm flipV="1">
              <a:off x="937"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8" name="Line 158">
              <a:extLst>
                <a:ext uri="{FF2B5EF4-FFF2-40B4-BE49-F238E27FC236}">
                  <a16:creationId xmlns:a16="http://schemas.microsoft.com/office/drawing/2014/main" id="{4B05964B-0447-3813-376C-BEDF60E8E1BE}"/>
                </a:ext>
              </a:extLst>
            </p:cNvPr>
            <p:cNvSpPr>
              <a:spLocks noChangeShapeType="1"/>
            </p:cNvSpPr>
            <p:nvPr/>
          </p:nvSpPr>
          <p:spPr bwMode="auto">
            <a:xfrm flipV="1">
              <a:off x="1192"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9" name="Line 159">
              <a:extLst>
                <a:ext uri="{FF2B5EF4-FFF2-40B4-BE49-F238E27FC236}">
                  <a16:creationId xmlns:a16="http://schemas.microsoft.com/office/drawing/2014/main" id="{F6455F60-DF61-F12F-C138-1643F27A8081}"/>
                </a:ext>
              </a:extLst>
            </p:cNvPr>
            <p:cNvSpPr>
              <a:spLocks noChangeShapeType="1"/>
            </p:cNvSpPr>
            <p:nvPr/>
          </p:nvSpPr>
          <p:spPr bwMode="auto">
            <a:xfrm flipV="1">
              <a:off x="1448"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0" name="Line 160">
              <a:extLst>
                <a:ext uri="{FF2B5EF4-FFF2-40B4-BE49-F238E27FC236}">
                  <a16:creationId xmlns:a16="http://schemas.microsoft.com/office/drawing/2014/main" id="{6FD72EAC-6BEE-4F3B-FD17-57F54FB68ED6}"/>
                </a:ext>
              </a:extLst>
            </p:cNvPr>
            <p:cNvSpPr>
              <a:spLocks noChangeShapeType="1"/>
            </p:cNvSpPr>
            <p:nvPr/>
          </p:nvSpPr>
          <p:spPr bwMode="auto">
            <a:xfrm flipV="1">
              <a:off x="1704"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1" name="Line 161">
              <a:extLst>
                <a:ext uri="{FF2B5EF4-FFF2-40B4-BE49-F238E27FC236}">
                  <a16:creationId xmlns:a16="http://schemas.microsoft.com/office/drawing/2014/main" id="{44EADB0C-CAA9-5DF3-D1BA-8E4D630E8408}"/>
                </a:ext>
              </a:extLst>
            </p:cNvPr>
            <p:cNvSpPr>
              <a:spLocks noChangeShapeType="1"/>
            </p:cNvSpPr>
            <p:nvPr/>
          </p:nvSpPr>
          <p:spPr bwMode="auto">
            <a:xfrm flipV="1">
              <a:off x="1959"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2" name="Line 162">
              <a:extLst>
                <a:ext uri="{FF2B5EF4-FFF2-40B4-BE49-F238E27FC236}">
                  <a16:creationId xmlns:a16="http://schemas.microsoft.com/office/drawing/2014/main" id="{63581DFD-7677-4122-9197-98F8B96F8212}"/>
                </a:ext>
              </a:extLst>
            </p:cNvPr>
            <p:cNvSpPr>
              <a:spLocks noChangeShapeType="1"/>
            </p:cNvSpPr>
            <p:nvPr/>
          </p:nvSpPr>
          <p:spPr bwMode="auto">
            <a:xfrm flipV="1">
              <a:off x="2215"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3" name="Line 163">
              <a:extLst>
                <a:ext uri="{FF2B5EF4-FFF2-40B4-BE49-F238E27FC236}">
                  <a16:creationId xmlns:a16="http://schemas.microsoft.com/office/drawing/2014/main" id="{69D1CDA2-59AA-5B42-A74C-7BC3933C2CB4}"/>
                </a:ext>
              </a:extLst>
            </p:cNvPr>
            <p:cNvSpPr>
              <a:spLocks noChangeShapeType="1"/>
            </p:cNvSpPr>
            <p:nvPr/>
          </p:nvSpPr>
          <p:spPr bwMode="auto">
            <a:xfrm flipV="1">
              <a:off x="2470"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4" name="Line 164">
              <a:extLst>
                <a:ext uri="{FF2B5EF4-FFF2-40B4-BE49-F238E27FC236}">
                  <a16:creationId xmlns:a16="http://schemas.microsoft.com/office/drawing/2014/main" id="{0CE9AE2E-3169-4E31-C6CF-0FE374FF8BE3}"/>
                </a:ext>
              </a:extLst>
            </p:cNvPr>
            <p:cNvSpPr>
              <a:spLocks noChangeShapeType="1"/>
            </p:cNvSpPr>
            <p:nvPr/>
          </p:nvSpPr>
          <p:spPr bwMode="auto">
            <a:xfrm flipV="1">
              <a:off x="2726"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5" name="Rectangle 165">
              <a:extLst>
                <a:ext uri="{FF2B5EF4-FFF2-40B4-BE49-F238E27FC236}">
                  <a16:creationId xmlns:a16="http://schemas.microsoft.com/office/drawing/2014/main" id="{FCACE124-3211-7456-0B32-1E7FB8DCE63A}"/>
                </a:ext>
              </a:extLst>
            </p:cNvPr>
            <p:cNvSpPr>
              <a:spLocks noChangeArrowheads="1"/>
            </p:cNvSpPr>
            <p:nvPr/>
          </p:nvSpPr>
          <p:spPr bwMode="auto">
            <a:xfrm>
              <a:off x="920"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6" name="Rectangle 166">
              <a:extLst>
                <a:ext uri="{FF2B5EF4-FFF2-40B4-BE49-F238E27FC236}">
                  <a16:creationId xmlns:a16="http://schemas.microsoft.com/office/drawing/2014/main" id="{000DC6C8-DE39-F49F-67FC-1E3D9B308D61}"/>
                </a:ext>
              </a:extLst>
            </p:cNvPr>
            <p:cNvSpPr>
              <a:spLocks noChangeArrowheads="1"/>
            </p:cNvSpPr>
            <p:nvPr/>
          </p:nvSpPr>
          <p:spPr bwMode="auto">
            <a:xfrm>
              <a:off x="1176"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7" name="Rectangle 167">
              <a:extLst>
                <a:ext uri="{FF2B5EF4-FFF2-40B4-BE49-F238E27FC236}">
                  <a16:creationId xmlns:a16="http://schemas.microsoft.com/office/drawing/2014/main" id="{BDCBE09E-314A-4580-E027-50015DB31B0B}"/>
                </a:ext>
              </a:extLst>
            </p:cNvPr>
            <p:cNvSpPr>
              <a:spLocks noChangeArrowheads="1"/>
            </p:cNvSpPr>
            <p:nvPr/>
          </p:nvSpPr>
          <p:spPr bwMode="auto">
            <a:xfrm>
              <a:off x="1432"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8" name="Rectangle 168">
              <a:extLst>
                <a:ext uri="{FF2B5EF4-FFF2-40B4-BE49-F238E27FC236}">
                  <a16:creationId xmlns:a16="http://schemas.microsoft.com/office/drawing/2014/main" id="{6725C969-9FC3-6088-BD3A-6AFA574EDB18}"/>
                </a:ext>
              </a:extLst>
            </p:cNvPr>
            <p:cNvSpPr>
              <a:spLocks noChangeArrowheads="1"/>
            </p:cNvSpPr>
            <p:nvPr/>
          </p:nvSpPr>
          <p:spPr bwMode="auto">
            <a:xfrm>
              <a:off x="1687"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9" name="Rectangle 169">
              <a:extLst>
                <a:ext uri="{FF2B5EF4-FFF2-40B4-BE49-F238E27FC236}">
                  <a16:creationId xmlns:a16="http://schemas.microsoft.com/office/drawing/2014/main" id="{129EA0F8-BAE5-D794-556A-D759E8D1C0E7}"/>
                </a:ext>
              </a:extLst>
            </p:cNvPr>
            <p:cNvSpPr>
              <a:spLocks noChangeArrowheads="1"/>
            </p:cNvSpPr>
            <p:nvPr/>
          </p:nvSpPr>
          <p:spPr bwMode="auto">
            <a:xfrm>
              <a:off x="1943"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0" name="Rectangle 170">
              <a:extLst>
                <a:ext uri="{FF2B5EF4-FFF2-40B4-BE49-F238E27FC236}">
                  <a16:creationId xmlns:a16="http://schemas.microsoft.com/office/drawing/2014/main" id="{3248D86E-3755-28AC-19F7-C5BD6CAE56BD}"/>
                </a:ext>
              </a:extLst>
            </p:cNvPr>
            <p:cNvSpPr>
              <a:spLocks noChangeArrowheads="1"/>
            </p:cNvSpPr>
            <p:nvPr/>
          </p:nvSpPr>
          <p:spPr bwMode="auto">
            <a:xfrm>
              <a:off x="2186" y="381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1" name="Rectangle 171">
              <a:extLst>
                <a:ext uri="{FF2B5EF4-FFF2-40B4-BE49-F238E27FC236}">
                  <a16:creationId xmlns:a16="http://schemas.microsoft.com/office/drawing/2014/main" id="{B72EC922-D16F-F8E7-3678-627332B7A880}"/>
                </a:ext>
              </a:extLst>
            </p:cNvPr>
            <p:cNvSpPr>
              <a:spLocks noChangeArrowheads="1"/>
            </p:cNvSpPr>
            <p:nvPr/>
          </p:nvSpPr>
          <p:spPr bwMode="auto">
            <a:xfrm>
              <a:off x="2441" y="381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2" name="Rectangle 172">
              <a:extLst>
                <a:ext uri="{FF2B5EF4-FFF2-40B4-BE49-F238E27FC236}">
                  <a16:creationId xmlns:a16="http://schemas.microsoft.com/office/drawing/2014/main" id="{4CB5C95A-DE58-1FB6-5CA8-02B93C19A835}"/>
                </a:ext>
              </a:extLst>
            </p:cNvPr>
            <p:cNvSpPr>
              <a:spLocks noChangeArrowheads="1"/>
            </p:cNvSpPr>
            <p:nvPr/>
          </p:nvSpPr>
          <p:spPr bwMode="auto">
            <a:xfrm>
              <a:off x="2697" y="381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3" name="Line 173">
              <a:extLst>
                <a:ext uri="{FF2B5EF4-FFF2-40B4-BE49-F238E27FC236}">
                  <a16:creationId xmlns:a16="http://schemas.microsoft.com/office/drawing/2014/main" id="{B04C18CB-C8D3-3F2A-931D-CFF01EE222FE}"/>
                </a:ext>
              </a:extLst>
            </p:cNvPr>
            <p:cNvSpPr>
              <a:spLocks noChangeShapeType="1"/>
            </p:cNvSpPr>
            <p:nvPr/>
          </p:nvSpPr>
          <p:spPr bwMode="auto">
            <a:xfrm flipV="1">
              <a:off x="937" y="2372"/>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4" name="Line 174">
              <a:extLst>
                <a:ext uri="{FF2B5EF4-FFF2-40B4-BE49-F238E27FC236}">
                  <a16:creationId xmlns:a16="http://schemas.microsoft.com/office/drawing/2014/main" id="{5DFED00C-FD6A-E5EA-2D5F-99083B673E1F}"/>
                </a:ext>
              </a:extLst>
            </p:cNvPr>
            <p:cNvSpPr>
              <a:spLocks noChangeShapeType="1"/>
            </p:cNvSpPr>
            <p:nvPr/>
          </p:nvSpPr>
          <p:spPr bwMode="auto">
            <a:xfrm>
              <a:off x="937" y="378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5" name="Line 175">
              <a:extLst>
                <a:ext uri="{FF2B5EF4-FFF2-40B4-BE49-F238E27FC236}">
                  <a16:creationId xmlns:a16="http://schemas.microsoft.com/office/drawing/2014/main" id="{88750691-AFBF-787C-ACC8-99E704BAD134}"/>
                </a:ext>
              </a:extLst>
            </p:cNvPr>
            <p:cNvSpPr>
              <a:spLocks noChangeShapeType="1"/>
            </p:cNvSpPr>
            <p:nvPr/>
          </p:nvSpPr>
          <p:spPr bwMode="auto">
            <a:xfrm>
              <a:off x="937" y="358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6" name="Line 176">
              <a:extLst>
                <a:ext uri="{FF2B5EF4-FFF2-40B4-BE49-F238E27FC236}">
                  <a16:creationId xmlns:a16="http://schemas.microsoft.com/office/drawing/2014/main" id="{EE1457F9-90DF-8E1A-2C06-5D2BF7F78C6F}"/>
                </a:ext>
              </a:extLst>
            </p:cNvPr>
            <p:cNvSpPr>
              <a:spLocks noChangeShapeType="1"/>
            </p:cNvSpPr>
            <p:nvPr/>
          </p:nvSpPr>
          <p:spPr bwMode="auto">
            <a:xfrm>
              <a:off x="937" y="338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7" name="Line 177">
              <a:extLst>
                <a:ext uri="{FF2B5EF4-FFF2-40B4-BE49-F238E27FC236}">
                  <a16:creationId xmlns:a16="http://schemas.microsoft.com/office/drawing/2014/main" id="{0BAD1705-8866-DA64-A55E-30D12A07C0C9}"/>
                </a:ext>
              </a:extLst>
            </p:cNvPr>
            <p:cNvSpPr>
              <a:spLocks noChangeShapeType="1"/>
            </p:cNvSpPr>
            <p:nvPr/>
          </p:nvSpPr>
          <p:spPr bwMode="auto">
            <a:xfrm>
              <a:off x="937" y="31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8" name="Line 178">
              <a:extLst>
                <a:ext uri="{FF2B5EF4-FFF2-40B4-BE49-F238E27FC236}">
                  <a16:creationId xmlns:a16="http://schemas.microsoft.com/office/drawing/2014/main" id="{4EE98E45-A7EF-CDFE-205C-6CD9C2C72CB4}"/>
                </a:ext>
              </a:extLst>
            </p:cNvPr>
            <p:cNvSpPr>
              <a:spLocks noChangeShapeType="1"/>
            </p:cNvSpPr>
            <p:nvPr/>
          </p:nvSpPr>
          <p:spPr bwMode="auto">
            <a:xfrm>
              <a:off x="937" y="297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9" name="Line 179">
              <a:extLst>
                <a:ext uri="{FF2B5EF4-FFF2-40B4-BE49-F238E27FC236}">
                  <a16:creationId xmlns:a16="http://schemas.microsoft.com/office/drawing/2014/main" id="{269A53B3-8D32-4C35-F569-6AA31AAB257E}"/>
                </a:ext>
              </a:extLst>
            </p:cNvPr>
            <p:cNvSpPr>
              <a:spLocks noChangeShapeType="1"/>
            </p:cNvSpPr>
            <p:nvPr/>
          </p:nvSpPr>
          <p:spPr bwMode="auto">
            <a:xfrm>
              <a:off x="937" y="27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0" name="Line 180">
              <a:extLst>
                <a:ext uri="{FF2B5EF4-FFF2-40B4-BE49-F238E27FC236}">
                  <a16:creationId xmlns:a16="http://schemas.microsoft.com/office/drawing/2014/main" id="{DC37B696-16B2-A063-A694-4E9EEEAE4C21}"/>
                </a:ext>
              </a:extLst>
            </p:cNvPr>
            <p:cNvSpPr>
              <a:spLocks noChangeShapeType="1"/>
            </p:cNvSpPr>
            <p:nvPr/>
          </p:nvSpPr>
          <p:spPr bwMode="auto">
            <a:xfrm>
              <a:off x="937" y="257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1" name="Line 181">
              <a:extLst>
                <a:ext uri="{FF2B5EF4-FFF2-40B4-BE49-F238E27FC236}">
                  <a16:creationId xmlns:a16="http://schemas.microsoft.com/office/drawing/2014/main" id="{E6FEF6E0-7BDB-D75A-6E21-CBEA9609745E}"/>
                </a:ext>
              </a:extLst>
            </p:cNvPr>
            <p:cNvSpPr>
              <a:spLocks noChangeShapeType="1"/>
            </p:cNvSpPr>
            <p:nvPr/>
          </p:nvSpPr>
          <p:spPr bwMode="auto">
            <a:xfrm>
              <a:off x="937" y="237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2" name="Rectangle 182">
              <a:extLst>
                <a:ext uri="{FF2B5EF4-FFF2-40B4-BE49-F238E27FC236}">
                  <a16:creationId xmlns:a16="http://schemas.microsoft.com/office/drawing/2014/main" id="{D7E50ACD-ECA9-B599-4AC5-0BFBF931DDD9}"/>
                </a:ext>
              </a:extLst>
            </p:cNvPr>
            <p:cNvSpPr>
              <a:spLocks noChangeArrowheads="1"/>
            </p:cNvSpPr>
            <p:nvPr/>
          </p:nvSpPr>
          <p:spPr bwMode="auto">
            <a:xfrm>
              <a:off x="842" y="3737"/>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3" name="Rectangle 183">
              <a:extLst>
                <a:ext uri="{FF2B5EF4-FFF2-40B4-BE49-F238E27FC236}">
                  <a16:creationId xmlns:a16="http://schemas.microsoft.com/office/drawing/2014/main" id="{605BDB0E-B680-2AE9-50E4-F460AE075ED8}"/>
                </a:ext>
              </a:extLst>
            </p:cNvPr>
            <p:cNvSpPr>
              <a:spLocks noChangeArrowheads="1"/>
            </p:cNvSpPr>
            <p:nvPr/>
          </p:nvSpPr>
          <p:spPr bwMode="auto">
            <a:xfrm>
              <a:off x="858" y="353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4" name="Rectangle 184">
              <a:extLst>
                <a:ext uri="{FF2B5EF4-FFF2-40B4-BE49-F238E27FC236}">
                  <a16:creationId xmlns:a16="http://schemas.microsoft.com/office/drawing/2014/main" id="{5AE8F6C1-2AF5-9E7D-310B-3A35B675ECA2}"/>
                </a:ext>
              </a:extLst>
            </p:cNvPr>
            <p:cNvSpPr>
              <a:spLocks noChangeArrowheads="1"/>
            </p:cNvSpPr>
            <p:nvPr/>
          </p:nvSpPr>
          <p:spPr bwMode="auto">
            <a:xfrm>
              <a:off x="858" y="333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5" name="Rectangle 185">
              <a:extLst>
                <a:ext uri="{FF2B5EF4-FFF2-40B4-BE49-F238E27FC236}">
                  <a16:creationId xmlns:a16="http://schemas.microsoft.com/office/drawing/2014/main" id="{9556EDD5-AFAB-54B5-1ECB-48A1A1A2C438}"/>
                </a:ext>
              </a:extLst>
            </p:cNvPr>
            <p:cNvSpPr>
              <a:spLocks noChangeArrowheads="1"/>
            </p:cNvSpPr>
            <p:nvPr/>
          </p:nvSpPr>
          <p:spPr bwMode="auto">
            <a:xfrm>
              <a:off x="858" y="313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6" name="Rectangle 186">
              <a:extLst>
                <a:ext uri="{FF2B5EF4-FFF2-40B4-BE49-F238E27FC236}">
                  <a16:creationId xmlns:a16="http://schemas.microsoft.com/office/drawing/2014/main" id="{F6D44548-6CAA-6180-FEA5-9F71FD313B1B}"/>
                </a:ext>
              </a:extLst>
            </p:cNvPr>
            <p:cNvSpPr>
              <a:spLocks noChangeArrowheads="1"/>
            </p:cNvSpPr>
            <p:nvPr/>
          </p:nvSpPr>
          <p:spPr bwMode="auto">
            <a:xfrm>
              <a:off x="858" y="292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7" name="Rectangle 187">
              <a:extLst>
                <a:ext uri="{FF2B5EF4-FFF2-40B4-BE49-F238E27FC236}">
                  <a16:creationId xmlns:a16="http://schemas.microsoft.com/office/drawing/2014/main" id="{F066A3F7-9E17-BD85-47EF-F58740B263AC}"/>
                </a:ext>
              </a:extLst>
            </p:cNvPr>
            <p:cNvSpPr>
              <a:spLocks noChangeArrowheads="1"/>
            </p:cNvSpPr>
            <p:nvPr/>
          </p:nvSpPr>
          <p:spPr bwMode="auto">
            <a:xfrm>
              <a:off x="858" y="272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8" name="Rectangle 188">
              <a:extLst>
                <a:ext uri="{FF2B5EF4-FFF2-40B4-BE49-F238E27FC236}">
                  <a16:creationId xmlns:a16="http://schemas.microsoft.com/office/drawing/2014/main" id="{4E1C3C25-C661-8198-7EE1-12061E94E048}"/>
                </a:ext>
              </a:extLst>
            </p:cNvPr>
            <p:cNvSpPr>
              <a:spLocks noChangeArrowheads="1"/>
            </p:cNvSpPr>
            <p:nvPr/>
          </p:nvSpPr>
          <p:spPr bwMode="auto">
            <a:xfrm>
              <a:off x="858" y="252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9" name="Rectangle 189">
              <a:extLst>
                <a:ext uri="{FF2B5EF4-FFF2-40B4-BE49-F238E27FC236}">
                  <a16:creationId xmlns:a16="http://schemas.microsoft.com/office/drawing/2014/main" id="{1C5CD8B9-85CB-525D-B63A-CFDE17C7CC9C}"/>
                </a:ext>
              </a:extLst>
            </p:cNvPr>
            <p:cNvSpPr>
              <a:spLocks noChangeArrowheads="1"/>
            </p:cNvSpPr>
            <p:nvPr/>
          </p:nvSpPr>
          <p:spPr bwMode="auto">
            <a:xfrm>
              <a:off x="858" y="23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6</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90" name="Freeform 190">
              <a:extLst>
                <a:ext uri="{FF2B5EF4-FFF2-40B4-BE49-F238E27FC236}">
                  <a16:creationId xmlns:a16="http://schemas.microsoft.com/office/drawing/2014/main" id="{9DA69312-DA17-2B11-116F-BF59C1E922C7}"/>
                </a:ext>
              </a:extLst>
            </p:cNvPr>
            <p:cNvSpPr>
              <a:spLocks/>
            </p:cNvSpPr>
            <p:nvPr/>
          </p:nvSpPr>
          <p:spPr bwMode="auto">
            <a:xfrm>
              <a:off x="937" y="2753"/>
              <a:ext cx="1606" cy="921"/>
            </a:xfrm>
            <a:custGeom>
              <a:avLst/>
              <a:gdLst>
                <a:gd name="T0" fmla="*/ 0 w 1606"/>
                <a:gd name="T1" fmla="*/ 679 h 921"/>
                <a:gd name="T2" fmla="*/ 32 w 1606"/>
                <a:gd name="T3" fmla="*/ 684 h 921"/>
                <a:gd name="T4" fmla="*/ 64 w 1606"/>
                <a:gd name="T5" fmla="*/ 687 h 921"/>
                <a:gd name="T6" fmla="*/ 96 w 1606"/>
                <a:gd name="T7" fmla="*/ 691 h 921"/>
                <a:gd name="T8" fmla="*/ 128 w 1606"/>
                <a:gd name="T9" fmla="*/ 695 h 921"/>
                <a:gd name="T10" fmla="*/ 161 w 1606"/>
                <a:gd name="T11" fmla="*/ 701 h 921"/>
                <a:gd name="T12" fmla="*/ 193 w 1606"/>
                <a:gd name="T13" fmla="*/ 709 h 921"/>
                <a:gd name="T14" fmla="*/ 225 w 1606"/>
                <a:gd name="T15" fmla="*/ 721 h 921"/>
                <a:gd name="T16" fmla="*/ 257 w 1606"/>
                <a:gd name="T17" fmla="*/ 739 h 921"/>
                <a:gd name="T18" fmla="*/ 289 w 1606"/>
                <a:gd name="T19" fmla="*/ 763 h 921"/>
                <a:gd name="T20" fmla="*/ 321 w 1606"/>
                <a:gd name="T21" fmla="*/ 792 h 921"/>
                <a:gd name="T22" fmla="*/ 353 w 1606"/>
                <a:gd name="T23" fmla="*/ 824 h 921"/>
                <a:gd name="T24" fmla="*/ 385 w 1606"/>
                <a:gd name="T25" fmla="*/ 855 h 921"/>
                <a:gd name="T26" fmla="*/ 417 w 1606"/>
                <a:gd name="T27" fmla="*/ 880 h 921"/>
                <a:gd name="T28" fmla="*/ 450 w 1606"/>
                <a:gd name="T29" fmla="*/ 899 h 921"/>
                <a:gd name="T30" fmla="*/ 482 w 1606"/>
                <a:gd name="T31" fmla="*/ 911 h 921"/>
                <a:gd name="T32" fmla="*/ 514 w 1606"/>
                <a:gd name="T33" fmla="*/ 919 h 921"/>
                <a:gd name="T34" fmla="*/ 546 w 1606"/>
                <a:gd name="T35" fmla="*/ 921 h 921"/>
                <a:gd name="T36" fmla="*/ 578 w 1606"/>
                <a:gd name="T37" fmla="*/ 918 h 921"/>
                <a:gd name="T38" fmla="*/ 610 w 1606"/>
                <a:gd name="T39" fmla="*/ 909 h 921"/>
                <a:gd name="T40" fmla="*/ 642 w 1606"/>
                <a:gd name="T41" fmla="*/ 892 h 921"/>
                <a:gd name="T42" fmla="*/ 674 w 1606"/>
                <a:gd name="T43" fmla="*/ 861 h 921"/>
                <a:gd name="T44" fmla="*/ 707 w 1606"/>
                <a:gd name="T45" fmla="*/ 812 h 921"/>
                <a:gd name="T46" fmla="*/ 739 w 1606"/>
                <a:gd name="T47" fmla="*/ 741 h 921"/>
                <a:gd name="T48" fmla="*/ 771 w 1606"/>
                <a:gd name="T49" fmla="*/ 648 h 921"/>
                <a:gd name="T50" fmla="*/ 803 w 1606"/>
                <a:gd name="T51" fmla="*/ 546 h 921"/>
                <a:gd name="T52" fmla="*/ 835 w 1606"/>
                <a:gd name="T53" fmla="*/ 451 h 921"/>
                <a:gd name="T54" fmla="*/ 867 w 1606"/>
                <a:gd name="T55" fmla="*/ 374 h 921"/>
                <a:gd name="T56" fmla="*/ 899 w 1606"/>
                <a:gd name="T57" fmla="*/ 319 h 921"/>
                <a:gd name="T58" fmla="*/ 931 w 1606"/>
                <a:gd name="T59" fmla="*/ 284 h 921"/>
                <a:gd name="T60" fmla="*/ 963 w 1606"/>
                <a:gd name="T61" fmla="*/ 263 h 921"/>
                <a:gd name="T62" fmla="*/ 996 w 1606"/>
                <a:gd name="T63" fmla="*/ 251 h 921"/>
                <a:gd name="T64" fmla="*/ 1028 w 1606"/>
                <a:gd name="T65" fmla="*/ 246 h 921"/>
                <a:gd name="T66" fmla="*/ 1060 w 1606"/>
                <a:gd name="T67" fmla="*/ 246 h 921"/>
                <a:gd name="T68" fmla="*/ 1092 w 1606"/>
                <a:gd name="T69" fmla="*/ 252 h 921"/>
                <a:gd name="T70" fmla="*/ 1124 w 1606"/>
                <a:gd name="T71" fmla="*/ 266 h 921"/>
                <a:gd name="T72" fmla="*/ 1156 w 1606"/>
                <a:gd name="T73" fmla="*/ 294 h 921"/>
                <a:gd name="T74" fmla="*/ 1188 w 1606"/>
                <a:gd name="T75" fmla="*/ 339 h 921"/>
                <a:gd name="T76" fmla="*/ 1220 w 1606"/>
                <a:gd name="T77" fmla="*/ 396 h 921"/>
                <a:gd name="T78" fmla="*/ 1252 w 1606"/>
                <a:gd name="T79" fmla="*/ 451 h 921"/>
                <a:gd name="T80" fmla="*/ 1285 w 1606"/>
                <a:gd name="T81" fmla="*/ 491 h 921"/>
                <a:gd name="T82" fmla="*/ 1317 w 1606"/>
                <a:gd name="T83" fmla="*/ 510 h 921"/>
                <a:gd name="T84" fmla="*/ 1349 w 1606"/>
                <a:gd name="T85" fmla="*/ 510 h 921"/>
                <a:gd name="T86" fmla="*/ 1381 w 1606"/>
                <a:gd name="T87" fmla="*/ 493 h 921"/>
                <a:gd name="T88" fmla="*/ 1413 w 1606"/>
                <a:gd name="T89" fmla="*/ 456 h 921"/>
                <a:gd name="T90" fmla="*/ 1445 w 1606"/>
                <a:gd name="T91" fmla="*/ 397 h 921"/>
                <a:gd name="T92" fmla="*/ 1477 w 1606"/>
                <a:gd name="T93" fmla="*/ 317 h 921"/>
                <a:gd name="T94" fmla="*/ 1509 w 1606"/>
                <a:gd name="T95" fmla="*/ 225 h 921"/>
                <a:gd name="T96" fmla="*/ 1541 w 1606"/>
                <a:gd name="T97" fmla="*/ 133 h 921"/>
                <a:gd name="T98" fmla="*/ 1574 w 1606"/>
                <a:gd name="T99" fmla="*/ 57 h 921"/>
                <a:gd name="T100" fmla="*/ 1606 w 1606"/>
                <a:gd name="T101"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21">
                  <a:moveTo>
                    <a:pt x="0" y="679"/>
                  </a:moveTo>
                  <a:lnTo>
                    <a:pt x="32" y="684"/>
                  </a:lnTo>
                  <a:lnTo>
                    <a:pt x="64" y="687"/>
                  </a:lnTo>
                  <a:lnTo>
                    <a:pt x="96" y="691"/>
                  </a:lnTo>
                  <a:lnTo>
                    <a:pt x="128" y="695"/>
                  </a:lnTo>
                  <a:lnTo>
                    <a:pt x="161" y="701"/>
                  </a:lnTo>
                  <a:lnTo>
                    <a:pt x="193" y="709"/>
                  </a:lnTo>
                  <a:lnTo>
                    <a:pt x="225" y="721"/>
                  </a:lnTo>
                  <a:lnTo>
                    <a:pt x="257" y="739"/>
                  </a:lnTo>
                  <a:lnTo>
                    <a:pt x="289" y="763"/>
                  </a:lnTo>
                  <a:lnTo>
                    <a:pt x="321" y="792"/>
                  </a:lnTo>
                  <a:lnTo>
                    <a:pt x="353" y="824"/>
                  </a:lnTo>
                  <a:lnTo>
                    <a:pt x="385" y="855"/>
                  </a:lnTo>
                  <a:lnTo>
                    <a:pt x="417" y="880"/>
                  </a:lnTo>
                  <a:lnTo>
                    <a:pt x="450" y="899"/>
                  </a:lnTo>
                  <a:lnTo>
                    <a:pt x="482" y="911"/>
                  </a:lnTo>
                  <a:lnTo>
                    <a:pt x="514" y="919"/>
                  </a:lnTo>
                  <a:lnTo>
                    <a:pt x="546" y="921"/>
                  </a:lnTo>
                  <a:lnTo>
                    <a:pt x="578" y="918"/>
                  </a:lnTo>
                  <a:lnTo>
                    <a:pt x="610" y="909"/>
                  </a:lnTo>
                  <a:lnTo>
                    <a:pt x="642" y="892"/>
                  </a:lnTo>
                  <a:lnTo>
                    <a:pt x="674" y="861"/>
                  </a:lnTo>
                  <a:lnTo>
                    <a:pt x="707" y="812"/>
                  </a:lnTo>
                  <a:lnTo>
                    <a:pt x="739" y="741"/>
                  </a:lnTo>
                  <a:lnTo>
                    <a:pt x="771" y="648"/>
                  </a:lnTo>
                  <a:lnTo>
                    <a:pt x="803" y="546"/>
                  </a:lnTo>
                  <a:lnTo>
                    <a:pt x="835" y="451"/>
                  </a:lnTo>
                  <a:lnTo>
                    <a:pt x="867" y="374"/>
                  </a:lnTo>
                  <a:lnTo>
                    <a:pt x="899" y="319"/>
                  </a:lnTo>
                  <a:lnTo>
                    <a:pt x="931" y="284"/>
                  </a:lnTo>
                  <a:lnTo>
                    <a:pt x="963" y="263"/>
                  </a:lnTo>
                  <a:lnTo>
                    <a:pt x="996" y="251"/>
                  </a:lnTo>
                  <a:lnTo>
                    <a:pt x="1028" y="246"/>
                  </a:lnTo>
                  <a:lnTo>
                    <a:pt x="1060" y="246"/>
                  </a:lnTo>
                  <a:lnTo>
                    <a:pt x="1092" y="252"/>
                  </a:lnTo>
                  <a:lnTo>
                    <a:pt x="1124" y="266"/>
                  </a:lnTo>
                  <a:lnTo>
                    <a:pt x="1156" y="294"/>
                  </a:lnTo>
                  <a:lnTo>
                    <a:pt x="1188" y="339"/>
                  </a:lnTo>
                  <a:lnTo>
                    <a:pt x="1220" y="396"/>
                  </a:lnTo>
                  <a:lnTo>
                    <a:pt x="1252" y="451"/>
                  </a:lnTo>
                  <a:lnTo>
                    <a:pt x="1285" y="491"/>
                  </a:lnTo>
                  <a:lnTo>
                    <a:pt x="1317" y="510"/>
                  </a:lnTo>
                  <a:lnTo>
                    <a:pt x="1349" y="510"/>
                  </a:lnTo>
                  <a:lnTo>
                    <a:pt x="1381" y="493"/>
                  </a:lnTo>
                  <a:lnTo>
                    <a:pt x="1413" y="456"/>
                  </a:lnTo>
                  <a:lnTo>
                    <a:pt x="1445" y="397"/>
                  </a:lnTo>
                  <a:lnTo>
                    <a:pt x="1477" y="317"/>
                  </a:lnTo>
                  <a:lnTo>
                    <a:pt x="1509" y="225"/>
                  </a:lnTo>
                  <a:lnTo>
                    <a:pt x="1541" y="133"/>
                  </a:lnTo>
                  <a:lnTo>
                    <a:pt x="1574" y="5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1" name="Freeform 191">
              <a:extLst>
                <a:ext uri="{FF2B5EF4-FFF2-40B4-BE49-F238E27FC236}">
                  <a16:creationId xmlns:a16="http://schemas.microsoft.com/office/drawing/2014/main" id="{EC80D48B-1091-7A6E-321D-FE5902075146}"/>
                </a:ext>
              </a:extLst>
            </p:cNvPr>
            <p:cNvSpPr>
              <a:spLocks/>
            </p:cNvSpPr>
            <p:nvPr/>
          </p:nvSpPr>
          <p:spPr bwMode="auto">
            <a:xfrm>
              <a:off x="937" y="2974"/>
              <a:ext cx="1606" cy="654"/>
            </a:xfrm>
            <a:custGeom>
              <a:avLst/>
              <a:gdLst>
                <a:gd name="T0" fmla="*/ 0 w 1606"/>
                <a:gd name="T1" fmla="*/ 654 h 654"/>
                <a:gd name="T2" fmla="*/ 32 w 1606"/>
                <a:gd name="T3" fmla="*/ 572 h 654"/>
                <a:gd name="T4" fmla="*/ 64 w 1606"/>
                <a:gd name="T5" fmla="*/ 501 h 654"/>
                <a:gd name="T6" fmla="*/ 96 w 1606"/>
                <a:gd name="T7" fmla="*/ 448 h 654"/>
                <a:gd name="T8" fmla="*/ 128 w 1606"/>
                <a:gd name="T9" fmla="*/ 415 h 654"/>
                <a:gd name="T10" fmla="*/ 161 w 1606"/>
                <a:gd name="T11" fmla="*/ 399 h 654"/>
                <a:gd name="T12" fmla="*/ 193 w 1606"/>
                <a:gd name="T13" fmla="*/ 398 h 654"/>
                <a:gd name="T14" fmla="*/ 225 w 1606"/>
                <a:gd name="T15" fmla="*/ 410 h 654"/>
                <a:gd name="T16" fmla="*/ 257 w 1606"/>
                <a:gd name="T17" fmla="*/ 432 h 654"/>
                <a:gd name="T18" fmla="*/ 289 w 1606"/>
                <a:gd name="T19" fmla="*/ 465 h 654"/>
                <a:gd name="T20" fmla="*/ 321 w 1606"/>
                <a:gd name="T21" fmla="*/ 503 h 654"/>
                <a:gd name="T22" fmla="*/ 353 w 1606"/>
                <a:gd name="T23" fmla="*/ 540 h 654"/>
                <a:gd name="T24" fmla="*/ 385 w 1606"/>
                <a:gd name="T25" fmla="*/ 573 h 654"/>
                <a:gd name="T26" fmla="*/ 417 w 1606"/>
                <a:gd name="T27" fmla="*/ 598 h 654"/>
                <a:gd name="T28" fmla="*/ 450 w 1606"/>
                <a:gd name="T29" fmla="*/ 615 h 654"/>
                <a:gd name="T30" fmla="*/ 482 w 1606"/>
                <a:gd name="T31" fmla="*/ 627 h 654"/>
                <a:gd name="T32" fmla="*/ 514 w 1606"/>
                <a:gd name="T33" fmla="*/ 634 h 654"/>
                <a:gd name="T34" fmla="*/ 546 w 1606"/>
                <a:gd name="T35" fmla="*/ 638 h 654"/>
                <a:gd name="T36" fmla="*/ 578 w 1606"/>
                <a:gd name="T37" fmla="*/ 639 h 654"/>
                <a:gd name="T38" fmla="*/ 610 w 1606"/>
                <a:gd name="T39" fmla="*/ 637 h 654"/>
                <a:gd name="T40" fmla="*/ 642 w 1606"/>
                <a:gd name="T41" fmla="*/ 629 h 654"/>
                <a:gd name="T42" fmla="*/ 674 w 1606"/>
                <a:gd name="T43" fmla="*/ 610 h 654"/>
                <a:gd name="T44" fmla="*/ 707 w 1606"/>
                <a:gd name="T45" fmla="*/ 570 h 654"/>
                <a:gd name="T46" fmla="*/ 739 w 1606"/>
                <a:gd name="T47" fmla="*/ 496 h 654"/>
                <a:gd name="T48" fmla="*/ 771 w 1606"/>
                <a:gd name="T49" fmla="*/ 389 h 654"/>
                <a:gd name="T50" fmla="*/ 803 w 1606"/>
                <a:gd name="T51" fmla="*/ 277 h 654"/>
                <a:gd name="T52" fmla="*/ 835 w 1606"/>
                <a:gd name="T53" fmla="*/ 192 h 654"/>
                <a:gd name="T54" fmla="*/ 867 w 1606"/>
                <a:gd name="T55" fmla="*/ 144 h 654"/>
                <a:gd name="T56" fmla="*/ 899 w 1606"/>
                <a:gd name="T57" fmla="*/ 120 h 654"/>
                <a:gd name="T58" fmla="*/ 931 w 1606"/>
                <a:gd name="T59" fmla="*/ 110 h 654"/>
                <a:gd name="T60" fmla="*/ 963 w 1606"/>
                <a:gd name="T61" fmla="*/ 107 h 654"/>
                <a:gd name="T62" fmla="*/ 996 w 1606"/>
                <a:gd name="T63" fmla="*/ 107 h 654"/>
                <a:gd name="T64" fmla="*/ 1028 w 1606"/>
                <a:gd name="T65" fmla="*/ 111 h 654"/>
                <a:gd name="T66" fmla="*/ 1060 w 1606"/>
                <a:gd name="T67" fmla="*/ 118 h 654"/>
                <a:gd name="T68" fmla="*/ 1092 w 1606"/>
                <a:gd name="T69" fmla="*/ 132 h 654"/>
                <a:gd name="T70" fmla="*/ 1124 w 1606"/>
                <a:gd name="T71" fmla="*/ 154 h 654"/>
                <a:gd name="T72" fmla="*/ 1156 w 1606"/>
                <a:gd name="T73" fmla="*/ 190 h 654"/>
                <a:gd name="T74" fmla="*/ 1188 w 1606"/>
                <a:gd name="T75" fmla="*/ 239 h 654"/>
                <a:gd name="T76" fmla="*/ 1220 w 1606"/>
                <a:gd name="T77" fmla="*/ 300 h 654"/>
                <a:gd name="T78" fmla="*/ 1252 w 1606"/>
                <a:gd name="T79" fmla="*/ 362 h 654"/>
                <a:gd name="T80" fmla="*/ 1285 w 1606"/>
                <a:gd name="T81" fmla="*/ 414 h 654"/>
                <a:gd name="T82" fmla="*/ 1317 w 1606"/>
                <a:gd name="T83" fmla="*/ 449 h 654"/>
                <a:gd name="T84" fmla="*/ 1349 w 1606"/>
                <a:gd name="T85" fmla="*/ 466 h 654"/>
                <a:gd name="T86" fmla="*/ 1381 w 1606"/>
                <a:gd name="T87" fmla="*/ 464 h 654"/>
                <a:gd name="T88" fmla="*/ 1413 w 1606"/>
                <a:gd name="T89" fmla="*/ 443 h 654"/>
                <a:gd name="T90" fmla="*/ 1445 w 1606"/>
                <a:gd name="T91" fmla="*/ 399 h 654"/>
                <a:gd name="T92" fmla="*/ 1477 w 1606"/>
                <a:gd name="T93" fmla="*/ 334 h 654"/>
                <a:gd name="T94" fmla="*/ 1509 w 1606"/>
                <a:gd name="T95" fmla="*/ 249 h 654"/>
                <a:gd name="T96" fmla="*/ 1541 w 1606"/>
                <a:gd name="T97" fmla="*/ 157 h 654"/>
                <a:gd name="T98" fmla="*/ 1574 w 1606"/>
                <a:gd name="T99" fmla="*/ 70 h 654"/>
                <a:gd name="T100" fmla="*/ 1606 w 1606"/>
                <a:gd name="T101" fmla="*/ 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54">
                  <a:moveTo>
                    <a:pt x="0" y="654"/>
                  </a:moveTo>
                  <a:lnTo>
                    <a:pt x="32" y="572"/>
                  </a:lnTo>
                  <a:lnTo>
                    <a:pt x="64" y="501"/>
                  </a:lnTo>
                  <a:lnTo>
                    <a:pt x="96" y="448"/>
                  </a:lnTo>
                  <a:lnTo>
                    <a:pt x="128" y="415"/>
                  </a:lnTo>
                  <a:lnTo>
                    <a:pt x="161" y="399"/>
                  </a:lnTo>
                  <a:lnTo>
                    <a:pt x="193" y="398"/>
                  </a:lnTo>
                  <a:lnTo>
                    <a:pt x="225" y="410"/>
                  </a:lnTo>
                  <a:lnTo>
                    <a:pt x="257" y="432"/>
                  </a:lnTo>
                  <a:lnTo>
                    <a:pt x="289" y="465"/>
                  </a:lnTo>
                  <a:lnTo>
                    <a:pt x="321" y="503"/>
                  </a:lnTo>
                  <a:lnTo>
                    <a:pt x="353" y="540"/>
                  </a:lnTo>
                  <a:lnTo>
                    <a:pt x="385" y="573"/>
                  </a:lnTo>
                  <a:lnTo>
                    <a:pt x="417" y="598"/>
                  </a:lnTo>
                  <a:lnTo>
                    <a:pt x="450" y="615"/>
                  </a:lnTo>
                  <a:lnTo>
                    <a:pt x="482" y="627"/>
                  </a:lnTo>
                  <a:lnTo>
                    <a:pt x="514" y="634"/>
                  </a:lnTo>
                  <a:lnTo>
                    <a:pt x="546" y="638"/>
                  </a:lnTo>
                  <a:lnTo>
                    <a:pt x="578" y="639"/>
                  </a:lnTo>
                  <a:lnTo>
                    <a:pt x="610" y="637"/>
                  </a:lnTo>
                  <a:lnTo>
                    <a:pt x="642" y="629"/>
                  </a:lnTo>
                  <a:lnTo>
                    <a:pt x="674" y="610"/>
                  </a:lnTo>
                  <a:lnTo>
                    <a:pt x="707" y="570"/>
                  </a:lnTo>
                  <a:lnTo>
                    <a:pt x="739" y="496"/>
                  </a:lnTo>
                  <a:lnTo>
                    <a:pt x="771" y="389"/>
                  </a:lnTo>
                  <a:lnTo>
                    <a:pt x="803" y="277"/>
                  </a:lnTo>
                  <a:lnTo>
                    <a:pt x="835" y="192"/>
                  </a:lnTo>
                  <a:lnTo>
                    <a:pt x="867" y="144"/>
                  </a:lnTo>
                  <a:lnTo>
                    <a:pt x="899" y="120"/>
                  </a:lnTo>
                  <a:lnTo>
                    <a:pt x="931" y="110"/>
                  </a:lnTo>
                  <a:lnTo>
                    <a:pt x="963" y="107"/>
                  </a:lnTo>
                  <a:lnTo>
                    <a:pt x="996" y="107"/>
                  </a:lnTo>
                  <a:lnTo>
                    <a:pt x="1028" y="111"/>
                  </a:lnTo>
                  <a:lnTo>
                    <a:pt x="1060" y="118"/>
                  </a:lnTo>
                  <a:lnTo>
                    <a:pt x="1092" y="132"/>
                  </a:lnTo>
                  <a:lnTo>
                    <a:pt x="1124" y="154"/>
                  </a:lnTo>
                  <a:lnTo>
                    <a:pt x="1156" y="190"/>
                  </a:lnTo>
                  <a:lnTo>
                    <a:pt x="1188" y="239"/>
                  </a:lnTo>
                  <a:lnTo>
                    <a:pt x="1220" y="300"/>
                  </a:lnTo>
                  <a:lnTo>
                    <a:pt x="1252" y="362"/>
                  </a:lnTo>
                  <a:lnTo>
                    <a:pt x="1285" y="414"/>
                  </a:lnTo>
                  <a:lnTo>
                    <a:pt x="1317" y="449"/>
                  </a:lnTo>
                  <a:lnTo>
                    <a:pt x="1349" y="466"/>
                  </a:lnTo>
                  <a:lnTo>
                    <a:pt x="1381" y="464"/>
                  </a:lnTo>
                  <a:lnTo>
                    <a:pt x="1413" y="443"/>
                  </a:lnTo>
                  <a:lnTo>
                    <a:pt x="1445" y="399"/>
                  </a:lnTo>
                  <a:lnTo>
                    <a:pt x="1477" y="334"/>
                  </a:lnTo>
                  <a:lnTo>
                    <a:pt x="1509" y="249"/>
                  </a:lnTo>
                  <a:lnTo>
                    <a:pt x="1541" y="157"/>
                  </a:lnTo>
                  <a:lnTo>
                    <a:pt x="1574" y="7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2" name="Freeform 192">
              <a:extLst>
                <a:ext uri="{FF2B5EF4-FFF2-40B4-BE49-F238E27FC236}">
                  <a16:creationId xmlns:a16="http://schemas.microsoft.com/office/drawing/2014/main" id="{E87D44B7-3D42-5E39-7E18-3F6AAFEF9FB2}"/>
                </a:ext>
              </a:extLst>
            </p:cNvPr>
            <p:cNvSpPr>
              <a:spLocks/>
            </p:cNvSpPr>
            <p:nvPr/>
          </p:nvSpPr>
          <p:spPr bwMode="auto">
            <a:xfrm>
              <a:off x="937" y="3078"/>
              <a:ext cx="1606" cy="551"/>
            </a:xfrm>
            <a:custGeom>
              <a:avLst/>
              <a:gdLst>
                <a:gd name="T0" fmla="*/ 0 w 1606"/>
                <a:gd name="T1" fmla="*/ 495 h 551"/>
                <a:gd name="T2" fmla="*/ 32 w 1606"/>
                <a:gd name="T3" fmla="*/ 396 h 551"/>
                <a:gd name="T4" fmla="*/ 64 w 1606"/>
                <a:gd name="T5" fmla="*/ 334 h 551"/>
                <a:gd name="T6" fmla="*/ 96 w 1606"/>
                <a:gd name="T7" fmla="*/ 297 h 551"/>
                <a:gd name="T8" fmla="*/ 128 w 1606"/>
                <a:gd name="T9" fmla="*/ 276 h 551"/>
                <a:gd name="T10" fmla="*/ 161 w 1606"/>
                <a:gd name="T11" fmla="*/ 265 h 551"/>
                <a:gd name="T12" fmla="*/ 193 w 1606"/>
                <a:gd name="T13" fmla="*/ 259 h 551"/>
                <a:gd name="T14" fmla="*/ 225 w 1606"/>
                <a:gd name="T15" fmla="*/ 257 h 551"/>
                <a:gd name="T16" fmla="*/ 257 w 1606"/>
                <a:gd name="T17" fmla="*/ 258 h 551"/>
                <a:gd name="T18" fmla="*/ 289 w 1606"/>
                <a:gd name="T19" fmla="*/ 262 h 551"/>
                <a:gd name="T20" fmla="*/ 321 w 1606"/>
                <a:gd name="T21" fmla="*/ 270 h 551"/>
                <a:gd name="T22" fmla="*/ 353 w 1606"/>
                <a:gd name="T23" fmla="*/ 285 h 551"/>
                <a:gd name="T24" fmla="*/ 385 w 1606"/>
                <a:gd name="T25" fmla="*/ 309 h 551"/>
                <a:gd name="T26" fmla="*/ 417 w 1606"/>
                <a:gd name="T27" fmla="*/ 343 h 551"/>
                <a:gd name="T28" fmla="*/ 450 w 1606"/>
                <a:gd name="T29" fmla="*/ 388 h 551"/>
                <a:gd name="T30" fmla="*/ 482 w 1606"/>
                <a:gd name="T31" fmla="*/ 437 h 551"/>
                <a:gd name="T32" fmla="*/ 514 w 1606"/>
                <a:gd name="T33" fmla="*/ 483 h 551"/>
                <a:gd name="T34" fmla="*/ 546 w 1606"/>
                <a:gd name="T35" fmla="*/ 518 h 551"/>
                <a:gd name="T36" fmla="*/ 578 w 1606"/>
                <a:gd name="T37" fmla="*/ 540 h 551"/>
                <a:gd name="T38" fmla="*/ 610 w 1606"/>
                <a:gd name="T39" fmla="*/ 551 h 551"/>
                <a:gd name="T40" fmla="*/ 642 w 1606"/>
                <a:gd name="T41" fmla="*/ 551 h 551"/>
                <a:gd name="T42" fmla="*/ 674 w 1606"/>
                <a:gd name="T43" fmla="*/ 540 h 551"/>
                <a:gd name="T44" fmla="*/ 707 w 1606"/>
                <a:gd name="T45" fmla="*/ 515 h 551"/>
                <a:gd name="T46" fmla="*/ 739 w 1606"/>
                <a:gd name="T47" fmla="*/ 473 h 551"/>
                <a:gd name="T48" fmla="*/ 771 w 1606"/>
                <a:gd name="T49" fmla="*/ 410 h 551"/>
                <a:gd name="T50" fmla="*/ 803 w 1606"/>
                <a:gd name="T51" fmla="*/ 331 h 551"/>
                <a:gd name="T52" fmla="*/ 835 w 1606"/>
                <a:gd name="T53" fmla="*/ 244 h 551"/>
                <a:gd name="T54" fmla="*/ 867 w 1606"/>
                <a:gd name="T55" fmla="*/ 164 h 551"/>
                <a:gd name="T56" fmla="*/ 899 w 1606"/>
                <a:gd name="T57" fmla="*/ 101 h 551"/>
                <a:gd name="T58" fmla="*/ 931 w 1606"/>
                <a:gd name="T59" fmla="*/ 58 h 551"/>
                <a:gd name="T60" fmla="*/ 963 w 1606"/>
                <a:gd name="T61" fmla="*/ 31 h 551"/>
                <a:gd name="T62" fmla="*/ 996 w 1606"/>
                <a:gd name="T63" fmla="*/ 15 h 551"/>
                <a:gd name="T64" fmla="*/ 1028 w 1606"/>
                <a:gd name="T65" fmla="*/ 6 h 551"/>
                <a:gd name="T66" fmla="*/ 1060 w 1606"/>
                <a:gd name="T67" fmla="*/ 1 h 551"/>
                <a:gd name="T68" fmla="*/ 1092 w 1606"/>
                <a:gd name="T69" fmla="*/ 0 h 551"/>
                <a:gd name="T70" fmla="*/ 1124 w 1606"/>
                <a:gd name="T71" fmla="*/ 1 h 551"/>
                <a:gd name="T72" fmla="*/ 1156 w 1606"/>
                <a:gd name="T73" fmla="*/ 5 h 551"/>
                <a:gd name="T74" fmla="*/ 1188 w 1606"/>
                <a:gd name="T75" fmla="*/ 12 h 551"/>
                <a:gd name="T76" fmla="*/ 1220 w 1606"/>
                <a:gd name="T77" fmla="*/ 24 h 551"/>
                <a:gd name="T78" fmla="*/ 1252 w 1606"/>
                <a:gd name="T79" fmla="*/ 43 h 551"/>
                <a:gd name="T80" fmla="*/ 1285 w 1606"/>
                <a:gd name="T81" fmla="*/ 69 h 551"/>
                <a:gd name="T82" fmla="*/ 1317 w 1606"/>
                <a:gd name="T83" fmla="*/ 101 h 551"/>
                <a:gd name="T84" fmla="*/ 1349 w 1606"/>
                <a:gd name="T85" fmla="*/ 134 h 551"/>
                <a:gd name="T86" fmla="*/ 1381 w 1606"/>
                <a:gd name="T87" fmla="*/ 162 h 551"/>
                <a:gd name="T88" fmla="*/ 1413 w 1606"/>
                <a:gd name="T89" fmla="*/ 183 h 551"/>
                <a:gd name="T90" fmla="*/ 1445 w 1606"/>
                <a:gd name="T91" fmla="*/ 192 h 551"/>
                <a:gd name="T92" fmla="*/ 1477 w 1606"/>
                <a:gd name="T93" fmla="*/ 191 h 551"/>
                <a:gd name="T94" fmla="*/ 1509 w 1606"/>
                <a:gd name="T95" fmla="*/ 177 h 551"/>
                <a:gd name="T96" fmla="*/ 1541 w 1606"/>
                <a:gd name="T97" fmla="*/ 147 h 551"/>
                <a:gd name="T98" fmla="*/ 1574 w 1606"/>
                <a:gd name="T99" fmla="*/ 95 h 551"/>
                <a:gd name="T100" fmla="*/ 1606 w 1606"/>
                <a:gd name="T101" fmla="*/ 18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51">
                  <a:moveTo>
                    <a:pt x="0" y="495"/>
                  </a:moveTo>
                  <a:lnTo>
                    <a:pt x="32" y="396"/>
                  </a:lnTo>
                  <a:lnTo>
                    <a:pt x="64" y="334"/>
                  </a:lnTo>
                  <a:lnTo>
                    <a:pt x="96" y="297"/>
                  </a:lnTo>
                  <a:lnTo>
                    <a:pt x="128" y="276"/>
                  </a:lnTo>
                  <a:lnTo>
                    <a:pt x="161" y="265"/>
                  </a:lnTo>
                  <a:lnTo>
                    <a:pt x="193" y="259"/>
                  </a:lnTo>
                  <a:lnTo>
                    <a:pt x="225" y="257"/>
                  </a:lnTo>
                  <a:lnTo>
                    <a:pt x="257" y="258"/>
                  </a:lnTo>
                  <a:lnTo>
                    <a:pt x="289" y="262"/>
                  </a:lnTo>
                  <a:lnTo>
                    <a:pt x="321" y="270"/>
                  </a:lnTo>
                  <a:lnTo>
                    <a:pt x="353" y="285"/>
                  </a:lnTo>
                  <a:lnTo>
                    <a:pt x="385" y="309"/>
                  </a:lnTo>
                  <a:lnTo>
                    <a:pt x="417" y="343"/>
                  </a:lnTo>
                  <a:lnTo>
                    <a:pt x="450" y="388"/>
                  </a:lnTo>
                  <a:lnTo>
                    <a:pt x="482" y="437"/>
                  </a:lnTo>
                  <a:lnTo>
                    <a:pt x="514" y="483"/>
                  </a:lnTo>
                  <a:lnTo>
                    <a:pt x="546" y="518"/>
                  </a:lnTo>
                  <a:lnTo>
                    <a:pt x="578" y="540"/>
                  </a:lnTo>
                  <a:lnTo>
                    <a:pt x="610" y="551"/>
                  </a:lnTo>
                  <a:lnTo>
                    <a:pt x="642" y="551"/>
                  </a:lnTo>
                  <a:lnTo>
                    <a:pt x="674" y="540"/>
                  </a:lnTo>
                  <a:lnTo>
                    <a:pt x="707" y="515"/>
                  </a:lnTo>
                  <a:lnTo>
                    <a:pt x="739" y="473"/>
                  </a:lnTo>
                  <a:lnTo>
                    <a:pt x="771" y="410"/>
                  </a:lnTo>
                  <a:lnTo>
                    <a:pt x="803" y="331"/>
                  </a:lnTo>
                  <a:lnTo>
                    <a:pt x="835" y="244"/>
                  </a:lnTo>
                  <a:lnTo>
                    <a:pt x="867" y="164"/>
                  </a:lnTo>
                  <a:lnTo>
                    <a:pt x="899" y="101"/>
                  </a:lnTo>
                  <a:lnTo>
                    <a:pt x="931" y="58"/>
                  </a:lnTo>
                  <a:lnTo>
                    <a:pt x="963" y="31"/>
                  </a:lnTo>
                  <a:lnTo>
                    <a:pt x="996" y="15"/>
                  </a:lnTo>
                  <a:lnTo>
                    <a:pt x="1028" y="6"/>
                  </a:lnTo>
                  <a:lnTo>
                    <a:pt x="1060" y="1"/>
                  </a:lnTo>
                  <a:lnTo>
                    <a:pt x="1092" y="0"/>
                  </a:lnTo>
                  <a:lnTo>
                    <a:pt x="1124" y="1"/>
                  </a:lnTo>
                  <a:lnTo>
                    <a:pt x="1156" y="5"/>
                  </a:lnTo>
                  <a:lnTo>
                    <a:pt x="1188" y="12"/>
                  </a:lnTo>
                  <a:lnTo>
                    <a:pt x="1220" y="24"/>
                  </a:lnTo>
                  <a:lnTo>
                    <a:pt x="1252" y="43"/>
                  </a:lnTo>
                  <a:lnTo>
                    <a:pt x="1285" y="69"/>
                  </a:lnTo>
                  <a:lnTo>
                    <a:pt x="1317" y="101"/>
                  </a:lnTo>
                  <a:lnTo>
                    <a:pt x="1349" y="134"/>
                  </a:lnTo>
                  <a:lnTo>
                    <a:pt x="1381" y="162"/>
                  </a:lnTo>
                  <a:lnTo>
                    <a:pt x="1413" y="183"/>
                  </a:lnTo>
                  <a:lnTo>
                    <a:pt x="1445" y="192"/>
                  </a:lnTo>
                  <a:lnTo>
                    <a:pt x="1477" y="191"/>
                  </a:lnTo>
                  <a:lnTo>
                    <a:pt x="1509" y="177"/>
                  </a:lnTo>
                  <a:lnTo>
                    <a:pt x="1541" y="147"/>
                  </a:lnTo>
                  <a:lnTo>
                    <a:pt x="1574" y="95"/>
                  </a:lnTo>
                  <a:lnTo>
                    <a:pt x="1606" y="1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3" name="Freeform 193">
              <a:extLst>
                <a:ext uri="{FF2B5EF4-FFF2-40B4-BE49-F238E27FC236}">
                  <a16:creationId xmlns:a16="http://schemas.microsoft.com/office/drawing/2014/main" id="{AD99D265-D7FB-93D0-73AE-5ACB42163E57}"/>
                </a:ext>
              </a:extLst>
            </p:cNvPr>
            <p:cNvSpPr>
              <a:spLocks/>
            </p:cNvSpPr>
            <p:nvPr/>
          </p:nvSpPr>
          <p:spPr bwMode="auto">
            <a:xfrm>
              <a:off x="937" y="3057"/>
              <a:ext cx="1606" cy="457"/>
            </a:xfrm>
            <a:custGeom>
              <a:avLst/>
              <a:gdLst>
                <a:gd name="T0" fmla="*/ 0 w 1606"/>
                <a:gd name="T1" fmla="*/ 457 h 457"/>
                <a:gd name="T2" fmla="*/ 32 w 1606"/>
                <a:gd name="T3" fmla="*/ 412 h 457"/>
                <a:gd name="T4" fmla="*/ 64 w 1606"/>
                <a:gd name="T5" fmla="*/ 379 h 457"/>
                <a:gd name="T6" fmla="*/ 96 w 1606"/>
                <a:gd name="T7" fmla="*/ 356 h 457"/>
                <a:gd name="T8" fmla="*/ 128 w 1606"/>
                <a:gd name="T9" fmla="*/ 343 h 457"/>
                <a:gd name="T10" fmla="*/ 161 w 1606"/>
                <a:gd name="T11" fmla="*/ 334 h 457"/>
                <a:gd name="T12" fmla="*/ 193 w 1606"/>
                <a:gd name="T13" fmla="*/ 330 h 457"/>
                <a:gd name="T14" fmla="*/ 225 w 1606"/>
                <a:gd name="T15" fmla="*/ 329 h 457"/>
                <a:gd name="T16" fmla="*/ 257 w 1606"/>
                <a:gd name="T17" fmla="*/ 331 h 457"/>
                <a:gd name="T18" fmla="*/ 289 w 1606"/>
                <a:gd name="T19" fmla="*/ 336 h 457"/>
                <a:gd name="T20" fmla="*/ 321 w 1606"/>
                <a:gd name="T21" fmla="*/ 344 h 457"/>
                <a:gd name="T22" fmla="*/ 353 w 1606"/>
                <a:gd name="T23" fmla="*/ 355 h 457"/>
                <a:gd name="T24" fmla="*/ 385 w 1606"/>
                <a:gd name="T25" fmla="*/ 370 h 457"/>
                <a:gd name="T26" fmla="*/ 417 w 1606"/>
                <a:gd name="T27" fmla="*/ 387 h 457"/>
                <a:gd name="T28" fmla="*/ 450 w 1606"/>
                <a:gd name="T29" fmla="*/ 402 h 457"/>
                <a:gd name="T30" fmla="*/ 482 w 1606"/>
                <a:gd name="T31" fmla="*/ 414 h 457"/>
                <a:gd name="T32" fmla="*/ 514 w 1606"/>
                <a:gd name="T33" fmla="*/ 423 h 457"/>
                <a:gd name="T34" fmla="*/ 546 w 1606"/>
                <a:gd name="T35" fmla="*/ 429 h 457"/>
                <a:gd name="T36" fmla="*/ 578 w 1606"/>
                <a:gd name="T37" fmla="*/ 432 h 457"/>
                <a:gd name="T38" fmla="*/ 610 w 1606"/>
                <a:gd name="T39" fmla="*/ 432 h 457"/>
                <a:gd name="T40" fmla="*/ 642 w 1606"/>
                <a:gd name="T41" fmla="*/ 431 h 457"/>
                <a:gd name="T42" fmla="*/ 674 w 1606"/>
                <a:gd name="T43" fmla="*/ 427 h 457"/>
                <a:gd name="T44" fmla="*/ 707 w 1606"/>
                <a:gd name="T45" fmla="*/ 420 h 457"/>
                <a:gd name="T46" fmla="*/ 739 w 1606"/>
                <a:gd name="T47" fmla="*/ 410 h 457"/>
                <a:gd name="T48" fmla="*/ 771 w 1606"/>
                <a:gd name="T49" fmla="*/ 393 h 457"/>
                <a:gd name="T50" fmla="*/ 803 w 1606"/>
                <a:gd name="T51" fmla="*/ 370 h 457"/>
                <a:gd name="T52" fmla="*/ 835 w 1606"/>
                <a:gd name="T53" fmla="*/ 342 h 457"/>
                <a:gd name="T54" fmla="*/ 867 w 1606"/>
                <a:gd name="T55" fmla="*/ 311 h 457"/>
                <a:gd name="T56" fmla="*/ 899 w 1606"/>
                <a:gd name="T57" fmla="*/ 280 h 457"/>
                <a:gd name="T58" fmla="*/ 931 w 1606"/>
                <a:gd name="T59" fmla="*/ 254 h 457"/>
                <a:gd name="T60" fmla="*/ 963 w 1606"/>
                <a:gd name="T61" fmla="*/ 234 h 457"/>
                <a:gd name="T62" fmla="*/ 996 w 1606"/>
                <a:gd name="T63" fmla="*/ 220 h 457"/>
                <a:gd name="T64" fmla="*/ 1028 w 1606"/>
                <a:gd name="T65" fmla="*/ 211 h 457"/>
                <a:gd name="T66" fmla="*/ 1060 w 1606"/>
                <a:gd name="T67" fmla="*/ 206 h 457"/>
                <a:gd name="T68" fmla="*/ 1092 w 1606"/>
                <a:gd name="T69" fmla="*/ 204 h 457"/>
                <a:gd name="T70" fmla="*/ 1124 w 1606"/>
                <a:gd name="T71" fmla="*/ 203 h 457"/>
                <a:gd name="T72" fmla="*/ 1156 w 1606"/>
                <a:gd name="T73" fmla="*/ 204 h 457"/>
                <a:gd name="T74" fmla="*/ 1188 w 1606"/>
                <a:gd name="T75" fmla="*/ 206 h 457"/>
                <a:gd name="T76" fmla="*/ 1220 w 1606"/>
                <a:gd name="T77" fmla="*/ 208 h 457"/>
                <a:gd name="T78" fmla="*/ 1252 w 1606"/>
                <a:gd name="T79" fmla="*/ 211 h 457"/>
                <a:gd name="T80" fmla="*/ 1285 w 1606"/>
                <a:gd name="T81" fmla="*/ 212 h 457"/>
                <a:gd name="T82" fmla="*/ 1317 w 1606"/>
                <a:gd name="T83" fmla="*/ 212 h 457"/>
                <a:gd name="T84" fmla="*/ 1349 w 1606"/>
                <a:gd name="T85" fmla="*/ 212 h 457"/>
                <a:gd name="T86" fmla="*/ 1381 w 1606"/>
                <a:gd name="T87" fmla="*/ 209 h 457"/>
                <a:gd name="T88" fmla="*/ 1413 w 1606"/>
                <a:gd name="T89" fmla="*/ 203 h 457"/>
                <a:gd name="T90" fmla="*/ 1445 w 1606"/>
                <a:gd name="T91" fmla="*/ 193 h 457"/>
                <a:gd name="T92" fmla="*/ 1477 w 1606"/>
                <a:gd name="T93" fmla="*/ 177 h 457"/>
                <a:gd name="T94" fmla="*/ 1509 w 1606"/>
                <a:gd name="T95" fmla="*/ 151 h 457"/>
                <a:gd name="T96" fmla="*/ 1541 w 1606"/>
                <a:gd name="T97" fmla="*/ 113 h 457"/>
                <a:gd name="T98" fmla="*/ 1574 w 1606"/>
                <a:gd name="T99" fmla="*/ 61 h 457"/>
                <a:gd name="T100" fmla="*/ 1606 w 1606"/>
                <a:gd name="T101"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57">
                  <a:moveTo>
                    <a:pt x="0" y="457"/>
                  </a:moveTo>
                  <a:lnTo>
                    <a:pt x="32" y="412"/>
                  </a:lnTo>
                  <a:lnTo>
                    <a:pt x="64" y="379"/>
                  </a:lnTo>
                  <a:lnTo>
                    <a:pt x="96" y="356"/>
                  </a:lnTo>
                  <a:lnTo>
                    <a:pt x="128" y="343"/>
                  </a:lnTo>
                  <a:lnTo>
                    <a:pt x="161" y="334"/>
                  </a:lnTo>
                  <a:lnTo>
                    <a:pt x="193" y="330"/>
                  </a:lnTo>
                  <a:lnTo>
                    <a:pt x="225" y="329"/>
                  </a:lnTo>
                  <a:lnTo>
                    <a:pt x="257" y="331"/>
                  </a:lnTo>
                  <a:lnTo>
                    <a:pt x="289" y="336"/>
                  </a:lnTo>
                  <a:lnTo>
                    <a:pt x="321" y="344"/>
                  </a:lnTo>
                  <a:lnTo>
                    <a:pt x="353" y="355"/>
                  </a:lnTo>
                  <a:lnTo>
                    <a:pt x="385" y="370"/>
                  </a:lnTo>
                  <a:lnTo>
                    <a:pt x="417" y="387"/>
                  </a:lnTo>
                  <a:lnTo>
                    <a:pt x="450" y="402"/>
                  </a:lnTo>
                  <a:lnTo>
                    <a:pt x="482" y="414"/>
                  </a:lnTo>
                  <a:lnTo>
                    <a:pt x="514" y="423"/>
                  </a:lnTo>
                  <a:lnTo>
                    <a:pt x="546" y="429"/>
                  </a:lnTo>
                  <a:lnTo>
                    <a:pt x="578" y="432"/>
                  </a:lnTo>
                  <a:lnTo>
                    <a:pt x="610" y="432"/>
                  </a:lnTo>
                  <a:lnTo>
                    <a:pt x="642" y="431"/>
                  </a:lnTo>
                  <a:lnTo>
                    <a:pt x="674" y="427"/>
                  </a:lnTo>
                  <a:lnTo>
                    <a:pt x="707" y="420"/>
                  </a:lnTo>
                  <a:lnTo>
                    <a:pt x="739" y="410"/>
                  </a:lnTo>
                  <a:lnTo>
                    <a:pt x="771" y="393"/>
                  </a:lnTo>
                  <a:lnTo>
                    <a:pt x="803" y="370"/>
                  </a:lnTo>
                  <a:lnTo>
                    <a:pt x="835" y="342"/>
                  </a:lnTo>
                  <a:lnTo>
                    <a:pt x="867" y="311"/>
                  </a:lnTo>
                  <a:lnTo>
                    <a:pt x="899" y="280"/>
                  </a:lnTo>
                  <a:lnTo>
                    <a:pt x="931" y="254"/>
                  </a:lnTo>
                  <a:lnTo>
                    <a:pt x="963" y="234"/>
                  </a:lnTo>
                  <a:lnTo>
                    <a:pt x="996" y="220"/>
                  </a:lnTo>
                  <a:lnTo>
                    <a:pt x="1028" y="211"/>
                  </a:lnTo>
                  <a:lnTo>
                    <a:pt x="1060" y="206"/>
                  </a:lnTo>
                  <a:lnTo>
                    <a:pt x="1092" y="204"/>
                  </a:lnTo>
                  <a:lnTo>
                    <a:pt x="1124" y="203"/>
                  </a:lnTo>
                  <a:lnTo>
                    <a:pt x="1156" y="204"/>
                  </a:lnTo>
                  <a:lnTo>
                    <a:pt x="1188" y="206"/>
                  </a:lnTo>
                  <a:lnTo>
                    <a:pt x="1220" y="208"/>
                  </a:lnTo>
                  <a:lnTo>
                    <a:pt x="1252" y="211"/>
                  </a:lnTo>
                  <a:lnTo>
                    <a:pt x="1285" y="212"/>
                  </a:lnTo>
                  <a:lnTo>
                    <a:pt x="1317" y="212"/>
                  </a:lnTo>
                  <a:lnTo>
                    <a:pt x="1349" y="212"/>
                  </a:lnTo>
                  <a:lnTo>
                    <a:pt x="1381" y="209"/>
                  </a:lnTo>
                  <a:lnTo>
                    <a:pt x="1413" y="203"/>
                  </a:lnTo>
                  <a:lnTo>
                    <a:pt x="1445" y="193"/>
                  </a:lnTo>
                  <a:lnTo>
                    <a:pt x="1477" y="177"/>
                  </a:lnTo>
                  <a:lnTo>
                    <a:pt x="1509" y="151"/>
                  </a:lnTo>
                  <a:lnTo>
                    <a:pt x="1541" y="113"/>
                  </a:lnTo>
                  <a:lnTo>
                    <a:pt x="1574" y="61"/>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4" name="Freeform 194">
              <a:extLst>
                <a:ext uri="{FF2B5EF4-FFF2-40B4-BE49-F238E27FC236}">
                  <a16:creationId xmlns:a16="http://schemas.microsoft.com/office/drawing/2014/main" id="{C0C8E891-B83C-F103-A859-B2DC235D0EE7}"/>
                </a:ext>
              </a:extLst>
            </p:cNvPr>
            <p:cNvSpPr>
              <a:spLocks/>
            </p:cNvSpPr>
            <p:nvPr/>
          </p:nvSpPr>
          <p:spPr bwMode="auto">
            <a:xfrm>
              <a:off x="937" y="2766"/>
              <a:ext cx="1606" cy="850"/>
            </a:xfrm>
            <a:custGeom>
              <a:avLst/>
              <a:gdLst>
                <a:gd name="T0" fmla="*/ 0 w 1606"/>
                <a:gd name="T1" fmla="*/ 821 h 850"/>
                <a:gd name="T2" fmla="*/ 32 w 1606"/>
                <a:gd name="T3" fmla="*/ 702 h 850"/>
                <a:gd name="T4" fmla="*/ 64 w 1606"/>
                <a:gd name="T5" fmla="*/ 611 h 850"/>
                <a:gd name="T6" fmla="*/ 96 w 1606"/>
                <a:gd name="T7" fmla="*/ 549 h 850"/>
                <a:gd name="T8" fmla="*/ 128 w 1606"/>
                <a:gd name="T9" fmla="*/ 512 h 850"/>
                <a:gd name="T10" fmla="*/ 161 w 1606"/>
                <a:gd name="T11" fmla="*/ 492 h 850"/>
                <a:gd name="T12" fmla="*/ 193 w 1606"/>
                <a:gd name="T13" fmla="*/ 485 h 850"/>
                <a:gd name="T14" fmla="*/ 225 w 1606"/>
                <a:gd name="T15" fmla="*/ 489 h 850"/>
                <a:gd name="T16" fmla="*/ 257 w 1606"/>
                <a:gd name="T17" fmla="*/ 504 h 850"/>
                <a:gd name="T18" fmla="*/ 289 w 1606"/>
                <a:gd name="T19" fmla="*/ 530 h 850"/>
                <a:gd name="T20" fmla="*/ 321 w 1606"/>
                <a:gd name="T21" fmla="*/ 570 h 850"/>
                <a:gd name="T22" fmla="*/ 353 w 1606"/>
                <a:gd name="T23" fmla="*/ 621 h 850"/>
                <a:gd name="T24" fmla="*/ 385 w 1606"/>
                <a:gd name="T25" fmla="*/ 679 h 850"/>
                <a:gd name="T26" fmla="*/ 417 w 1606"/>
                <a:gd name="T27" fmla="*/ 735 h 850"/>
                <a:gd name="T28" fmla="*/ 450 w 1606"/>
                <a:gd name="T29" fmla="*/ 782 h 850"/>
                <a:gd name="T30" fmla="*/ 482 w 1606"/>
                <a:gd name="T31" fmla="*/ 817 h 850"/>
                <a:gd name="T32" fmla="*/ 514 w 1606"/>
                <a:gd name="T33" fmla="*/ 839 h 850"/>
                <a:gd name="T34" fmla="*/ 546 w 1606"/>
                <a:gd name="T35" fmla="*/ 850 h 850"/>
                <a:gd name="T36" fmla="*/ 578 w 1606"/>
                <a:gd name="T37" fmla="*/ 850 h 850"/>
                <a:gd name="T38" fmla="*/ 610 w 1606"/>
                <a:gd name="T39" fmla="*/ 839 h 850"/>
                <a:gd name="T40" fmla="*/ 642 w 1606"/>
                <a:gd name="T41" fmla="*/ 815 h 850"/>
                <a:gd name="T42" fmla="*/ 674 w 1606"/>
                <a:gd name="T43" fmla="*/ 776 h 850"/>
                <a:gd name="T44" fmla="*/ 707 w 1606"/>
                <a:gd name="T45" fmla="*/ 722 h 850"/>
                <a:gd name="T46" fmla="*/ 739 w 1606"/>
                <a:gd name="T47" fmla="*/ 656 h 850"/>
                <a:gd name="T48" fmla="*/ 771 w 1606"/>
                <a:gd name="T49" fmla="*/ 586 h 850"/>
                <a:gd name="T50" fmla="*/ 803 w 1606"/>
                <a:gd name="T51" fmla="*/ 524 h 850"/>
                <a:gd name="T52" fmla="*/ 835 w 1606"/>
                <a:gd name="T53" fmla="*/ 476 h 850"/>
                <a:gd name="T54" fmla="*/ 867 w 1606"/>
                <a:gd name="T55" fmla="*/ 442 h 850"/>
                <a:gd name="T56" fmla="*/ 899 w 1606"/>
                <a:gd name="T57" fmla="*/ 420 h 850"/>
                <a:gd name="T58" fmla="*/ 931 w 1606"/>
                <a:gd name="T59" fmla="*/ 407 h 850"/>
                <a:gd name="T60" fmla="*/ 963 w 1606"/>
                <a:gd name="T61" fmla="*/ 399 h 850"/>
                <a:gd name="T62" fmla="*/ 996 w 1606"/>
                <a:gd name="T63" fmla="*/ 397 h 850"/>
                <a:gd name="T64" fmla="*/ 1028 w 1606"/>
                <a:gd name="T65" fmla="*/ 397 h 850"/>
                <a:gd name="T66" fmla="*/ 1060 w 1606"/>
                <a:gd name="T67" fmla="*/ 401 h 850"/>
                <a:gd name="T68" fmla="*/ 1092 w 1606"/>
                <a:gd name="T69" fmla="*/ 408 h 850"/>
                <a:gd name="T70" fmla="*/ 1124 w 1606"/>
                <a:gd name="T71" fmla="*/ 420 h 850"/>
                <a:gd name="T72" fmla="*/ 1156 w 1606"/>
                <a:gd name="T73" fmla="*/ 437 h 850"/>
                <a:gd name="T74" fmla="*/ 1188 w 1606"/>
                <a:gd name="T75" fmla="*/ 459 h 850"/>
                <a:gd name="T76" fmla="*/ 1220 w 1606"/>
                <a:gd name="T77" fmla="*/ 483 h 850"/>
                <a:gd name="T78" fmla="*/ 1252 w 1606"/>
                <a:gd name="T79" fmla="*/ 505 h 850"/>
                <a:gd name="T80" fmla="*/ 1285 w 1606"/>
                <a:gd name="T81" fmla="*/ 521 h 850"/>
                <a:gd name="T82" fmla="*/ 1317 w 1606"/>
                <a:gd name="T83" fmla="*/ 530 h 850"/>
                <a:gd name="T84" fmla="*/ 1349 w 1606"/>
                <a:gd name="T85" fmla="*/ 529 h 850"/>
                <a:gd name="T86" fmla="*/ 1381 w 1606"/>
                <a:gd name="T87" fmla="*/ 518 h 850"/>
                <a:gd name="T88" fmla="*/ 1413 w 1606"/>
                <a:gd name="T89" fmla="*/ 493 h 850"/>
                <a:gd name="T90" fmla="*/ 1445 w 1606"/>
                <a:gd name="T91" fmla="*/ 449 h 850"/>
                <a:gd name="T92" fmla="*/ 1477 w 1606"/>
                <a:gd name="T93" fmla="*/ 381 h 850"/>
                <a:gd name="T94" fmla="*/ 1509 w 1606"/>
                <a:gd name="T95" fmla="*/ 291 h 850"/>
                <a:gd name="T96" fmla="*/ 1541 w 1606"/>
                <a:gd name="T97" fmla="*/ 187 h 850"/>
                <a:gd name="T98" fmla="*/ 1574 w 1606"/>
                <a:gd name="T99" fmla="*/ 85 h 850"/>
                <a:gd name="T100" fmla="*/ 1606 w 1606"/>
                <a:gd name="T101"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50">
                  <a:moveTo>
                    <a:pt x="0" y="821"/>
                  </a:moveTo>
                  <a:lnTo>
                    <a:pt x="32" y="702"/>
                  </a:lnTo>
                  <a:lnTo>
                    <a:pt x="64" y="611"/>
                  </a:lnTo>
                  <a:lnTo>
                    <a:pt x="96" y="549"/>
                  </a:lnTo>
                  <a:lnTo>
                    <a:pt x="128" y="512"/>
                  </a:lnTo>
                  <a:lnTo>
                    <a:pt x="161" y="492"/>
                  </a:lnTo>
                  <a:lnTo>
                    <a:pt x="193" y="485"/>
                  </a:lnTo>
                  <a:lnTo>
                    <a:pt x="225" y="489"/>
                  </a:lnTo>
                  <a:lnTo>
                    <a:pt x="257" y="504"/>
                  </a:lnTo>
                  <a:lnTo>
                    <a:pt x="289" y="530"/>
                  </a:lnTo>
                  <a:lnTo>
                    <a:pt x="321" y="570"/>
                  </a:lnTo>
                  <a:lnTo>
                    <a:pt x="353" y="621"/>
                  </a:lnTo>
                  <a:lnTo>
                    <a:pt x="385" y="679"/>
                  </a:lnTo>
                  <a:lnTo>
                    <a:pt x="417" y="735"/>
                  </a:lnTo>
                  <a:lnTo>
                    <a:pt x="450" y="782"/>
                  </a:lnTo>
                  <a:lnTo>
                    <a:pt x="482" y="817"/>
                  </a:lnTo>
                  <a:lnTo>
                    <a:pt x="514" y="839"/>
                  </a:lnTo>
                  <a:lnTo>
                    <a:pt x="546" y="850"/>
                  </a:lnTo>
                  <a:lnTo>
                    <a:pt x="578" y="850"/>
                  </a:lnTo>
                  <a:lnTo>
                    <a:pt x="610" y="839"/>
                  </a:lnTo>
                  <a:lnTo>
                    <a:pt x="642" y="815"/>
                  </a:lnTo>
                  <a:lnTo>
                    <a:pt x="674" y="776"/>
                  </a:lnTo>
                  <a:lnTo>
                    <a:pt x="707" y="722"/>
                  </a:lnTo>
                  <a:lnTo>
                    <a:pt x="739" y="656"/>
                  </a:lnTo>
                  <a:lnTo>
                    <a:pt x="771" y="586"/>
                  </a:lnTo>
                  <a:lnTo>
                    <a:pt x="803" y="524"/>
                  </a:lnTo>
                  <a:lnTo>
                    <a:pt x="835" y="476"/>
                  </a:lnTo>
                  <a:lnTo>
                    <a:pt x="867" y="442"/>
                  </a:lnTo>
                  <a:lnTo>
                    <a:pt x="899" y="420"/>
                  </a:lnTo>
                  <a:lnTo>
                    <a:pt x="931" y="407"/>
                  </a:lnTo>
                  <a:lnTo>
                    <a:pt x="963" y="399"/>
                  </a:lnTo>
                  <a:lnTo>
                    <a:pt x="996" y="397"/>
                  </a:lnTo>
                  <a:lnTo>
                    <a:pt x="1028" y="397"/>
                  </a:lnTo>
                  <a:lnTo>
                    <a:pt x="1060" y="401"/>
                  </a:lnTo>
                  <a:lnTo>
                    <a:pt x="1092" y="408"/>
                  </a:lnTo>
                  <a:lnTo>
                    <a:pt x="1124" y="420"/>
                  </a:lnTo>
                  <a:lnTo>
                    <a:pt x="1156" y="437"/>
                  </a:lnTo>
                  <a:lnTo>
                    <a:pt x="1188" y="459"/>
                  </a:lnTo>
                  <a:lnTo>
                    <a:pt x="1220" y="483"/>
                  </a:lnTo>
                  <a:lnTo>
                    <a:pt x="1252" y="505"/>
                  </a:lnTo>
                  <a:lnTo>
                    <a:pt x="1285" y="521"/>
                  </a:lnTo>
                  <a:lnTo>
                    <a:pt x="1317" y="530"/>
                  </a:lnTo>
                  <a:lnTo>
                    <a:pt x="1349" y="529"/>
                  </a:lnTo>
                  <a:lnTo>
                    <a:pt x="1381" y="518"/>
                  </a:lnTo>
                  <a:lnTo>
                    <a:pt x="1413" y="493"/>
                  </a:lnTo>
                  <a:lnTo>
                    <a:pt x="1445" y="449"/>
                  </a:lnTo>
                  <a:lnTo>
                    <a:pt x="1477" y="381"/>
                  </a:lnTo>
                  <a:lnTo>
                    <a:pt x="1509" y="291"/>
                  </a:lnTo>
                  <a:lnTo>
                    <a:pt x="1541" y="187"/>
                  </a:lnTo>
                  <a:lnTo>
                    <a:pt x="1574" y="85"/>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5" name="Freeform 195">
              <a:extLst>
                <a:ext uri="{FF2B5EF4-FFF2-40B4-BE49-F238E27FC236}">
                  <a16:creationId xmlns:a16="http://schemas.microsoft.com/office/drawing/2014/main" id="{EEBE62A8-7DFA-03FE-9208-FD7461D16117}"/>
                </a:ext>
              </a:extLst>
            </p:cNvPr>
            <p:cNvSpPr>
              <a:spLocks/>
            </p:cNvSpPr>
            <p:nvPr/>
          </p:nvSpPr>
          <p:spPr bwMode="auto">
            <a:xfrm>
              <a:off x="937" y="2895"/>
              <a:ext cx="1606" cy="690"/>
            </a:xfrm>
            <a:custGeom>
              <a:avLst/>
              <a:gdLst>
                <a:gd name="T0" fmla="*/ 0 w 1606"/>
                <a:gd name="T1" fmla="*/ 649 h 690"/>
                <a:gd name="T2" fmla="*/ 32 w 1606"/>
                <a:gd name="T3" fmla="*/ 630 h 690"/>
                <a:gd name="T4" fmla="*/ 64 w 1606"/>
                <a:gd name="T5" fmla="*/ 599 h 690"/>
                <a:gd name="T6" fmla="*/ 96 w 1606"/>
                <a:gd name="T7" fmla="*/ 553 h 690"/>
                <a:gd name="T8" fmla="*/ 128 w 1606"/>
                <a:gd name="T9" fmla="*/ 494 h 690"/>
                <a:gd name="T10" fmla="*/ 161 w 1606"/>
                <a:gd name="T11" fmla="*/ 434 h 690"/>
                <a:gd name="T12" fmla="*/ 193 w 1606"/>
                <a:gd name="T13" fmla="*/ 384 h 690"/>
                <a:gd name="T14" fmla="*/ 225 w 1606"/>
                <a:gd name="T15" fmla="*/ 358 h 690"/>
                <a:gd name="T16" fmla="*/ 257 w 1606"/>
                <a:gd name="T17" fmla="*/ 358 h 690"/>
                <a:gd name="T18" fmla="*/ 289 w 1606"/>
                <a:gd name="T19" fmla="*/ 382 h 690"/>
                <a:gd name="T20" fmla="*/ 321 w 1606"/>
                <a:gd name="T21" fmla="*/ 425 h 690"/>
                <a:gd name="T22" fmla="*/ 353 w 1606"/>
                <a:gd name="T23" fmla="*/ 477 h 690"/>
                <a:gd name="T24" fmla="*/ 385 w 1606"/>
                <a:gd name="T25" fmla="*/ 531 h 690"/>
                <a:gd name="T26" fmla="*/ 417 w 1606"/>
                <a:gd name="T27" fmla="*/ 578 h 690"/>
                <a:gd name="T28" fmla="*/ 450 w 1606"/>
                <a:gd name="T29" fmla="*/ 616 h 690"/>
                <a:gd name="T30" fmla="*/ 482 w 1606"/>
                <a:gd name="T31" fmla="*/ 644 h 690"/>
                <a:gd name="T32" fmla="*/ 514 w 1606"/>
                <a:gd name="T33" fmla="*/ 663 h 690"/>
                <a:gd name="T34" fmla="*/ 546 w 1606"/>
                <a:gd name="T35" fmla="*/ 676 h 690"/>
                <a:gd name="T36" fmla="*/ 578 w 1606"/>
                <a:gd name="T37" fmla="*/ 684 h 690"/>
                <a:gd name="T38" fmla="*/ 610 w 1606"/>
                <a:gd name="T39" fmla="*/ 689 h 690"/>
                <a:gd name="T40" fmla="*/ 642 w 1606"/>
                <a:gd name="T41" fmla="*/ 690 h 690"/>
                <a:gd name="T42" fmla="*/ 674 w 1606"/>
                <a:gd name="T43" fmla="*/ 688 h 690"/>
                <a:gd name="T44" fmla="*/ 707 w 1606"/>
                <a:gd name="T45" fmla="*/ 677 h 690"/>
                <a:gd name="T46" fmla="*/ 739 w 1606"/>
                <a:gd name="T47" fmla="*/ 648 h 690"/>
                <a:gd name="T48" fmla="*/ 771 w 1606"/>
                <a:gd name="T49" fmla="*/ 582 h 690"/>
                <a:gd name="T50" fmla="*/ 803 w 1606"/>
                <a:gd name="T51" fmla="*/ 469 h 690"/>
                <a:gd name="T52" fmla="*/ 835 w 1606"/>
                <a:gd name="T53" fmla="*/ 337 h 690"/>
                <a:gd name="T54" fmla="*/ 867 w 1606"/>
                <a:gd name="T55" fmla="*/ 239 h 690"/>
                <a:gd name="T56" fmla="*/ 899 w 1606"/>
                <a:gd name="T57" fmla="*/ 188 h 690"/>
                <a:gd name="T58" fmla="*/ 931 w 1606"/>
                <a:gd name="T59" fmla="*/ 166 h 690"/>
                <a:gd name="T60" fmla="*/ 963 w 1606"/>
                <a:gd name="T61" fmla="*/ 158 h 690"/>
                <a:gd name="T62" fmla="*/ 996 w 1606"/>
                <a:gd name="T63" fmla="*/ 156 h 690"/>
                <a:gd name="T64" fmla="*/ 1028 w 1606"/>
                <a:gd name="T65" fmla="*/ 156 h 690"/>
                <a:gd name="T66" fmla="*/ 1060 w 1606"/>
                <a:gd name="T67" fmla="*/ 159 h 690"/>
                <a:gd name="T68" fmla="*/ 1092 w 1606"/>
                <a:gd name="T69" fmla="*/ 164 h 690"/>
                <a:gd name="T70" fmla="*/ 1124 w 1606"/>
                <a:gd name="T71" fmla="*/ 175 h 690"/>
                <a:gd name="T72" fmla="*/ 1156 w 1606"/>
                <a:gd name="T73" fmla="*/ 193 h 690"/>
                <a:gd name="T74" fmla="*/ 1188 w 1606"/>
                <a:gd name="T75" fmla="*/ 221 h 690"/>
                <a:gd name="T76" fmla="*/ 1220 w 1606"/>
                <a:gd name="T77" fmla="*/ 261 h 690"/>
                <a:gd name="T78" fmla="*/ 1252 w 1606"/>
                <a:gd name="T79" fmla="*/ 308 h 690"/>
                <a:gd name="T80" fmla="*/ 1285 w 1606"/>
                <a:gd name="T81" fmla="*/ 350 h 690"/>
                <a:gd name="T82" fmla="*/ 1317 w 1606"/>
                <a:gd name="T83" fmla="*/ 382 h 690"/>
                <a:gd name="T84" fmla="*/ 1349 w 1606"/>
                <a:gd name="T85" fmla="*/ 399 h 690"/>
                <a:gd name="T86" fmla="*/ 1381 w 1606"/>
                <a:gd name="T87" fmla="*/ 404 h 690"/>
                <a:gd name="T88" fmla="*/ 1413 w 1606"/>
                <a:gd name="T89" fmla="*/ 397 h 690"/>
                <a:gd name="T90" fmla="*/ 1445 w 1606"/>
                <a:gd name="T91" fmla="*/ 377 h 690"/>
                <a:gd name="T92" fmla="*/ 1477 w 1606"/>
                <a:gd name="T93" fmla="*/ 341 h 690"/>
                <a:gd name="T94" fmla="*/ 1509 w 1606"/>
                <a:gd name="T95" fmla="*/ 285 h 690"/>
                <a:gd name="T96" fmla="*/ 1541 w 1606"/>
                <a:gd name="T97" fmla="*/ 206 h 690"/>
                <a:gd name="T98" fmla="*/ 1574 w 1606"/>
                <a:gd name="T99" fmla="*/ 108 h 690"/>
                <a:gd name="T100" fmla="*/ 1606 w 1606"/>
                <a:gd name="T101"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90">
                  <a:moveTo>
                    <a:pt x="0" y="649"/>
                  </a:moveTo>
                  <a:lnTo>
                    <a:pt x="32" y="630"/>
                  </a:lnTo>
                  <a:lnTo>
                    <a:pt x="64" y="599"/>
                  </a:lnTo>
                  <a:lnTo>
                    <a:pt x="96" y="553"/>
                  </a:lnTo>
                  <a:lnTo>
                    <a:pt x="128" y="494"/>
                  </a:lnTo>
                  <a:lnTo>
                    <a:pt x="161" y="434"/>
                  </a:lnTo>
                  <a:lnTo>
                    <a:pt x="193" y="384"/>
                  </a:lnTo>
                  <a:lnTo>
                    <a:pt x="225" y="358"/>
                  </a:lnTo>
                  <a:lnTo>
                    <a:pt x="257" y="358"/>
                  </a:lnTo>
                  <a:lnTo>
                    <a:pt x="289" y="382"/>
                  </a:lnTo>
                  <a:lnTo>
                    <a:pt x="321" y="425"/>
                  </a:lnTo>
                  <a:lnTo>
                    <a:pt x="353" y="477"/>
                  </a:lnTo>
                  <a:lnTo>
                    <a:pt x="385" y="531"/>
                  </a:lnTo>
                  <a:lnTo>
                    <a:pt x="417" y="578"/>
                  </a:lnTo>
                  <a:lnTo>
                    <a:pt x="450" y="616"/>
                  </a:lnTo>
                  <a:lnTo>
                    <a:pt x="482" y="644"/>
                  </a:lnTo>
                  <a:lnTo>
                    <a:pt x="514" y="663"/>
                  </a:lnTo>
                  <a:lnTo>
                    <a:pt x="546" y="676"/>
                  </a:lnTo>
                  <a:lnTo>
                    <a:pt x="578" y="684"/>
                  </a:lnTo>
                  <a:lnTo>
                    <a:pt x="610" y="689"/>
                  </a:lnTo>
                  <a:lnTo>
                    <a:pt x="642" y="690"/>
                  </a:lnTo>
                  <a:lnTo>
                    <a:pt x="674" y="688"/>
                  </a:lnTo>
                  <a:lnTo>
                    <a:pt x="707" y="677"/>
                  </a:lnTo>
                  <a:lnTo>
                    <a:pt x="739" y="648"/>
                  </a:lnTo>
                  <a:lnTo>
                    <a:pt x="771" y="582"/>
                  </a:lnTo>
                  <a:lnTo>
                    <a:pt x="803" y="469"/>
                  </a:lnTo>
                  <a:lnTo>
                    <a:pt x="835" y="337"/>
                  </a:lnTo>
                  <a:lnTo>
                    <a:pt x="867" y="239"/>
                  </a:lnTo>
                  <a:lnTo>
                    <a:pt x="899" y="188"/>
                  </a:lnTo>
                  <a:lnTo>
                    <a:pt x="931" y="166"/>
                  </a:lnTo>
                  <a:lnTo>
                    <a:pt x="963" y="158"/>
                  </a:lnTo>
                  <a:lnTo>
                    <a:pt x="996" y="156"/>
                  </a:lnTo>
                  <a:lnTo>
                    <a:pt x="1028" y="156"/>
                  </a:lnTo>
                  <a:lnTo>
                    <a:pt x="1060" y="159"/>
                  </a:lnTo>
                  <a:lnTo>
                    <a:pt x="1092" y="164"/>
                  </a:lnTo>
                  <a:lnTo>
                    <a:pt x="1124" y="175"/>
                  </a:lnTo>
                  <a:lnTo>
                    <a:pt x="1156" y="193"/>
                  </a:lnTo>
                  <a:lnTo>
                    <a:pt x="1188" y="221"/>
                  </a:lnTo>
                  <a:lnTo>
                    <a:pt x="1220" y="261"/>
                  </a:lnTo>
                  <a:lnTo>
                    <a:pt x="1252" y="308"/>
                  </a:lnTo>
                  <a:lnTo>
                    <a:pt x="1285" y="350"/>
                  </a:lnTo>
                  <a:lnTo>
                    <a:pt x="1317" y="382"/>
                  </a:lnTo>
                  <a:lnTo>
                    <a:pt x="1349" y="399"/>
                  </a:lnTo>
                  <a:lnTo>
                    <a:pt x="1381" y="404"/>
                  </a:lnTo>
                  <a:lnTo>
                    <a:pt x="1413" y="397"/>
                  </a:lnTo>
                  <a:lnTo>
                    <a:pt x="1445" y="377"/>
                  </a:lnTo>
                  <a:lnTo>
                    <a:pt x="1477" y="341"/>
                  </a:lnTo>
                  <a:lnTo>
                    <a:pt x="1509" y="285"/>
                  </a:lnTo>
                  <a:lnTo>
                    <a:pt x="1541" y="206"/>
                  </a:lnTo>
                  <a:lnTo>
                    <a:pt x="1574" y="10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6" name="Freeform 196">
              <a:extLst>
                <a:ext uri="{FF2B5EF4-FFF2-40B4-BE49-F238E27FC236}">
                  <a16:creationId xmlns:a16="http://schemas.microsoft.com/office/drawing/2014/main" id="{498358F6-71AB-D73C-142D-63922FFECFFD}"/>
                </a:ext>
              </a:extLst>
            </p:cNvPr>
            <p:cNvSpPr>
              <a:spLocks/>
            </p:cNvSpPr>
            <p:nvPr/>
          </p:nvSpPr>
          <p:spPr bwMode="auto">
            <a:xfrm>
              <a:off x="937" y="3098"/>
              <a:ext cx="1606" cy="488"/>
            </a:xfrm>
            <a:custGeom>
              <a:avLst/>
              <a:gdLst>
                <a:gd name="T0" fmla="*/ 0 w 1606"/>
                <a:gd name="T1" fmla="*/ 488 h 488"/>
                <a:gd name="T2" fmla="*/ 32 w 1606"/>
                <a:gd name="T3" fmla="*/ 471 h 488"/>
                <a:gd name="T4" fmla="*/ 64 w 1606"/>
                <a:gd name="T5" fmla="*/ 446 h 488"/>
                <a:gd name="T6" fmla="*/ 96 w 1606"/>
                <a:gd name="T7" fmla="*/ 413 h 488"/>
                <a:gd name="T8" fmla="*/ 128 w 1606"/>
                <a:gd name="T9" fmla="*/ 378 h 488"/>
                <a:gd name="T10" fmla="*/ 161 w 1606"/>
                <a:gd name="T11" fmla="*/ 345 h 488"/>
                <a:gd name="T12" fmla="*/ 193 w 1606"/>
                <a:gd name="T13" fmla="*/ 319 h 488"/>
                <a:gd name="T14" fmla="*/ 225 w 1606"/>
                <a:gd name="T15" fmla="*/ 302 h 488"/>
                <a:gd name="T16" fmla="*/ 257 w 1606"/>
                <a:gd name="T17" fmla="*/ 292 h 488"/>
                <a:gd name="T18" fmla="*/ 289 w 1606"/>
                <a:gd name="T19" fmla="*/ 288 h 488"/>
                <a:gd name="T20" fmla="*/ 321 w 1606"/>
                <a:gd name="T21" fmla="*/ 290 h 488"/>
                <a:gd name="T22" fmla="*/ 353 w 1606"/>
                <a:gd name="T23" fmla="*/ 296 h 488"/>
                <a:gd name="T24" fmla="*/ 385 w 1606"/>
                <a:gd name="T25" fmla="*/ 308 h 488"/>
                <a:gd name="T26" fmla="*/ 417 w 1606"/>
                <a:gd name="T27" fmla="*/ 329 h 488"/>
                <a:gd name="T28" fmla="*/ 450 w 1606"/>
                <a:gd name="T29" fmla="*/ 357 h 488"/>
                <a:gd name="T30" fmla="*/ 482 w 1606"/>
                <a:gd name="T31" fmla="*/ 392 h 488"/>
                <a:gd name="T32" fmla="*/ 514 w 1606"/>
                <a:gd name="T33" fmla="*/ 428 h 488"/>
                <a:gd name="T34" fmla="*/ 546 w 1606"/>
                <a:gd name="T35" fmla="*/ 459 h 488"/>
                <a:gd name="T36" fmla="*/ 578 w 1606"/>
                <a:gd name="T37" fmla="*/ 479 h 488"/>
                <a:gd name="T38" fmla="*/ 610 w 1606"/>
                <a:gd name="T39" fmla="*/ 487 h 488"/>
                <a:gd name="T40" fmla="*/ 642 w 1606"/>
                <a:gd name="T41" fmla="*/ 482 h 488"/>
                <a:gd name="T42" fmla="*/ 674 w 1606"/>
                <a:gd name="T43" fmla="*/ 464 h 488"/>
                <a:gd name="T44" fmla="*/ 707 w 1606"/>
                <a:gd name="T45" fmla="*/ 430 h 488"/>
                <a:gd name="T46" fmla="*/ 739 w 1606"/>
                <a:gd name="T47" fmla="*/ 382 h 488"/>
                <a:gd name="T48" fmla="*/ 771 w 1606"/>
                <a:gd name="T49" fmla="*/ 320 h 488"/>
                <a:gd name="T50" fmla="*/ 803 w 1606"/>
                <a:gd name="T51" fmla="*/ 248 h 488"/>
                <a:gd name="T52" fmla="*/ 835 w 1606"/>
                <a:gd name="T53" fmla="*/ 174 h 488"/>
                <a:gd name="T54" fmla="*/ 867 w 1606"/>
                <a:gd name="T55" fmla="*/ 108 h 488"/>
                <a:gd name="T56" fmla="*/ 899 w 1606"/>
                <a:gd name="T57" fmla="*/ 55 h 488"/>
                <a:gd name="T58" fmla="*/ 931 w 1606"/>
                <a:gd name="T59" fmla="*/ 18 h 488"/>
                <a:gd name="T60" fmla="*/ 963 w 1606"/>
                <a:gd name="T61" fmla="*/ 0 h 488"/>
                <a:gd name="T62" fmla="*/ 996 w 1606"/>
                <a:gd name="T63" fmla="*/ 1 h 488"/>
                <a:gd name="T64" fmla="*/ 1028 w 1606"/>
                <a:gd name="T65" fmla="*/ 22 h 488"/>
                <a:gd name="T66" fmla="*/ 1060 w 1606"/>
                <a:gd name="T67" fmla="*/ 63 h 488"/>
                <a:gd name="T68" fmla="*/ 1092 w 1606"/>
                <a:gd name="T69" fmla="*/ 121 h 488"/>
                <a:gd name="T70" fmla="*/ 1124 w 1606"/>
                <a:gd name="T71" fmla="*/ 187 h 488"/>
                <a:gd name="T72" fmla="*/ 1156 w 1606"/>
                <a:gd name="T73" fmla="*/ 247 h 488"/>
                <a:gd name="T74" fmla="*/ 1188 w 1606"/>
                <a:gd name="T75" fmla="*/ 293 h 488"/>
                <a:gd name="T76" fmla="*/ 1220 w 1606"/>
                <a:gd name="T77" fmla="*/ 324 h 488"/>
                <a:gd name="T78" fmla="*/ 1252 w 1606"/>
                <a:gd name="T79" fmla="*/ 344 h 488"/>
                <a:gd name="T80" fmla="*/ 1285 w 1606"/>
                <a:gd name="T81" fmla="*/ 355 h 488"/>
                <a:gd name="T82" fmla="*/ 1317 w 1606"/>
                <a:gd name="T83" fmla="*/ 362 h 488"/>
                <a:gd name="T84" fmla="*/ 1349 w 1606"/>
                <a:gd name="T85" fmla="*/ 367 h 488"/>
                <a:gd name="T86" fmla="*/ 1381 w 1606"/>
                <a:gd name="T87" fmla="*/ 371 h 488"/>
                <a:gd name="T88" fmla="*/ 1413 w 1606"/>
                <a:gd name="T89" fmla="*/ 375 h 488"/>
                <a:gd name="T90" fmla="*/ 1445 w 1606"/>
                <a:gd name="T91" fmla="*/ 380 h 488"/>
                <a:gd name="T92" fmla="*/ 1477 w 1606"/>
                <a:gd name="T93" fmla="*/ 387 h 488"/>
                <a:gd name="T94" fmla="*/ 1509 w 1606"/>
                <a:gd name="T95" fmla="*/ 395 h 488"/>
                <a:gd name="T96" fmla="*/ 1541 w 1606"/>
                <a:gd name="T97" fmla="*/ 402 h 488"/>
                <a:gd name="T98" fmla="*/ 1574 w 1606"/>
                <a:gd name="T99" fmla="*/ 408 h 488"/>
                <a:gd name="T100" fmla="*/ 1606 w 1606"/>
                <a:gd name="T101" fmla="*/ 413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88">
                  <a:moveTo>
                    <a:pt x="0" y="488"/>
                  </a:moveTo>
                  <a:lnTo>
                    <a:pt x="32" y="471"/>
                  </a:lnTo>
                  <a:lnTo>
                    <a:pt x="64" y="446"/>
                  </a:lnTo>
                  <a:lnTo>
                    <a:pt x="96" y="413"/>
                  </a:lnTo>
                  <a:lnTo>
                    <a:pt x="128" y="378"/>
                  </a:lnTo>
                  <a:lnTo>
                    <a:pt x="161" y="345"/>
                  </a:lnTo>
                  <a:lnTo>
                    <a:pt x="193" y="319"/>
                  </a:lnTo>
                  <a:lnTo>
                    <a:pt x="225" y="302"/>
                  </a:lnTo>
                  <a:lnTo>
                    <a:pt x="257" y="292"/>
                  </a:lnTo>
                  <a:lnTo>
                    <a:pt x="289" y="288"/>
                  </a:lnTo>
                  <a:lnTo>
                    <a:pt x="321" y="290"/>
                  </a:lnTo>
                  <a:lnTo>
                    <a:pt x="353" y="296"/>
                  </a:lnTo>
                  <a:lnTo>
                    <a:pt x="385" y="308"/>
                  </a:lnTo>
                  <a:lnTo>
                    <a:pt x="417" y="329"/>
                  </a:lnTo>
                  <a:lnTo>
                    <a:pt x="450" y="357"/>
                  </a:lnTo>
                  <a:lnTo>
                    <a:pt x="482" y="392"/>
                  </a:lnTo>
                  <a:lnTo>
                    <a:pt x="514" y="428"/>
                  </a:lnTo>
                  <a:lnTo>
                    <a:pt x="546" y="459"/>
                  </a:lnTo>
                  <a:lnTo>
                    <a:pt x="578" y="479"/>
                  </a:lnTo>
                  <a:lnTo>
                    <a:pt x="610" y="487"/>
                  </a:lnTo>
                  <a:lnTo>
                    <a:pt x="642" y="482"/>
                  </a:lnTo>
                  <a:lnTo>
                    <a:pt x="674" y="464"/>
                  </a:lnTo>
                  <a:lnTo>
                    <a:pt x="707" y="430"/>
                  </a:lnTo>
                  <a:lnTo>
                    <a:pt x="739" y="382"/>
                  </a:lnTo>
                  <a:lnTo>
                    <a:pt x="771" y="320"/>
                  </a:lnTo>
                  <a:lnTo>
                    <a:pt x="803" y="248"/>
                  </a:lnTo>
                  <a:lnTo>
                    <a:pt x="835" y="174"/>
                  </a:lnTo>
                  <a:lnTo>
                    <a:pt x="867" y="108"/>
                  </a:lnTo>
                  <a:lnTo>
                    <a:pt x="899" y="55"/>
                  </a:lnTo>
                  <a:lnTo>
                    <a:pt x="931" y="18"/>
                  </a:lnTo>
                  <a:lnTo>
                    <a:pt x="963" y="0"/>
                  </a:lnTo>
                  <a:lnTo>
                    <a:pt x="996" y="1"/>
                  </a:lnTo>
                  <a:lnTo>
                    <a:pt x="1028" y="22"/>
                  </a:lnTo>
                  <a:lnTo>
                    <a:pt x="1060" y="63"/>
                  </a:lnTo>
                  <a:lnTo>
                    <a:pt x="1092" y="121"/>
                  </a:lnTo>
                  <a:lnTo>
                    <a:pt x="1124" y="187"/>
                  </a:lnTo>
                  <a:lnTo>
                    <a:pt x="1156" y="247"/>
                  </a:lnTo>
                  <a:lnTo>
                    <a:pt x="1188" y="293"/>
                  </a:lnTo>
                  <a:lnTo>
                    <a:pt x="1220" y="324"/>
                  </a:lnTo>
                  <a:lnTo>
                    <a:pt x="1252" y="344"/>
                  </a:lnTo>
                  <a:lnTo>
                    <a:pt x="1285" y="355"/>
                  </a:lnTo>
                  <a:lnTo>
                    <a:pt x="1317" y="362"/>
                  </a:lnTo>
                  <a:lnTo>
                    <a:pt x="1349" y="367"/>
                  </a:lnTo>
                  <a:lnTo>
                    <a:pt x="1381" y="371"/>
                  </a:lnTo>
                  <a:lnTo>
                    <a:pt x="1413" y="375"/>
                  </a:lnTo>
                  <a:lnTo>
                    <a:pt x="1445" y="380"/>
                  </a:lnTo>
                  <a:lnTo>
                    <a:pt x="1477" y="387"/>
                  </a:lnTo>
                  <a:lnTo>
                    <a:pt x="1509" y="395"/>
                  </a:lnTo>
                  <a:lnTo>
                    <a:pt x="1541" y="402"/>
                  </a:lnTo>
                  <a:lnTo>
                    <a:pt x="1574" y="408"/>
                  </a:lnTo>
                  <a:lnTo>
                    <a:pt x="1606" y="41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7" name="Freeform 197">
              <a:extLst>
                <a:ext uri="{FF2B5EF4-FFF2-40B4-BE49-F238E27FC236}">
                  <a16:creationId xmlns:a16="http://schemas.microsoft.com/office/drawing/2014/main" id="{43E6EE21-D4E2-984C-BF68-C80954ED2481}"/>
                </a:ext>
              </a:extLst>
            </p:cNvPr>
            <p:cNvSpPr>
              <a:spLocks/>
            </p:cNvSpPr>
            <p:nvPr/>
          </p:nvSpPr>
          <p:spPr bwMode="auto">
            <a:xfrm>
              <a:off x="937" y="3046"/>
              <a:ext cx="1606" cy="558"/>
            </a:xfrm>
            <a:custGeom>
              <a:avLst/>
              <a:gdLst>
                <a:gd name="T0" fmla="*/ 0 w 1606"/>
                <a:gd name="T1" fmla="*/ 347 h 558"/>
                <a:gd name="T2" fmla="*/ 32 w 1606"/>
                <a:gd name="T3" fmla="*/ 333 h 558"/>
                <a:gd name="T4" fmla="*/ 64 w 1606"/>
                <a:gd name="T5" fmla="*/ 321 h 558"/>
                <a:gd name="T6" fmla="*/ 96 w 1606"/>
                <a:gd name="T7" fmla="*/ 312 h 558"/>
                <a:gd name="T8" fmla="*/ 128 w 1606"/>
                <a:gd name="T9" fmla="*/ 305 h 558"/>
                <a:gd name="T10" fmla="*/ 161 w 1606"/>
                <a:gd name="T11" fmla="*/ 300 h 558"/>
                <a:gd name="T12" fmla="*/ 193 w 1606"/>
                <a:gd name="T13" fmla="*/ 296 h 558"/>
                <a:gd name="T14" fmla="*/ 225 w 1606"/>
                <a:gd name="T15" fmla="*/ 292 h 558"/>
                <a:gd name="T16" fmla="*/ 257 w 1606"/>
                <a:gd name="T17" fmla="*/ 290 h 558"/>
                <a:gd name="T18" fmla="*/ 289 w 1606"/>
                <a:gd name="T19" fmla="*/ 291 h 558"/>
                <a:gd name="T20" fmla="*/ 321 w 1606"/>
                <a:gd name="T21" fmla="*/ 295 h 558"/>
                <a:gd name="T22" fmla="*/ 353 w 1606"/>
                <a:gd name="T23" fmla="*/ 306 h 558"/>
                <a:gd name="T24" fmla="*/ 385 w 1606"/>
                <a:gd name="T25" fmla="*/ 329 h 558"/>
                <a:gd name="T26" fmla="*/ 417 w 1606"/>
                <a:gd name="T27" fmla="*/ 364 h 558"/>
                <a:gd name="T28" fmla="*/ 450 w 1606"/>
                <a:gd name="T29" fmla="*/ 412 h 558"/>
                <a:gd name="T30" fmla="*/ 482 w 1606"/>
                <a:gd name="T31" fmla="*/ 465 h 558"/>
                <a:gd name="T32" fmla="*/ 514 w 1606"/>
                <a:gd name="T33" fmla="*/ 513 h 558"/>
                <a:gd name="T34" fmla="*/ 546 w 1606"/>
                <a:gd name="T35" fmla="*/ 544 h 558"/>
                <a:gd name="T36" fmla="*/ 578 w 1606"/>
                <a:gd name="T37" fmla="*/ 558 h 558"/>
                <a:gd name="T38" fmla="*/ 610 w 1606"/>
                <a:gd name="T39" fmla="*/ 556 h 558"/>
                <a:gd name="T40" fmla="*/ 642 w 1606"/>
                <a:gd name="T41" fmla="*/ 542 h 558"/>
                <a:gd name="T42" fmla="*/ 674 w 1606"/>
                <a:gd name="T43" fmla="*/ 518 h 558"/>
                <a:gd name="T44" fmla="*/ 707 w 1606"/>
                <a:gd name="T45" fmla="*/ 488 h 558"/>
                <a:gd name="T46" fmla="*/ 739 w 1606"/>
                <a:gd name="T47" fmla="*/ 452 h 558"/>
                <a:gd name="T48" fmla="*/ 771 w 1606"/>
                <a:gd name="T49" fmla="*/ 411 h 558"/>
                <a:gd name="T50" fmla="*/ 803 w 1606"/>
                <a:gd name="T51" fmla="*/ 367 h 558"/>
                <a:gd name="T52" fmla="*/ 835 w 1606"/>
                <a:gd name="T53" fmla="*/ 319 h 558"/>
                <a:gd name="T54" fmla="*/ 867 w 1606"/>
                <a:gd name="T55" fmla="*/ 269 h 558"/>
                <a:gd name="T56" fmla="*/ 899 w 1606"/>
                <a:gd name="T57" fmla="*/ 216 h 558"/>
                <a:gd name="T58" fmla="*/ 931 w 1606"/>
                <a:gd name="T59" fmla="*/ 164 h 558"/>
                <a:gd name="T60" fmla="*/ 963 w 1606"/>
                <a:gd name="T61" fmla="*/ 113 h 558"/>
                <a:gd name="T62" fmla="*/ 996 w 1606"/>
                <a:gd name="T63" fmla="*/ 65 h 558"/>
                <a:gd name="T64" fmla="*/ 1028 w 1606"/>
                <a:gd name="T65" fmla="*/ 26 h 558"/>
                <a:gd name="T66" fmla="*/ 1060 w 1606"/>
                <a:gd name="T67" fmla="*/ 2 h 558"/>
                <a:gd name="T68" fmla="*/ 1092 w 1606"/>
                <a:gd name="T69" fmla="*/ 0 h 558"/>
                <a:gd name="T70" fmla="*/ 1124 w 1606"/>
                <a:gd name="T71" fmla="*/ 28 h 558"/>
                <a:gd name="T72" fmla="*/ 1156 w 1606"/>
                <a:gd name="T73" fmla="*/ 84 h 558"/>
                <a:gd name="T74" fmla="*/ 1188 w 1606"/>
                <a:gd name="T75" fmla="*/ 156 h 558"/>
                <a:gd name="T76" fmla="*/ 1220 w 1606"/>
                <a:gd name="T77" fmla="*/ 221 h 558"/>
                <a:gd name="T78" fmla="*/ 1252 w 1606"/>
                <a:gd name="T79" fmla="*/ 265 h 558"/>
                <a:gd name="T80" fmla="*/ 1285 w 1606"/>
                <a:gd name="T81" fmla="*/ 286 h 558"/>
                <a:gd name="T82" fmla="*/ 1317 w 1606"/>
                <a:gd name="T83" fmla="*/ 289 h 558"/>
                <a:gd name="T84" fmla="*/ 1349 w 1606"/>
                <a:gd name="T85" fmla="*/ 281 h 558"/>
                <a:gd name="T86" fmla="*/ 1381 w 1606"/>
                <a:gd name="T87" fmla="*/ 267 h 558"/>
                <a:gd name="T88" fmla="*/ 1413 w 1606"/>
                <a:gd name="T89" fmla="*/ 252 h 558"/>
                <a:gd name="T90" fmla="*/ 1445 w 1606"/>
                <a:gd name="T91" fmla="*/ 237 h 558"/>
                <a:gd name="T92" fmla="*/ 1477 w 1606"/>
                <a:gd name="T93" fmla="*/ 223 h 558"/>
                <a:gd name="T94" fmla="*/ 1509 w 1606"/>
                <a:gd name="T95" fmla="*/ 210 h 558"/>
                <a:gd name="T96" fmla="*/ 1541 w 1606"/>
                <a:gd name="T97" fmla="*/ 198 h 558"/>
                <a:gd name="T98" fmla="*/ 1574 w 1606"/>
                <a:gd name="T99" fmla="*/ 189 h 558"/>
                <a:gd name="T100" fmla="*/ 1606 w 1606"/>
                <a:gd name="T101" fmla="*/ 18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58">
                  <a:moveTo>
                    <a:pt x="0" y="347"/>
                  </a:moveTo>
                  <a:lnTo>
                    <a:pt x="32" y="333"/>
                  </a:lnTo>
                  <a:lnTo>
                    <a:pt x="64" y="321"/>
                  </a:lnTo>
                  <a:lnTo>
                    <a:pt x="96" y="312"/>
                  </a:lnTo>
                  <a:lnTo>
                    <a:pt x="128" y="305"/>
                  </a:lnTo>
                  <a:lnTo>
                    <a:pt x="161" y="300"/>
                  </a:lnTo>
                  <a:lnTo>
                    <a:pt x="193" y="296"/>
                  </a:lnTo>
                  <a:lnTo>
                    <a:pt x="225" y="292"/>
                  </a:lnTo>
                  <a:lnTo>
                    <a:pt x="257" y="290"/>
                  </a:lnTo>
                  <a:lnTo>
                    <a:pt x="289" y="291"/>
                  </a:lnTo>
                  <a:lnTo>
                    <a:pt x="321" y="295"/>
                  </a:lnTo>
                  <a:lnTo>
                    <a:pt x="353" y="306"/>
                  </a:lnTo>
                  <a:lnTo>
                    <a:pt x="385" y="329"/>
                  </a:lnTo>
                  <a:lnTo>
                    <a:pt x="417" y="364"/>
                  </a:lnTo>
                  <a:lnTo>
                    <a:pt x="450" y="412"/>
                  </a:lnTo>
                  <a:lnTo>
                    <a:pt x="482" y="465"/>
                  </a:lnTo>
                  <a:lnTo>
                    <a:pt x="514" y="513"/>
                  </a:lnTo>
                  <a:lnTo>
                    <a:pt x="546" y="544"/>
                  </a:lnTo>
                  <a:lnTo>
                    <a:pt x="578" y="558"/>
                  </a:lnTo>
                  <a:lnTo>
                    <a:pt x="610" y="556"/>
                  </a:lnTo>
                  <a:lnTo>
                    <a:pt x="642" y="542"/>
                  </a:lnTo>
                  <a:lnTo>
                    <a:pt x="674" y="518"/>
                  </a:lnTo>
                  <a:lnTo>
                    <a:pt x="707" y="488"/>
                  </a:lnTo>
                  <a:lnTo>
                    <a:pt x="739" y="452"/>
                  </a:lnTo>
                  <a:lnTo>
                    <a:pt x="771" y="411"/>
                  </a:lnTo>
                  <a:lnTo>
                    <a:pt x="803" y="367"/>
                  </a:lnTo>
                  <a:lnTo>
                    <a:pt x="835" y="319"/>
                  </a:lnTo>
                  <a:lnTo>
                    <a:pt x="867" y="269"/>
                  </a:lnTo>
                  <a:lnTo>
                    <a:pt x="899" y="216"/>
                  </a:lnTo>
                  <a:lnTo>
                    <a:pt x="931" y="164"/>
                  </a:lnTo>
                  <a:lnTo>
                    <a:pt x="963" y="113"/>
                  </a:lnTo>
                  <a:lnTo>
                    <a:pt x="996" y="65"/>
                  </a:lnTo>
                  <a:lnTo>
                    <a:pt x="1028" y="26"/>
                  </a:lnTo>
                  <a:lnTo>
                    <a:pt x="1060" y="2"/>
                  </a:lnTo>
                  <a:lnTo>
                    <a:pt x="1092" y="0"/>
                  </a:lnTo>
                  <a:lnTo>
                    <a:pt x="1124" y="28"/>
                  </a:lnTo>
                  <a:lnTo>
                    <a:pt x="1156" y="84"/>
                  </a:lnTo>
                  <a:lnTo>
                    <a:pt x="1188" y="156"/>
                  </a:lnTo>
                  <a:lnTo>
                    <a:pt x="1220" y="221"/>
                  </a:lnTo>
                  <a:lnTo>
                    <a:pt x="1252" y="265"/>
                  </a:lnTo>
                  <a:lnTo>
                    <a:pt x="1285" y="286"/>
                  </a:lnTo>
                  <a:lnTo>
                    <a:pt x="1317" y="289"/>
                  </a:lnTo>
                  <a:lnTo>
                    <a:pt x="1349" y="281"/>
                  </a:lnTo>
                  <a:lnTo>
                    <a:pt x="1381" y="267"/>
                  </a:lnTo>
                  <a:lnTo>
                    <a:pt x="1413" y="252"/>
                  </a:lnTo>
                  <a:lnTo>
                    <a:pt x="1445" y="237"/>
                  </a:lnTo>
                  <a:lnTo>
                    <a:pt x="1477" y="223"/>
                  </a:lnTo>
                  <a:lnTo>
                    <a:pt x="1509" y="210"/>
                  </a:lnTo>
                  <a:lnTo>
                    <a:pt x="1541" y="198"/>
                  </a:lnTo>
                  <a:lnTo>
                    <a:pt x="1574" y="189"/>
                  </a:lnTo>
                  <a:lnTo>
                    <a:pt x="1606" y="18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8" name="Freeform 198">
              <a:extLst>
                <a:ext uri="{FF2B5EF4-FFF2-40B4-BE49-F238E27FC236}">
                  <a16:creationId xmlns:a16="http://schemas.microsoft.com/office/drawing/2014/main" id="{79F414C2-413E-4902-A9C4-5157806ED05B}"/>
                </a:ext>
              </a:extLst>
            </p:cNvPr>
            <p:cNvSpPr>
              <a:spLocks/>
            </p:cNvSpPr>
            <p:nvPr/>
          </p:nvSpPr>
          <p:spPr bwMode="auto">
            <a:xfrm>
              <a:off x="937" y="3057"/>
              <a:ext cx="1606" cy="516"/>
            </a:xfrm>
            <a:custGeom>
              <a:avLst/>
              <a:gdLst>
                <a:gd name="T0" fmla="*/ 0 w 1606"/>
                <a:gd name="T1" fmla="*/ 445 h 516"/>
                <a:gd name="T2" fmla="*/ 32 w 1606"/>
                <a:gd name="T3" fmla="*/ 429 h 516"/>
                <a:gd name="T4" fmla="*/ 64 w 1606"/>
                <a:gd name="T5" fmla="*/ 413 h 516"/>
                <a:gd name="T6" fmla="*/ 96 w 1606"/>
                <a:gd name="T7" fmla="*/ 400 h 516"/>
                <a:gd name="T8" fmla="*/ 128 w 1606"/>
                <a:gd name="T9" fmla="*/ 391 h 516"/>
                <a:gd name="T10" fmla="*/ 161 w 1606"/>
                <a:gd name="T11" fmla="*/ 385 h 516"/>
                <a:gd name="T12" fmla="*/ 193 w 1606"/>
                <a:gd name="T13" fmla="*/ 381 h 516"/>
                <a:gd name="T14" fmla="*/ 225 w 1606"/>
                <a:gd name="T15" fmla="*/ 380 h 516"/>
                <a:gd name="T16" fmla="*/ 257 w 1606"/>
                <a:gd name="T17" fmla="*/ 379 h 516"/>
                <a:gd name="T18" fmla="*/ 289 w 1606"/>
                <a:gd name="T19" fmla="*/ 379 h 516"/>
                <a:gd name="T20" fmla="*/ 321 w 1606"/>
                <a:gd name="T21" fmla="*/ 380 h 516"/>
                <a:gd name="T22" fmla="*/ 353 w 1606"/>
                <a:gd name="T23" fmla="*/ 383 h 516"/>
                <a:gd name="T24" fmla="*/ 385 w 1606"/>
                <a:gd name="T25" fmla="*/ 388 h 516"/>
                <a:gd name="T26" fmla="*/ 417 w 1606"/>
                <a:gd name="T27" fmla="*/ 396 h 516"/>
                <a:gd name="T28" fmla="*/ 450 w 1606"/>
                <a:gd name="T29" fmla="*/ 408 h 516"/>
                <a:gd name="T30" fmla="*/ 482 w 1606"/>
                <a:gd name="T31" fmla="*/ 425 h 516"/>
                <a:gd name="T32" fmla="*/ 514 w 1606"/>
                <a:gd name="T33" fmla="*/ 447 h 516"/>
                <a:gd name="T34" fmla="*/ 546 w 1606"/>
                <a:gd name="T35" fmla="*/ 470 h 516"/>
                <a:gd name="T36" fmla="*/ 578 w 1606"/>
                <a:gd name="T37" fmla="*/ 492 h 516"/>
                <a:gd name="T38" fmla="*/ 610 w 1606"/>
                <a:gd name="T39" fmla="*/ 508 h 516"/>
                <a:gd name="T40" fmla="*/ 642 w 1606"/>
                <a:gd name="T41" fmla="*/ 516 h 516"/>
                <a:gd name="T42" fmla="*/ 674 w 1606"/>
                <a:gd name="T43" fmla="*/ 515 h 516"/>
                <a:gd name="T44" fmla="*/ 707 w 1606"/>
                <a:gd name="T45" fmla="*/ 503 h 516"/>
                <a:gd name="T46" fmla="*/ 739 w 1606"/>
                <a:gd name="T47" fmla="*/ 480 h 516"/>
                <a:gd name="T48" fmla="*/ 771 w 1606"/>
                <a:gd name="T49" fmla="*/ 442 h 516"/>
                <a:gd name="T50" fmla="*/ 803 w 1606"/>
                <a:gd name="T51" fmla="*/ 388 h 516"/>
                <a:gd name="T52" fmla="*/ 835 w 1606"/>
                <a:gd name="T53" fmla="*/ 320 h 516"/>
                <a:gd name="T54" fmla="*/ 867 w 1606"/>
                <a:gd name="T55" fmla="*/ 244 h 516"/>
                <a:gd name="T56" fmla="*/ 899 w 1606"/>
                <a:gd name="T57" fmla="*/ 170 h 516"/>
                <a:gd name="T58" fmla="*/ 931 w 1606"/>
                <a:gd name="T59" fmla="*/ 106 h 516"/>
                <a:gd name="T60" fmla="*/ 963 w 1606"/>
                <a:gd name="T61" fmla="*/ 57 h 516"/>
                <a:gd name="T62" fmla="*/ 996 w 1606"/>
                <a:gd name="T63" fmla="*/ 25 h 516"/>
                <a:gd name="T64" fmla="*/ 1028 w 1606"/>
                <a:gd name="T65" fmla="*/ 8 h 516"/>
                <a:gd name="T66" fmla="*/ 1060 w 1606"/>
                <a:gd name="T67" fmla="*/ 1 h 516"/>
                <a:gd name="T68" fmla="*/ 1092 w 1606"/>
                <a:gd name="T69" fmla="*/ 0 h 516"/>
                <a:gd name="T70" fmla="*/ 1124 w 1606"/>
                <a:gd name="T71" fmla="*/ 2 h 516"/>
                <a:gd name="T72" fmla="*/ 1156 w 1606"/>
                <a:gd name="T73" fmla="*/ 3 h 516"/>
                <a:gd name="T74" fmla="*/ 1188 w 1606"/>
                <a:gd name="T75" fmla="*/ 5 h 516"/>
                <a:gd name="T76" fmla="*/ 1220 w 1606"/>
                <a:gd name="T77" fmla="*/ 7 h 516"/>
                <a:gd name="T78" fmla="*/ 1252 w 1606"/>
                <a:gd name="T79" fmla="*/ 12 h 516"/>
                <a:gd name="T80" fmla="*/ 1285 w 1606"/>
                <a:gd name="T81" fmla="*/ 19 h 516"/>
                <a:gd name="T82" fmla="*/ 1317 w 1606"/>
                <a:gd name="T83" fmla="*/ 31 h 516"/>
                <a:gd name="T84" fmla="*/ 1349 w 1606"/>
                <a:gd name="T85" fmla="*/ 53 h 516"/>
                <a:gd name="T86" fmla="*/ 1381 w 1606"/>
                <a:gd name="T87" fmla="*/ 88 h 516"/>
                <a:gd name="T88" fmla="*/ 1413 w 1606"/>
                <a:gd name="T89" fmla="*/ 139 h 516"/>
                <a:gd name="T90" fmla="*/ 1445 w 1606"/>
                <a:gd name="T91" fmla="*/ 204 h 516"/>
                <a:gd name="T92" fmla="*/ 1477 w 1606"/>
                <a:gd name="T93" fmla="*/ 274 h 516"/>
                <a:gd name="T94" fmla="*/ 1509 w 1606"/>
                <a:gd name="T95" fmla="*/ 336 h 516"/>
                <a:gd name="T96" fmla="*/ 1541 w 1606"/>
                <a:gd name="T97" fmla="*/ 383 h 516"/>
                <a:gd name="T98" fmla="*/ 1574 w 1606"/>
                <a:gd name="T99" fmla="*/ 415 h 516"/>
                <a:gd name="T100" fmla="*/ 1606 w 1606"/>
                <a:gd name="T101" fmla="*/ 43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16">
                  <a:moveTo>
                    <a:pt x="0" y="445"/>
                  </a:moveTo>
                  <a:lnTo>
                    <a:pt x="32" y="429"/>
                  </a:lnTo>
                  <a:lnTo>
                    <a:pt x="64" y="413"/>
                  </a:lnTo>
                  <a:lnTo>
                    <a:pt x="96" y="400"/>
                  </a:lnTo>
                  <a:lnTo>
                    <a:pt x="128" y="391"/>
                  </a:lnTo>
                  <a:lnTo>
                    <a:pt x="161" y="385"/>
                  </a:lnTo>
                  <a:lnTo>
                    <a:pt x="193" y="381"/>
                  </a:lnTo>
                  <a:lnTo>
                    <a:pt x="225" y="380"/>
                  </a:lnTo>
                  <a:lnTo>
                    <a:pt x="257" y="379"/>
                  </a:lnTo>
                  <a:lnTo>
                    <a:pt x="289" y="379"/>
                  </a:lnTo>
                  <a:lnTo>
                    <a:pt x="321" y="380"/>
                  </a:lnTo>
                  <a:lnTo>
                    <a:pt x="353" y="383"/>
                  </a:lnTo>
                  <a:lnTo>
                    <a:pt x="385" y="388"/>
                  </a:lnTo>
                  <a:lnTo>
                    <a:pt x="417" y="396"/>
                  </a:lnTo>
                  <a:lnTo>
                    <a:pt x="450" y="408"/>
                  </a:lnTo>
                  <a:lnTo>
                    <a:pt x="482" y="425"/>
                  </a:lnTo>
                  <a:lnTo>
                    <a:pt x="514" y="447"/>
                  </a:lnTo>
                  <a:lnTo>
                    <a:pt x="546" y="470"/>
                  </a:lnTo>
                  <a:lnTo>
                    <a:pt x="578" y="492"/>
                  </a:lnTo>
                  <a:lnTo>
                    <a:pt x="610" y="508"/>
                  </a:lnTo>
                  <a:lnTo>
                    <a:pt x="642" y="516"/>
                  </a:lnTo>
                  <a:lnTo>
                    <a:pt x="674" y="515"/>
                  </a:lnTo>
                  <a:lnTo>
                    <a:pt x="707" y="503"/>
                  </a:lnTo>
                  <a:lnTo>
                    <a:pt x="739" y="480"/>
                  </a:lnTo>
                  <a:lnTo>
                    <a:pt x="771" y="442"/>
                  </a:lnTo>
                  <a:lnTo>
                    <a:pt x="803" y="388"/>
                  </a:lnTo>
                  <a:lnTo>
                    <a:pt x="835" y="320"/>
                  </a:lnTo>
                  <a:lnTo>
                    <a:pt x="867" y="244"/>
                  </a:lnTo>
                  <a:lnTo>
                    <a:pt x="899" y="170"/>
                  </a:lnTo>
                  <a:lnTo>
                    <a:pt x="931" y="106"/>
                  </a:lnTo>
                  <a:lnTo>
                    <a:pt x="963" y="57"/>
                  </a:lnTo>
                  <a:lnTo>
                    <a:pt x="996" y="25"/>
                  </a:lnTo>
                  <a:lnTo>
                    <a:pt x="1028" y="8"/>
                  </a:lnTo>
                  <a:lnTo>
                    <a:pt x="1060" y="1"/>
                  </a:lnTo>
                  <a:lnTo>
                    <a:pt x="1092" y="0"/>
                  </a:lnTo>
                  <a:lnTo>
                    <a:pt x="1124" y="2"/>
                  </a:lnTo>
                  <a:lnTo>
                    <a:pt x="1156" y="3"/>
                  </a:lnTo>
                  <a:lnTo>
                    <a:pt x="1188" y="5"/>
                  </a:lnTo>
                  <a:lnTo>
                    <a:pt x="1220" y="7"/>
                  </a:lnTo>
                  <a:lnTo>
                    <a:pt x="1252" y="12"/>
                  </a:lnTo>
                  <a:lnTo>
                    <a:pt x="1285" y="19"/>
                  </a:lnTo>
                  <a:lnTo>
                    <a:pt x="1317" y="31"/>
                  </a:lnTo>
                  <a:lnTo>
                    <a:pt x="1349" y="53"/>
                  </a:lnTo>
                  <a:lnTo>
                    <a:pt x="1381" y="88"/>
                  </a:lnTo>
                  <a:lnTo>
                    <a:pt x="1413" y="139"/>
                  </a:lnTo>
                  <a:lnTo>
                    <a:pt x="1445" y="204"/>
                  </a:lnTo>
                  <a:lnTo>
                    <a:pt x="1477" y="274"/>
                  </a:lnTo>
                  <a:lnTo>
                    <a:pt x="1509" y="336"/>
                  </a:lnTo>
                  <a:lnTo>
                    <a:pt x="1541" y="383"/>
                  </a:lnTo>
                  <a:lnTo>
                    <a:pt x="1574" y="415"/>
                  </a:lnTo>
                  <a:lnTo>
                    <a:pt x="1606" y="43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9" name="Freeform 199">
              <a:extLst>
                <a:ext uri="{FF2B5EF4-FFF2-40B4-BE49-F238E27FC236}">
                  <a16:creationId xmlns:a16="http://schemas.microsoft.com/office/drawing/2014/main" id="{EC9EB53E-183F-A1E1-3B8B-F6A4B2609E1D}"/>
                </a:ext>
              </a:extLst>
            </p:cNvPr>
            <p:cNvSpPr>
              <a:spLocks/>
            </p:cNvSpPr>
            <p:nvPr/>
          </p:nvSpPr>
          <p:spPr bwMode="auto">
            <a:xfrm>
              <a:off x="937" y="3063"/>
              <a:ext cx="1606" cy="505"/>
            </a:xfrm>
            <a:custGeom>
              <a:avLst/>
              <a:gdLst>
                <a:gd name="T0" fmla="*/ 0 w 1606"/>
                <a:gd name="T1" fmla="*/ 455 h 505"/>
                <a:gd name="T2" fmla="*/ 32 w 1606"/>
                <a:gd name="T3" fmla="*/ 414 h 505"/>
                <a:gd name="T4" fmla="*/ 64 w 1606"/>
                <a:gd name="T5" fmla="*/ 376 h 505"/>
                <a:gd name="T6" fmla="*/ 96 w 1606"/>
                <a:gd name="T7" fmla="*/ 346 h 505"/>
                <a:gd name="T8" fmla="*/ 128 w 1606"/>
                <a:gd name="T9" fmla="*/ 326 h 505"/>
                <a:gd name="T10" fmla="*/ 161 w 1606"/>
                <a:gd name="T11" fmla="*/ 313 h 505"/>
                <a:gd name="T12" fmla="*/ 193 w 1606"/>
                <a:gd name="T13" fmla="*/ 306 h 505"/>
                <a:gd name="T14" fmla="*/ 225 w 1606"/>
                <a:gd name="T15" fmla="*/ 305 h 505"/>
                <a:gd name="T16" fmla="*/ 257 w 1606"/>
                <a:gd name="T17" fmla="*/ 307 h 505"/>
                <a:gd name="T18" fmla="*/ 289 w 1606"/>
                <a:gd name="T19" fmla="*/ 315 h 505"/>
                <a:gd name="T20" fmla="*/ 321 w 1606"/>
                <a:gd name="T21" fmla="*/ 329 h 505"/>
                <a:gd name="T22" fmla="*/ 353 w 1606"/>
                <a:gd name="T23" fmla="*/ 349 h 505"/>
                <a:gd name="T24" fmla="*/ 385 w 1606"/>
                <a:gd name="T25" fmla="*/ 376 h 505"/>
                <a:gd name="T26" fmla="*/ 417 w 1606"/>
                <a:gd name="T27" fmla="*/ 408 h 505"/>
                <a:gd name="T28" fmla="*/ 450 w 1606"/>
                <a:gd name="T29" fmla="*/ 438 h 505"/>
                <a:gd name="T30" fmla="*/ 482 w 1606"/>
                <a:gd name="T31" fmla="*/ 464 h 505"/>
                <a:gd name="T32" fmla="*/ 514 w 1606"/>
                <a:gd name="T33" fmla="*/ 482 h 505"/>
                <a:gd name="T34" fmla="*/ 546 w 1606"/>
                <a:gd name="T35" fmla="*/ 494 h 505"/>
                <a:gd name="T36" fmla="*/ 578 w 1606"/>
                <a:gd name="T37" fmla="*/ 501 h 505"/>
                <a:gd name="T38" fmla="*/ 610 w 1606"/>
                <a:gd name="T39" fmla="*/ 505 h 505"/>
                <a:gd name="T40" fmla="*/ 642 w 1606"/>
                <a:gd name="T41" fmla="*/ 505 h 505"/>
                <a:gd name="T42" fmla="*/ 674 w 1606"/>
                <a:gd name="T43" fmla="*/ 502 h 505"/>
                <a:gd name="T44" fmla="*/ 707 w 1606"/>
                <a:gd name="T45" fmla="*/ 495 h 505"/>
                <a:gd name="T46" fmla="*/ 739 w 1606"/>
                <a:gd name="T47" fmla="*/ 481 h 505"/>
                <a:gd name="T48" fmla="*/ 771 w 1606"/>
                <a:gd name="T49" fmla="*/ 456 h 505"/>
                <a:gd name="T50" fmla="*/ 803 w 1606"/>
                <a:gd name="T51" fmla="*/ 416 h 505"/>
                <a:gd name="T52" fmla="*/ 835 w 1606"/>
                <a:gd name="T53" fmla="*/ 357 h 505"/>
                <a:gd name="T54" fmla="*/ 867 w 1606"/>
                <a:gd name="T55" fmla="*/ 280 h 505"/>
                <a:gd name="T56" fmla="*/ 899 w 1606"/>
                <a:gd name="T57" fmla="*/ 195 h 505"/>
                <a:gd name="T58" fmla="*/ 931 w 1606"/>
                <a:gd name="T59" fmla="*/ 118 h 505"/>
                <a:gd name="T60" fmla="*/ 963 w 1606"/>
                <a:gd name="T61" fmla="*/ 59 h 505"/>
                <a:gd name="T62" fmla="*/ 996 w 1606"/>
                <a:gd name="T63" fmla="*/ 22 h 505"/>
                <a:gd name="T64" fmla="*/ 1028 w 1606"/>
                <a:gd name="T65" fmla="*/ 3 h 505"/>
                <a:gd name="T66" fmla="*/ 1060 w 1606"/>
                <a:gd name="T67" fmla="*/ 0 h 505"/>
                <a:gd name="T68" fmla="*/ 1092 w 1606"/>
                <a:gd name="T69" fmla="*/ 13 h 505"/>
                <a:gd name="T70" fmla="*/ 1124 w 1606"/>
                <a:gd name="T71" fmla="*/ 41 h 505"/>
                <a:gd name="T72" fmla="*/ 1156 w 1606"/>
                <a:gd name="T73" fmla="*/ 83 h 505"/>
                <a:gd name="T74" fmla="*/ 1188 w 1606"/>
                <a:gd name="T75" fmla="*/ 135 h 505"/>
                <a:gd name="T76" fmla="*/ 1220 w 1606"/>
                <a:gd name="T77" fmla="*/ 186 h 505"/>
                <a:gd name="T78" fmla="*/ 1252 w 1606"/>
                <a:gd name="T79" fmla="*/ 225 h 505"/>
                <a:gd name="T80" fmla="*/ 1285 w 1606"/>
                <a:gd name="T81" fmla="*/ 247 h 505"/>
                <a:gd name="T82" fmla="*/ 1317 w 1606"/>
                <a:gd name="T83" fmla="*/ 254 h 505"/>
                <a:gd name="T84" fmla="*/ 1349 w 1606"/>
                <a:gd name="T85" fmla="*/ 250 h 505"/>
                <a:gd name="T86" fmla="*/ 1381 w 1606"/>
                <a:gd name="T87" fmla="*/ 237 h 505"/>
                <a:gd name="T88" fmla="*/ 1413 w 1606"/>
                <a:gd name="T89" fmla="*/ 218 h 505"/>
                <a:gd name="T90" fmla="*/ 1445 w 1606"/>
                <a:gd name="T91" fmla="*/ 195 h 505"/>
                <a:gd name="T92" fmla="*/ 1477 w 1606"/>
                <a:gd name="T93" fmla="*/ 169 h 505"/>
                <a:gd name="T94" fmla="*/ 1509 w 1606"/>
                <a:gd name="T95" fmla="*/ 142 h 505"/>
                <a:gd name="T96" fmla="*/ 1541 w 1606"/>
                <a:gd name="T97" fmla="*/ 115 h 505"/>
                <a:gd name="T98" fmla="*/ 1574 w 1606"/>
                <a:gd name="T99" fmla="*/ 88 h 505"/>
                <a:gd name="T100" fmla="*/ 1606 w 1606"/>
                <a:gd name="T101" fmla="*/ 63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05">
                  <a:moveTo>
                    <a:pt x="0" y="455"/>
                  </a:moveTo>
                  <a:lnTo>
                    <a:pt x="32" y="414"/>
                  </a:lnTo>
                  <a:lnTo>
                    <a:pt x="64" y="376"/>
                  </a:lnTo>
                  <a:lnTo>
                    <a:pt x="96" y="346"/>
                  </a:lnTo>
                  <a:lnTo>
                    <a:pt x="128" y="326"/>
                  </a:lnTo>
                  <a:lnTo>
                    <a:pt x="161" y="313"/>
                  </a:lnTo>
                  <a:lnTo>
                    <a:pt x="193" y="306"/>
                  </a:lnTo>
                  <a:lnTo>
                    <a:pt x="225" y="305"/>
                  </a:lnTo>
                  <a:lnTo>
                    <a:pt x="257" y="307"/>
                  </a:lnTo>
                  <a:lnTo>
                    <a:pt x="289" y="315"/>
                  </a:lnTo>
                  <a:lnTo>
                    <a:pt x="321" y="329"/>
                  </a:lnTo>
                  <a:lnTo>
                    <a:pt x="353" y="349"/>
                  </a:lnTo>
                  <a:lnTo>
                    <a:pt x="385" y="376"/>
                  </a:lnTo>
                  <a:lnTo>
                    <a:pt x="417" y="408"/>
                  </a:lnTo>
                  <a:lnTo>
                    <a:pt x="450" y="438"/>
                  </a:lnTo>
                  <a:lnTo>
                    <a:pt x="482" y="464"/>
                  </a:lnTo>
                  <a:lnTo>
                    <a:pt x="514" y="482"/>
                  </a:lnTo>
                  <a:lnTo>
                    <a:pt x="546" y="494"/>
                  </a:lnTo>
                  <a:lnTo>
                    <a:pt x="578" y="501"/>
                  </a:lnTo>
                  <a:lnTo>
                    <a:pt x="610" y="505"/>
                  </a:lnTo>
                  <a:lnTo>
                    <a:pt x="642" y="505"/>
                  </a:lnTo>
                  <a:lnTo>
                    <a:pt x="674" y="502"/>
                  </a:lnTo>
                  <a:lnTo>
                    <a:pt x="707" y="495"/>
                  </a:lnTo>
                  <a:lnTo>
                    <a:pt x="739" y="481"/>
                  </a:lnTo>
                  <a:lnTo>
                    <a:pt x="771" y="456"/>
                  </a:lnTo>
                  <a:lnTo>
                    <a:pt x="803" y="416"/>
                  </a:lnTo>
                  <a:lnTo>
                    <a:pt x="835" y="357"/>
                  </a:lnTo>
                  <a:lnTo>
                    <a:pt x="867" y="280"/>
                  </a:lnTo>
                  <a:lnTo>
                    <a:pt x="899" y="195"/>
                  </a:lnTo>
                  <a:lnTo>
                    <a:pt x="931" y="118"/>
                  </a:lnTo>
                  <a:lnTo>
                    <a:pt x="963" y="59"/>
                  </a:lnTo>
                  <a:lnTo>
                    <a:pt x="996" y="22"/>
                  </a:lnTo>
                  <a:lnTo>
                    <a:pt x="1028" y="3"/>
                  </a:lnTo>
                  <a:lnTo>
                    <a:pt x="1060" y="0"/>
                  </a:lnTo>
                  <a:lnTo>
                    <a:pt x="1092" y="13"/>
                  </a:lnTo>
                  <a:lnTo>
                    <a:pt x="1124" y="41"/>
                  </a:lnTo>
                  <a:lnTo>
                    <a:pt x="1156" y="83"/>
                  </a:lnTo>
                  <a:lnTo>
                    <a:pt x="1188" y="135"/>
                  </a:lnTo>
                  <a:lnTo>
                    <a:pt x="1220" y="186"/>
                  </a:lnTo>
                  <a:lnTo>
                    <a:pt x="1252" y="225"/>
                  </a:lnTo>
                  <a:lnTo>
                    <a:pt x="1285" y="247"/>
                  </a:lnTo>
                  <a:lnTo>
                    <a:pt x="1317" y="254"/>
                  </a:lnTo>
                  <a:lnTo>
                    <a:pt x="1349" y="250"/>
                  </a:lnTo>
                  <a:lnTo>
                    <a:pt x="1381" y="237"/>
                  </a:lnTo>
                  <a:lnTo>
                    <a:pt x="1413" y="218"/>
                  </a:lnTo>
                  <a:lnTo>
                    <a:pt x="1445" y="195"/>
                  </a:lnTo>
                  <a:lnTo>
                    <a:pt x="1477" y="169"/>
                  </a:lnTo>
                  <a:lnTo>
                    <a:pt x="1509" y="142"/>
                  </a:lnTo>
                  <a:lnTo>
                    <a:pt x="1541" y="115"/>
                  </a:lnTo>
                  <a:lnTo>
                    <a:pt x="1574" y="88"/>
                  </a:lnTo>
                  <a:lnTo>
                    <a:pt x="1606" y="6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0" name="Freeform 200">
              <a:extLst>
                <a:ext uri="{FF2B5EF4-FFF2-40B4-BE49-F238E27FC236}">
                  <a16:creationId xmlns:a16="http://schemas.microsoft.com/office/drawing/2014/main" id="{EAD2FF51-BE31-6E19-6534-24209EAC9F25}"/>
                </a:ext>
              </a:extLst>
            </p:cNvPr>
            <p:cNvSpPr>
              <a:spLocks/>
            </p:cNvSpPr>
            <p:nvPr/>
          </p:nvSpPr>
          <p:spPr bwMode="auto">
            <a:xfrm>
              <a:off x="937" y="2996"/>
              <a:ext cx="1606" cy="595"/>
            </a:xfrm>
            <a:custGeom>
              <a:avLst/>
              <a:gdLst>
                <a:gd name="T0" fmla="*/ 0 w 1606"/>
                <a:gd name="T1" fmla="*/ 565 h 595"/>
                <a:gd name="T2" fmla="*/ 32 w 1606"/>
                <a:gd name="T3" fmla="*/ 503 h 595"/>
                <a:gd name="T4" fmla="*/ 64 w 1606"/>
                <a:gd name="T5" fmla="*/ 434 h 595"/>
                <a:gd name="T6" fmla="*/ 96 w 1606"/>
                <a:gd name="T7" fmla="*/ 367 h 595"/>
                <a:gd name="T8" fmla="*/ 128 w 1606"/>
                <a:gd name="T9" fmla="*/ 313 h 595"/>
                <a:gd name="T10" fmla="*/ 161 w 1606"/>
                <a:gd name="T11" fmla="*/ 274 h 595"/>
                <a:gd name="T12" fmla="*/ 193 w 1606"/>
                <a:gd name="T13" fmla="*/ 251 h 595"/>
                <a:gd name="T14" fmla="*/ 225 w 1606"/>
                <a:gd name="T15" fmla="*/ 241 h 595"/>
                <a:gd name="T16" fmla="*/ 257 w 1606"/>
                <a:gd name="T17" fmla="*/ 242 h 595"/>
                <a:gd name="T18" fmla="*/ 289 w 1606"/>
                <a:gd name="T19" fmla="*/ 254 h 595"/>
                <a:gd name="T20" fmla="*/ 321 w 1606"/>
                <a:gd name="T21" fmla="*/ 281 h 595"/>
                <a:gd name="T22" fmla="*/ 353 w 1606"/>
                <a:gd name="T23" fmla="*/ 324 h 595"/>
                <a:gd name="T24" fmla="*/ 385 w 1606"/>
                <a:gd name="T25" fmla="*/ 381 h 595"/>
                <a:gd name="T26" fmla="*/ 417 w 1606"/>
                <a:gd name="T27" fmla="*/ 443 h 595"/>
                <a:gd name="T28" fmla="*/ 450 w 1606"/>
                <a:gd name="T29" fmla="*/ 499 h 595"/>
                <a:gd name="T30" fmla="*/ 482 w 1606"/>
                <a:gd name="T31" fmla="*/ 541 h 595"/>
                <a:gd name="T32" fmla="*/ 514 w 1606"/>
                <a:gd name="T33" fmla="*/ 568 h 595"/>
                <a:gd name="T34" fmla="*/ 546 w 1606"/>
                <a:gd name="T35" fmla="*/ 584 h 595"/>
                <a:gd name="T36" fmla="*/ 578 w 1606"/>
                <a:gd name="T37" fmla="*/ 592 h 595"/>
                <a:gd name="T38" fmla="*/ 610 w 1606"/>
                <a:gd name="T39" fmla="*/ 595 h 595"/>
                <a:gd name="T40" fmla="*/ 642 w 1606"/>
                <a:gd name="T41" fmla="*/ 595 h 595"/>
                <a:gd name="T42" fmla="*/ 674 w 1606"/>
                <a:gd name="T43" fmla="*/ 590 h 595"/>
                <a:gd name="T44" fmla="*/ 707 w 1606"/>
                <a:gd name="T45" fmla="*/ 581 h 595"/>
                <a:gd name="T46" fmla="*/ 739 w 1606"/>
                <a:gd name="T47" fmla="*/ 564 h 595"/>
                <a:gd name="T48" fmla="*/ 771 w 1606"/>
                <a:gd name="T49" fmla="*/ 536 h 595"/>
                <a:gd name="T50" fmla="*/ 803 w 1606"/>
                <a:gd name="T51" fmla="*/ 492 h 595"/>
                <a:gd name="T52" fmla="*/ 835 w 1606"/>
                <a:gd name="T53" fmla="*/ 428 h 595"/>
                <a:gd name="T54" fmla="*/ 867 w 1606"/>
                <a:gd name="T55" fmla="*/ 346 h 595"/>
                <a:gd name="T56" fmla="*/ 899 w 1606"/>
                <a:gd name="T57" fmla="*/ 254 h 595"/>
                <a:gd name="T58" fmla="*/ 931 w 1606"/>
                <a:gd name="T59" fmla="*/ 166 h 595"/>
                <a:gd name="T60" fmla="*/ 963 w 1606"/>
                <a:gd name="T61" fmla="*/ 95 h 595"/>
                <a:gd name="T62" fmla="*/ 996 w 1606"/>
                <a:gd name="T63" fmla="*/ 45 h 595"/>
                <a:gd name="T64" fmla="*/ 1028 w 1606"/>
                <a:gd name="T65" fmla="*/ 15 h 595"/>
                <a:gd name="T66" fmla="*/ 1060 w 1606"/>
                <a:gd name="T67" fmla="*/ 1 h 595"/>
                <a:gd name="T68" fmla="*/ 1092 w 1606"/>
                <a:gd name="T69" fmla="*/ 0 h 595"/>
                <a:gd name="T70" fmla="*/ 1124 w 1606"/>
                <a:gd name="T71" fmla="*/ 12 h 595"/>
                <a:gd name="T72" fmla="*/ 1156 w 1606"/>
                <a:gd name="T73" fmla="*/ 38 h 595"/>
                <a:gd name="T74" fmla="*/ 1188 w 1606"/>
                <a:gd name="T75" fmla="*/ 79 h 595"/>
                <a:gd name="T76" fmla="*/ 1220 w 1606"/>
                <a:gd name="T77" fmla="*/ 133 h 595"/>
                <a:gd name="T78" fmla="*/ 1252 w 1606"/>
                <a:gd name="T79" fmla="*/ 193 h 595"/>
                <a:gd name="T80" fmla="*/ 1285 w 1606"/>
                <a:gd name="T81" fmla="*/ 249 h 595"/>
                <a:gd name="T82" fmla="*/ 1317 w 1606"/>
                <a:gd name="T83" fmla="*/ 294 h 595"/>
                <a:gd name="T84" fmla="*/ 1349 w 1606"/>
                <a:gd name="T85" fmla="*/ 325 h 595"/>
                <a:gd name="T86" fmla="*/ 1381 w 1606"/>
                <a:gd name="T87" fmla="*/ 344 h 595"/>
                <a:gd name="T88" fmla="*/ 1413 w 1606"/>
                <a:gd name="T89" fmla="*/ 352 h 595"/>
                <a:gd name="T90" fmla="*/ 1445 w 1606"/>
                <a:gd name="T91" fmla="*/ 353 h 595"/>
                <a:gd name="T92" fmla="*/ 1477 w 1606"/>
                <a:gd name="T93" fmla="*/ 346 h 595"/>
                <a:gd name="T94" fmla="*/ 1509 w 1606"/>
                <a:gd name="T95" fmla="*/ 330 h 595"/>
                <a:gd name="T96" fmla="*/ 1541 w 1606"/>
                <a:gd name="T97" fmla="*/ 303 h 595"/>
                <a:gd name="T98" fmla="*/ 1574 w 1606"/>
                <a:gd name="T99" fmla="*/ 263 h 595"/>
                <a:gd name="T100" fmla="*/ 1606 w 1606"/>
                <a:gd name="T101" fmla="*/ 21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95">
                  <a:moveTo>
                    <a:pt x="0" y="565"/>
                  </a:moveTo>
                  <a:lnTo>
                    <a:pt x="32" y="503"/>
                  </a:lnTo>
                  <a:lnTo>
                    <a:pt x="64" y="434"/>
                  </a:lnTo>
                  <a:lnTo>
                    <a:pt x="96" y="367"/>
                  </a:lnTo>
                  <a:lnTo>
                    <a:pt x="128" y="313"/>
                  </a:lnTo>
                  <a:lnTo>
                    <a:pt x="161" y="274"/>
                  </a:lnTo>
                  <a:lnTo>
                    <a:pt x="193" y="251"/>
                  </a:lnTo>
                  <a:lnTo>
                    <a:pt x="225" y="241"/>
                  </a:lnTo>
                  <a:lnTo>
                    <a:pt x="257" y="242"/>
                  </a:lnTo>
                  <a:lnTo>
                    <a:pt x="289" y="254"/>
                  </a:lnTo>
                  <a:lnTo>
                    <a:pt x="321" y="281"/>
                  </a:lnTo>
                  <a:lnTo>
                    <a:pt x="353" y="324"/>
                  </a:lnTo>
                  <a:lnTo>
                    <a:pt x="385" y="381"/>
                  </a:lnTo>
                  <a:lnTo>
                    <a:pt x="417" y="443"/>
                  </a:lnTo>
                  <a:lnTo>
                    <a:pt x="450" y="499"/>
                  </a:lnTo>
                  <a:lnTo>
                    <a:pt x="482" y="541"/>
                  </a:lnTo>
                  <a:lnTo>
                    <a:pt x="514" y="568"/>
                  </a:lnTo>
                  <a:lnTo>
                    <a:pt x="546" y="584"/>
                  </a:lnTo>
                  <a:lnTo>
                    <a:pt x="578" y="592"/>
                  </a:lnTo>
                  <a:lnTo>
                    <a:pt x="610" y="595"/>
                  </a:lnTo>
                  <a:lnTo>
                    <a:pt x="642" y="595"/>
                  </a:lnTo>
                  <a:lnTo>
                    <a:pt x="674" y="590"/>
                  </a:lnTo>
                  <a:lnTo>
                    <a:pt x="707" y="581"/>
                  </a:lnTo>
                  <a:lnTo>
                    <a:pt x="739" y="564"/>
                  </a:lnTo>
                  <a:lnTo>
                    <a:pt x="771" y="536"/>
                  </a:lnTo>
                  <a:lnTo>
                    <a:pt x="803" y="492"/>
                  </a:lnTo>
                  <a:lnTo>
                    <a:pt x="835" y="428"/>
                  </a:lnTo>
                  <a:lnTo>
                    <a:pt x="867" y="346"/>
                  </a:lnTo>
                  <a:lnTo>
                    <a:pt x="899" y="254"/>
                  </a:lnTo>
                  <a:lnTo>
                    <a:pt x="931" y="166"/>
                  </a:lnTo>
                  <a:lnTo>
                    <a:pt x="963" y="95"/>
                  </a:lnTo>
                  <a:lnTo>
                    <a:pt x="996" y="45"/>
                  </a:lnTo>
                  <a:lnTo>
                    <a:pt x="1028" y="15"/>
                  </a:lnTo>
                  <a:lnTo>
                    <a:pt x="1060" y="1"/>
                  </a:lnTo>
                  <a:lnTo>
                    <a:pt x="1092" y="0"/>
                  </a:lnTo>
                  <a:lnTo>
                    <a:pt x="1124" y="12"/>
                  </a:lnTo>
                  <a:lnTo>
                    <a:pt x="1156" y="38"/>
                  </a:lnTo>
                  <a:lnTo>
                    <a:pt x="1188" y="79"/>
                  </a:lnTo>
                  <a:lnTo>
                    <a:pt x="1220" y="133"/>
                  </a:lnTo>
                  <a:lnTo>
                    <a:pt x="1252" y="193"/>
                  </a:lnTo>
                  <a:lnTo>
                    <a:pt x="1285" y="249"/>
                  </a:lnTo>
                  <a:lnTo>
                    <a:pt x="1317" y="294"/>
                  </a:lnTo>
                  <a:lnTo>
                    <a:pt x="1349" y="325"/>
                  </a:lnTo>
                  <a:lnTo>
                    <a:pt x="1381" y="344"/>
                  </a:lnTo>
                  <a:lnTo>
                    <a:pt x="1413" y="352"/>
                  </a:lnTo>
                  <a:lnTo>
                    <a:pt x="1445" y="353"/>
                  </a:lnTo>
                  <a:lnTo>
                    <a:pt x="1477" y="346"/>
                  </a:lnTo>
                  <a:lnTo>
                    <a:pt x="1509" y="330"/>
                  </a:lnTo>
                  <a:lnTo>
                    <a:pt x="1541" y="303"/>
                  </a:lnTo>
                  <a:lnTo>
                    <a:pt x="1574" y="263"/>
                  </a:lnTo>
                  <a:lnTo>
                    <a:pt x="1606" y="21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1" name="Freeform 201">
              <a:extLst>
                <a:ext uri="{FF2B5EF4-FFF2-40B4-BE49-F238E27FC236}">
                  <a16:creationId xmlns:a16="http://schemas.microsoft.com/office/drawing/2014/main" id="{41EECE10-B636-D253-A16C-5A637F9AFDE4}"/>
                </a:ext>
              </a:extLst>
            </p:cNvPr>
            <p:cNvSpPr>
              <a:spLocks/>
            </p:cNvSpPr>
            <p:nvPr/>
          </p:nvSpPr>
          <p:spPr bwMode="auto">
            <a:xfrm>
              <a:off x="937" y="3002"/>
              <a:ext cx="1606" cy="593"/>
            </a:xfrm>
            <a:custGeom>
              <a:avLst/>
              <a:gdLst>
                <a:gd name="T0" fmla="*/ 0 w 1606"/>
                <a:gd name="T1" fmla="*/ 579 h 593"/>
                <a:gd name="T2" fmla="*/ 32 w 1606"/>
                <a:gd name="T3" fmla="*/ 513 h 593"/>
                <a:gd name="T4" fmla="*/ 64 w 1606"/>
                <a:gd name="T5" fmla="*/ 451 h 593"/>
                <a:gd name="T6" fmla="*/ 96 w 1606"/>
                <a:gd name="T7" fmla="*/ 401 h 593"/>
                <a:gd name="T8" fmla="*/ 128 w 1606"/>
                <a:gd name="T9" fmla="*/ 367 h 593"/>
                <a:gd name="T10" fmla="*/ 161 w 1606"/>
                <a:gd name="T11" fmla="*/ 346 h 593"/>
                <a:gd name="T12" fmla="*/ 193 w 1606"/>
                <a:gd name="T13" fmla="*/ 336 h 593"/>
                <a:gd name="T14" fmla="*/ 225 w 1606"/>
                <a:gd name="T15" fmla="*/ 334 h 593"/>
                <a:gd name="T16" fmla="*/ 257 w 1606"/>
                <a:gd name="T17" fmla="*/ 340 h 593"/>
                <a:gd name="T18" fmla="*/ 289 w 1606"/>
                <a:gd name="T19" fmla="*/ 355 h 593"/>
                <a:gd name="T20" fmla="*/ 321 w 1606"/>
                <a:gd name="T21" fmla="*/ 380 h 593"/>
                <a:gd name="T22" fmla="*/ 353 w 1606"/>
                <a:gd name="T23" fmla="*/ 414 h 593"/>
                <a:gd name="T24" fmla="*/ 385 w 1606"/>
                <a:gd name="T25" fmla="*/ 454 h 593"/>
                <a:gd name="T26" fmla="*/ 417 w 1606"/>
                <a:gd name="T27" fmla="*/ 495 h 593"/>
                <a:gd name="T28" fmla="*/ 450 w 1606"/>
                <a:gd name="T29" fmla="*/ 531 h 593"/>
                <a:gd name="T30" fmla="*/ 482 w 1606"/>
                <a:gd name="T31" fmla="*/ 558 h 593"/>
                <a:gd name="T32" fmla="*/ 514 w 1606"/>
                <a:gd name="T33" fmla="*/ 576 h 593"/>
                <a:gd name="T34" fmla="*/ 546 w 1606"/>
                <a:gd name="T35" fmla="*/ 587 h 593"/>
                <a:gd name="T36" fmla="*/ 578 w 1606"/>
                <a:gd name="T37" fmla="*/ 592 h 593"/>
                <a:gd name="T38" fmla="*/ 610 w 1606"/>
                <a:gd name="T39" fmla="*/ 593 h 593"/>
                <a:gd name="T40" fmla="*/ 642 w 1606"/>
                <a:gd name="T41" fmla="*/ 588 h 593"/>
                <a:gd name="T42" fmla="*/ 674 w 1606"/>
                <a:gd name="T43" fmla="*/ 578 h 593"/>
                <a:gd name="T44" fmla="*/ 707 w 1606"/>
                <a:gd name="T45" fmla="*/ 557 h 593"/>
                <a:gd name="T46" fmla="*/ 739 w 1606"/>
                <a:gd name="T47" fmla="*/ 520 h 593"/>
                <a:gd name="T48" fmla="*/ 771 w 1606"/>
                <a:gd name="T49" fmla="*/ 463 h 593"/>
                <a:gd name="T50" fmla="*/ 803 w 1606"/>
                <a:gd name="T51" fmla="*/ 383 h 593"/>
                <a:gd name="T52" fmla="*/ 835 w 1606"/>
                <a:gd name="T53" fmla="*/ 287 h 593"/>
                <a:gd name="T54" fmla="*/ 867 w 1606"/>
                <a:gd name="T55" fmla="*/ 192 h 593"/>
                <a:gd name="T56" fmla="*/ 899 w 1606"/>
                <a:gd name="T57" fmla="*/ 116 h 593"/>
                <a:gd name="T58" fmla="*/ 931 w 1606"/>
                <a:gd name="T59" fmla="*/ 65 h 593"/>
                <a:gd name="T60" fmla="*/ 963 w 1606"/>
                <a:gd name="T61" fmla="*/ 40 h 593"/>
                <a:gd name="T62" fmla="*/ 996 w 1606"/>
                <a:gd name="T63" fmla="*/ 36 h 593"/>
                <a:gd name="T64" fmla="*/ 1028 w 1606"/>
                <a:gd name="T65" fmla="*/ 49 h 593"/>
                <a:gd name="T66" fmla="*/ 1060 w 1606"/>
                <a:gd name="T67" fmla="*/ 77 h 593"/>
                <a:gd name="T68" fmla="*/ 1092 w 1606"/>
                <a:gd name="T69" fmla="*/ 117 h 593"/>
                <a:gd name="T70" fmla="*/ 1124 w 1606"/>
                <a:gd name="T71" fmla="*/ 162 h 593"/>
                <a:gd name="T72" fmla="*/ 1156 w 1606"/>
                <a:gd name="T73" fmla="*/ 208 h 593"/>
                <a:gd name="T74" fmla="*/ 1188 w 1606"/>
                <a:gd name="T75" fmla="*/ 246 h 593"/>
                <a:gd name="T76" fmla="*/ 1220 w 1606"/>
                <a:gd name="T77" fmla="*/ 277 h 593"/>
                <a:gd name="T78" fmla="*/ 1252 w 1606"/>
                <a:gd name="T79" fmla="*/ 297 h 593"/>
                <a:gd name="T80" fmla="*/ 1285 w 1606"/>
                <a:gd name="T81" fmla="*/ 311 h 593"/>
                <a:gd name="T82" fmla="*/ 1317 w 1606"/>
                <a:gd name="T83" fmla="*/ 318 h 593"/>
                <a:gd name="T84" fmla="*/ 1349 w 1606"/>
                <a:gd name="T85" fmla="*/ 320 h 593"/>
                <a:gd name="T86" fmla="*/ 1381 w 1606"/>
                <a:gd name="T87" fmla="*/ 317 h 593"/>
                <a:gd name="T88" fmla="*/ 1413 w 1606"/>
                <a:gd name="T89" fmla="*/ 308 h 593"/>
                <a:gd name="T90" fmla="*/ 1445 w 1606"/>
                <a:gd name="T91" fmla="*/ 290 h 593"/>
                <a:gd name="T92" fmla="*/ 1477 w 1606"/>
                <a:gd name="T93" fmla="*/ 261 h 593"/>
                <a:gd name="T94" fmla="*/ 1509 w 1606"/>
                <a:gd name="T95" fmla="*/ 217 h 593"/>
                <a:gd name="T96" fmla="*/ 1541 w 1606"/>
                <a:gd name="T97" fmla="*/ 155 h 593"/>
                <a:gd name="T98" fmla="*/ 1574 w 1606"/>
                <a:gd name="T99" fmla="*/ 80 h 593"/>
                <a:gd name="T100" fmla="*/ 1606 w 1606"/>
                <a:gd name="T101" fmla="*/ 0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93">
                  <a:moveTo>
                    <a:pt x="0" y="579"/>
                  </a:moveTo>
                  <a:lnTo>
                    <a:pt x="32" y="513"/>
                  </a:lnTo>
                  <a:lnTo>
                    <a:pt x="64" y="451"/>
                  </a:lnTo>
                  <a:lnTo>
                    <a:pt x="96" y="401"/>
                  </a:lnTo>
                  <a:lnTo>
                    <a:pt x="128" y="367"/>
                  </a:lnTo>
                  <a:lnTo>
                    <a:pt x="161" y="346"/>
                  </a:lnTo>
                  <a:lnTo>
                    <a:pt x="193" y="336"/>
                  </a:lnTo>
                  <a:lnTo>
                    <a:pt x="225" y="334"/>
                  </a:lnTo>
                  <a:lnTo>
                    <a:pt x="257" y="340"/>
                  </a:lnTo>
                  <a:lnTo>
                    <a:pt x="289" y="355"/>
                  </a:lnTo>
                  <a:lnTo>
                    <a:pt x="321" y="380"/>
                  </a:lnTo>
                  <a:lnTo>
                    <a:pt x="353" y="414"/>
                  </a:lnTo>
                  <a:lnTo>
                    <a:pt x="385" y="454"/>
                  </a:lnTo>
                  <a:lnTo>
                    <a:pt x="417" y="495"/>
                  </a:lnTo>
                  <a:lnTo>
                    <a:pt x="450" y="531"/>
                  </a:lnTo>
                  <a:lnTo>
                    <a:pt x="482" y="558"/>
                  </a:lnTo>
                  <a:lnTo>
                    <a:pt x="514" y="576"/>
                  </a:lnTo>
                  <a:lnTo>
                    <a:pt x="546" y="587"/>
                  </a:lnTo>
                  <a:lnTo>
                    <a:pt x="578" y="592"/>
                  </a:lnTo>
                  <a:lnTo>
                    <a:pt x="610" y="593"/>
                  </a:lnTo>
                  <a:lnTo>
                    <a:pt x="642" y="588"/>
                  </a:lnTo>
                  <a:lnTo>
                    <a:pt x="674" y="578"/>
                  </a:lnTo>
                  <a:lnTo>
                    <a:pt x="707" y="557"/>
                  </a:lnTo>
                  <a:lnTo>
                    <a:pt x="739" y="520"/>
                  </a:lnTo>
                  <a:lnTo>
                    <a:pt x="771" y="463"/>
                  </a:lnTo>
                  <a:lnTo>
                    <a:pt x="803" y="383"/>
                  </a:lnTo>
                  <a:lnTo>
                    <a:pt x="835" y="287"/>
                  </a:lnTo>
                  <a:lnTo>
                    <a:pt x="867" y="192"/>
                  </a:lnTo>
                  <a:lnTo>
                    <a:pt x="899" y="116"/>
                  </a:lnTo>
                  <a:lnTo>
                    <a:pt x="931" y="65"/>
                  </a:lnTo>
                  <a:lnTo>
                    <a:pt x="963" y="40"/>
                  </a:lnTo>
                  <a:lnTo>
                    <a:pt x="996" y="36"/>
                  </a:lnTo>
                  <a:lnTo>
                    <a:pt x="1028" y="49"/>
                  </a:lnTo>
                  <a:lnTo>
                    <a:pt x="1060" y="77"/>
                  </a:lnTo>
                  <a:lnTo>
                    <a:pt x="1092" y="117"/>
                  </a:lnTo>
                  <a:lnTo>
                    <a:pt x="1124" y="162"/>
                  </a:lnTo>
                  <a:lnTo>
                    <a:pt x="1156" y="208"/>
                  </a:lnTo>
                  <a:lnTo>
                    <a:pt x="1188" y="246"/>
                  </a:lnTo>
                  <a:lnTo>
                    <a:pt x="1220" y="277"/>
                  </a:lnTo>
                  <a:lnTo>
                    <a:pt x="1252" y="297"/>
                  </a:lnTo>
                  <a:lnTo>
                    <a:pt x="1285" y="311"/>
                  </a:lnTo>
                  <a:lnTo>
                    <a:pt x="1317" y="318"/>
                  </a:lnTo>
                  <a:lnTo>
                    <a:pt x="1349" y="320"/>
                  </a:lnTo>
                  <a:lnTo>
                    <a:pt x="1381" y="317"/>
                  </a:lnTo>
                  <a:lnTo>
                    <a:pt x="1413" y="308"/>
                  </a:lnTo>
                  <a:lnTo>
                    <a:pt x="1445" y="290"/>
                  </a:lnTo>
                  <a:lnTo>
                    <a:pt x="1477" y="261"/>
                  </a:lnTo>
                  <a:lnTo>
                    <a:pt x="1509" y="217"/>
                  </a:lnTo>
                  <a:lnTo>
                    <a:pt x="1541" y="155"/>
                  </a:lnTo>
                  <a:lnTo>
                    <a:pt x="1574" y="8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2" name="Freeform 202">
              <a:extLst>
                <a:ext uri="{FF2B5EF4-FFF2-40B4-BE49-F238E27FC236}">
                  <a16:creationId xmlns:a16="http://schemas.microsoft.com/office/drawing/2014/main" id="{4D9EC5A4-8094-007A-F5CB-E7D3131ECAA6}"/>
                </a:ext>
              </a:extLst>
            </p:cNvPr>
            <p:cNvSpPr>
              <a:spLocks/>
            </p:cNvSpPr>
            <p:nvPr/>
          </p:nvSpPr>
          <p:spPr bwMode="auto">
            <a:xfrm>
              <a:off x="937" y="3100"/>
              <a:ext cx="1606" cy="490"/>
            </a:xfrm>
            <a:custGeom>
              <a:avLst/>
              <a:gdLst>
                <a:gd name="T0" fmla="*/ 0 w 1606"/>
                <a:gd name="T1" fmla="*/ 444 h 490"/>
                <a:gd name="T2" fmla="*/ 32 w 1606"/>
                <a:gd name="T3" fmla="*/ 419 h 490"/>
                <a:gd name="T4" fmla="*/ 64 w 1606"/>
                <a:gd name="T5" fmla="*/ 383 h 490"/>
                <a:gd name="T6" fmla="*/ 96 w 1606"/>
                <a:gd name="T7" fmla="*/ 337 h 490"/>
                <a:gd name="T8" fmla="*/ 128 w 1606"/>
                <a:gd name="T9" fmla="*/ 286 h 490"/>
                <a:gd name="T10" fmla="*/ 161 w 1606"/>
                <a:gd name="T11" fmla="*/ 241 h 490"/>
                <a:gd name="T12" fmla="*/ 193 w 1606"/>
                <a:gd name="T13" fmla="*/ 209 h 490"/>
                <a:gd name="T14" fmla="*/ 225 w 1606"/>
                <a:gd name="T15" fmla="*/ 192 h 490"/>
                <a:gd name="T16" fmla="*/ 257 w 1606"/>
                <a:gd name="T17" fmla="*/ 192 h 490"/>
                <a:gd name="T18" fmla="*/ 289 w 1606"/>
                <a:gd name="T19" fmla="*/ 206 h 490"/>
                <a:gd name="T20" fmla="*/ 321 w 1606"/>
                <a:gd name="T21" fmla="*/ 237 h 490"/>
                <a:gd name="T22" fmla="*/ 353 w 1606"/>
                <a:gd name="T23" fmla="*/ 283 h 490"/>
                <a:gd name="T24" fmla="*/ 385 w 1606"/>
                <a:gd name="T25" fmla="*/ 339 h 490"/>
                <a:gd name="T26" fmla="*/ 417 w 1606"/>
                <a:gd name="T27" fmla="*/ 398 h 490"/>
                <a:gd name="T28" fmla="*/ 450 w 1606"/>
                <a:gd name="T29" fmla="*/ 449 h 490"/>
                <a:gd name="T30" fmla="*/ 482 w 1606"/>
                <a:gd name="T31" fmla="*/ 482 h 490"/>
                <a:gd name="T32" fmla="*/ 514 w 1606"/>
                <a:gd name="T33" fmla="*/ 490 h 490"/>
                <a:gd name="T34" fmla="*/ 546 w 1606"/>
                <a:gd name="T35" fmla="*/ 471 h 490"/>
                <a:gd name="T36" fmla="*/ 578 w 1606"/>
                <a:gd name="T37" fmla="*/ 424 h 490"/>
                <a:gd name="T38" fmla="*/ 610 w 1606"/>
                <a:gd name="T39" fmla="*/ 352 h 490"/>
                <a:gd name="T40" fmla="*/ 642 w 1606"/>
                <a:gd name="T41" fmla="*/ 268 h 490"/>
                <a:gd name="T42" fmla="*/ 674 w 1606"/>
                <a:gd name="T43" fmla="*/ 185 h 490"/>
                <a:gd name="T44" fmla="*/ 707 w 1606"/>
                <a:gd name="T45" fmla="*/ 117 h 490"/>
                <a:gd name="T46" fmla="*/ 739 w 1606"/>
                <a:gd name="T47" fmla="*/ 67 h 490"/>
                <a:gd name="T48" fmla="*/ 771 w 1606"/>
                <a:gd name="T49" fmla="*/ 35 h 490"/>
                <a:gd name="T50" fmla="*/ 803 w 1606"/>
                <a:gd name="T51" fmla="*/ 16 h 490"/>
                <a:gd name="T52" fmla="*/ 835 w 1606"/>
                <a:gd name="T53" fmla="*/ 5 h 490"/>
                <a:gd name="T54" fmla="*/ 867 w 1606"/>
                <a:gd name="T55" fmla="*/ 1 h 490"/>
                <a:gd name="T56" fmla="*/ 899 w 1606"/>
                <a:gd name="T57" fmla="*/ 0 h 490"/>
                <a:gd name="T58" fmla="*/ 931 w 1606"/>
                <a:gd name="T59" fmla="*/ 3 h 490"/>
                <a:gd name="T60" fmla="*/ 963 w 1606"/>
                <a:gd name="T61" fmla="*/ 10 h 490"/>
                <a:gd name="T62" fmla="*/ 996 w 1606"/>
                <a:gd name="T63" fmla="*/ 19 h 490"/>
                <a:gd name="T64" fmla="*/ 1028 w 1606"/>
                <a:gd name="T65" fmla="*/ 31 h 490"/>
                <a:gd name="T66" fmla="*/ 1060 w 1606"/>
                <a:gd name="T67" fmla="*/ 45 h 490"/>
                <a:gd name="T68" fmla="*/ 1092 w 1606"/>
                <a:gd name="T69" fmla="*/ 58 h 490"/>
                <a:gd name="T70" fmla="*/ 1124 w 1606"/>
                <a:gd name="T71" fmla="*/ 70 h 490"/>
                <a:gd name="T72" fmla="*/ 1156 w 1606"/>
                <a:gd name="T73" fmla="*/ 78 h 490"/>
                <a:gd name="T74" fmla="*/ 1188 w 1606"/>
                <a:gd name="T75" fmla="*/ 85 h 490"/>
                <a:gd name="T76" fmla="*/ 1220 w 1606"/>
                <a:gd name="T77" fmla="*/ 89 h 490"/>
                <a:gd name="T78" fmla="*/ 1252 w 1606"/>
                <a:gd name="T79" fmla="*/ 91 h 490"/>
                <a:gd name="T80" fmla="*/ 1285 w 1606"/>
                <a:gd name="T81" fmla="*/ 93 h 490"/>
                <a:gd name="T82" fmla="*/ 1317 w 1606"/>
                <a:gd name="T83" fmla="*/ 93 h 490"/>
                <a:gd name="T84" fmla="*/ 1349 w 1606"/>
                <a:gd name="T85" fmla="*/ 93 h 490"/>
                <a:gd name="T86" fmla="*/ 1381 w 1606"/>
                <a:gd name="T87" fmla="*/ 93 h 490"/>
                <a:gd name="T88" fmla="*/ 1413 w 1606"/>
                <a:gd name="T89" fmla="*/ 91 h 490"/>
                <a:gd name="T90" fmla="*/ 1445 w 1606"/>
                <a:gd name="T91" fmla="*/ 87 h 490"/>
                <a:gd name="T92" fmla="*/ 1477 w 1606"/>
                <a:gd name="T93" fmla="*/ 82 h 490"/>
                <a:gd name="T94" fmla="*/ 1509 w 1606"/>
                <a:gd name="T95" fmla="*/ 72 h 490"/>
                <a:gd name="T96" fmla="*/ 1541 w 1606"/>
                <a:gd name="T97" fmla="*/ 57 h 490"/>
                <a:gd name="T98" fmla="*/ 1574 w 1606"/>
                <a:gd name="T99" fmla="*/ 34 h 490"/>
                <a:gd name="T100" fmla="*/ 1606 w 1606"/>
                <a:gd name="T101" fmla="*/ 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90">
                  <a:moveTo>
                    <a:pt x="0" y="444"/>
                  </a:moveTo>
                  <a:lnTo>
                    <a:pt x="32" y="419"/>
                  </a:lnTo>
                  <a:lnTo>
                    <a:pt x="64" y="383"/>
                  </a:lnTo>
                  <a:lnTo>
                    <a:pt x="96" y="337"/>
                  </a:lnTo>
                  <a:lnTo>
                    <a:pt x="128" y="286"/>
                  </a:lnTo>
                  <a:lnTo>
                    <a:pt x="161" y="241"/>
                  </a:lnTo>
                  <a:lnTo>
                    <a:pt x="193" y="209"/>
                  </a:lnTo>
                  <a:lnTo>
                    <a:pt x="225" y="192"/>
                  </a:lnTo>
                  <a:lnTo>
                    <a:pt x="257" y="192"/>
                  </a:lnTo>
                  <a:lnTo>
                    <a:pt x="289" y="206"/>
                  </a:lnTo>
                  <a:lnTo>
                    <a:pt x="321" y="237"/>
                  </a:lnTo>
                  <a:lnTo>
                    <a:pt x="353" y="283"/>
                  </a:lnTo>
                  <a:lnTo>
                    <a:pt x="385" y="339"/>
                  </a:lnTo>
                  <a:lnTo>
                    <a:pt x="417" y="398"/>
                  </a:lnTo>
                  <a:lnTo>
                    <a:pt x="450" y="449"/>
                  </a:lnTo>
                  <a:lnTo>
                    <a:pt x="482" y="482"/>
                  </a:lnTo>
                  <a:lnTo>
                    <a:pt x="514" y="490"/>
                  </a:lnTo>
                  <a:lnTo>
                    <a:pt x="546" y="471"/>
                  </a:lnTo>
                  <a:lnTo>
                    <a:pt x="578" y="424"/>
                  </a:lnTo>
                  <a:lnTo>
                    <a:pt x="610" y="352"/>
                  </a:lnTo>
                  <a:lnTo>
                    <a:pt x="642" y="268"/>
                  </a:lnTo>
                  <a:lnTo>
                    <a:pt x="674" y="185"/>
                  </a:lnTo>
                  <a:lnTo>
                    <a:pt x="707" y="117"/>
                  </a:lnTo>
                  <a:lnTo>
                    <a:pt x="739" y="67"/>
                  </a:lnTo>
                  <a:lnTo>
                    <a:pt x="771" y="35"/>
                  </a:lnTo>
                  <a:lnTo>
                    <a:pt x="803" y="16"/>
                  </a:lnTo>
                  <a:lnTo>
                    <a:pt x="835" y="5"/>
                  </a:lnTo>
                  <a:lnTo>
                    <a:pt x="867" y="1"/>
                  </a:lnTo>
                  <a:lnTo>
                    <a:pt x="899" y="0"/>
                  </a:lnTo>
                  <a:lnTo>
                    <a:pt x="931" y="3"/>
                  </a:lnTo>
                  <a:lnTo>
                    <a:pt x="963" y="10"/>
                  </a:lnTo>
                  <a:lnTo>
                    <a:pt x="996" y="19"/>
                  </a:lnTo>
                  <a:lnTo>
                    <a:pt x="1028" y="31"/>
                  </a:lnTo>
                  <a:lnTo>
                    <a:pt x="1060" y="45"/>
                  </a:lnTo>
                  <a:lnTo>
                    <a:pt x="1092" y="58"/>
                  </a:lnTo>
                  <a:lnTo>
                    <a:pt x="1124" y="70"/>
                  </a:lnTo>
                  <a:lnTo>
                    <a:pt x="1156" y="78"/>
                  </a:lnTo>
                  <a:lnTo>
                    <a:pt x="1188" y="85"/>
                  </a:lnTo>
                  <a:lnTo>
                    <a:pt x="1220" y="89"/>
                  </a:lnTo>
                  <a:lnTo>
                    <a:pt x="1252" y="91"/>
                  </a:lnTo>
                  <a:lnTo>
                    <a:pt x="1285" y="93"/>
                  </a:lnTo>
                  <a:lnTo>
                    <a:pt x="1317" y="93"/>
                  </a:lnTo>
                  <a:lnTo>
                    <a:pt x="1349" y="93"/>
                  </a:lnTo>
                  <a:lnTo>
                    <a:pt x="1381" y="93"/>
                  </a:lnTo>
                  <a:lnTo>
                    <a:pt x="1413" y="91"/>
                  </a:lnTo>
                  <a:lnTo>
                    <a:pt x="1445" y="87"/>
                  </a:lnTo>
                  <a:lnTo>
                    <a:pt x="1477" y="82"/>
                  </a:lnTo>
                  <a:lnTo>
                    <a:pt x="1509" y="72"/>
                  </a:lnTo>
                  <a:lnTo>
                    <a:pt x="1541" y="57"/>
                  </a:lnTo>
                  <a:lnTo>
                    <a:pt x="1574" y="34"/>
                  </a:lnTo>
                  <a:lnTo>
                    <a:pt x="1606" y="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3" name="Freeform 203">
              <a:extLst>
                <a:ext uri="{FF2B5EF4-FFF2-40B4-BE49-F238E27FC236}">
                  <a16:creationId xmlns:a16="http://schemas.microsoft.com/office/drawing/2014/main" id="{B1716AFC-7E78-2C21-6025-80B5EBAA681B}"/>
                </a:ext>
              </a:extLst>
            </p:cNvPr>
            <p:cNvSpPr>
              <a:spLocks/>
            </p:cNvSpPr>
            <p:nvPr/>
          </p:nvSpPr>
          <p:spPr bwMode="auto">
            <a:xfrm>
              <a:off x="937" y="3185"/>
              <a:ext cx="1606" cy="496"/>
            </a:xfrm>
            <a:custGeom>
              <a:avLst/>
              <a:gdLst>
                <a:gd name="T0" fmla="*/ 0 w 1606"/>
                <a:gd name="T1" fmla="*/ 431 h 496"/>
                <a:gd name="T2" fmla="*/ 32 w 1606"/>
                <a:gd name="T3" fmla="*/ 354 h 496"/>
                <a:gd name="T4" fmla="*/ 64 w 1606"/>
                <a:gd name="T5" fmla="*/ 278 h 496"/>
                <a:gd name="T6" fmla="*/ 96 w 1606"/>
                <a:gd name="T7" fmla="*/ 215 h 496"/>
                <a:gd name="T8" fmla="*/ 128 w 1606"/>
                <a:gd name="T9" fmla="*/ 169 h 496"/>
                <a:gd name="T10" fmla="*/ 161 w 1606"/>
                <a:gd name="T11" fmla="*/ 141 h 496"/>
                <a:gd name="T12" fmla="*/ 193 w 1606"/>
                <a:gd name="T13" fmla="*/ 128 h 496"/>
                <a:gd name="T14" fmla="*/ 225 w 1606"/>
                <a:gd name="T15" fmla="*/ 129 h 496"/>
                <a:gd name="T16" fmla="*/ 257 w 1606"/>
                <a:gd name="T17" fmla="*/ 142 h 496"/>
                <a:gd name="T18" fmla="*/ 289 w 1606"/>
                <a:gd name="T19" fmla="*/ 171 h 496"/>
                <a:gd name="T20" fmla="*/ 321 w 1606"/>
                <a:gd name="T21" fmla="*/ 217 h 496"/>
                <a:gd name="T22" fmla="*/ 353 w 1606"/>
                <a:gd name="T23" fmla="*/ 278 h 496"/>
                <a:gd name="T24" fmla="*/ 385 w 1606"/>
                <a:gd name="T25" fmla="*/ 344 h 496"/>
                <a:gd name="T26" fmla="*/ 417 w 1606"/>
                <a:gd name="T27" fmla="*/ 404 h 496"/>
                <a:gd name="T28" fmla="*/ 450 w 1606"/>
                <a:gd name="T29" fmla="*/ 450 h 496"/>
                <a:gd name="T30" fmla="*/ 482 w 1606"/>
                <a:gd name="T31" fmla="*/ 479 h 496"/>
                <a:gd name="T32" fmla="*/ 514 w 1606"/>
                <a:gd name="T33" fmla="*/ 494 h 496"/>
                <a:gd name="T34" fmla="*/ 546 w 1606"/>
                <a:gd name="T35" fmla="*/ 496 h 496"/>
                <a:gd name="T36" fmla="*/ 578 w 1606"/>
                <a:gd name="T37" fmla="*/ 487 h 496"/>
                <a:gd name="T38" fmla="*/ 610 w 1606"/>
                <a:gd name="T39" fmla="*/ 465 h 496"/>
                <a:gd name="T40" fmla="*/ 642 w 1606"/>
                <a:gd name="T41" fmla="*/ 430 h 496"/>
                <a:gd name="T42" fmla="*/ 674 w 1606"/>
                <a:gd name="T43" fmla="*/ 380 h 496"/>
                <a:gd name="T44" fmla="*/ 707 w 1606"/>
                <a:gd name="T45" fmla="*/ 316 h 496"/>
                <a:gd name="T46" fmla="*/ 739 w 1606"/>
                <a:gd name="T47" fmla="*/ 245 h 496"/>
                <a:gd name="T48" fmla="*/ 771 w 1606"/>
                <a:gd name="T49" fmla="*/ 175 h 496"/>
                <a:gd name="T50" fmla="*/ 803 w 1606"/>
                <a:gd name="T51" fmla="*/ 116 h 496"/>
                <a:gd name="T52" fmla="*/ 835 w 1606"/>
                <a:gd name="T53" fmla="*/ 71 h 496"/>
                <a:gd name="T54" fmla="*/ 867 w 1606"/>
                <a:gd name="T55" fmla="*/ 40 h 496"/>
                <a:gd name="T56" fmla="*/ 899 w 1606"/>
                <a:gd name="T57" fmla="*/ 20 h 496"/>
                <a:gd name="T58" fmla="*/ 931 w 1606"/>
                <a:gd name="T59" fmla="*/ 8 h 496"/>
                <a:gd name="T60" fmla="*/ 963 w 1606"/>
                <a:gd name="T61" fmla="*/ 2 h 496"/>
                <a:gd name="T62" fmla="*/ 996 w 1606"/>
                <a:gd name="T63" fmla="*/ 0 h 496"/>
                <a:gd name="T64" fmla="*/ 1028 w 1606"/>
                <a:gd name="T65" fmla="*/ 3 h 496"/>
                <a:gd name="T66" fmla="*/ 1060 w 1606"/>
                <a:gd name="T67" fmla="*/ 10 h 496"/>
                <a:gd name="T68" fmla="*/ 1092 w 1606"/>
                <a:gd name="T69" fmla="*/ 21 h 496"/>
                <a:gd name="T70" fmla="*/ 1124 w 1606"/>
                <a:gd name="T71" fmla="*/ 37 h 496"/>
                <a:gd name="T72" fmla="*/ 1156 w 1606"/>
                <a:gd name="T73" fmla="*/ 59 h 496"/>
                <a:gd name="T74" fmla="*/ 1188 w 1606"/>
                <a:gd name="T75" fmla="*/ 83 h 496"/>
                <a:gd name="T76" fmla="*/ 1220 w 1606"/>
                <a:gd name="T77" fmla="*/ 107 h 496"/>
                <a:gd name="T78" fmla="*/ 1252 w 1606"/>
                <a:gd name="T79" fmla="*/ 128 h 496"/>
                <a:gd name="T80" fmla="*/ 1285 w 1606"/>
                <a:gd name="T81" fmla="*/ 144 h 496"/>
                <a:gd name="T82" fmla="*/ 1317 w 1606"/>
                <a:gd name="T83" fmla="*/ 157 h 496"/>
                <a:gd name="T84" fmla="*/ 1349 w 1606"/>
                <a:gd name="T85" fmla="*/ 165 h 496"/>
                <a:gd name="T86" fmla="*/ 1381 w 1606"/>
                <a:gd name="T87" fmla="*/ 170 h 496"/>
                <a:gd name="T88" fmla="*/ 1413 w 1606"/>
                <a:gd name="T89" fmla="*/ 173 h 496"/>
                <a:gd name="T90" fmla="*/ 1445 w 1606"/>
                <a:gd name="T91" fmla="*/ 174 h 496"/>
                <a:gd name="T92" fmla="*/ 1477 w 1606"/>
                <a:gd name="T93" fmla="*/ 174 h 496"/>
                <a:gd name="T94" fmla="*/ 1509 w 1606"/>
                <a:gd name="T95" fmla="*/ 172 h 496"/>
                <a:gd name="T96" fmla="*/ 1541 w 1606"/>
                <a:gd name="T97" fmla="*/ 169 h 496"/>
                <a:gd name="T98" fmla="*/ 1574 w 1606"/>
                <a:gd name="T99" fmla="*/ 163 h 496"/>
                <a:gd name="T100" fmla="*/ 1606 w 1606"/>
                <a:gd name="T101" fmla="*/ 153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96">
                  <a:moveTo>
                    <a:pt x="0" y="431"/>
                  </a:moveTo>
                  <a:lnTo>
                    <a:pt x="32" y="354"/>
                  </a:lnTo>
                  <a:lnTo>
                    <a:pt x="64" y="278"/>
                  </a:lnTo>
                  <a:lnTo>
                    <a:pt x="96" y="215"/>
                  </a:lnTo>
                  <a:lnTo>
                    <a:pt x="128" y="169"/>
                  </a:lnTo>
                  <a:lnTo>
                    <a:pt x="161" y="141"/>
                  </a:lnTo>
                  <a:lnTo>
                    <a:pt x="193" y="128"/>
                  </a:lnTo>
                  <a:lnTo>
                    <a:pt x="225" y="129"/>
                  </a:lnTo>
                  <a:lnTo>
                    <a:pt x="257" y="142"/>
                  </a:lnTo>
                  <a:lnTo>
                    <a:pt x="289" y="171"/>
                  </a:lnTo>
                  <a:lnTo>
                    <a:pt x="321" y="217"/>
                  </a:lnTo>
                  <a:lnTo>
                    <a:pt x="353" y="278"/>
                  </a:lnTo>
                  <a:lnTo>
                    <a:pt x="385" y="344"/>
                  </a:lnTo>
                  <a:lnTo>
                    <a:pt x="417" y="404"/>
                  </a:lnTo>
                  <a:lnTo>
                    <a:pt x="450" y="450"/>
                  </a:lnTo>
                  <a:lnTo>
                    <a:pt x="482" y="479"/>
                  </a:lnTo>
                  <a:lnTo>
                    <a:pt x="514" y="494"/>
                  </a:lnTo>
                  <a:lnTo>
                    <a:pt x="546" y="496"/>
                  </a:lnTo>
                  <a:lnTo>
                    <a:pt x="578" y="487"/>
                  </a:lnTo>
                  <a:lnTo>
                    <a:pt x="610" y="465"/>
                  </a:lnTo>
                  <a:lnTo>
                    <a:pt x="642" y="430"/>
                  </a:lnTo>
                  <a:lnTo>
                    <a:pt x="674" y="380"/>
                  </a:lnTo>
                  <a:lnTo>
                    <a:pt x="707" y="316"/>
                  </a:lnTo>
                  <a:lnTo>
                    <a:pt x="739" y="245"/>
                  </a:lnTo>
                  <a:lnTo>
                    <a:pt x="771" y="175"/>
                  </a:lnTo>
                  <a:lnTo>
                    <a:pt x="803" y="116"/>
                  </a:lnTo>
                  <a:lnTo>
                    <a:pt x="835" y="71"/>
                  </a:lnTo>
                  <a:lnTo>
                    <a:pt x="867" y="40"/>
                  </a:lnTo>
                  <a:lnTo>
                    <a:pt x="899" y="20"/>
                  </a:lnTo>
                  <a:lnTo>
                    <a:pt x="931" y="8"/>
                  </a:lnTo>
                  <a:lnTo>
                    <a:pt x="963" y="2"/>
                  </a:lnTo>
                  <a:lnTo>
                    <a:pt x="996" y="0"/>
                  </a:lnTo>
                  <a:lnTo>
                    <a:pt x="1028" y="3"/>
                  </a:lnTo>
                  <a:lnTo>
                    <a:pt x="1060" y="10"/>
                  </a:lnTo>
                  <a:lnTo>
                    <a:pt x="1092" y="21"/>
                  </a:lnTo>
                  <a:lnTo>
                    <a:pt x="1124" y="37"/>
                  </a:lnTo>
                  <a:lnTo>
                    <a:pt x="1156" y="59"/>
                  </a:lnTo>
                  <a:lnTo>
                    <a:pt x="1188" y="83"/>
                  </a:lnTo>
                  <a:lnTo>
                    <a:pt x="1220" y="107"/>
                  </a:lnTo>
                  <a:lnTo>
                    <a:pt x="1252" y="128"/>
                  </a:lnTo>
                  <a:lnTo>
                    <a:pt x="1285" y="144"/>
                  </a:lnTo>
                  <a:lnTo>
                    <a:pt x="1317" y="157"/>
                  </a:lnTo>
                  <a:lnTo>
                    <a:pt x="1349" y="165"/>
                  </a:lnTo>
                  <a:lnTo>
                    <a:pt x="1381" y="170"/>
                  </a:lnTo>
                  <a:lnTo>
                    <a:pt x="1413" y="173"/>
                  </a:lnTo>
                  <a:lnTo>
                    <a:pt x="1445" y="174"/>
                  </a:lnTo>
                  <a:lnTo>
                    <a:pt x="1477" y="174"/>
                  </a:lnTo>
                  <a:lnTo>
                    <a:pt x="1509" y="172"/>
                  </a:lnTo>
                  <a:lnTo>
                    <a:pt x="1541" y="169"/>
                  </a:lnTo>
                  <a:lnTo>
                    <a:pt x="1574" y="163"/>
                  </a:lnTo>
                  <a:lnTo>
                    <a:pt x="1606" y="15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4" name="Freeform 204">
              <a:extLst>
                <a:ext uri="{FF2B5EF4-FFF2-40B4-BE49-F238E27FC236}">
                  <a16:creationId xmlns:a16="http://schemas.microsoft.com/office/drawing/2014/main" id="{FBF8B4A1-810D-B218-FBFC-24ACC981EBA8}"/>
                </a:ext>
              </a:extLst>
            </p:cNvPr>
            <p:cNvSpPr>
              <a:spLocks/>
            </p:cNvSpPr>
            <p:nvPr/>
          </p:nvSpPr>
          <p:spPr bwMode="auto">
            <a:xfrm>
              <a:off x="937" y="3064"/>
              <a:ext cx="1606" cy="487"/>
            </a:xfrm>
            <a:custGeom>
              <a:avLst/>
              <a:gdLst>
                <a:gd name="T0" fmla="*/ 0 w 1606"/>
                <a:gd name="T1" fmla="*/ 454 h 487"/>
                <a:gd name="T2" fmla="*/ 32 w 1606"/>
                <a:gd name="T3" fmla="*/ 453 h 487"/>
                <a:gd name="T4" fmla="*/ 64 w 1606"/>
                <a:gd name="T5" fmla="*/ 449 h 487"/>
                <a:gd name="T6" fmla="*/ 96 w 1606"/>
                <a:gd name="T7" fmla="*/ 442 h 487"/>
                <a:gd name="T8" fmla="*/ 128 w 1606"/>
                <a:gd name="T9" fmla="*/ 430 h 487"/>
                <a:gd name="T10" fmla="*/ 161 w 1606"/>
                <a:gd name="T11" fmla="*/ 412 h 487"/>
                <a:gd name="T12" fmla="*/ 193 w 1606"/>
                <a:gd name="T13" fmla="*/ 392 h 487"/>
                <a:gd name="T14" fmla="*/ 225 w 1606"/>
                <a:gd name="T15" fmla="*/ 377 h 487"/>
                <a:gd name="T16" fmla="*/ 257 w 1606"/>
                <a:gd name="T17" fmla="*/ 374 h 487"/>
                <a:gd name="T18" fmla="*/ 289 w 1606"/>
                <a:gd name="T19" fmla="*/ 386 h 487"/>
                <a:gd name="T20" fmla="*/ 321 w 1606"/>
                <a:gd name="T21" fmla="*/ 408 h 487"/>
                <a:gd name="T22" fmla="*/ 353 w 1606"/>
                <a:gd name="T23" fmla="*/ 431 h 487"/>
                <a:gd name="T24" fmla="*/ 385 w 1606"/>
                <a:gd name="T25" fmla="*/ 451 h 487"/>
                <a:gd name="T26" fmla="*/ 417 w 1606"/>
                <a:gd name="T27" fmla="*/ 466 h 487"/>
                <a:gd name="T28" fmla="*/ 450 w 1606"/>
                <a:gd name="T29" fmla="*/ 476 h 487"/>
                <a:gd name="T30" fmla="*/ 482 w 1606"/>
                <a:gd name="T31" fmla="*/ 482 h 487"/>
                <a:gd name="T32" fmla="*/ 514 w 1606"/>
                <a:gd name="T33" fmla="*/ 486 h 487"/>
                <a:gd name="T34" fmla="*/ 546 w 1606"/>
                <a:gd name="T35" fmla="*/ 487 h 487"/>
                <a:gd name="T36" fmla="*/ 578 w 1606"/>
                <a:gd name="T37" fmla="*/ 486 h 487"/>
                <a:gd name="T38" fmla="*/ 610 w 1606"/>
                <a:gd name="T39" fmla="*/ 482 h 487"/>
                <a:gd name="T40" fmla="*/ 642 w 1606"/>
                <a:gd name="T41" fmla="*/ 475 h 487"/>
                <a:gd name="T42" fmla="*/ 674 w 1606"/>
                <a:gd name="T43" fmla="*/ 463 h 487"/>
                <a:gd name="T44" fmla="*/ 707 w 1606"/>
                <a:gd name="T45" fmla="*/ 445 h 487"/>
                <a:gd name="T46" fmla="*/ 739 w 1606"/>
                <a:gd name="T47" fmla="*/ 419 h 487"/>
                <a:gd name="T48" fmla="*/ 771 w 1606"/>
                <a:gd name="T49" fmla="*/ 384 h 487"/>
                <a:gd name="T50" fmla="*/ 803 w 1606"/>
                <a:gd name="T51" fmla="*/ 343 h 487"/>
                <a:gd name="T52" fmla="*/ 835 w 1606"/>
                <a:gd name="T53" fmla="*/ 301 h 487"/>
                <a:gd name="T54" fmla="*/ 867 w 1606"/>
                <a:gd name="T55" fmla="*/ 263 h 487"/>
                <a:gd name="T56" fmla="*/ 899 w 1606"/>
                <a:gd name="T57" fmla="*/ 231 h 487"/>
                <a:gd name="T58" fmla="*/ 931 w 1606"/>
                <a:gd name="T59" fmla="*/ 208 h 487"/>
                <a:gd name="T60" fmla="*/ 963 w 1606"/>
                <a:gd name="T61" fmla="*/ 192 h 487"/>
                <a:gd name="T62" fmla="*/ 996 w 1606"/>
                <a:gd name="T63" fmla="*/ 182 h 487"/>
                <a:gd name="T64" fmla="*/ 1028 w 1606"/>
                <a:gd name="T65" fmla="*/ 176 h 487"/>
                <a:gd name="T66" fmla="*/ 1060 w 1606"/>
                <a:gd name="T67" fmla="*/ 173 h 487"/>
                <a:gd name="T68" fmla="*/ 1092 w 1606"/>
                <a:gd name="T69" fmla="*/ 171 h 487"/>
                <a:gd name="T70" fmla="*/ 1124 w 1606"/>
                <a:gd name="T71" fmla="*/ 170 h 487"/>
                <a:gd name="T72" fmla="*/ 1156 w 1606"/>
                <a:gd name="T73" fmla="*/ 170 h 487"/>
                <a:gd name="T74" fmla="*/ 1188 w 1606"/>
                <a:gd name="T75" fmla="*/ 171 h 487"/>
                <a:gd name="T76" fmla="*/ 1220 w 1606"/>
                <a:gd name="T77" fmla="*/ 173 h 487"/>
                <a:gd name="T78" fmla="*/ 1252 w 1606"/>
                <a:gd name="T79" fmla="*/ 177 h 487"/>
                <a:gd name="T80" fmla="*/ 1285 w 1606"/>
                <a:gd name="T81" fmla="*/ 181 h 487"/>
                <a:gd name="T82" fmla="*/ 1317 w 1606"/>
                <a:gd name="T83" fmla="*/ 188 h 487"/>
                <a:gd name="T84" fmla="*/ 1349 w 1606"/>
                <a:gd name="T85" fmla="*/ 196 h 487"/>
                <a:gd name="T86" fmla="*/ 1381 w 1606"/>
                <a:gd name="T87" fmla="*/ 205 h 487"/>
                <a:gd name="T88" fmla="*/ 1413 w 1606"/>
                <a:gd name="T89" fmla="*/ 213 h 487"/>
                <a:gd name="T90" fmla="*/ 1445 w 1606"/>
                <a:gd name="T91" fmla="*/ 217 h 487"/>
                <a:gd name="T92" fmla="*/ 1477 w 1606"/>
                <a:gd name="T93" fmla="*/ 211 h 487"/>
                <a:gd name="T94" fmla="*/ 1509 w 1606"/>
                <a:gd name="T95" fmla="*/ 191 h 487"/>
                <a:gd name="T96" fmla="*/ 1541 w 1606"/>
                <a:gd name="T97" fmla="*/ 151 h 487"/>
                <a:gd name="T98" fmla="*/ 1574 w 1606"/>
                <a:gd name="T99" fmla="*/ 86 h 487"/>
                <a:gd name="T100" fmla="*/ 1606 w 1606"/>
                <a:gd name="T10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87">
                  <a:moveTo>
                    <a:pt x="0" y="454"/>
                  </a:moveTo>
                  <a:lnTo>
                    <a:pt x="32" y="453"/>
                  </a:lnTo>
                  <a:lnTo>
                    <a:pt x="64" y="449"/>
                  </a:lnTo>
                  <a:lnTo>
                    <a:pt x="96" y="442"/>
                  </a:lnTo>
                  <a:lnTo>
                    <a:pt x="128" y="430"/>
                  </a:lnTo>
                  <a:lnTo>
                    <a:pt x="161" y="412"/>
                  </a:lnTo>
                  <a:lnTo>
                    <a:pt x="193" y="392"/>
                  </a:lnTo>
                  <a:lnTo>
                    <a:pt x="225" y="377"/>
                  </a:lnTo>
                  <a:lnTo>
                    <a:pt x="257" y="374"/>
                  </a:lnTo>
                  <a:lnTo>
                    <a:pt x="289" y="386"/>
                  </a:lnTo>
                  <a:lnTo>
                    <a:pt x="321" y="408"/>
                  </a:lnTo>
                  <a:lnTo>
                    <a:pt x="353" y="431"/>
                  </a:lnTo>
                  <a:lnTo>
                    <a:pt x="385" y="451"/>
                  </a:lnTo>
                  <a:lnTo>
                    <a:pt x="417" y="466"/>
                  </a:lnTo>
                  <a:lnTo>
                    <a:pt x="450" y="476"/>
                  </a:lnTo>
                  <a:lnTo>
                    <a:pt x="482" y="482"/>
                  </a:lnTo>
                  <a:lnTo>
                    <a:pt x="514" y="486"/>
                  </a:lnTo>
                  <a:lnTo>
                    <a:pt x="546" y="487"/>
                  </a:lnTo>
                  <a:lnTo>
                    <a:pt x="578" y="486"/>
                  </a:lnTo>
                  <a:lnTo>
                    <a:pt x="610" y="482"/>
                  </a:lnTo>
                  <a:lnTo>
                    <a:pt x="642" y="475"/>
                  </a:lnTo>
                  <a:lnTo>
                    <a:pt x="674" y="463"/>
                  </a:lnTo>
                  <a:lnTo>
                    <a:pt x="707" y="445"/>
                  </a:lnTo>
                  <a:lnTo>
                    <a:pt x="739" y="419"/>
                  </a:lnTo>
                  <a:lnTo>
                    <a:pt x="771" y="384"/>
                  </a:lnTo>
                  <a:lnTo>
                    <a:pt x="803" y="343"/>
                  </a:lnTo>
                  <a:lnTo>
                    <a:pt x="835" y="301"/>
                  </a:lnTo>
                  <a:lnTo>
                    <a:pt x="867" y="263"/>
                  </a:lnTo>
                  <a:lnTo>
                    <a:pt x="899" y="231"/>
                  </a:lnTo>
                  <a:lnTo>
                    <a:pt x="931" y="208"/>
                  </a:lnTo>
                  <a:lnTo>
                    <a:pt x="963" y="192"/>
                  </a:lnTo>
                  <a:lnTo>
                    <a:pt x="996" y="182"/>
                  </a:lnTo>
                  <a:lnTo>
                    <a:pt x="1028" y="176"/>
                  </a:lnTo>
                  <a:lnTo>
                    <a:pt x="1060" y="173"/>
                  </a:lnTo>
                  <a:lnTo>
                    <a:pt x="1092" y="171"/>
                  </a:lnTo>
                  <a:lnTo>
                    <a:pt x="1124" y="170"/>
                  </a:lnTo>
                  <a:lnTo>
                    <a:pt x="1156" y="170"/>
                  </a:lnTo>
                  <a:lnTo>
                    <a:pt x="1188" y="171"/>
                  </a:lnTo>
                  <a:lnTo>
                    <a:pt x="1220" y="173"/>
                  </a:lnTo>
                  <a:lnTo>
                    <a:pt x="1252" y="177"/>
                  </a:lnTo>
                  <a:lnTo>
                    <a:pt x="1285" y="181"/>
                  </a:lnTo>
                  <a:lnTo>
                    <a:pt x="1317" y="188"/>
                  </a:lnTo>
                  <a:lnTo>
                    <a:pt x="1349" y="196"/>
                  </a:lnTo>
                  <a:lnTo>
                    <a:pt x="1381" y="205"/>
                  </a:lnTo>
                  <a:lnTo>
                    <a:pt x="1413" y="213"/>
                  </a:lnTo>
                  <a:lnTo>
                    <a:pt x="1445" y="217"/>
                  </a:lnTo>
                  <a:lnTo>
                    <a:pt x="1477" y="211"/>
                  </a:lnTo>
                  <a:lnTo>
                    <a:pt x="1509" y="191"/>
                  </a:lnTo>
                  <a:lnTo>
                    <a:pt x="1541" y="151"/>
                  </a:lnTo>
                  <a:lnTo>
                    <a:pt x="1574" y="8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5" name="Freeform 205">
              <a:extLst>
                <a:ext uri="{FF2B5EF4-FFF2-40B4-BE49-F238E27FC236}">
                  <a16:creationId xmlns:a16="http://schemas.microsoft.com/office/drawing/2014/main" id="{98704D81-D2E3-4163-BDC3-FD1139A6C506}"/>
                </a:ext>
              </a:extLst>
            </p:cNvPr>
            <p:cNvSpPr>
              <a:spLocks/>
            </p:cNvSpPr>
            <p:nvPr/>
          </p:nvSpPr>
          <p:spPr bwMode="auto">
            <a:xfrm>
              <a:off x="937" y="3066"/>
              <a:ext cx="1606" cy="552"/>
            </a:xfrm>
            <a:custGeom>
              <a:avLst/>
              <a:gdLst>
                <a:gd name="T0" fmla="*/ 0 w 1606"/>
                <a:gd name="T1" fmla="*/ 498 h 552"/>
                <a:gd name="T2" fmla="*/ 32 w 1606"/>
                <a:gd name="T3" fmla="*/ 489 h 552"/>
                <a:gd name="T4" fmla="*/ 64 w 1606"/>
                <a:gd name="T5" fmla="*/ 476 h 552"/>
                <a:gd name="T6" fmla="*/ 96 w 1606"/>
                <a:gd name="T7" fmla="*/ 456 h 552"/>
                <a:gd name="T8" fmla="*/ 128 w 1606"/>
                <a:gd name="T9" fmla="*/ 432 h 552"/>
                <a:gd name="T10" fmla="*/ 161 w 1606"/>
                <a:gd name="T11" fmla="*/ 405 h 552"/>
                <a:gd name="T12" fmla="*/ 193 w 1606"/>
                <a:gd name="T13" fmla="*/ 382 h 552"/>
                <a:gd name="T14" fmla="*/ 225 w 1606"/>
                <a:gd name="T15" fmla="*/ 364 h 552"/>
                <a:gd name="T16" fmla="*/ 257 w 1606"/>
                <a:gd name="T17" fmla="*/ 353 h 552"/>
                <a:gd name="T18" fmla="*/ 289 w 1606"/>
                <a:gd name="T19" fmla="*/ 348 h 552"/>
                <a:gd name="T20" fmla="*/ 321 w 1606"/>
                <a:gd name="T21" fmla="*/ 352 h 552"/>
                <a:gd name="T22" fmla="*/ 353 w 1606"/>
                <a:gd name="T23" fmla="*/ 365 h 552"/>
                <a:gd name="T24" fmla="*/ 385 w 1606"/>
                <a:gd name="T25" fmla="*/ 393 h 552"/>
                <a:gd name="T26" fmla="*/ 417 w 1606"/>
                <a:gd name="T27" fmla="*/ 435 h 552"/>
                <a:gd name="T28" fmla="*/ 450 w 1606"/>
                <a:gd name="T29" fmla="*/ 481 h 552"/>
                <a:gd name="T30" fmla="*/ 482 w 1606"/>
                <a:gd name="T31" fmla="*/ 519 h 552"/>
                <a:gd name="T32" fmla="*/ 514 w 1606"/>
                <a:gd name="T33" fmla="*/ 541 h 552"/>
                <a:gd name="T34" fmla="*/ 546 w 1606"/>
                <a:gd name="T35" fmla="*/ 551 h 552"/>
                <a:gd name="T36" fmla="*/ 578 w 1606"/>
                <a:gd name="T37" fmla="*/ 552 h 552"/>
                <a:gd name="T38" fmla="*/ 610 w 1606"/>
                <a:gd name="T39" fmla="*/ 547 h 552"/>
                <a:gd name="T40" fmla="*/ 642 w 1606"/>
                <a:gd name="T41" fmla="*/ 537 h 552"/>
                <a:gd name="T42" fmla="*/ 674 w 1606"/>
                <a:gd name="T43" fmla="*/ 522 h 552"/>
                <a:gd name="T44" fmla="*/ 707 w 1606"/>
                <a:gd name="T45" fmla="*/ 498 h 552"/>
                <a:gd name="T46" fmla="*/ 739 w 1606"/>
                <a:gd name="T47" fmla="*/ 464 h 552"/>
                <a:gd name="T48" fmla="*/ 771 w 1606"/>
                <a:gd name="T49" fmla="*/ 419 h 552"/>
                <a:gd name="T50" fmla="*/ 803 w 1606"/>
                <a:gd name="T51" fmla="*/ 361 h 552"/>
                <a:gd name="T52" fmla="*/ 835 w 1606"/>
                <a:gd name="T53" fmla="*/ 293 h 552"/>
                <a:gd name="T54" fmla="*/ 867 w 1606"/>
                <a:gd name="T55" fmla="*/ 219 h 552"/>
                <a:gd name="T56" fmla="*/ 899 w 1606"/>
                <a:gd name="T57" fmla="*/ 148 h 552"/>
                <a:gd name="T58" fmla="*/ 931 w 1606"/>
                <a:gd name="T59" fmla="*/ 87 h 552"/>
                <a:gd name="T60" fmla="*/ 963 w 1606"/>
                <a:gd name="T61" fmla="*/ 40 h 552"/>
                <a:gd name="T62" fmla="*/ 996 w 1606"/>
                <a:gd name="T63" fmla="*/ 11 h 552"/>
                <a:gd name="T64" fmla="*/ 1028 w 1606"/>
                <a:gd name="T65" fmla="*/ 0 h 552"/>
                <a:gd name="T66" fmla="*/ 1060 w 1606"/>
                <a:gd name="T67" fmla="*/ 6 h 552"/>
                <a:gd name="T68" fmla="*/ 1092 w 1606"/>
                <a:gd name="T69" fmla="*/ 28 h 552"/>
                <a:gd name="T70" fmla="*/ 1124 w 1606"/>
                <a:gd name="T71" fmla="*/ 60 h 552"/>
                <a:gd name="T72" fmla="*/ 1156 w 1606"/>
                <a:gd name="T73" fmla="*/ 94 h 552"/>
                <a:gd name="T74" fmla="*/ 1188 w 1606"/>
                <a:gd name="T75" fmla="*/ 124 h 552"/>
                <a:gd name="T76" fmla="*/ 1220 w 1606"/>
                <a:gd name="T77" fmla="*/ 147 h 552"/>
                <a:gd name="T78" fmla="*/ 1252 w 1606"/>
                <a:gd name="T79" fmla="*/ 163 h 552"/>
                <a:gd name="T80" fmla="*/ 1285 w 1606"/>
                <a:gd name="T81" fmla="*/ 173 h 552"/>
                <a:gd name="T82" fmla="*/ 1317 w 1606"/>
                <a:gd name="T83" fmla="*/ 178 h 552"/>
                <a:gd name="T84" fmla="*/ 1349 w 1606"/>
                <a:gd name="T85" fmla="*/ 180 h 552"/>
                <a:gd name="T86" fmla="*/ 1381 w 1606"/>
                <a:gd name="T87" fmla="*/ 179 h 552"/>
                <a:gd name="T88" fmla="*/ 1413 w 1606"/>
                <a:gd name="T89" fmla="*/ 174 h 552"/>
                <a:gd name="T90" fmla="*/ 1445 w 1606"/>
                <a:gd name="T91" fmla="*/ 166 h 552"/>
                <a:gd name="T92" fmla="*/ 1477 w 1606"/>
                <a:gd name="T93" fmla="*/ 151 h 552"/>
                <a:gd name="T94" fmla="*/ 1509 w 1606"/>
                <a:gd name="T95" fmla="*/ 130 h 552"/>
                <a:gd name="T96" fmla="*/ 1541 w 1606"/>
                <a:gd name="T97" fmla="*/ 102 h 552"/>
                <a:gd name="T98" fmla="*/ 1574 w 1606"/>
                <a:gd name="T99" fmla="*/ 71 h 552"/>
                <a:gd name="T100" fmla="*/ 1606 w 1606"/>
                <a:gd name="T101" fmla="*/ 4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52">
                  <a:moveTo>
                    <a:pt x="0" y="498"/>
                  </a:moveTo>
                  <a:lnTo>
                    <a:pt x="32" y="489"/>
                  </a:lnTo>
                  <a:lnTo>
                    <a:pt x="64" y="476"/>
                  </a:lnTo>
                  <a:lnTo>
                    <a:pt x="96" y="456"/>
                  </a:lnTo>
                  <a:lnTo>
                    <a:pt x="128" y="432"/>
                  </a:lnTo>
                  <a:lnTo>
                    <a:pt x="161" y="405"/>
                  </a:lnTo>
                  <a:lnTo>
                    <a:pt x="193" y="382"/>
                  </a:lnTo>
                  <a:lnTo>
                    <a:pt x="225" y="364"/>
                  </a:lnTo>
                  <a:lnTo>
                    <a:pt x="257" y="353"/>
                  </a:lnTo>
                  <a:lnTo>
                    <a:pt x="289" y="348"/>
                  </a:lnTo>
                  <a:lnTo>
                    <a:pt x="321" y="352"/>
                  </a:lnTo>
                  <a:lnTo>
                    <a:pt x="353" y="365"/>
                  </a:lnTo>
                  <a:lnTo>
                    <a:pt x="385" y="393"/>
                  </a:lnTo>
                  <a:lnTo>
                    <a:pt x="417" y="435"/>
                  </a:lnTo>
                  <a:lnTo>
                    <a:pt x="450" y="481"/>
                  </a:lnTo>
                  <a:lnTo>
                    <a:pt x="482" y="519"/>
                  </a:lnTo>
                  <a:lnTo>
                    <a:pt x="514" y="541"/>
                  </a:lnTo>
                  <a:lnTo>
                    <a:pt x="546" y="551"/>
                  </a:lnTo>
                  <a:lnTo>
                    <a:pt x="578" y="552"/>
                  </a:lnTo>
                  <a:lnTo>
                    <a:pt x="610" y="547"/>
                  </a:lnTo>
                  <a:lnTo>
                    <a:pt x="642" y="537"/>
                  </a:lnTo>
                  <a:lnTo>
                    <a:pt x="674" y="522"/>
                  </a:lnTo>
                  <a:lnTo>
                    <a:pt x="707" y="498"/>
                  </a:lnTo>
                  <a:lnTo>
                    <a:pt x="739" y="464"/>
                  </a:lnTo>
                  <a:lnTo>
                    <a:pt x="771" y="419"/>
                  </a:lnTo>
                  <a:lnTo>
                    <a:pt x="803" y="361"/>
                  </a:lnTo>
                  <a:lnTo>
                    <a:pt x="835" y="293"/>
                  </a:lnTo>
                  <a:lnTo>
                    <a:pt x="867" y="219"/>
                  </a:lnTo>
                  <a:lnTo>
                    <a:pt x="899" y="148"/>
                  </a:lnTo>
                  <a:lnTo>
                    <a:pt x="931" y="87"/>
                  </a:lnTo>
                  <a:lnTo>
                    <a:pt x="963" y="40"/>
                  </a:lnTo>
                  <a:lnTo>
                    <a:pt x="996" y="11"/>
                  </a:lnTo>
                  <a:lnTo>
                    <a:pt x="1028" y="0"/>
                  </a:lnTo>
                  <a:lnTo>
                    <a:pt x="1060" y="6"/>
                  </a:lnTo>
                  <a:lnTo>
                    <a:pt x="1092" y="28"/>
                  </a:lnTo>
                  <a:lnTo>
                    <a:pt x="1124" y="60"/>
                  </a:lnTo>
                  <a:lnTo>
                    <a:pt x="1156" y="94"/>
                  </a:lnTo>
                  <a:lnTo>
                    <a:pt x="1188" y="124"/>
                  </a:lnTo>
                  <a:lnTo>
                    <a:pt x="1220" y="147"/>
                  </a:lnTo>
                  <a:lnTo>
                    <a:pt x="1252" y="163"/>
                  </a:lnTo>
                  <a:lnTo>
                    <a:pt x="1285" y="173"/>
                  </a:lnTo>
                  <a:lnTo>
                    <a:pt x="1317" y="178"/>
                  </a:lnTo>
                  <a:lnTo>
                    <a:pt x="1349" y="180"/>
                  </a:lnTo>
                  <a:lnTo>
                    <a:pt x="1381" y="179"/>
                  </a:lnTo>
                  <a:lnTo>
                    <a:pt x="1413" y="174"/>
                  </a:lnTo>
                  <a:lnTo>
                    <a:pt x="1445" y="166"/>
                  </a:lnTo>
                  <a:lnTo>
                    <a:pt x="1477" y="151"/>
                  </a:lnTo>
                  <a:lnTo>
                    <a:pt x="1509" y="130"/>
                  </a:lnTo>
                  <a:lnTo>
                    <a:pt x="1541" y="102"/>
                  </a:lnTo>
                  <a:lnTo>
                    <a:pt x="1574" y="71"/>
                  </a:lnTo>
                  <a:lnTo>
                    <a:pt x="1606" y="4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6" name="Freeform 206">
              <a:extLst>
                <a:ext uri="{FF2B5EF4-FFF2-40B4-BE49-F238E27FC236}">
                  <a16:creationId xmlns:a16="http://schemas.microsoft.com/office/drawing/2014/main" id="{2AAD7394-E351-E4D6-D35D-86543B1385ED}"/>
                </a:ext>
              </a:extLst>
            </p:cNvPr>
            <p:cNvSpPr>
              <a:spLocks/>
            </p:cNvSpPr>
            <p:nvPr/>
          </p:nvSpPr>
          <p:spPr bwMode="auto">
            <a:xfrm>
              <a:off x="937" y="2490"/>
              <a:ext cx="1606" cy="1031"/>
            </a:xfrm>
            <a:custGeom>
              <a:avLst/>
              <a:gdLst>
                <a:gd name="T0" fmla="*/ 0 w 1606"/>
                <a:gd name="T1" fmla="*/ 1031 h 1031"/>
                <a:gd name="T2" fmla="*/ 32 w 1606"/>
                <a:gd name="T3" fmla="*/ 985 h 1031"/>
                <a:gd name="T4" fmla="*/ 64 w 1606"/>
                <a:gd name="T5" fmla="*/ 946 h 1031"/>
                <a:gd name="T6" fmla="*/ 96 w 1606"/>
                <a:gd name="T7" fmla="*/ 917 h 1031"/>
                <a:gd name="T8" fmla="*/ 128 w 1606"/>
                <a:gd name="T9" fmla="*/ 897 h 1031"/>
                <a:gd name="T10" fmla="*/ 161 w 1606"/>
                <a:gd name="T11" fmla="*/ 886 h 1031"/>
                <a:gd name="T12" fmla="*/ 193 w 1606"/>
                <a:gd name="T13" fmla="*/ 880 h 1031"/>
                <a:gd name="T14" fmla="*/ 225 w 1606"/>
                <a:gd name="T15" fmla="*/ 879 h 1031"/>
                <a:gd name="T16" fmla="*/ 257 w 1606"/>
                <a:gd name="T17" fmla="*/ 882 h 1031"/>
                <a:gd name="T18" fmla="*/ 289 w 1606"/>
                <a:gd name="T19" fmla="*/ 890 h 1031"/>
                <a:gd name="T20" fmla="*/ 321 w 1606"/>
                <a:gd name="T21" fmla="*/ 904 h 1031"/>
                <a:gd name="T22" fmla="*/ 353 w 1606"/>
                <a:gd name="T23" fmla="*/ 922 h 1031"/>
                <a:gd name="T24" fmla="*/ 385 w 1606"/>
                <a:gd name="T25" fmla="*/ 944 h 1031"/>
                <a:gd name="T26" fmla="*/ 417 w 1606"/>
                <a:gd name="T27" fmla="*/ 967 h 1031"/>
                <a:gd name="T28" fmla="*/ 450 w 1606"/>
                <a:gd name="T29" fmla="*/ 988 h 1031"/>
                <a:gd name="T30" fmla="*/ 482 w 1606"/>
                <a:gd name="T31" fmla="*/ 1004 h 1031"/>
                <a:gd name="T32" fmla="*/ 514 w 1606"/>
                <a:gd name="T33" fmla="*/ 1015 h 1031"/>
                <a:gd name="T34" fmla="*/ 546 w 1606"/>
                <a:gd name="T35" fmla="*/ 1022 h 1031"/>
                <a:gd name="T36" fmla="*/ 578 w 1606"/>
                <a:gd name="T37" fmla="*/ 1025 h 1031"/>
                <a:gd name="T38" fmla="*/ 610 w 1606"/>
                <a:gd name="T39" fmla="*/ 1027 h 1031"/>
                <a:gd name="T40" fmla="*/ 642 w 1606"/>
                <a:gd name="T41" fmla="*/ 1025 h 1031"/>
                <a:gd name="T42" fmla="*/ 674 w 1606"/>
                <a:gd name="T43" fmla="*/ 1022 h 1031"/>
                <a:gd name="T44" fmla="*/ 707 w 1606"/>
                <a:gd name="T45" fmla="*/ 1015 h 1031"/>
                <a:gd name="T46" fmla="*/ 739 w 1606"/>
                <a:gd name="T47" fmla="*/ 1002 h 1031"/>
                <a:gd name="T48" fmla="*/ 771 w 1606"/>
                <a:gd name="T49" fmla="*/ 980 h 1031"/>
                <a:gd name="T50" fmla="*/ 803 w 1606"/>
                <a:gd name="T51" fmla="*/ 946 h 1031"/>
                <a:gd name="T52" fmla="*/ 835 w 1606"/>
                <a:gd name="T53" fmla="*/ 895 h 1031"/>
                <a:gd name="T54" fmla="*/ 867 w 1606"/>
                <a:gd name="T55" fmla="*/ 827 h 1031"/>
                <a:gd name="T56" fmla="*/ 899 w 1606"/>
                <a:gd name="T57" fmla="*/ 750 h 1031"/>
                <a:gd name="T58" fmla="*/ 931 w 1606"/>
                <a:gd name="T59" fmla="*/ 675 h 1031"/>
                <a:gd name="T60" fmla="*/ 963 w 1606"/>
                <a:gd name="T61" fmla="*/ 612 h 1031"/>
                <a:gd name="T62" fmla="*/ 996 w 1606"/>
                <a:gd name="T63" fmla="*/ 567 h 1031"/>
                <a:gd name="T64" fmla="*/ 1028 w 1606"/>
                <a:gd name="T65" fmla="*/ 539 h 1031"/>
                <a:gd name="T66" fmla="*/ 1060 w 1606"/>
                <a:gd name="T67" fmla="*/ 523 h 1031"/>
                <a:gd name="T68" fmla="*/ 1092 w 1606"/>
                <a:gd name="T69" fmla="*/ 518 h 1031"/>
                <a:gd name="T70" fmla="*/ 1124 w 1606"/>
                <a:gd name="T71" fmla="*/ 521 h 1031"/>
                <a:gd name="T72" fmla="*/ 1156 w 1606"/>
                <a:gd name="T73" fmla="*/ 531 h 1031"/>
                <a:gd name="T74" fmla="*/ 1188 w 1606"/>
                <a:gd name="T75" fmla="*/ 546 h 1031"/>
                <a:gd name="T76" fmla="*/ 1220 w 1606"/>
                <a:gd name="T77" fmla="*/ 558 h 1031"/>
                <a:gd name="T78" fmla="*/ 1252 w 1606"/>
                <a:gd name="T79" fmla="*/ 558 h 1031"/>
                <a:gd name="T80" fmla="*/ 1285 w 1606"/>
                <a:gd name="T81" fmla="*/ 529 h 1031"/>
                <a:gd name="T82" fmla="*/ 1317 w 1606"/>
                <a:gd name="T83" fmla="*/ 462 h 1031"/>
                <a:gd name="T84" fmla="*/ 1349 w 1606"/>
                <a:gd name="T85" fmla="*/ 362 h 1031"/>
                <a:gd name="T86" fmla="*/ 1381 w 1606"/>
                <a:gd name="T87" fmla="*/ 254 h 1031"/>
                <a:gd name="T88" fmla="*/ 1413 w 1606"/>
                <a:gd name="T89" fmla="*/ 160 h 1031"/>
                <a:gd name="T90" fmla="*/ 1445 w 1606"/>
                <a:gd name="T91" fmla="*/ 93 h 1031"/>
                <a:gd name="T92" fmla="*/ 1477 w 1606"/>
                <a:gd name="T93" fmla="*/ 50 h 1031"/>
                <a:gd name="T94" fmla="*/ 1509 w 1606"/>
                <a:gd name="T95" fmla="*/ 25 h 1031"/>
                <a:gd name="T96" fmla="*/ 1541 w 1606"/>
                <a:gd name="T97" fmla="*/ 12 h 1031"/>
                <a:gd name="T98" fmla="*/ 1574 w 1606"/>
                <a:gd name="T99" fmla="*/ 4 h 1031"/>
                <a:gd name="T100" fmla="*/ 1606 w 1606"/>
                <a:gd name="T10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31">
                  <a:moveTo>
                    <a:pt x="0" y="1031"/>
                  </a:moveTo>
                  <a:lnTo>
                    <a:pt x="32" y="985"/>
                  </a:lnTo>
                  <a:lnTo>
                    <a:pt x="64" y="946"/>
                  </a:lnTo>
                  <a:lnTo>
                    <a:pt x="96" y="917"/>
                  </a:lnTo>
                  <a:lnTo>
                    <a:pt x="128" y="897"/>
                  </a:lnTo>
                  <a:lnTo>
                    <a:pt x="161" y="886"/>
                  </a:lnTo>
                  <a:lnTo>
                    <a:pt x="193" y="880"/>
                  </a:lnTo>
                  <a:lnTo>
                    <a:pt x="225" y="879"/>
                  </a:lnTo>
                  <a:lnTo>
                    <a:pt x="257" y="882"/>
                  </a:lnTo>
                  <a:lnTo>
                    <a:pt x="289" y="890"/>
                  </a:lnTo>
                  <a:lnTo>
                    <a:pt x="321" y="904"/>
                  </a:lnTo>
                  <a:lnTo>
                    <a:pt x="353" y="922"/>
                  </a:lnTo>
                  <a:lnTo>
                    <a:pt x="385" y="944"/>
                  </a:lnTo>
                  <a:lnTo>
                    <a:pt x="417" y="967"/>
                  </a:lnTo>
                  <a:lnTo>
                    <a:pt x="450" y="988"/>
                  </a:lnTo>
                  <a:lnTo>
                    <a:pt x="482" y="1004"/>
                  </a:lnTo>
                  <a:lnTo>
                    <a:pt x="514" y="1015"/>
                  </a:lnTo>
                  <a:lnTo>
                    <a:pt x="546" y="1022"/>
                  </a:lnTo>
                  <a:lnTo>
                    <a:pt x="578" y="1025"/>
                  </a:lnTo>
                  <a:lnTo>
                    <a:pt x="610" y="1027"/>
                  </a:lnTo>
                  <a:lnTo>
                    <a:pt x="642" y="1025"/>
                  </a:lnTo>
                  <a:lnTo>
                    <a:pt x="674" y="1022"/>
                  </a:lnTo>
                  <a:lnTo>
                    <a:pt x="707" y="1015"/>
                  </a:lnTo>
                  <a:lnTo>
                    <a:pt x="739" y="1002"/>
                  </a:lnTo>
                  <a:lnTo>
                    <a:pt x="771" y="980"/>
                  </a:lnTo>
                  <a:lnTo>
                    <a:pt x="803" y="946"/>
                  </a:lnTo>
                  <a:lnTo>
                    <a:pt x="835" y="895"/>
                  </a:lnTo>
                  <a:lnTo>
                    <a:pt x="867" y="827"/>
                  </a:lnTo>
                  <a:lnTo>
                    <a:pt x="899" y="750"/>
                  </a:lnTo>
                  <a:lnTo>
                    <a:pt x="931" y="675"/>
                  </a:lnTo>
                  <a:lnTo>
                    <a:pt x="963" y="612"/>
                  </a:lnTo>
                  <a:lnTo>
                    <a:pt x="996" y="567"/>
                  </a:lnTo>
                  <a:lnTo>
                    <a:pt x="1028" y="539"/>
                  </a:lnTo>
                  <a:lnTo>
                    <a:pt x="1060" y="523"/>
                  </a:lnTo>
                  <a:lnTo>
                    <a:pt x="1092" y="518"/>
                  </a:lnTo>
                  <a:lnTo>
                    <a:pt x="1124" y="521"/>
                  </a:lnTo>
                  <a:lnTo>
                    <a:pt x="1156" y="531"/>
                  </a:lnTo>
                  <a:lnTo>
                    <a:pt x="1188" y="546"/>
                  </a:lnTo>
                  <a:lnTo>
                    <a:pt x="1220" y="558"/>
                  </a:lnTo>
                  <a:lnTo>
                    <a:pt x="1252" y="558"/>
                  </a:lnTo>
                  <a:lnTo>
                    <a:pt x="1285" y="529"/>
                  </a:lnTo>
                  <a:lnTo>
                    <a:pt x="1317" y="462"/>
                  </a:lnTo>
                  <a:lnTo>
                    <a:pt x="1349" y="362"/>
                  </a:lnTo>
                  <a:lnTo>
                    <a:pt x="1381" y="254"/>
                  </a:lnTo>
                  <a:lnTo>
                    <a:pt x="1413" y="160"/>
                  </a:lnTo>
                  <a:lnTo>
                    <a:pt x="1445" y="93"/>
                  </a:lnTo>
                  <a:lnTo>
                    <a:pt x="1477" y="50"/>
                  </a:lnTo>
                  <a:lnTo>
                    <a:pt x="1509" y="25"/>
                  </a:lnTo>
                  <a:lnTo>
                    <a:pt x="1541" y="12"/>
                  </a:lnTo>
                  <a:lnTo>
                    <a:pt x="1574" y="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7" name="Freeform 207">
              <a:extLst>
                <a:ext uri="{FF2B5EF4-FFF2-40B4-BE49-F238E27FC236}">
                  <a16:creationId xmlns:a16="http://schemas.microsoft.com/office/drawing/2014/main" id="{3C530451-0533-D6F2-8365-A92033C588C7}"/>
                </a:ext>
              </a:extLst>
            </p:cNvPr>
            <p:cNvSpPr>
              <a:spLocks/>
            </p:cNvSpPr>
            <p:nvPr/>
          </p:nvSpPr>
          <p:spPr bwMode="auto">
            <a:xfrm>
              <a:off x="937" y="3101"/>
              <a:ext cx="1606" cy="573"/>
            </a:xfrm>
            <a:custGeom>
              <a:avLst/>
              <a:gdLst>
                <a:gd name="T0" fmla="*/ 0 w 1606"/>
                <a:gd name="T1" fmla="*/ 373 h 573"/>
                <a:gd name="T2" fmla="*/ 32 w 1606"/>
                <a:gd name="T3" fmla="*/ 354 h 573"/>
                <a:gd name="T4" fmla="*/ 64 w 1606"/>
                <a:gd name="T5" fmla="*/ 325 h 573"/>
                <a:gd name="T6" fmla="*/ 96 w 1606"/>
                <a:gd name="T7" fmla="*/ 287 h 573"/>
                <a:gd name="T8" fmla="*/ 128 w 1606"/>
                <a:gd name="T9" fmla="*/ 245 h 573"/>
                <a:gd name="T10" fmla="*/ 161 w 1606"/>
                <a:gd name="T11" fmla="*/ 207 h 573"/>
                <a:gd name="T12" fmla="*/ 193 w 1606"/>
                <a:gd name="T13" fmla="*/ 180 h 573"/>
                <a:gd name="T14" fmla="*/ 225 w 1606"/>
                <a:gd name="T15" fmla="*/ 166 h 573"/>
                <a:gd name="T16" fmla="*/ 257 w 1606"/>
                <a:gd name="T17" fmla="*/ 164 h 573"/>
                <a:gd name="T18" fmla="*/ 289 w 1606"/>
                <a:gd name="T19" fmla="*/ 175 h 573"/>
                <a:gd name="T20" fmla="*/ 321 w 1606"/>
                <a:gd name="T21" fmla="*/ 198 h 573"/>
                <a:gd name="T22" fmla="*/ 353 w 1606"/>
                <a:gd name="T23" fmla="*/ 235 h 573"/>
                <a:gd name="T24" fmla="*/ 385 w 1606"/>
                <a:gd name="T25" fmla="*/ 286 h 573"/>
                <a:gd name="T26" fmla="*/ 417 w 1606"/>
                <a:gd name="T27" fmla="*/ 349 h 573"/>
                <a:gd name="T28" fmla="*/ 450 w 1606"/>
                <a:gd name="T29" fmla="*/ 417 h 573"/>
                <a:gd name="T30" fmla="*/ 482 w 1606"/>
                <a:gd name="T31" fmla="*/ 482 h 573"/>
                <a:gd name="T32" fmla="*/ 514 w 1606"/>
                <a:gd name="T33" fmla="*/ 532 h 573"/>
                <a:gd name="T34" fmla="*/ 546 w 1606"/>
                <a:gd name="T35" fmla="*/ 562 h 573"/>
                <a:gd name="T36" fmla="*/ 578 w 1606"/>
                <a:gd name="T37" fmla="*/ 573 h 573"/>
                <a:gd name="T38" fmla="*/ 610 w 1606"/>
                <a:gd name="T39" fmla="*/ 564 h 573"/>
                <a:gd name="T40" fmla="*/ 642 w 1606"/>
                <a:gd name="T41" fmla="*/ 538 h 573"/>
                <a:gd name="T42" fmla="*/ 674 w 1606"/>
                <a:gd name="T43" fmla="*/ 495 h 573"/>
                <a:gd name="T44" fmla="*/ 707 w 1606"/>
                <a:gd name="T45" fmla="*/ 438 h 573"/>
                <a:gd name="T46" fmla="*/ 739 w 1606"/>
                <a:gd name="T47" fmla="*/ 371 h 573"/>
                <a:gd name="T48" fmla="*/ 771 w 1606"/>
                <a:gd name="T49" fmla="*/ 300 h 573"/>
                <a:gd name="T50" fmla="*/ 803 w 1606"/>
                <a:gd name="T51" fmla="*/ 231 h 573"/>
                <a:gd name="T52" fmla="*/ 835 w 1606"/>
                <a:gd name="T53" fmla="*/ 169 h 573"/>
                <a:gd name="T54" fmla="*/ 867 w 1606"/>
                <a:gd name="T55" fmla="*/ 119 h 573"/>
                <a:gd name="T56" fmla="*/ 899 w 1606"/>
                <a:gd name="T57" fmla="*/ 80 h 573"/>
                <a:gd name="T58" fmla="*/ 931 w 1606"/>
                <a:gd name="T59" fmla="*/ 54 h 573"/>
                <a:gd name="T60" fmla="*/ 963 w 1606"/>
                <a:gd name="T61" fmla="*/ 37 h 573"/>
                <a:gd name="T62" fmla="*/ 996 w 1606"/>
                <a:gd name="T63" fmla="*/ 29 h 573"/>
                <a:gd name="T64" fmla="*/ 1028 w 1606"/>
                <a:gd name="T65" fmla="*/ 28 h 573"/>
                <a:gd name="T66" fmla="*/ 1060 w 1606"/>
                <a:gd name="T67" fmla="*/ 30 h 573"/>
                <a:gd name="T68" fmla="*/ 1092 w 1606"/>
                <a:gd name="T69" fmla="*/ 37 h 573"/>
                <a:gd name="T70" fmla="*/ 1124 w 1606"/>
                <a:gd name="T71" fmla="*/ 45 h 573"/>
                <a:gd name="T72" fmla="*/ 1156 w 1606"/>
                <a:gd name="T73" fmla="*/ 55 h 573"/>
                <a:gd name="T74" fmla="*/ 1188 w 1606"/>
                <a:gd name="T75" fmla="*/ 66 h 573"/>
                <a:gd name="T76" fmla="*/ 1220 w 1606"/>
                <a:gd name="T77" fmla="*/ 78 h 573"/>
                <a:gd name="T78" fmla="*/ 1252 w 1606"/>
                <a:gd name="T79" fmla="*/ 89 h 573"/>
                <a:gd name="T80" fmla="*/ 1285 w 1606"/>
                <a:gd name="T81" fmla="*/ 101 h 573"/>
                <a:gd name="T82" fmla="*/ 1317 w 1606"/>
                <a:gd name="T83" fmla="*/ 112 h 573"/>
                <a:gd name="T84" fmla="*/ 1349 w 1606"/>
                <a:gd name="T85" fmla="*/ 122 h 573"/>
                <a:gd name="T86" fmla="*/ 1381 w 1606"/>
                <a:gd name="T87" fmla="*/ 132 h 573"/>
                <a:gd name="T88" fmla="*/ 1413 w 1606"/>
                <a:gd name="T89" fmla="*/ 140 h 573"/>
                <a:gd name="T90" fmla="*/ 1445 w 1606"/>
                <a:gd name="T91" fmla="*/ 146 h 573"/>
                <a:gd name="T92" fmla="*/ 1477 w 1606"/>
                <a:gd name="T93" fmla="*/ 147 h 573"/>
                <a:gd name="T94" fmla="*/ 1509 w 1606"/>
                <a:gd name="T95" fmla="*/ 142 h 573"/>
                <a:gd name="T96" fmla="*/ 1541 w 1606"/>
                <a:gd name="T97" fmla="*/ 123 h 573"/>
                <a:gd name="T98" fmla="*/ 1574 w 1606"/>
                <a:gd name="T99" fmla="*/ 81 h 573"/>
                <a:gd name="T100" fmla="*/ 1606 w 1606"/>
                <a:gd name="T101"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73">
                  <a:moveTo>
                    <a:pt x="0" y="373"/>
                  </a:moveTo>
                  <a:lnTo>
                    <a:pt x="32" y="354"/>
                  </a:lnTo>
                  <a:lnTo>
                    <a:pt x="64" y="325"/>
                  </a:lnTo>
                  <a:lnTo>
                    <a:pt x="96" y="287"/>
                  </a:lnTo>
                  <a:lnTo>
                    <a:pt x="128" y="245"/>
                  </a:lnTo>
                  <a:lnTo>
                    <a:pt x="161" y="207"/>
                  </a:lnTo>
                  <a:lnTo>
                    <a:pt x="193" y="180"/>
                  </a:lnTo>
                  <a:lnTo>
                    <a:pt x="225" y="166"/>
                  </a:lnTo>
                  <a:lnTo>
                    <a:pt x="257" y="164"/>
                  </a:lnTo>
                  <a:lnTo>
                    <a:pt x="289" y="175"/>
                  </a:lnTo>
                  <a:lnTo>
                    <a:pt x="321" y="198"/>
                  </a:lnTo>
                  <a:lnTo>
                    <a:pt x="353" y="235"/>
                  </a:lnTo>
                  <a:lnTo>
                    <a:pt x="385" y="286"/>
                  </a:lnTo>
                  <a:lnTo>
                    <a:pt x="417" y="349"/>
                  </a:lnTo>
                  <a:lnTo>
                    <a:pt x="450" y="417"/>
                  </a:lnTo>
                  <a:lnTo>
                    <a:pt x="482" y="482"/>
                  </a:lnTo>
                  <a:lnTo>
                    <a:pt x="514" y="532"/>
                  </a:lnTo>
                  <a:lnTo>
                    <a:pt x="546" y="562"/>
                  </a:lnTo>
                  <a:lnTo>
                    <a:pt x="578" y="573"/>
                  </a:lnTo>
                  <a:lnTo>
                    <a:pt x="610" y="564"/>
                  </a:lnTo>
                  <a:lnTo>
                    <a:pt x="642" y="538"/>
                  </a:lnTo>
                  <a:lnTo>
                    <a:pt x="674" y="495"/>
                  </a:lnTo>
                  <a:lnTo>
                    <a:pt x="707" y="438"/>
                  </a:lnTo>
                  <a:lnTo>
                    <a:pt x="739" y="371"/>
                  </a:lnTo>
                  <a:lnTo>
                    <a:pt x="771" y="300"/>
                  </a:lnTo>
                  <a:lnTo>
                    <a:pt x="803" y="231"/>
                  </a:lnTo>
                  <a:lnTo>
                    <a:pt x="835" y="169"/>
                  </a:lnTo>
                  <a:lnTo>
                    <a:pt x="867" y="119"/>
                  </a:lnTo>
                  <a:lnTo>
                    <a:pt x="899" y="80"/>
                  </a:lnTo>
                  <a:lnTo>
                    <a:pt x="931" y="54"/>
                  </a:lnTo>
                  <a:lnTo>
                    <a:pt x="963" y="37"/>
                  </a:lnTo>
                  <a:lnTo>
                    <a:pt x="996" y="29"/>
                  </a:lnTo>
                  <a:lnTo>
                    <a:pt x="1028" y="28"/>
                  </a:lnTo>
                  <a:lnTo>
                    <a:pt x="1060" y="30"/>
                  </a:lnTo>
                  <a:lnTo>
                    <a:pt x="1092" y="37"/>
                  </a:lnTo>
                  <a:lnTo>
                    <a:pt x="1124" y="45"/>
                  </a:lnTo>
                  <a:lnTo>
                    <a:pt x="1156" y="55"/>
                  </a:lnTo>
                  <a:lnTo>
                    <a:pt x="1188" y="66"/>
                  </a:lnTo>
                  <a:lnTo>
                    <a:pt x="1220" y="78"/>
                  </a:lnTo>
                  <a:lnTo>
                    <a:pt x="1252" y="89"/>
                  </a:lnTo>
                  <a:lnTo>
                    <a:pt x="1285" y="101"/>
                  </a:lnTo>
                  <a:lnTo>
                    <a:pt x="1317" y="112"/>
                  </a:lnTo>
                  <a:lnTo>
                    <a:pt x="1349" y="122"/>
                  </a:lnTo>
                  <a:lnTo>
                    <a:pt x="1381" y="132"/>
                  </a:lnTo>
                  <a:lnTo>
                    <a:pt x="1413" y="140"/>
                  </a:lnTo>
                  <a:lnTo>
                    <a:pt x="1445" y="146"/>
                  </a:lnTo>
                  <a:lnTo>
                    <a:pt x="1477" y="147"/>
                  </a:lnTo>
                  <a:lnTo>
                    <a:pt x="1509" y="142"/>
                  </a:lnTo>
                  <a:lnTo>
                    <a:pt x="1541" y="123"/>
                  </a:lnTo>
                  <a:lnTo>
                    <a:pt x="1574" y="81"/>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8" name="Freeform 208">
              <a:extLst>
                <a:ext uri="{FF2B5EF4-FFF2-40B4-BE49-F238E27FC236}">
                  <a16:creationId xmlns:a16="http://schemas.microsoft.com/office/drawing/2014/main" id="{B3D4FEE2-DE4E-76AC-D0CE-8274D3709433}"/>
                </a:ext>
              </a:extLst>
            </p:cNvPr>
            <p:cNvSpPr>
              <a:spLocks/>
            </p:cNvSpPr>
            <p:nvPr/>
          </p:nvSpPr>
          <p:spPr bwMode="auto">
            <a:xfrm>
              <a:off x="937" y="3096"/>
              <a:ext cx="1606" cy="504"/>
            </a:xfrm>
            <a:custGeom>
              <a:avLst/>
              <a:gdLst>
                <a:gd name="T0" fmla="*/ 0 w 1606"/>
                <a:gd name="T1" fmla="*/ 457 h 504"/>
                <a:gd name="T2" fmla="*/ 32 w 1606"/>
                <a:gd name="T3" fmla="*/ 353 h 504"/>
                <a:gd name="T4" fmla="*/ 64 w 1606"/>
                <a:gd name="T5" fmla="*/ 239 h 504"/>
                <a:gd name="T6" fmla="*/ 96 w 1606"/>
                <a:gd name="T7" fmla="*/ 142 h 504"/>
                <a:gd name="T8" fmla="*/ 128 w 1606"/>
                <a:gd name="T9" fmla="*/ 86 h 504"/>
                <a:gd name="T10" fmla="*/ 161 w 1606"/>
                <a:gd name="T11" fmla="*/ 81 h 504"/>
                <a:gd name="T12" fmla="*/ 193 w 1606"/>
                <a:gd name="T13" fmla="*/ 119 h 504"/>
                <a:gd name="T14" fmla="*/ 225 w 1606"/>
                <a:gd name="T15" fmla="*/ 185 h 504"/>
                <a:gd name="T16" fmla="*/ 257 w 1606"/>
                <a:gd name="T17" fmla="*/ 261 h 504"/>
                <a:gd name="T18" fmla="*/ 289 w 1606"/>
                <a:gd name="T19" fmla="*/ 332 h 504"/>
                <a:gd name="T20" fmla="*/ 321 w 1606"/>
                <a:gd name="T21" fmla="*/ 389 h 504"/>
                <a:gd name="T22" fmla="*/ 353 w 1606"/>
                <a:gd name="T23" fmla="*/ 431 h 504"/>
                <a:gd name="T24" fmla="*/ 385 w 1606"/>
                <a:gd name="T25" fmla="*/ 460 h 504"/>
                <a:gd name="T26" fmla="*/ 417 w 1606"/>
                <a:gd name="T27" fmla="*/ 479 h 504"/>
                <a:gd name="T28" fmla="*/ 450 w 1606"/>
                <a:gd name="T29" fmla="*/ 491 h 504"/>
                <a:gd name="T30" fmla="*/ 482 w 1606"/>
                <a:gd name="T31" fmla="*/ 498 h 504"/>
                <a:gd name="T32" fmla="*/ 514 w 1606"/>
                <a:gd name="T33" fmla="*/ 502 h 504"/>
                <a:gd name="T34" fmla="*/ 546 w 1606"/>
                <a:gd name="T35" fmla="*/ 504 h 504"/>
                <a:gd name="T36" fmla="*/ 578 w 1606"/>
                <a:gd name="T37" fmla="*/ 502 h 504"/>
                <a:gd name="T38" fmla="*/ 610 w 1606"/>
                <a:gd name="T39" fmla="*/ 496 h 504"/>
                <a:gd name="T40" fmla="*/ 642 w 1606"/>
                <a:gd name="T41" fmla="*/ 484 h 504"/>
                <a:gd name="T42" fmla="*/ 674 w 1606"/>
                <a:gd name="T43" fmla="*/ 462 h 504"/>
                <a:gd name="T44" fmla="*/ 707 w 1606"/>
                <a:gd name="T45" fmla="*/ 424 h 504"/>
                <a:gd name="T46" fmla="*/ 739 w 1606"/>
                <a:gd name="T47" fmla="*/ 365 h 504"/>
                <a:gd name="T48" fmla="*/ 771 w 1606"/>
                <a:gd name="T49" fmla="*/ 286 h 504"/>
                <a:gd name="T50" fmla="*/ 803 w 1606"/>
                <a:gd name="T51" fmla="*/ 201 h 504"/>
                <a:gd name="T52" fmla="*/ 835 w 1606"/>
                <a:gd name="T53" fmla="*/ 125 h 504"/>
                <a:gd name="T54" fmla="*/ 867 w 1606"/>
                <a:gd name="T55" fmla="*/ 70 h 504"/>
                <a:gd name="T56" fmla="*/ 899 w 1606"/>
                <a:gd name="T57" fmla="*/ 35 h 504"/>
                <a:gd name="T58" fmla="*/ 931 w 1606"/>
                <a:gd name="T59" fmla="*/ 15 h 504"/>
                <a:gd name="T60" fmla="*/ 963 w 1606"/>
                <a:gd name="T61" fmla="*/ 5 h 504"/>
                <a:gd name="T62" fmla="*/ 996 w 1606"/>
                <a:gd name="T63" fmla="*/ 0 h 504"/>
                <a:gd name="T64" fmla="*/ 1028 w 1606"/>
                <a:gd name="T65" fmla="*/ 0 h 504"/>
                <a:gd name="T66" fmla="*/ 1060 w 1606"/>
                <a:gd name="T67" fmla="*/ 2 h 504"/>
                <a:gd name="T68" fmla="*/ 1092 w 1606"/>
                <a:gd name="T69" fmla="*/ 8 h 504"/>
                <a:gd name="T70" fmla="*/ 1124 w 1606"/>
                <a:gd name="T71" fmla="*/ 17 h 504"/>
                <a:gd name="T72" fmla="*/ 1156 w 1606"/>
                <a:gd name="T73" fmla="*/ 33 h 504"/>
                <a:gd name="T74" fmla="*/ 1188 w 1606"/>
                <a:gd name="T75" fmla="*/ 57 h 504"/>
                <a:gd name="T76" fmla="*/ 1220 w 1606"/>
                <a:gd name="T77" fmla="*/ 91 h 504"/>
                <a:gd name="T78" fmla="*/ 1252 w 1606"/>
                <a:gd name="T79" fmla="*/ 135 h 504"/>
                <a:gd name="T80" fmla="*/ 1285 w 1606"/>
                <a:gd name="T81" fmla="*/ 187 h 504"/>
                <a:gd name="T82" fmla="*/ 1317 w 1606"/>
                <a:gd name="T83" fmla="*/ 238 h 504"/>
                <a:gd name="T84" fmla="*/ 1349 w 1606"/>
                <a:gd name="T85" fmla="*/ 279 h 504"/>
                <a:gd name="T86" fmla="*/ 1381 w 1606"/>
                <a:gd name="T87" fmla="*/ 297 h 504"/>
                <a:gd name="T88" fmla="*/ 1413 w 1606"/>
                <a:gd name="T89" fmla="*/ 285 h 504"/>
                <a:gd name="T90" fmla="*/ 1445 w 1606"/>
                <a:gd name="T91" fmla="*/ 245 h 504"/>
                <a:gd name="T92" fmla="*/ 1477 w 1606"/>
                <a:gd name="T93" fmla="*/ 186 h 504"/>
                <a:gd name="T94" fmla="*/ 1509 w 1606"/>
                <a:gd name="T95" fmla="*/ 125 h 504"/>
                <a:gd name="T96" fmla="*/ 1541 w 1606"/>
                <a:gd name="T97" fmla="*/ 74 h 504"/>
                <a:gd name="T98" fmla="*/ 1574 w 1606"/>
                <a:gd name="T99" fmla="*/ 37 h 504"/>
                <a:gd name="T100" fmla="*/ 1606 w 1606"/>
                <a:gd name="T101" fmla="*/ 1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04">
                  <a:moveTo>
                    <a:pt x="0" y="457"/>
                  </a:moveTo>
                  <a:lnTo>
                    <a:pt x="32" y="353"/>
                  </a:lnTo>
                  <a:lnTo>
                    <a:pt x="64" y="239"/>
                  </a:lnTo>
                  <a:lnTo>
                    <a:pt x="96" y="142"/>
                  </a:lnTo>
                  <a:lnTo>
                    <a:pt x="128" y="86"/>
                  </a:lnTo>
                  <a:lnTo>
                    <a:pt x="161" y="81"/>
                  </a:lnTo>
                  <a:lnTo>
                    <a:pt x="193" y="119"/>
                  </a:lnTo>
                  <a:lnTo>
                    <a:pt x="225" y="185"/>
                  </a:lnTo>
                  <a:lnTo>
                    <a:pt x="257" y="261"/>
                  </a:lnTo>
                  <a:lnTo>
                    <a:pt x="289" y="332"/>
                  </a:lnTo>
                  <a:lnTo>
                    <a:pt x="321" y="389"/>
                  </a:lnTo>
                  <a:lnTo>
                    <a:pt x="353" y="431"/>
                  </a:lnTo>
                  <a:lnTo>
                    <a:pt x="385" y="460"/>
                  </a:lnTo>
                  <a:lnTo>
                    <a:pt x="417" y="479"/>
                  </a:lnTo>
                  <a:lnTo>
                    <a:pt x="450" y="491"/>
                  </a:lnTo>
                  <a:lnTo>
                    <a:pt x="482" y="498"/>
                  </a:lnTo>
                  <a:lnTo>
                    <a:pt x="514" y="502"/>
                  </a:lnTo>
                  <a:lnTo>
                    <a:pt x="546" y="504"/>
                  </a:lnTo>
                  <a:lnTo>
                    <a:pt x="578" y="502"/>
                  </a:lnTo>
                  <a:lnTo>
                    <a:pt x="610" y="496"/>
                  </a:lnTo>
                  <a:lnTo>
                    <a:pt x="642" y="484"/>
                  </a:lnTo>
                  <a:lnTo>
                    <a:pt x="674" y="462"/>
                  </a:lnTo>
                  <a:lnTo>
                    <a:pt x="707" y="424"/>
                  </a:lnTo>
                  <a:lnTo>
                    <a:pt x="739" y="365"/>
                  </a:lnTo>
                  <a:lnTo>
                    <a:pt x="771" y="286"/>
                  </a:lnTo>
                  <a:lnTo>
                    <a:pt x="803" y="201"/>
                  </a:lnTo>
                  <a:lnTo>
                    <a:pt x="835" y="125"/>
                  </a:lnTo>
                  <a:lnTo>
                    <a:pt x="867" y="70"/>
                  </a:lnTo>
                  <a:lnTo>
                    <a:pt x="899" y="35"/>
                  </a:lnTo>
                  <a:lnTo>
                    <a:pt x="931" y="15"/>
                  </a:lnTo>
                  <a:lnTo>
                    <a:pt x="963" y="5"/>
                  </a:lnTo>
                  <a:lnTo>
                    <a:pt x="996" y="0"/>
                  </a:lnTo>
                  <a:lnTo>
                    <a:pt x="1028" y="0"/>
                  </a:lnTo>
                  <a:lnTo>
                    <a:pt x="1060" y="2"/>
                  </a:lnTo>
                  <a:lnTo>
                    <a:pt x="1092" y="8"/>
                  </a:lnTo>
                  <a:lnTo>
                    <a:pt x="1124" y="17"/>
                  </a:lnTo>
                  <a:lnTo>
                    <a:pt x="1156" y="33"/>
                  </a:lnTo>
                  <a:lnTo>
                    <a:pt x="1188" y="57"/>
                  </a:lnTo>
                  <a:lnTo>
                    <a:pt x="1220" y="91"/>
                  </a:lnTo>
                  <a:lnTo>
                    <a:pt x="1252" y="135"/>
                  </a:lnTo>
                  <a:lnTo>
                    <a:pt x="1285" y="187"/>
                  </a:lnTo>
                  <a:lnTo>
                    <a:pt x="1317" y="238"/>
                  </a:lnTo>
                  <a:lnTo>
                    <a:pt x="1349" y="279"/>
                  </a:lnTo>
                  <a:lnTo>
                    <a:pt x="1381" y="297"/>
                  </a:lnTo>
                  <a:lnTo>
                    <a:pt x="1413" y="285"/>
                  </a:lnTo>
                  <a:lnTo>
                    <a:pt x="1445" y="245"/>
                  </a:lnTo>
                  <a:lnTo>
                    <a:pt x="1477" y="186"/>
                  </a:lnTo>
                  <a:lnTo>
                    <a:pt x="1509" y="125"/>
                  </a:lnTo>
                  <a:lnTo>
                    <a:pt x="1541" y="74"/>
                  </a:lnTo>
                  <a:lnTo>
                    <a:pt x="1574" y="37"/>
                  </a:lnTo>
                  <a:lnTo>
                    <a:pt x="1606" y="1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9" name="Freeform 209">
              <a:extLst>
                <a:ext uri="{FF2B5EF4-FFF2-40B4-BE49-F238E27FC236}">
                  <a16:creationId xmlns:a16="http://schemas.microsoft.com/office/drawing/2014/main" id="{0CDED407-76F3-12D1-07B3-2C5D664E5DA3}"/>
                </a:ext>
              </a:extLst>
            </p:cNvPr>
            <p:cNvSpPr>
              <a:spLocks/>
            </p:cNvSpPr>
            <p:nvPr/>
          </p:nvSpPr>
          <p:spPr bwMode="auto">
            <a:xfrm>
              <a:off x="937" y="2977"/>
              <a:ext cx="1606" cy="620"/>
            </a:xfrm>
            <a:custGeom>
              <a:avLst/>
              <a:gdLst>
                <a:gd name="T0" fmla="*/ 0 w 1606"/>
                <a:gd name="T1" fmla="*/ 595 h 620"/>
                <a:gd name="T2" fmla="*/ 32 w 1606"/>
                <a:gd name="T3" fmla="*/ 543 h 620"/>
                <a:gd name="T4" fmla="*/ 64 w 1606"/>
                <a:gd name="T5" fmla="*/ 508 h 620"/>
                <a:gd name="T6" fmla="*/ 96 w 1606"/>
                <a:gd name="T7" fmla="*/ 492 h 620"/>
                <a:gd name="T8" fmla="*/ 128 w 1606"/>
                <a:gd name="T9" fmla="*/ 495 h 620"/>
                <a:gd name="T10" fmla="*/ 161 w 1606"/>
                <a:gd name="T11" fmla="*/ 510 h 620"/>
                <a:gd name="T12" fmla="*/ 193 w 1606"/>
                <a:gd name="T13" fmla="*/ 533 h 620"/>
                <a:gd name="T14" fmla="*/ 225 w 1606"/>
                <a:gd name="T15" fmla="*/ 556 h 620"/>
                <a:gd name="T16" fmla="*/ 257 w 1606"/>
                <a:gd name="T17" fmla="*/ 577 h 620"/>
                <a:gd name="T18" fmla="*/ 289 w 1606"/>
                <a:gd name="T19" fmla="*/ 592 h 620"/>
                <a:gd name="T20" fmla="*/ 321 w 1606"/>
                <a:gd name="T21" fmla="*/ 603 h 620"/>
                <a:gd name="T22" fmla="*/ 353 w 1606"/>
                <a:gd name="T23" fmla="*/ 611 h 620"/>
                <a:gd name="T24" fmla="*/ 385 w 1606"/>
                <a:gd name="T25" fmla="*/ 615 h 620"/>
                <a:gd name="T26" fmla="*/ 417 w 1606"/>
                <a:gd name="T27" fmla="*/ 618 h 620"/>
                <a:gd name="T28" fmla="*/ 450 w 1606"/>
                <a:gd name="T29" fmla="*/ 620 h 620"/>
                <a:gd name="T30" fmla="*/ 482 w 1606"/>
                <a:gd name="T31" fmla="*/ 620 h 620"/>
                <a:gd name="T32" fmla="*/ 514 w 1606"/>
                <a:gd name="T33" fmla="*/ 620 h 620"/>
                <a:gd name="T34" fmla="*/ 546 w 1606"/>
                <a:gd name="T35" fmla="*/ 619 h 620"/>
                <a:gd name="T36" fmla="*/ 578 w 1606"/>
                <a:gd name="T37" fmla="*/ 616 h 620"/>
                <a:gd name="T38" fmla="*/ 610 w 1606"/>
                <a:gd name="T39" fmla="*/ 609 h 620"/>
                <a:gd name="T40" fmla="*/ 642 w 1606"/>
                <a:gd name="T41" fmla="*/ 595 h 620"/>
                <a:gd name="T42" fmla="*/ 674 w 1606"/>
                <a:gd name="T43" fmla="*/ 571 h 620"/>
                <a:gd name="T44" fmla="*/ 707 w 1606"/>
                <a:gd name="T45" fmla="*/ 530 h 620"/>
                <a:gd name="T46" fmla="*/ 739 w 1606"/>
                <a:gd name="T47" fmla="*/ 466 h 620"/>
                <a:gd name="T48" fmla="*/ 771 w 1606"/>
                <a:gd name="T49" fmla="*/ 383 h 620"/>
                <a:gd name="T50" fmla="*/ 803 w 1606"/>
                <a:gd name="T51" fmla="*/ 294 h 620"/>
                <a:gd name="T52" fmla="*/ 835 w 1606"/>
                <a:gd name="T53" fmla="*/ 218 h 620"/>
                <a:gd name="T54" fmla="*/ 867 w 1606"/>
                <a:gd name="T55" fmla="*/ 165 h 620"/>
                <a:gd name="T56" fmla="*/ 899 w 1606"/>
                <a:gd name="T57" fmla="*/ 133 h 620"/>
                <a:gd name="T58" fmla="*/ 931 w 1606"/>
                <a:gd name="T59" fmla="*/ 116 h 620"/>
                <a:gd name="T60" fmla="*/ 963 w 1606"/>
                <a:gd name="T61" fmla="*/ 110 h 620"/>
                <a:gd name="T62" fmla="*/ 996 w 1606"/>
                <a:gd name="T63" fmla="*/ 110 h 620"/>
                <a:gd name="T64" fmla="*/ 1028 w 1606"/>
                <a:gd name="T65" fmla="*/ 117 h 620"/>
                <a:gd name="T66" fmla="*/ 1060 w 1606"/>
                <a:gd name="T67" fmla="*/ 130 h 620"/>
                <a:gd name="T68" fmla="*/ 1092 w 1606"/>
                <a:gd name="T69" fmla="*/ 150 h 620"/>
                <a:gd name="T70" fmla="*/ 1124 w 1606"/>
                <a:gd name="T71" fmla="*/ 177 h 620"/>
                <a:gd name="T72" fmla="*/ 1156 w 1606"/>
                <a:gd name="T73" fmla="*/ 213 h 620"/>
                <a:gd name="T74" fmla="*/ 1188 w 1606"/>
                <a:gd name="T75" fmla="*/ 254 h 620"/>
                <a:gd name="T76" fmla="*/ 1220 w 1606"/>
                <a:gd name="T77" fmla="*/ 297 h 620"/>
                <a:gd name="T78" fmla="*/ 1252 w 1606"/>
                <a:gd name="T79" fmla="*/ 337 h 620"/>
                <a:gd name="T80" fmla="*/ 1285 w 1606"/>
                <a:gd name="T81" fmla="*/ 370 h 620"/>
                <a:gd name="T82" fmla="*/ 1317 w 1606"/>
                <a:gd name="T83" fmla="*/ 394 h 620"/>
                <a:gd name="T84" fmla="*/ 1349 w 1606"/>
                <a:gd name="T85" fmla="*/ 409 h 620"/>
                <a:gd name="T86" fmla="*/ 1381 w 1606"/>
                <a:gd name="T87" fmla="*/ 415 h 620"/>
                <a:gd name="T88" fmla="*/ 1413 w 1606"/>
                <a:gd name="T89" fmla="*/ 412 h 620"/>
                <a:gd name="T90" fmla="*/ 1445 w 1606"/>
                <a:gd name="T91" fmla="*/ 396 h 620"/>
                <a:gd name="T92" fmla="*/ 1477 w 1606"/>
                <a:gd name="T93" fmla="*/ 366 h 620"/>
                <a:gd name="T94" fmla="*/ 1509 w 1606"/>
                <a:gd name="T95" fmla="*/ 313 h 620"/>
                <a:gd name="T96" fmla="*/ 1541 w 1606"/>
                <a:gd name="T97" fmla="*/ 234 h 620"/>
                <a:gd name="T98" fmla="*/ 1574 w 1606"/>
                <a:gd name="T99" fmla="*/ 127 h 620"/>
                <a:gd name="T100" fmla="*/ 1606 w 1606"/>
                <a:gd name="T10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20">
                  <a:moveTo>
                    <a:pt x="0" y="595"/>
                  </a:moveTo>
                  <a:lnTo>
                    <a:pt x="32" y="543"/>
                  </a:lnTo>
                  <a:lnTo>
                    <a:pt x="64" y="508"/>
                  </a:lnTo>
                  <a:lnTo>
                    <a:pt x="96" y="492"/>
                  </a:lnTo>
                  <a:lnTo>
                    <a:pt x="128" y="495"/>
                  </a:lnTo>
                  <a:lnTo>
                    <a:pt x="161" y="510"/>
                  </a:lnTo>
                  <a:lnTo>
                    <a:pt x="193" y="533"/>
                  </a:lnTo>
                  <a:lnTo>
                    <a:pt x="225" y="556"/>
                  </a:lnTo>
                  <a:lnTo>
                    <a:pt x="257" y="577"/>
                  </a:lnTo>
                  <a:lnTo>
                    <a:pt x="289" y="592"/>
                  </a:lnTo>
                  <a:lnTo>
                    <a:pt x="321" y="603"/>
                  </a:lnTo>
                  <a:lnTo>
                    <a:pt x="353" y="611"/>
                  </a:lnTo>
                  <a:lnTo>
                    <a:pt x="385" y="615"/>
                  </a:lnTo>
                  <a:lnTo>
                    <a:pt x="417" y="618"/>
                  </a:lnTo>
                  <a:lnTo>
                    <a:pt x="450" y="620"/>
                  </a:lnTo>
                  <a:lnTo>
                    <a:pt x="482" y="620"/>
                  </a:lnTo>
                  <a:lnTo>
                    <a:pt x="514" y="620"/>
                  </a:lnTo>
                  <a:lnTo>
                    <a:pt x="546" y="619"/>
                  </a:lnTo>
                  <a:lnTo>
                    <a:pt x="578" y="616"/>
                  </a:lnTo>
                  <a:lnTo>
                    <a:pt x="610" y="609"/>
                  </a:lnTo>
                  <a:lnTo>
                    <a:pt x="642" y="595"/>
                  </a:lnTo>
                  <a:lnTo>
                    <a:pt x="674" y="571"/>
                  </a:lnTo>
                  <a:lnTo>
                    <a:pt x="707" y="530"/>
                  </a:lnTo>
                  <a:lnTo>
                    <a:pt x="739" y="466"/>
                  </a:lnTo>
                  <a:lnTo>
                    <a:pt x="771" y="383"/>
                  </a:lnTo>
                  <a:lnTo>
                    <a:pt x="803" y="294"/>
                  </a:lnTo>
                  <a:lnTo>
                    <a:pt x="835" y="218"/>
                  </a:lnTo>
                  <a:lnTo>
                    <a:pt x="867" y="165"/>
                  </a:lnTo>
                  <a:lnTo>
                    <a:pt x="899" y="133"/>
                  </a:lnTo>
                  <a:lnTo>
                    <a:pt x="931" y="116"/>
                  </a:lnTo>
                  <a:lnTo>
                    <a:pt x="963" y="110"/>
                  </a:lnTo>
                  <a:lnTo>
                    <a:pt x="996" y="110"/>
                  </a:lnTo>
                  <a:lnTo>
                    <a:pt x="1028" y="117"/>
                  </a:lnTo>
                  <a:lnTo>
                    <a:pt x="1060" y="130"/>
                  </a:lnTo>
                  <a:lnTo>
                    <a:pt x="1092" y="150"/>
                  </a:lnTo>
                  <a:lnTo>
                    <a:pt x="1124" y="177"/>
                  </a:lnTo>
                  <a:lnTo>
                    <a:pt x="1156" y="213"/>
                  </a:lnTo>
                  <a:lnTo>
                    <a:pt x="1188" y="254"/>
                  </a:lnTo>
                  <a:lnTo>
                    <a:pt x="1220" y="297"/>
                  </a:lnTo>
                  <a:lnTo>
                    <a:pt x="1252" y="337"/>
                  </a:lnTo>
                  <a:lnTo>
                    <a:pt x="1285" y="370"/>
                  </a:lnTo>
                  <a:lnTo>
                    <a:pt x="1317" y="394"/>
                  </a:lnTo>
                  <a:lnTo>
                    <a:pt x="1349" y="409"/>
                  </a:lnTo>
                  <a:lnTo>
                    <a:pt x="1381" y="415"/>
                  </a:lnTo>
                  <a:lnTo>
                    <a:pt x="1413" y="412"/>
                  </a:lnTo>
                  <a:lnTo>
                    <a:pt x="1445" y="396"/>
                  </a:lnTo>
                  <a:lnTo>
                    <a:pt x="1477" y="366"/>
                  </a:lnTo>
                  <a:lnTo>
                    <a:pt x="1509" y="313"/>
                  </a:lnTo>
                  <a:lnTo>
                    <a:pt x="1541" y="234"/>
                  </a:lnTo>
                  <a:lnTo>
                    <a:pt x="1574" y="12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0" name="Freeform 210">
              <a:extLst>
                <a:ext uri="{FF2B5EF4-FFF2-40B4-BE49-F238E27FC236}">
                  <a16:creationId xmlns:a16="http://schemas.microsoft.com/office/drawing/2014/main" id="{40700E9C-926E-60DC-24C8-AB04AE05763B}"/>
                </a:ext>
              </a:extLst>
            </p:cNvPr>
            <p:cNvSpPr>
              <a:spLocks/>
            </p:cNvSpPr>
            <p:nvPr/>
          </p:nvSpPr>
          <p:spPr bwMode="auto">
            <a:xfrm>
              <a:off x="937" y="3061"/>
              <a:ext cx="1606" cy="539"/>
            </a:xfrm>
            <a:custGeom>
              <a:avLst/>
              <a:gdLst>
                <a:gd name="T0" fmla="*/ 0 w 1606"/>
                <a:gd name="T1" fmla="*/ 523 h 539"/>
                <a:gd name="T2" fmla="*/ 32 w 1606"/>
                <a:gd name="T3" fmla="*/ 463 h 539"/>
                <a:gd name="T4" fmla="*/ 64 w 1606"/>
                <a:gd name="T5" fmla="*/ 406 h 539"/>
                <a:gd name="T6" fmla="*/ 96 w 1606"/>
                <a:gd name="T7" fmla="*/ 355 h 539"/>
                <a:gd name="T8" fmla="*/ 128 w 1606"/>
                <a:gd name="T9" fmla="*/ 312 h 539"/>
                <a:gd name="T10" fmla="*/ 161 w 1606"/>
                <a:gd name="T11" fmla="*/ 281 h 539"/>
                <a:gd name="T12" fmla="*/ 193 w 1606"/>
                <a:gd name="T13" fmla="*/ 261 h 539"/>
                <a:gd name="T14" fmla="*/ 225 w 1606"/>
                <a:gd name="T15" fmla="*/ 254 h 539"/>
                <a:gd name="T16" fmla="*/ 257 w 1606"/>
                <a:gd name="T17" fmla="*/ 259 h 539"/>
                <a:gd name="T18" fmla="*/ 289 w 1606"/>
                <a:gd name="T19" fmla="*/ 276 h 539"/>
                <a:gd name="T20" fmla="*/ 321 w 1606"/>
                <a:gd name="T21" fmla="*/ 303 h 539"/>
                <a:gd name="T22" fmla="*/ 353 w 1606"/>
                <a:gd name="T23" fmla="*/ 337 h 539"/>
                <a:gd name="T24" fmla="*/ 385 w 1606"/>
                <a:gd name="T25" fmla="*/ 376 h 539"/>
                <a:gd name="T26" fmla="*/ 417 w 1606"/>
                <a:gd name="T27" fmla="*/ 417 h 539"/>
                <a:gd name="T28" fmla="*/ 450 w 1606"/>
                <a:gd name="T29" fmla="*/ 456 h 539"/>
                <a:gd name="T30" fmla="*/ 482 w 1606"/>
                <a:gd name="T31" fmla="*/ 490 h 539"/>
                <a:gd name="T32" fmla="*/ 514 w 1606"/>
                <a:gd name="T33" fmla="*/ 517 h 539"/>
                <a:gd name="T34" fmla="*/ 546 w 1606"/>
                <a:gd name="T35" fmla="*/ 534 h 539"/>
                <a:gd name="T36" fmla="*/ 578 w 1606"/>
                <a:gd name="T37" fmla="*/ 539 h 539"/>
                <a:gd name="T38" fmla="*/ 610 w 1606"/>
                <a:gd name="T39" fmla="*/ 532 h 539"/>
                <a:gd name="T40" fmla="*/ 642 w 1606"/>
                <a:gd name="T41" fmla="*/ 512 h 539"/>
                <a:gd name="T42" fmla="*/ 674 w 1606"/>
                <a:gd name="T43" fmla="*/ 481 h 539"/>
                <a:gd name="T44" fmla="*/ 707 w 1606"/>
                <a:gd name="T45" fmla="*/ 438 h 539"/>
                <a:gd name="T46" fmla="*/ 739 w 1606"/>
                <a:gd name="T47" fmla="*/ 387 h 539"/>
                <a:gd name="T48" fmla="*/ 771 w 1606"/>
                <a:gd name="T49" fmla="*/ 330 h 539"/>
                <a:gd name="T50" fmla="*/ 803 w 1606"/>
                <a:gd name="T51" fmla="*/ 269 h 539"/>
                <a:gd name="T52" fmla="*/ 835 w 1606"/>
                <a:gd name="T53" fmla="*/ 209 h 539"/>
                <a:gd name="T54" fmla="*/ 867 w 1606"/>
                <a:gd name="T55" fmla="*/ 152 h 539"/>
                <a:gd name="T56" fmla="*/ 899 w 1606"/>
                <a:gd name="T57" fmla="*/ 101 h 539"/>
                <a:gd name="T58" fmla="*/ 931 w 1606"/>
                <a:gd name="T59" fmla="*/ 58 h 539"/>
                <a:gd name="T60" fmla="*/ 963 w 1606"/>
                <a:gd name="T61" fmla="*/ 27 h 539"/>
                <a:gd name="T62" fmla="*/ 996 w 1606"/>
                <a:gd name="T63" fmla="*/ 7 h 539"/>
                <a:gd name="T64" fmla="*/ 1028 w 1606"/>
                <a:gd name="T65" fmla="*/ 0 h 539"/>
                <a:gd name="T66" fmla="*/ 1060 w 1606"/>
                <a:gd name="T67" fmla="*/ 5 h 539"/>
                <a:gd name="T68" fmla="*/ 1092 w 1606"/>
                <a:gd name="T69" fmla="*/ 23 h 539"/>
                <a:gd name="T70" fmla="*/ 1124 w 1606"/>
                <a:gd name="T71" fmla="*/ 49 h 539"/>
                <a:gd name="T72" fmla="*/ 1156 w 1606"/>
                <a:gd name="T73" fmla="*/ 83 h 539"/>
                <a:gd name="T74" fmla="*/ 1188 w 1606"/>
                <a:gd name="T75" fmla="*/ 122 h 539"/>
                <a:gd name="T76" fmla="*/ 1220 w 1606"/>
                <a:gd name="T77" fmla="*/ 163 h 539"/>
                <a:gd name="T78" fmla="*/ 1252 w 1606"/>
                <a:gd name="T79" fmla="*/ 202 h 539"/>
                <a:gd name="T80" fmla="*/ 1285 w 1606"/>
                <a:gd name="T81" fmla="*/ 236 h 539"/>
                <a:gd name="T82" fmla="*/ 1317 w 1606"/>
                <a:gd name="T83" fmla="*/ 263 h 539"/>
                <a:gd name="T84" fmla="*/ 1349 w 1606"/>
                <a:gd name="T85" fmla="*/ 280 h 539"/>
                <a:gd name="T86" fmla="*/ 1381 w 1606"/>
                <a:gd name="T87" fmla="*/ 285 h 539"/>
                <a:gd name="T88" fmla="*/ 1413 w 1606"/>
                <a:gd name="T89" fmla="*/ 278 h 539"/>
                <a:gd name="T90" fmla="*/ 1445 w 1606"/>
                <a:gd name="T91" fmla="*/ 259 h 539"/>
                <a:gd name="T92" fmla="*/ 1477 w 1606"/>
                <a:gd name="T93" fmla="*/ 227 h 539"/>
                <a:gd name="T94" fmla="*/ 1509 w 1606"/>
                <a:gd name="T95" fmla="*/ 184 h 539"/>
                <a:gd name="T96" fmla="*/ 1541 w 1606"/>
                <a:gd name="T97" fmla="*/ 133 h 539"/>
                <a:gd name="T98" fmla="*/ 1574 w 1606"/>
                <a:gd name="T99" fmla="*/ 76 h 539"/>
                <a:gd name="T100" fmla="*/ 1606 w 1606"/>
                <a:gd name="T101" fmla="*/ 16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39">
                  <a:moveTo>
                    <a:pt x="0" y="523"/>
                  </a:moveTo>
                  <a:lnTo>
                    <a:pt x="32" y="463"/>
                  </a:lnTo>
                  <a:lnTo>
                    <a:pt x="64" y="406"/>
                  </a:lnTo>
                  <a:lnTo>
                    <a:pt x="96" y="355"/>
                  </a:lnTo>
                  <a:lnTo>
                    <a:pt x="128" y="312"/>
                  </a:lnTo>
                  <a:lnTo>
                    <a:pt x="161" y="281"/>
                  </a:lnTo>
                  <a:lnTo>
                    <a:pt x="193" y="261"/>
                  </a:lnTo>
                  <a:lnTo>
                    <a:pt x="225" y="254"/>
                  </a:lnTo>
                  <a:lnTo>
                    <a:pt x="257" y="259"/>
                  </a:lnTo>
                  <a:lnTo>
                    <a:pt x="289" y="276"/>
                  </a:lnTo>
                  <a:lnTo>
                    <a:pt x="321" y="303"/>
                  </a:lnTo>
                  <a:lnTo>
                    <a:pt x="353" y="337"/>
                  </a:lnTo>
                  <a:lnTo>
                    <a:pt x="385" y="376"/>
                  </a:lnTo>
                  <a:lnTo>
                    <a:pt x="417" y="417"/>
                  </a:lnTo>
                  <a:lnTo>
                    <a:pt x="450" y="456"/>
                  </a:lnTo>
                  <a:lnTo>
                    <a:pt x="482" y="490"/>
                  </a:lnTo>
                  <a:lnTo>
                    <a:pt x="514" y="517"/>
                  </a:lnTo>
                  <a:lnTo>
                    <a:pt x="546" y="534"/>
                  </a:lnTo>
                  <a:lnTo>
                    <a:pt x="578" y="539"/>
                  </a:lnTo>
                  <a:lnTo>
                    <a:pt x="610" y="532"/>
                  </a:lnTo>
                  <a:lnTo>
                    <a:pt x="642" y="512"/>
                  </a:lnTo>
                  <a:lnTo>
                    <a:pt x="674" y="481"/>
                  </a:lnTo>
                  <a:lnTo>
                    <a:pt x="707" y="438"/>
                  </a:lnTo>
                  <a:lnTo>
                    <a:pt x="739" y="387"/>
                  </a:lnTo>
                  <a:lnTo>
                    <a:pt x="771" y="330"/>
                  </a:lnTo>
                  <a:lnTo>
                    <a:pt x="803" y="269"/>
                  </a:lnTo>
                  <a:lnTo>
                    <a:pt x="835" y="209"/>
                  </a:lnTo>
                  <a:lnTo>
                    <a:pt x="867" y="152"/>
                  </a:lnTo>
                  <a:lnTo>
                    <a:pt x="899" y="101"/>
                  </a:lnTo>
                  <a:lnTo>
                    <a:pt x="931" y="58"/>
                  </a:lnTo>
                  <a:lnTo>
                    <a:pt x="963" y="27"/>
                  </a:lnTo>
                  <a:lnTo>
                    <a:pt x="996" y="7"/>
                  </a:lnTo>
                  <a:lnTo>
                    <a:pt x="1028" y="0"/>
                  </a:lnTo>
                  <a:lnTo>
                    <a:pt x="1060" y="5"/>
                  </a:lnTo>
                  <a:lnTo>
                    <a:pt x="1092" y="23"/>
                  </a:lnTo>
                  <a:lnTo>
                    <a:pt x="1124" y="49"/>
                  </a:lnTo>
                  <a:lnTo>
                    <a:pt x="1156" y="83"/>
                  </a:lnTo>
                  <a:lnTo>
                    <a:pt x="1188" y="122"/>
                  </a:lnTo>
                  <a:lnTo>
                    <a:pt x="1220" y="163"/>
                  </a:lnTo>
                  <a:lnTo>
                    <a:pt x="1252" y="202"/>
                  </a:lnTo>
                  <a:lnTo>
                    <a:pt x="1285" y="236"/>
                  </a:lnTo>
                  <a:lnTo>
                    <a:pt x="1317" y="263"/>
                  </a:lnTo>
                  <a:lnTo>
                    <a:pt x="1349" y="280"/>
                  </a:lnTo>
                  <a:lnTo>
                    <a:pt x="1381" y="285"/>
                  </a:lnTo>
                  <a:lnTo>
                    <a:pt x="1413" y="278"/>
                  </a:lnTo>
                  <a:lnTo>
                    <a:pt x="1445" y="259"/>
                  </a:lnTo>
                  <a:lnTo>
                    <a:pt x="1477" y="227"/>
                  </a:lnTo>
                  <a:lnTo>
                    <a:pt x="1509" y="184"/>
                  </a:lnTo>
                  <a:lnTo>
                    <a:pt x="1541" y="133"/>
                  </a:lnTo>
                  <a:lnTo>
                    <a:pt x="1574" y="76"/>
                  </a:lnTo>
                  <a:lnTo>
                    <a:pt x="1606" y="16"/>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1" name="Freeform 211">
              <a:extLst>
                <a:ext uri="{FF2B5EF4-FFF2-40B4-BE49-F238E27FC236}">
                  <a16:creationId xmlns:a16="http://schemas.microsoft.com/office/drawing/2014/main" id="{B012EAEA-70F7-CACF-682D-BB432D94737F}"/>
                </a:ext>
              </a:extLst>
            </p:cNvPr>
            <p:cNvSpPr>
              <a:spLocks noEditPoints="1"/>
            </p:cNvSpPr>
            <p:nvPr/>
          </p:nvSpPr>
          <p:spPr bwMode="auto">
            <a:xfrm>
              <a:off x="919" y="3537"/>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2" name="Freeform 212">
              <a:extLst>
                <a:ext uri="{FF2B5EF4-FFF2-40B4-BE49-F238E27FC236}">
                  <a16:creationId xmlns:a16="http://schemas.microsoft.com/office/drawing/2014/main" id="{BA9F72C2-A340-DF5B-8893-54C5E3804003}"/>
                </a:ext>
              </a:extLst>
            </p:cNvPr>
            <p:cNvSpPr>
              <a:spLocks noEditPoints="1"/>
            </p:cNvSpPr>
            <p:nvPr/>
          </p:nvSpPr>
          <p:spPr bwMode="auto">
            <a:xfrm>
              <a:off x="1034" y="3397"/>
              <a:ext cx="36" cy="35"/>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3" name="Freeform 213">
              <a:extLst>
                <a:ext uri="{FF2B5EF4-FFF2-40B4-BE49-F238E27FC236}">
                  <a16:creationId xmlns:a16="http://schemas.microsoft.com/office/drawing/2014/main" id="{A127F478-6DD2-8DD7-E566-6F8F534437E4}"/>
                </a:ext>
              </a:extLst>
            </p:cNvPr>
            <p:cNvSpPr>
              <a:spLocks noEditPoints="1"/>
            </p:cNvSpPr>
            <p:nvPr/>
          </p:nvSpPr>
          <p:spPr bwMode="auto">
            <a:xfrm>
              <a:off x="1149" y="3300"/>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4" name="Freeform 214">
              <a:extLst>
                <a:ext uri="{FF2B5EF4-FFF2-40B4-BE49-F238E27FC236}">
                  <a16:creationId xmlns:a16="http://schemas.microsoft.com/office/drawing/2014/main" id="{43CB7D68-9A1D-5906-DBC1-9E83AD6ED21A}"/>
                </a:ext>
              </a:extLst>
            </p:cNvPr>
            <p:cNvSpPr>
              <a:spLocks noEditPoints="1"/>
            </p:cNvSpPr>
            <p:nvPr/>
          </p:nvSpPr>
          <p:spPr bwMode="auto">
            <a:xfrm>
              <a:off x="1263" y="3418"/>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5" name="Freeform 215">
              <a:extLst>
                <a:ext uri="{FF2B5EF4-FFF2-40B4-BE49-F238E27FC236}">
                  <a16:creationId xmlns:a16="http://schemas.microsoft.com/office/drawing/2014/main" id="{29E82759-A9CF-10C3-653B-2D5C6DA99197}"/>
                </a:ext>
              </a:extLst>
            </p:cNvPr>
            <p:cNvSpPr>
              <a:spLocks noEditPoints="1"/>
            </p:cNvSpPr>
            <p:nvPr/>
          </p:nvSpPr>
          <p:spPr bwMode="auto">
            <a:xfrm>
              <a:off x="1378" y="3598"/>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6" name="Freeform 216">
              <a:extLst>
                <a:ext uri="{FF2B5EF4-FFF2-40B4-BE49-F238E27FC236}">
                  <a16:creationId xmlns:a16="http://schemas.microsoft.com/office/drawing/2014/main" id="{45B99803-79DF-AB5E-E1E2-9893944B743F}"/>
                </a:ext>
              </a:extLst>
            </p:cNvPr>
            <p:cNvSpPr>
              <a:spLocks noEditPoints="1"/>
            </p:cNvSpPr>
            <p:nvPr/>
          </p:nvSpPr>
          <p:spPr bwMode="auto">
            <a:xfrm>
              <a:off x="1493" y="3578"/>
              <a:ext cx="35"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7" name="Freeform 217">
              <a:extLst>
                <a:ext uri="{FF2B5EF4-FFF2-40B4-BE49-F238E27FC236}">
                  <a16:creationId xmlns:a16="http://schemas.microsoft.com/office/drawing/2014/main" id="{3937D44F-EF48-76DB-0C8B-F65CBC81E208}"/>
                </a:ext>
              </a:extLst>
            </p:cNvPr>
            <p:cNvSpPr>
              <a:spLocks noEditPoints="1"/>
            </p:cNvSpPr>
            <p:nvPr/>
          </p:nvSpPr>
          <p:spPr bwMode="auto">
            <a:xfrm>
              <a:off x="1607" y="3515"/>
              <a:ext cx="36"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8" name="Freeform 218">
              <a:extLst>
                <a:ext uri="{FF2B5EF4-FFF2-40B4-BE49-F238E27FC236}">
                  <a16:creationId xmlns:a16="http://schemas.microsoft.com/office/drawing/2014/main" id="{66AB7FE4-D8F6-DD31-DE6B-6D5E1C369791}"/>
                </a:ext>
              </a:extLst>
            </p:cNvPr>
            <p:cNvSpPr>
              <a:spLocks noEditPoints="1"/>
            </p:cNvSpPr>
            <p:nvPr/>
          </p:nvSpPr>
          <p:spPr bwMode="auto">
            <a:xfrm>
              <a:off x="1722" y="3253"/>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9" name="Freeform 219">
              <a:extLst>
                <a:ext uri="{FF2B5EF4-FFF2-40B4-BE49-F238E27FC236}">
                  <a16:creationId xmlns:a16="http://schemas.microsoft.com/office/drawing/2014/main" id="{30C6A66D-A903-D237-67F9-CDB9F290D34E}"/>
                </a:ext>
              </a:extLst>
            </p:cNvPr>
            <p:cNvSpPr>
              <a:spLocks noEditPoints="1"/>
            </p:cNvSpPr>
            <p:nvPr/>
          </p:nvSpPr>
          <p:spPr bwMode="auto">
            <a:xfrm>
              <a:off x="1837" y="3080"/>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0" name="Freeform 220">
              <a:extLst>
                <a:ext uri="{FF2B5EF4-FFF2-40B4-BE49-F238E27FC236}">
                  <a16:creationId xmlns:a16="http://schemas.microsoft.com/office/drawing/2014/main" id="{EDE7F74A-FEE7-63AE-225C-FD6F0C4B7E09}"/>
                </a:ext>
              </a:extLst>
            </p:cNvPr>
            <p:cNvSpPr>
              <a:spLocks noEditPoints="1"/>
            </p:cNvSpPr>
            <p:nvPr/>
          </p:nvSpPr>
          <p:spPr bwMode="auto">
            <a:xfrm>
              <a:off x="1951" y="2992"/>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1" name="Freeform 221">
              <a:extLst>
                <a:ext uri="{FF2B5EF4-FFF2-40B4-BE49-F238E27FC236}">
                  <a16:creationId xmlns:a16="http://schemas.microsoft.com/office/drawing/2014/main" id="{604DCEBC-C037-1B84-2339-CB6EE85BDDF7}"/>
                </a:ext>
              </a:extLst>
            </p:cNvPr>
            <p:cNvSpPr>
              <a:spLocks noEditPoints="1"/>
            </p:cNvSpPr>
            <p:nvPr/>
          </p:nvSpPr>
          <p:spPr bwMode="auto">
            <a:xfrm>
              <a:off x="2066" y="3162"/>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7"/>
                    <a:pt x="31" y="139"/>
                    <a:pt x="70" y="139"/>
                  </a:cubicBezTo>
                  <a:cubicBezTo>
                    <a:pt x="108" y="139"/>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2" name="Freeform 222">
              <a:extLst>
                <a:ext uri="{FF2B5EF4-FFF2-40B4-BE49-F238E27FC236}">
                  <a16:creationId xmlns:a16="http://schemas.microsoft.com/office/drawing/2014/main" id="{8A47798B-C18C-BADC-554A-7E0C19B61894}"/>
                </a:ext>
              </a:extLst>
            </p:cNvPr>
            <p:cNvSpPr>
              <a:spLocks noEditPoints="1"/>
            </p:cNvSpPr>
            <p:nvPr/>
          </p:nvSpPr>
          <p:spPr bwMode="auto">
            <a:xfrm>
              <a:off x="2181" y="3311"/>
              <a:ext cx="35"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3" name="Freeform 223">
              <a:extLst>
                <a:ext uri="{FF2B5EF4-FFF2-40B4-BE49-F238E27FC236}">
                  <a16:creationId xmlns:a16="http://schemas.microsoft.com/office/drawing/2014/main" id="{F65E3D43-01BC-6573-E2F4-2E3611F18DAB}"/>
                </a:ext>
              </a:extLst>
            </p:cNvPr>
            <p:cNvSpPr>
              <a:spLocks noEditPoints="1"/>
            </p:cNvSpPr>
            <p:nvPr/>
          </p:nvSpPr>
          <p:spPr bwMode="auto">
            <a:xfrm>
              <a:off x="2296" y="3402"/>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4" name="Freeform 224">
              <a:extLst>
                <a:ext uri="{FF2B5EF4-FFF2-40B4-BE49-F238E27FC236}">
                  <a16:creationId xmlns:a16="http://schemas.microsoft.com/office/drawing/2014/main" id="{9C66052D-89EA-BBCF-036B-705C43C797BE}"/>
                </a:ext>
              </a:extLst>
            </p:cNvPr>
            <p:cNvSpPr>
              <a:spLocks noEditPoints="1"/>
            </p:cNvSpPr>
            <p:nvPr/>
          </p:nvSpPr>
          <p:spPr bwMode="auto">
            <a:xfrm>
              <a:off x="2410" y="3231"/>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7" y="139"/>
                    <a:pt x="139" y="108"/>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25" name="Freeform 225">
              <a:extLst>
                <a:ext uri="{FF2B5EF4-FFF2-40B4-BE49-F238E27FC236}">
                  <a16:creationId xmlns:a16="http://schemas.microsoft.com/office/drawing/2014/main" id="{A372A09B-741C-3539-3706-04BCB95241A9}"/>
                </a:ext>
              </a:extLst>
            </p:cNvPr>
            <p:cNvSpPr>
              <a:spLocks noEditPoints="1"/>
            </p:cNvSpPr>
            <p:nvPr/>
          </p:nvSpPr>
          <p:spPr bwMode="auto">
            <a:xfrm>
              <a:off x="2525" y="2914"/>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226" name="Group 228">
            <a:extLst>
              <a:ext uri="{FF2B5EF4-FFF2-40B4-BE49-F238E27FC236}">
                <a16:creationId xmlns:a16="http://schemas.microsoft.com/office/drawing/2014/main" id="{38635EC6-704B-3FD9-1895-5BDCABD27E1A}"/>
              </a:ext>
            </a:extLst>
          </p:cNvPr>
          <p:cNvGrpSpPr>
            <a:grpSpLocks noChangeAspect="1"/>
          </p:cNvGrpSpPr>
          <p:nvPr/>
        </p:nvGrpSpPr>
        <p:grpSpPr bwMode="auto">
          <a:xfrm>
            <a:off x="5076828" y="3486800"/>
            <a:ext cx="3101978" cy="2540003"/>
            <a:chOff x="3198" y="2322"/>
            <a:chExt cx="1954" cy="1600"/>
          </a:xfrm>
        </p:grpSpPr>
        <p:sp>
          <p:nvSpPr>
            <p:cNvPr id="227" name="Line 230">
              <a:extLst>
                <a:ext uri="{FF2B5EF4-FFF2-40B4-BE49-F238E27FC236}">
                  <a16:creationId xmlns:a16="http://schemas.microsoft.com/office/drawing/2014/main" id="{B00416A6-256F-E759-F711-BBA08AF242C6}"/>
                </a:ext>
              </a:extLst>
            </p:cNvPr>
            <p:cNvSpPr>
              <a:spLocks noChangeShapeType="1"/>
            </p:cNvSpPr>
            <p:nvPr/>
          </p:nvSpPr>
          <p:spPr bwMode="auto">
            <a:xfrm>
              <a:off x="3293" y="3786"/>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8" name="Line 231">
              <a:extLst>
                <a:ext uri="{FF2B5EF4-FFF2-40B4-BE49-F238E27FC236}">
                  <a16:creationId xmlns:a16="http://schemas.microsoft.com/office/drawing/2014/main" id="{CEF3D141-95FA-65B4-03A4-B88230726EDC}"/>
                </a:ext>
              </a:extLst>
            </p:cNvPr>
            <p:cNvSpPr>
              <a:spLocks noChangeShapeType="1"/>
            </p:cNvSpPr>
            <p:nvPr/>
          </p:nvSpPr>
          <p:spPr bwMode="auto">
            <a:xfrm flipV="1">
              <a:off x="3293"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9" name="Line 232">
              <a:extLst>
                <a:ext uri="{FF2B5EF4-FFF2-40B4-BE49-F238E27FC236}">
                  <a16:creationId xmlns:a16="http://schemas.microsoft.com/office/drawing/2014/main" id="{AFEEDCFD-8B0F-EF24-CFB5-717915109161}"/>
                </a:ext>
              </a:extLst>
            </p:cNvPr>
            <p:cNvSpPr>
              <a:spLocks noChangeShapeType="1"/>
            </p:cNvSpPr>
            <p:nvPr/>
          </p:nvSpPr>
          <p:spPr bwMode="auto">
            <a:xfrm flipV="1">
              <a:off x="3548"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0" name="Line 233">
              <a:extLst>
                <a:ext uri="{FF2B5EF4-FFF2-40B4-BE49-F238E27FC236}">
                  <a16:creationId xmlns:a16="http://schemas.microsoft.com/office/drawing/2014/main" id="{85FDC275-FCAF-E3AE-939E-4A89CF84744B}"/>
                </a:ext>
              </a:extLst>
            </p:cNvPr>
            <p:cNvSpPr>
              <a:spLocks noChangeShapeType="1"/>
            </p:cNvSpPr>
            <p:nvPr/>
          </p:nvSpPr>
          <p:spPr bwMode="auto">
            <a:xfrm flipV="1">
              <a:off x="3804"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1" name="Line 234">
              <a:extLst>
                <a:ext uri="{FF2B5EF4-FFF2-40B4-BE49-F238E27FC236}">
                  <a16:creationId xmlns:a16="http://schemas.microsoft.com/office/drawing/2014/main" id="{4889AFB3-1DD3-A212-2DD6-6BC959805B98}"/>
                </a:ext>
              </a:extLst>
            </p:cNvPr>
            <p:cNvSpPr>
              <a:spLocks noChangeShapeType="1"/>
            </p:cNvSpPr>
            <p:nvPr/>
          </p:nvSpPr>
          <p:spPr bwMode="auto">
            <a:xfrm flipV="1">
              <a:off x="4060"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2" name="Line 235">
              <a:extLst>
                <a:ext uri="{FF2B5EF4-FFF2-40B4-BE49-F238E27FC236}">
                  <a16:creationId xmlns:a16="http://schemas.microsoft.com/office/drawing/2014/main" id="{3BEFF190-1179-914E-7A89-444E97F1803E}"/>
                </a:ext>
              </a:extLst>
            </p:cNvPr>
            <p:cNvSpPr>
              <a:spLocks noChangeShapeType="1"/>
            </p:cNvSpPr>
            <p:nvPr/>
          </p:nvSpPr>
          <p:spPr bwMode="auto">
            <a:xfrm flipV="1">
              <a:off x="4315"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3" name="Line 236">
              <a:extLst>
                <a:ext uri="{FF2B5EF4-FFF2-40B4-BE49-F238E27FC236}">
                  <a16:creationId xmlns:a16="http://schemas.microsoft.com/office/drawing/2014/main" id="{A2F7FEF7-F379-8368-AF92-F9B7A89A486B}"/>
                </a:ext>
              </a:extLst>
            </p:cNvPr>
            <p:cNvSpPr>
              <a:spLocks noChangeShapeType="1"/>
            </p:cNvSpPr>
            <p:nvPr/>
          </p:nvSpPr>
          <p:spPr bwMode="auto">
            <a:xfrm flipV="1">
              <a:off x="4571"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4" name="Line 237">
              <a:extLst>
                <a:ext uri="{FF2B5EF4-FFF2-40B4-BE49-F238E27FC236}">
                  <a16:creationId xmlns:a16="http://schemas.microsoft.com/office/drawing/2014/main" id="{9B81BF39-BB54-C5C9-2DB1-199847945A96}"/>
                </a:ext>
              </a:extLst>
            </p:cNvPr>
            <p:cNvSpPr>
              <a:spLocks noChangeShapeType="1"/>
            </p:cNvSpPr>
            <p:nvPr/>
          </p:nvSpPr>
          <p:spPr bwMode="auto">
            <a:xfrm flipV="1">
              <a:off x="4826"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5" name="Line 238">
              <a:extLst>
                <a:ext uri="{FF2B5EF4-FFF2-40B4-BE49-F238E27FC236}">
                  <a16:creationId xmlns:a16="http://schemas.microsoft.com/office/drawing/2014/main" id="{B3798FCD-EEF4-F66C-4CE3-B796F2156679}"/>
                </a:ext>
              </a:extLst>
            </p:cNvPr>
            <p:cNvSpPr>
              <a:spLocks noChangeShapeType="1"/>
            </p:cNvSpPr>
            <p:nvPr/>
          </p:nvSpPr>
          <p:spPr bwMode="auto">
            <a:xfrm flipV="1">
              <a:off x="5082" y="3769"/>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6" name="Rectangle 239">
              <a:extLst>
                <a:ext uri="{FF2B5EF4-FFF2-40B4-BE49-F238E27FC236}">
                  <a16:creationId xmlns:a16="http://schemas.microsoft.com/office/drawing/2014/main" id="{58F20B50-4EBE-FD99-6017-43F3684A0356}"/>
                </a:ext>
              </a:extLst>
            </p:cNvPr>
            <p:cNvSpPr>
              <a:spLocks noChangeArrowheads="1"/>
            </p:cNvSpPr>
            <p:nvPr/>
          </p:nvSpPr>
          <p:spPr bwMode="auto">
            <a:xfrm>
              <a:off x="3276"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37" name="Rectangle 240">
              <a:extLst>
                <a:ext uri="{FF2B5EF4-FFF2-40B4-BE49-F238E27FC236}">
                  <a16:creationId xmlns:a16="http://schemas.microsoft.com/office/drawing/2014/main" id="{39E2F8DB-3CDB-87A3-F1AC-52B5E03EAABC}"/>
                </a:ext>
              </a:extLst>
            </p:cNvPr>
            <p:cNvSpPr>
              <a:spLocks noChangeArrowheads="1"/>
            </p:cNvSpPr>
            <p:nvPr/>
          </p:nvSpPr>
          <p:spPr bwMode="auto">
            <a:xfrm>
              <a:off x="3532"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38" name="Rectangle 241">
              <a:extLst>
                <a:ext uri="{FF2B5EF4-FFF2-40B4-BE49-F238E27FC236}">
                  <a16:creationId xmlns:a16="http://schemas.microsoft.com/office/drawing/2014/main" id="{CD72C841-2E90-2514-2C86-E85A93FACFD1}"/>
                </a:ext>
              </a:extLst>
            </p:cNvPr>
            <p:cNvSpPr>
              <a:spLocks noChangeArrowheads="1"/>
            </p:cNvSpPr>
            <p:nvPr/>
          </p:nvSpPr>
          <p:spPr bwMode="auto">
            <a:xfrm>
              <a:off x="3788"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39" name="Rectangle 242">
              <a:extLst>
                <a:ext uri="{FF2B5EF4-FFF2-40B4-BE49-F238E27FC236}">
                  <a16:creationId xmlns:a16="http://schemas.microsoft.com/office/drawing/2014/main" id="{A3D78249-B198-FCE5-9113-C3005F8D8906}"/>
                </a:ext>
              </a:extLst>
            </p:cNvPr>
            <p:cNvSpPr>
              <a:spLocks noChangeArrowheads="1"/>
            </p:cNvSpPr>
            <p:nvPr/>
          </p:nvSpPr>
          <p:spPr bwMode="auto">
            <a:xfrm>
              <a:off x="4043"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0" name="Rectangle 243">
              <a:extLst>
                <a:ext uri="{FF2B5EF4-FFF2-40B4-BE49-F238E27FC236}">
                  <a16:creationId xmlns:a16="http://schemas.microsoft.com/office/drawing/2014/main" id="{F7DDC3D2-B631-EBB5-C653-8DBC6893EA74}"/>
                </a:ext>
              </a:extLst>
            </p:cNvPr>
            <p:cNvSpPr>
              <a:spLocks noChangeArrowheads="1"/>
            </p:cNvSpPr>
            <p:nvPr/>
          </p:nvSpPr>
          <p:spPr bwMode="auto">
            <a:xfrm>
              <a:off x="4299" y="38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1" name="Rectangle 244">
              <a:extLst>
                <a:ext uri="{FF2B5EF4-FFF2-40B4-BE49-F238E27FC236}">
                  <a16:creationId xmlns:a16="http://schemas.microsoft.com/office/drawing/2014/main" id="{064A3259-BD5F-6FB0-38D5-84FF9E86B1E2}"/>
                </a:ext>
              </a:extLst>
            </p:cNvPr>
            <p:cNvSpPr>
              <a:spLocks noChangeArrowheads="1"/>
            </p:cNvSpPr>
            <p:nvPr/>
          </p:nvSpPr>
          <p:spPr bwMode="auto">
            <a:xfrm>
              <a:off x="4542" y="381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2" name="Rectangle 245">
              <a:extLst>
                <a:ext uri="{FF2B5EF4-FFF2-40B4-BE49-F238E27FC236}">
                  <a16:creationId xmlns:a16="http://schemas.microsoft.com/office/drawing/2014/main" id="{3DCB3641-7791-A767-5E07-31F432FAC5B7}"/>
                </a:ext>
              </a:extLst>
            </p:cNvPr>
            <p:cNvSpPr>
              <a:spLocks noChangeArrowheads="1"/>
            </p:cNvSpPr>
            <p:nvPr/>
          </p:nvSpPr>
          <p:spPr bwMode="auto">
            <a:xfrm>
              <a:off x="4797" y="381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3" name="Rectangle 246">
              <a:extLst>
                <a:ext uri="{FF2B5EF4-FFF2-40B4-BE49-F238E27FC236}">
                  <a16:creationId xmlns:a16="http://schemas.microsoft.com/office/drawing/2014/main" id="{D432F9BA-C2B3-ECC7-C381-62E12F2A1AEE}"/>
                </a:ext>
              </a:extLst>
            </p:cNvPr>
            <p:cNvSpPr>
              <a:spLocks noChangeArrowheads="1"/>
            </p:cNvSpPr>
            <p:nvPr/>
          </p:nvSpPr>
          <p:spPr bwMode="auto">
            <a:xfrm>
              <a:off x="5053" y="3815"/>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4" name="Line 247">
              <a:extLst>
                <a:ext uri="{FF2B5EF4-FFF2-40B4-BE49-F238E27FC236}">
                  <a16:creationId xmlns:a16="http://schemas.microsoft.com/office/drawing/2014/main" id="{E5DBE9C7-33F2-146B-36D3-5EDDEE8C9C86}"/>
                </a:ext>
              </a:extLst>
            </p:cNvPr>
            <p:cNvSpPr>
              <a:spLocks noChangeShapeType="1"/>
            </p:cNvSpPr>
            <p:nvPr/>
          </p:nvSpPr>
          <p:spPr bwMode="auto">
            <a:xfrm flipV="1">
              <a:off x="3293" y="2372"/>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5" name="Line 248">
              <a:extLst>
                <a:ext uri="{FF2B5EF4-FFF2-40B4-BE49-F238E27FC236}">
                  <a16:creationId xmlns:a16="http://schemas.microsoft.com/office/drawing/2014/main" id="{21E06EFB-BDEF-4F85-F734-74D0051AE181}"/>
                </a:ext>
              </a:extLst>
            </p:cNvPr>
            <p:cNvSpPr>
              <a:spLocks noChangeShapeType="1"/>
            </p:cNvSpPr>
            <p:nvPr/>
          </p:nvSpPr>
          <p:spPr bwMode="auto">
            <a:xfrm>
              <a:off x="3293" y="378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6" name="Line 249">
              <a:extLst>
                <a:ext uri="{FF2B5EF4-FFF2-40B4-BE49-F238E27FC236}">
                  <a16:creationId xmlns:a16="http://schemas.microsoft.com/office/drawing/2014/main" id="{655309A7-075C-FDBA-9918-D7DF5DE6AAC5}"/>
                </a:ext>
              </a:extLst>
            </p:cNvPr>
            <p:cNvSpPr>
              <a:spLocks noChangeShapeType="1"/>
            </p:cNvSpPr>
            <p:nvPr/>
          </p:nvSpPr>
          <p:spPr bwMode="auto">
            <a:xfrm>
              <a:off x="3293" y="358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7" name="Line 250">
              <a:extLst>
                <a:ext uri="{FF2B5EF4-FFF2-40B4-BE49-F238E27FC236}">
                  <a16:creationId xmlns:a16="http://schemas.microsoft.com/office/drawing/2014/main" id="{4F5701A9-5A79-896D-8887-9E0AA8268841}"/>
                </a:ext>
              </a:extLst>
            </p:cNvPr>
            <p:cNvSpPr>
              <a:spLocks noChangeShapeType="1"/>
            </p:cNvSpPr>
            <p:nvPr/>
          </p:nvSpPr>
          <p:spPr bwMode="auto">
            <a:xfrm>
              <a:off x="3293" y="338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8" name="Line 251">
              <a:extLst>
                <a:ext uri="{FF2B5EF4-FFF2-40B4-BE49-F238E27FC236}">
                  <a16:creationId xmlns:a16="http://schemas.microsoft.com/office/drawing/2014/main" id="{5220B612-937E-C5F8-FAD0-9797A71CFC8A}"/>
                </a:ext>
              </a:extLst>
            </p:cNvPr>
            <p:cNvSpPr>
              <a:spLocks noChangeShapeType="1"/>
            </p:cNvSpPr>
            <p:nvPr/>
          </p:nvSpPr>
          <p:spPr bwMode="auto">
            <a:xfrm>
              <a:off x="3293" y="318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9" name="Line 252">
              <a:extLst>
                <a:ext uri="{FF2B5EF4-FFF2-40B4-BE49-F238E27FC236}">
                  <a16:creationId xmlns:a16="http://schemas.microsoft.com/office/drawing/2014/main" id="{D22B7386-E5E5-14C0-50E4-6C25CE3F5959}"/>
                </a:ext>
              </a:extLst>
            </p:cNvPr>
            <p:cNvSpPr>
              <a:spLocks noChangeShapeType="1"/>
            </p:cNvSpPr>
            <p:nvPr/>
          </p:nvSpPr>
          <p:spPr bwMode="auto">
            <a:xfrm>
              <a:off x="3293" y="297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0" name="Line 253">
              <a:extLst>
                <a:ext uri="{FF2B5EF4-FFF2-40B4-BE49-F238E27FC236}">
                  <a16:creationId xmlns:a16="http://schemas.microsoft.com/office/drawing/2014/main" id="{DD29A76C-A3DD-B56E-1F15-745C87A90ECD}"/>
                </a:ext>
              </a:extLst>
            </p:cNvPr>
            <p:cNvSpPr>
              <a:spLocks noChangeShapeType="1"/>
            </p:cNvSpPr>
            <p:nvPr/>
          </p:nvSpPr>
          <p:spPr bwMode="auto">
            <a:xfrm>
              <a:off x="3293" y="27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1" name="Line 254">
              <a:extLst>
                <a:ext uri="{FF2B5EF4-FFF2-40B4-BE49-F238E27FC236}">
                  <a16:creationId xmlns:a16="http://schemas.microsoft.com/office/drawing/2014/main" id="{A773C773-F61A-91DD-47DD-239A0BA18207}"/>
                </a:ext>
              </a:extLst>
            </p:cNvPr>
            <p:cNvSpPr>
              <a:spLocks noChangeShapeType="1"/>
            </p:cNvSpPr>
            <p:nvPr/>
          </p:nvSpPr>
          <p:spPr bwMode="auto">
            <a:xfrm>
              <a:off x="3293" y="257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2" name="Line 255">
              <a:extLst>
                <a:ext uri="{FF2B5EF4-FFF2-40B4-BE49-F238E27FC236}">
                  <a16:creationId xmlns:a16="http://schemas.microsoft.com/office/drawing/2014/main" id="{39210F43-B2FA-2A4C-E705-388914A7BA6C}"/>
                </a:ext>
              </a:extLst>
            </p:cNvPr>
            <p:cNvSpPr>
              <a:spLocks noChangeShapeType="1"/>
            </p:cNvSpPr>
            <p:nvPr/>
          </p:nvSpPr>
          <p:spPr bwMode="auto">
            <a:xfrm>
              <a:off x="3293" y="237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3" name="Rectangle 256">
              <a:extLst>
                <a:ext uri="{FF2B5EF4-FFF2-40B4-BE49-F238E27FC236}">
                  <a16:creationId xmlns:a16="http://schemas.microsoft.com/office/drawing/2014/main" id="{57D91A00-CEA4-E8A3-6E1C-993AB2FC3C0E}"/>
                </a:ext>
              </a:extLst>
            </p:cNvPr>
            <p:cNvSpPr>
              <a:spLocks noChangeArrowheads="1"/>
            </p:cNvSpPr>
            <p:nvPr/>
          </p:nvSpPr>
          <p:spPr bwMode="auto">
            <a:xfrm>
              <a:off x="3198" y="3737"/>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-2</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54" name="Rectangle 257">
              <a:extLst>
                <a:ext uri="{FF2B5EF4-FFF2-40B4-BE49-F238E27FC236}">
                  <a16:creationId xmlns:a16="http://schemas.microsoft.com/office/drawing/2014/main" id="{DCAB97A2-9C4F-3BF6-FB4F-1F5E9112CC45}"/>
                </a:ext>
              </a:extLst>
            </p:cNvPr>
            <p:cNvSpPr>
              <a:spLocks noChangeArrowheads="1"/>
            </p:cNvSpPr>
            <p:nvPr/>
          </p:nvSpPr>
          <p:spPr bwMode="auto">
            <a:xfrm>
              <a:off x="3198" y="3535"/>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55" name="Rectangle 258">
              <a:extLst>
                <a:ext uri="{FF2B5EF4-FFF2-40B4-BE49-F238E27FC236}">
                  <a16:creationId xmlns:a16="http://schemas.microsoft.com/office/drawing/2014/main" id="{16F98C0C-2300-4DE1-6EA5-AC3F8940A9AC}"/>
                </a:ext>
              </a:extLst>
            </p:cNvPr>
            <p:cNvSpPr>
              <a:spLocks noChangeArrowheads="1"/>
            </p:cNvSpPr>
            <p:nvPr/>
          </p:nvSpPr>
          <p:spPr bwMode="auto">
            <a:xfrm>
              <a:off x="3214" y="333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56" name="Rectangle 259">
              <a:extLst>
                <a:ext uri="{FF2B5EF4-FFF2-40B4-BE49-F238E27FC236}">
                  <a16:creationId xmlns:a16="http://schemas.microsoft.com/office/drawing/2014/main" id="{41C77123-9F88-BC93-585A-A439EC459AC0}"/>
                </a:ext>
              </a:extLst>
            </p:cNvPr>
            <p:cNvSpPr>
              <a:spLocks noChangeArrowheads="1"/>
            </p:cNvSpPr>
            <p:nvPr/>
          </p:nvSpPr>
          <p:spPr bwMode="auto">
            <a:xfrm>
              <a:off x="3214" y="313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57" name="Rectangle 260">
              <a:extLst>
                <a:ext uri="{FF2B5EF4-FFF2-40B4-BE49-F238E27FC236}">
                  <a16:creationId xmlns:a16="http://schemas.microsoft.com/office/drawing/2014/main" id="{7E02DC40-03DF-997B-2785-1BDEBB9218ED}"/>
                </a:ext>
              </a:extLst>
            </p:cNvPr>
            <p:cNvSpPr>
              <a:spLocks noChangeArrowheads="1"/>
            </p:cNvSpPr>
            <p:nvPr/>
          </p:nvSpPr>
          <p:spPr bwMode="auto">
            <a:xfrm>
              <a:off x="3214" y="292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58" name="Rectangle 261">
              <a:extLst>
                <a:ext uri="{FF2B5EF4-FFF2-40B4-BE49-F238E27FC236}">
                  <a16:creationId xmlns:a16="http://schemas.microsoft.com/office/drawing/2014/main" id="{551041A5-A0C3-691D-124C-D4FC8B03CB6A}"/>
                </a:ext>
              </a:extLst>
            </p:cNvPr>
            <p:cNvSpPr>
              <a:spLocks noChangeArrowheads="1"/>
            </p:cNvSpPr>
            <p:nvPr/>
          </p:nvSpPr>
          <p:spPr bwMode="auto">
            <a:xfrm>
              <a:off x="3214" y="272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59" name="Rectangle 262">
              <a:extLst>
                <a:ext uri="{FF2B5EF4-FFF2-40B4-BE49-F238E27FC236}">
                  <a16:creationId xmlns:a16="http://schemas.microsoft.com/office/drawing/2014/main" id="{5552CBEB-D13E-DDA2-BB69-6A3FA819C2DE}"/>
                </a:ext>
              </a:extLst>
            </p:cNvPr>
            <p:cNvSpPr>
              <a:spLocks noChangeArrowheads="1"/>
            </p:cNvSpPr>
            <p:nvPr/>
          </p:nvSpPr>
          <p:spPr bwMode="auto">
            <a:xfrm>
              <a:off x="3214" y="252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60" name="Rectangle 263">
              <a:extLst>
                <a:ext uri="{FF2B5EF4-FFF2-40B4-BE49-F238E27FC236}">
                  <a16:creationId xmlns:a16="http://schemas.microsoft.com/office/drawing/2014/main" id="{83873731-7F67-8D46-2AC3-C02A915D206B}"/>
                </a:ext>
              </a:extLst>
            </p:cNvPr>
            <p:cNvSpPr>
              <a:spLocks noChangeArrowheads="1"/>
            </p:cNvSpPr>
            <p:nvPr/>
          </p:nvSpPr>
          <p:spPr bwMode="auto">
            <a:xfrm>
              <a:off x="3214" y="23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61" name="Freeform 264">
              <a:extLst>
                <a:ext uri="{FF2B5EF4-FFF2-40B4-BE49-F238E27FC236}">
                  <a16:creationId xmlns:a16="http://schemas.microsoft.com/office/drawing/2014/main" id="{3A2BE08A-E1DB-3C9D-B0F7-690ABCDE96AA}"/>
                </a:ext>
              </a:extLst>
            </p:cNvPr>
            <p:cNvSpPr>
              <a:spLocks/>
            </p:cNvSpPr>
            <p:nvPr/>
          </p:nvSpPr>
          <p:spPr bwMode="auto">
            <a:xfrm>
              <a:off x="3293" y="2551"/>
              <a:ext cx="1606" cy="921"/>
            </a:xfrm>
            <a:custGeom>
              <a:avLst/>
              <a:gdLst>
                <a:gd name="T0" fmla="*/ 0 w 1606"/>
                <a:gd name="T1" fmla="*/ 679 h 921"/>
                <a:gd name="T2" fmla="*/ 32 w 1606"/>
                <a:gd name="T3" fmla="*/ 684 h 921"/>
                <a:gd name="T4" fmla="*/ 64 w 1606"/>
                <a:gd name="T5" fmla="*/ 687 h 921"/>
                <a:gd name="T6" fmla="*/ 96 w 1606"/>
                <a:gd name="T7" fmla="*/ 691 h 921"/>
                <a:gd name="T8" fmla="*/ 128 w 1606"/>
                <a:gd name="T9" fmla="*/ 695 h 921"/>
                <a:gd name="T10" fmla="*/ 161 w 1606"/>
                <a:gd name="T11" fmla="*/ 701 h 921"/>
                <a:gd name="T12" fmla="*/ 193 w 1606"/>
                <a:gd name="T13" fmla="*/ 709 h 921"/>
                <a:gd name="T14" fmla="*/ 225 w 1606"/>
                <a:gd name="T15" fmla="*/ 721 h 921"/>
                <a:gd name="T16" fmla="*/ 257 w 1606"/>
                <a:gd name="T17" fmla="*/ 739 h 921"/>
                <a:gd name="T18" fmla="*/ 289 w 1606"/>
                <a:gd name="T19" fmla="*/ 763 h 921"/>
                <a:gd name="T20" fmla="*/ 321 w 1606"/>
                <a:gd name="T21" fmla="*/ 792 h 921"/>
                <a:gd name="T22" fmla="*/ 353 w 1606"/>
                <a:gd name="T23" fmla="*/ 824 h 921"/>
                <a:gd name="T24" fmla="*/ 385 w 1606"/>
                <a:gd name="T25" fmla="*/ 854 h 921"/>
                <a:gd name="T26" fmla="*/ 417 w 1606"/>
                <a:gd name="T27" fmla="*/ 880 h 921"/>
                <a:gd name="T28" fmla="*/ 450 w 1606"/>
                <a:gd name="T29" fmla="*/ 899 h 921"/>
                <a:gd name="T30" fmla="*/ 482 w 1606"/>
                <a:gd name="T31" fmla="*/ 911 h 921"/>
                <a:gd name="T32" fmla="*/ 514 w 1606"/>
                <a:gd name="T33" fmla="*/ 919 h 921"/>
                <a:gd name="T34" fmla="*/ 546 w 1606"/>
                <a:gd name="T35" fmla="*/ 921 h 921"/>
                <a:gd name="T36" fmla="*/ 578 w 1606"/>
                <a:gd name="T37" fmla="*/ 918 h 921"/>
                <a:gd name="T38" fmla="*/ 610 w 1606"/>
                <a:gd name="T39" fmla="*/ 909 h 921"/>
                <a:gd name="T40" fmla="*/ 642 w 1606"/>
                <a:gd name="T41" fmla="*/ 892 h 921"/>
                <a:gd name="T42" fmla="*/ 674 w 1606"/>
                <a:gd name="T43" fmla="*/ 861 h 921"/>
                <a:gd name="T44" fmla="*/ 707 w 1606"/>
                <a:gd name="T45" fmla="*/ 812 h 921"/>
                <a:gd name="T46" fmla="*/ 739 w 1606"/>
                <a:gd name="T47" fmla="*/ 741 h 921"/>
                <a:gd name="T48" fmla="*/ 771 w 1606"/>
                <a:gd name="T49" fmla="*/ 648 h 921"/>
                <a:gd name="T50" fmla="*/ 803 w 1606"/>
                <a:gd name="T51" fmla="*/ 546 h 921"/>
                <a:gd name="T52" fmla="*/ 835 w 1606"/>
                <a:gd name="T53" fmla="*/ 451 h 921"/>
                <a:gd name="T54" fmla="*/ 867 w 1606"/>
                <a:gd name="T55" fmla="*/ 373 h 921"/>
                <a:gd name="T56" fmla="*/ 899 w 1606"/>
                <a:gd name="T57" fmla="*/ 319 h 921"/>
                <a:gd name="T58" fmla="*/ 931 w 1606"/>
                <a:gd name="T59" fmla="*/ 284 h 921"/>
                <a:gd name="T60" fmla="*/ 963 w 1606"/>
                <a:gd name="T61" fmla="*/ 263 h 921"/>
                <a:gd name="T62" fmla="*/ 996 w 1606"/>
                <a:gd name="T63" fmla="*/ 251 h 921"/>
                <a:gd name="T64" fmla="*/ 1028 w 1606"/>
                <a:gd name="T65" fmla="*/ 246 h 921"/>
                <a:gd name="T66" fmla="*/ 1060 w 1606"/>
                <a:gd name="T67" fmla="*/ 246 h 921"/>
                <a:gd name="T68" fmla="*/ 1092 w 1606"/>
                <a:gd name="T69" fmla="*/ 252 h 921"/>
                <a:gd name="T70" fmla="*/ 1124 w 1606"/>
                <a:gd name="T71" fmla="*/ 266 h 921"/>
                <a:gd name="T72" fmla="*/ 1156 w 1606"/>
                <a:gd name="T73" fmla="*/ 294 h 921"/>
                <a:gd name="T74" fmla="*/ 1188 w 1606"/>
                <a:gd name="T75" fmla="*/ 339 h 921"/>
                <a:gd name="T76" fmla="*/ 1220 w 1606"/>
                <a:gd name="T77" fmla="*/ 396 h 921"/>
                <a:gd name="T78" fmla="*/ 1252 w 1606"/>
                <a:gd name="T79" fmla="*/ 451 h 921"/>
                <a:gd name="T80" fmla="*/ 1285 w 1606"/>
                <a:gd name="T81" fmla="*/ 491 h 921"/>
                <a:gd name="T82" fmla="*/ 1317 w 1606"/>
                <a:gd name="T83" fmla="*/ 510 h 921"/>
                <a:gd name="T84" fmla="*/ 1349 w 1606"/>
                <a:gd name="T85" fmla="*/ 510 h 921"/>
                <a:gd name="T86" fmla="*/ 1381 w 1606"/>
                <a:gd name="T87" fmla="*/ 493 h 921"/>
                <a:gd name="T88" fmla="*/ 1413 w 1606"/>
                <a:gd name="T89" fmla="*/ 456 h 921"/>
                <a:gd name="T90" fmla="*/ 1445 w 1606"/>
                <a:gd name="T91" fmla="*/ 397 h 921"/>
                <a:gd name="T92" fmla="*/ 1477 w 1606"/>
                <a:gd name="T93" fmla="*/ 317 h 921"/>
                <a:gd name="T94" fmla="*/ 1509 w 1606"/>
                <a:gd name="T95" fmla="*/ 225 h 921"/>
                <a:gd name="T96" fmla="*/ 1541 w 1606"/>
                <a:gd name="T97" fmla="*/ 133 h 921"/>
                <a:gd name="T98" fmla="*/ 1574 w 1606"/>
                <a:gd name="T99" fmla="*/ 56 h 921"/>
                <a:gd name="T100" fmla="*/ 1606 w 1606"/>
                <a:gd name="T101"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21">
                  <a:moveTo>
                    <a:pt x="0" y="679"/>
                  </a:moveTo>
                  <a:lnTo>
                    <a:pt x="32" y="684"/>
                  </a:lnTo>
                  <a:lnTo>
                    <a:pt x="64" y="687"/>
                  </a:lnTo>
                  <a:lnTo>
                    <a:pt x="96" y="691"/>
                  </a:lnTo>
                  <a:lnTo>
                    <a:pt x="128" y="695"/>
                  </a:lnTo>
                  <a:lnTo>
                    <a:pt x="161" y="701"/>
                  </a:lnTo>
                  <a:lnTo>
                    <a:pt x="193" y="709"/>
                  </a:lnTo>
                  <a:lnTo>
                    <a:pt x="225" y="721"/>
                  </a:lnTo>
                  <a:lnTo>
                    <a:pt x="257" y="739"/>
                  </a:lnTo>
                  <a:lnTo>
                    <a:pt x="289" y="763"/>
                  </a:lnTo>
                  <a:lnTo>
                    <a:pt x="321" y="792"/>
                  </a:lnTo>
                  <a:lnTo>
                    <a:pt x="353" y="824"/>
                  </a:lnTo>
                  <a:lnTo>
                    <a:pt x="385" y="854"/>
                  </a:lnTo>
                  <a:lnTo>
                    <a:pt x="417" y="880"/>
                  </a:lnTo>
                  <a:lnTo>
                    <a:pt x="450" y="899"/>
                  </a:lnTo>
                  <a:lnTo>
                    <a:pt x="482" y="911"/>
                  </a:lnTo>
                  <a:lnTo>
                    <a:pt x="514" y="919"/>
                  </a:lnTo>
                  <a:lnTo>
                    <a:pt x="546" y="921"/>
                  </a:lnTo>
                  <a:lnTo>
                    <a:pt x="578" y="918"/>
                  </a:lnTo>
                  <a:lnTo>
                    <a:pt x="610" y="909"/>
                  </a:lnTo>
                  <a:lnTo>
                    <a:pt x="642" y="892"/>
                  </a:lnTo>
                  <a:lnTo>
                    <a:pt x="674" y="861"/>
                  </a:lnTo>
                  <a:lnTo>
                    <a:pt x="707" y="812"/>
                  </a:lnTo>
                  <a:lnTo>
                    <a:pt x="739" y="741"/>
                  </a:lnTo>
                  <a:lnTo>
                    <a:pt x="771" y="648"/>
                  </a:lnTo>
                  <a:lnTo>
                    <a:pt x="803" y="546"/>
                  </a:lnTo>
                  <a:lnTo>
                    <a:pt x="835" y="451"/>
                  </a:lnTo>
                  <a:lnTo>
                    <a:pt x="867" y="373"/>
                  </a:lnTo>
                  <a:lnTo>
                    <a:pt x="899" y="319"/>
                  </a:lnTo>
                  <a:lnTo>
                    <a:pt x="931" y="284"/>
                  </a:lnTo>
                  <a:lnTo>
                    <a:pt x="963" y="263"/>
                  </a:lnTo>
                  <a:lnTo>
                    <a:pt x="996" y="251"/>
                  </a:lnTo>
                  <a:lnTo>
                    <a:pt x="1028" y="246"/>
                  </a:lnTo>
                  <a:lnTo>
                    <a:pt x="1060" y="246"/>
                  </a:lnTo>
                  <a:lnTo>
                    <a:pt x="1092" y="252"/>
                  </a:lnTo>
                  <a:lnTo>
                    <a:pt x="1124" y="266"/>
                  </a:lnTo>
                  <a:lnTo>
                    <a:pt x="1156" y="294"/>
                  </a:lnTo>
                  <a:lnTo>
                    <a:pt x="1188" y="339"/>
                  </a:lnTo>
                  <a:lnTo>
                    <a:pt x="1220" y="396"/>
                  </a:lnTo>
                  <a:lnTo>
                    <a:pt x="1252" y="451"/>
                  </a:lnTo>
                  <a:lnTo>
                    <a:pt x="1285" y="491"/>
                  </a:lnTo>
                  <a:lnTo>
                    <a:pt x="1317" y="510"/>
                  </a:lnTo>
                  <a:lnTo>
                    <a:pt x="1349" y="510"/>
                  </a:lnTo>
                  <a:lnTo>
                    <a:pt x="1381" y="493"/>
                  </a:lnTo>
                  <a:lnTo>
                    <a:pt x="1413" y="456"/>
                  </a:lnTo>
                  <a:lnTo>
                    <a:pt x="1445" y="397"/>
                  </a:lnTo>
                  <a:lnTo>
                    <a:pt x="1477" y="317"/>
                  </a:lnTo>
                  <a:lnTo>
                    <a:pt x="1509" y="225"/>
                  </a:lnTo>
                  <a:lnTo>
                    <a:pt x="1541" y="133"/>
                  </a:lnTo>
                  <a:lnTo>
                    <a:pt x="1574" y="5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2" name="Freeform 265">
              <a:extLst>
                <a:ext uri="{FF2B5EF4-FFF2-40B4-BE49-F238E27FC236}">
                  <a16:creationId xmlns:a16="http://schemas.microsoft.com/office/drawing/2014/main" id="{59F2DE37-012D-E5EE-B97C-D6727F9E1CC5}"/>
                </a:ext>
              </a:extLst>
            </p:cNvPr>
            <p:cNvSpPr>
              <a:spLocks/>
            </p:cNvSpPr>
            <p:nvPr/>
          </p:nvSpPr>
          <p:spPr bwMode="auto">
            <a:xfrm>
              <a:off x="3293" y="2769"/>
              <a:ext cx="1606" cy="635"/>
            </a:xfrm>
            <a:custGeom>
              <a:avLst/>
              <a:gdLst>
                <a:gd name="T0" fmla="*/ 0 w 1606"/>
                <a:gd name="T1" fmla="*/ 635 h 635"/>
                <a:gd name="T2" fmla="*/ 32 w 1606"/>
                <a:gd name="T3" fmla="*/ 541 h 635"/>
                <a:gd name="T4" fmla="*/ 64 w 1606"/>
                <a:gd name="T5" fmla="*/ 468 h 635"/>
                <a:gd name="T6" fmla="*/ 96 w 1606"/>
                <a:gd name="T7" fmla="*/ 419 h 635"/>
                <a:gd name="T8" fmla="*/ 128 w 1606"/>
                <a:gd name="T9" fmla="*/ 389 h 635"/>
                <a:gd name="T10" fmla="*/ 161 w 1606"/>
                <a:gd name="T11" fmla="*/ 374 h 635"/>
                <a:gd name="T12" fmla="*/ 193 w 1606"/>
                <a:gd name="T13" fmla="*/ 371 h 635"/>
                <a:gd name="T14" fmla="*/ 225 w 1606"/>
                <a:gd name="T15" fmla="*/ 378 h 635"/>
                <a:gd name="T16" fmla="*/ 257 w 1606"/>
                <a:gd name="T17" fmla="*/ 394 h 635"/>
                <a:gd name="T18" fmla="*/ 289 w 1606"/>
                <a:gd name="T19" fmla="*/ 420 h 635"/>
                <a:gd name="T20" fmla="*/ 321 w 1606"/>
                <a:gd name="T21" fmla="*/ 454 h 635"/>
                <a:gd name="T22" fmla="*/ 353 w 1606"/>
                <a:gd name="T23" fmla="*/ 493 h 635"/>
                <a:gd name="T24" fmla="*/ 385 w 1606"/>
                <a:gd name="T25" fmla="*/ 529 h 635"/>
                <a:gd name="T26" fmla="*/ 417 w 1606"/>
                <a:gd name="T27" fmla="*/ 560 h 635"/>
                <a:gd name="T28" fmla="*/ 450 w 1606"/>
                <a:gd name="T29" fmla="*/ 584 h 635"/>
                <a:gd name="T30" fmla="*/ 482 w 1606"/>
                <a:gd name="T31" fmla="*/ 600 h 635"/>
                <a:gd name="T32" fmla="*/ 514 w 1606"/>
                <a:gd name="T33" fmla="*/ 610 h 635"/>
                <a:gd name="T34" fmla="*/ 546 w 1606"/>
                <a:gd name="T35" fmla="*/ 616 h 635"/>
                <a:gd name="T36" fmla="*/ 578 w 1606"/>
                <a:gd name="T37" fmla="*/ 618 h 635"/>
                <a:gd name="T38" fmla="*/ 610 w 1606"/>
                <a:gd name="T39" fmla="*/ 616 h 635"/>
                <a:gd name="T40" fmla="*/ 642 w 1606"/>
                <a:gd name="T41" fmla="*/ 608 h 635"/>
                <a:gd name="T42" fmla="*/ 674 w 1606"/>
                <a:gd name="T43" fmla="*/ 590 h 635"/>
                <a:gd name="T44" fmla="*/ 707 w 1606"/>
                <a:gd name="T45" fmla="*/ 554 h 635"/>
                <a:gd name="T46" fmla="*/ 739 w 1606"/>
                <a:gd name="T47" fmla="*/ 493 h 635"/>
                <a:gd name="T48" fmla="*/ 771 w 1606"/>
                <a:gd name="T49" fmla="*/ 405 h 635"/>
                <a:gd name="T50" fmla="*/ 803 w 1606"/>
                <a:gd name="T51" fmla="*/ 308 h 635"/>
                <a:gd name="T52" fmla="*/ 835 w 1606"/>
                <a:gd name="T53" fmla="*/ 226 h 635"/>
                <a:gd name="T54" fmla="*/ 867 w 1606"/>
                <a:gd name="T55" fmla="*/ 171 h 635"/>
                <a:gd name="T56" fmla="*/ 899 w 1606"/>
                <a:gd name="T57" fmla="*/ 141 h 635"/>
                <a:gd name="T58" fmla="*/ 931 w 1606"/>
                <a:gd name="T59" fmla="*/ 125 h 635"/>
                <a:gd name="T60" fmla="*/ 963 w 1606"/>
                <a:gd name="T61" fmla="*/ 118 h 635"/>
                <a:gd name="T62" fmla="*/ 996 w 1606"/>
                <a:gd name="T63" fmla="*/ 116 h 635"/>
                <a:gd name="T64" fmla="*/ 1028 w 1606"/>
                <a:gd name="T65" fmla="*/ 118 h 635"/>
                <a:gd name="T66" fmla="*/ 1060 w 1606"/>
                <a:gd name="T67" fmla="*/ 125 h 635"/>
                <a:gd name="T68" fmla="*/ 1092 w 1606"/>
                <a:gd name="T69" fmla="*/ 139 h 635"/>
                <a:gd name="T70" fmla="*/ 1124 w 1606"/>
                <a:gd name="T71" fmla="*/ 167 h 635"/>
                <a:gd name="T72" fmla="*/ 1156 w 1606"/>
                <a:gd name="T73" fmla="*/ 212 h 635"/>
                <a:gd name="T74" fmla="*/ 1188 w 1606"/>
                <a:gd name="T75" fmla="*/ 274 h 635"/>
                <a:gd name="T76" fmla="*/ 1220 w 1606"/>
                <a:gd name="T77" fmla="*/ 343 h 635"/>
                <a:gd name="T78" fmla="*/ 1252 w 1606"/>
                <a:gd name="T79" fmla="*/ 400 h 635"/>
                <a:gd name="T80" fmla="*/ 1285 w 1606"/>
                <a:gd name="T81" fmla="*/ 439 h 635"/>
                <a:gd name="T82" fmla="*/ 1317 w 1606"/>
                <a:gd name="T83" fmla="*/ 458 h 635"/>
                <a:gd name="T84" fmla="*/ 1349 w 1606"/>
                <a:gd name="T85" fmla="*/ 463 h 635"/>
                <a:gd name="T86" fmla="*/ 1381 w 1606"/>
                <a:gd name="T87" fmla="*/ 457 h 635"/>
                <a:gd name="T88" fmla="*/ 1413 w 1606"/>
                <a:gd name="T89" fmla="*/ 438 h 635"/>
                <a:gd name="T90" fmla="*/ 1445 w 1606"/>
                <a:gd name="T91" fmla="*/ 406 h 635"/>
                <a:gd name="T92" fmla="*/ 1477 w 1606"/>
                <a:gd name="T93" fmla="*/ 357 h 635"/>
                <a:gd name="T94" fmla="*/ 1509 w 1606"/>
                <a:gd name="T95" fmla="*/ 287 h 635"/>
                <a:gd name="T96" fmla="*/ 1541 w 1606"/>
                <a:gd name="T97" fmla="*/ 198 h 635"/>
                <a:gd name="T98" fmla="*/ 1574 w 1606"/>
                <a:gd name="T99" fmla="*/ 98 h 635"/>
                <a:gd name="T100" fmla="*/ 1606 w 1606"/>
                <a:gd name="T101"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35">
                  <a:moveTo>
                    <a:pt x="0" y="635"/>
                  </a:moveTo>
                  <a:lnTo>
                    <a:pt x="32" y="541"/>
                  </a:lnTo>
                  <a:lnTo>
                    <a:pt x="64" y="468"/>
                  </a:lnTo>
                  <a:lnTo>
                    <a:pt x="96" y="419"/>
                  </a:lnTo>
                  <a:lnTo>
                    <a:pt x="128" y="389"/>
                  </a:lnTo>
                  <a:lnTo>
                    <a:pt x="161" y="374"/>
                  </a:lnTo>
                  <a:lnTo>
                    <a:pt x="193" y="371"/>
                  </a:lnTo>
                  <a:lnTo>
                    <a:pt x="225" y="378"/>
                  </a:lnTo>
                  <a:lnTo>
                    <a:pt x="257" y="394"/>
                  </a:lnTo>
                  <a:lnTo>
                    <a:pt x="289" y="420"/>
                  </a:lnTo>
                  <a:lnTo>
                    <a:pt x="321" y="454"/>
                  </a:lnTo>
                  <a:lnTo>
                    <a:pt x="353" y="493"/>
                  </a:lnTo>
                  <a:lnTo>
                    <a:pt x="385" y="529"/>
                  </a:lnTo>
                  <a:lnTo>
                    <a:pt x="417" y="560"/>
                  </a:lnTo>
                  <a:lnTo>
                    <a:pt x="450" y="584"/>
                  </a:lnTo>
                  <a:lnTo>
                    <a:pt x="482" y="600"/>
                  </a:lnTo>
                  <a:lnTo>
                    <a:pt x="514" y="610"/>
                  </a:lnTo>
                  <a:lnTo>
                    <a:pt x="546" y="616"/>
                  </a:lnTo>
                  <a:lnTo>
                    <a:pt x="578" y="618"/>
                  </a:lnTo>
                  <a:lnTo>
                    <a:pt x="610" y="616"/>
                  </a:lnTo>
                  <a:lnTo>
                    <a:pt x="642" y="608"/>
                  </a:lnTo>
                  <a:lnTo>
                    <a:pt x="674" y="590"/>
                  </a:lnTo>
                  <a:lnTo>
                    <a:pt x="707" y="554"/>
                  </a:lnTo>
                  <a:lnTo>
                    <a:pt x="739" y="493"/>
                  </a:lnTo>
                  <a:lnTo>
                    <a:pt x="771" y="405"/>
                  </a:lnTo>
                  <a:lnTo>
                    <a:pt x="803" y="308"/>
                  </a:lnTo>
                  <a:lnTo>
                    <a:pt x="835" y="226"/>
                  </a:lnTo>
                  <a:lnTo>
                    <a:pt x="867" y="171"/>
                  </a:lnTo>
                  <a:lnTo>
                    <a:pt x="899" y="141"/>
                  </a:lnTo>
                  <a:lnTo>
                    <a:pt x="931" y="125"/>
                  </a:lnTo>
                  <a:lnTo>
                    <a:pt x="963" y="118"/>
                  </a:lnTo>
                  <a:lnTo>
                    <a:pt x="996" y="116"/>
                  </a:lnTo>
                  <a:lnTo>
                    <a:pt x="1028" y="118"/>
                  </a:lnTo>
                  <a:lnTo>
                    <a:pt x="1060" y="125"/>
                  </a:lnTo>
                  <a:lnTo>
                    <a:pt x="1092" y="139"/>
                  </a:lnTo>
                  <a:lnTo>
                    <a:pt x="1124" y="167"/>
                  </a:lnTo>
                  <a:lnTo>
                    <a:pt x="1156" y="212"/>
                  </a:lnTo>
                  <a:lnTo>
                    <a:pt x="1188" y="274"/>
                  </a:lnTo>
                  <a:lnTo>
                    <a:pt x="1220" y="343"/>
                  </a:lnTo>
                  <a:lnTo>
                    <a:pt x="1252" y="400"/>
                  </a:lnTo>
                  <a:lnTo>
                    <a:pt x="1285" y="439"/>
                  </a:lnTo>
                  <a:lnTo>
                    <a:pt x="1317" y="458"/>
                  </a:lnTo>
                  <a:lnTo>
                    <a:pt x="1349" y="463"/>
                  </a:lnTo>
                  <a:lnTo>
                    <a:pt x="1381" y="457"/>
                  </a:lnTo>
                  <a:lnTo>
                    <a:pt x="1413" y="438"/>
                  </a:lnTo>
                  <a:lnTo>
                    <a:pt x="1445" y="406"/>
                  </a:lnTo>
                  <a:lnTo>
                    <a:pt x="1477" y="357"/>
                  </a:lnTo>
                  <a:lnTo>
                    <a:pt x="1509" y="287"/>
                  </a:lnTo>
                  <a:lnTo>
                    <a:pt x="1541" y="198"/>
                  </a:lnTo>
                  <a:lnTo>
                    <a:pt x="1574" y="9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3" name="Freeform 266">
              <a:extLst>
                <a:ext uri="{FF2B5EF4-FFF2-40B4-BE49-F238E27FC236}">
                  <a16:creationId xmlns:a16="http://schemas.microsoft.com/office/drawing/2014/main" id="{818E5F46-0878-2C34-42EA-99D6724E3DD9}"/>
                </a:ext>
              </a:extLst>
            </p:cNvPr>
            <p:cNvSpPr>
              <a:spLocks/>
            </p:cNvSpPr>
            <p:nvPr/>
          </p:nvSpPr>
          <p:spPr bwMode="auto">
            <a:xfrm>
              <a:off x="3293" y="3020"/>
              <a:ext cx="1606" cy="454"/>
            </a:xfrm>
            <a:custGeom>
              <a:avLst/>
              <a:gdLst>
                <a:gd name="T0" fmla="*/ 0 w 1606"/>
                <a:gd name="T1" fmla="*/ 0 h 454"/>
                <a:gd name="T2" fmla="*/ 32 w 1606"/>
                <a:gd name="T3" fmla="*/ 24 h 454"/>
                <a:gd name="T4" fmla="*/ 64 w 1606"/>
                <a:gd name="T5" fmla="*/ 45 h 454"/>
                <a:gd name="T6" fmla="*/ 96 w 1606"/>
                <a:gd name="T7" fmla="*/ 61 h 454"/>
                <a:gd name="T8" fmla="*/ 128 w 1606"/>
                <a:gd name="T9" fmla="*/ 72 h 454"/>
                <a:gd name="T10" fmla="*/ 161 w 1606"/>
                <a:gd name="T11" fmla="*/ 81 h 454"/>
                <a:gd name="T12" fmla="*/ 193 w 1606"/>
                <a:gd name="T13" fmla="*/ 87 h 454"/>
                <a:gd name="T14" fmla="*/ 225 w 1606"/>
                <a:gd name="T15" fmla="*/ 95 h 454"/>
                <a:gd name="T16" fmla="*/ 257 w 1606"/>
                <a:gd name="T17" fmla="*/ 104 h 454"/>
                <a:gd name="T18" fmla="*/ 289 w 1606"/>
                <a:gd name="T19" fmla="*/ 118 h 454"/>
                <a:gd name="T20" fmla="*/ 321 w 1606"/>
                <a:gd name="T21" fmla="*/ 138 h 454"/>
                <a:gd name="T22" fmla="*/ 353 w 1606"/>
                <a:gd name="T23" fmla="*/ 166 h 454"/>
                <a:gd name="T24" fmla="*/ 385 w 1606"/>
                <a:gd name="T25" fmla="*/ 201 h 454"/>
                <a:gd name="T26" fmla="*/ 417 w 1606"/>
                <a:gd name="T27" fmla="*/ 238 h 454"/>
                <a:gd name="T28" fmla="*/ 450 w 1606"/>
                <a:gd name="T29" fmla="*/ 272 h 454"/>
                <a:gd name="T30" fmla="*/ 482 w 1606"/>
                <a:gd name="T31" fmla="*/ 300 h 454"/>
                <a:gd name="T32" fmla="*/ 514 w 1606"/>
                <a:gd name="T33" fmla="*/ 320 h 454"/>
                <a:gd name="T34" fmla="*/ 546 w 1606"/>
                <a:gd name="T35" fmla="*/ 333 h 454"/>
                <a:gd name="T36" fmla="*/ 578 w 1606"/>
                <a:gd name="T37" fmla="*/ 342 h 454"/>
                <a:gd name="T38" fmla="*/ 610 w 1606"/>
                <a:gd name="T39" fmla="*/ 349 h 454"/>
                <a:gd name="T40" fmla="*/ 642 w 1606"/>
                <a:gd name="T41" fmla="*/ 355 h 454"/>
                <a:gd name="T42" fmla="*/ 674 w 1606"/>
                <a:gd name="T43" fmla="*/ 361 h 454"/>
                <a:gd name="T44" fmla="*/ 707 w 1606"/>
                <a:gd name="T45" fmla="*/ 368 h 454"/>
                <a:gd name="T46" fmla="*/ 739 w 1606"/>
                <a:gd name="T47" fmla="*/ 379 h 454"/>
                <a:gd name="T48" fmla="*/ 771 w 1606"/>
                <a:gd name="T49" fmla="*/ 393 h 454"/>
                <a:gd name="T50" fmla="*/ 803 w 1606"/>
                <a:gd name="T51" fmla="*/ 408 h 454"/>
                <a:gd name="T52" fmla="*/ 835 w 1606"/>
                <a:gd name="T53" fmla="*/ 424 h 454"/>
                <a:gd name="T54" fmla="*/ 867 w 1606"/>
                <a:gd name="T55" fmla="*/ 437 h 454"/>
                <a:gd name="T56" fmla="*/ 899 w 1606"/>
                <a:gd name="T57" fmla="*/ 446 h 454"/>
                <a:gd name="T58" fmla="*/ 931 w 1606"/>
                <a:gd name="T59" fmla="*/ 452 h 454"/>
                <a:gd name="T60" fmla="*/ 963 w 1606"/>
                <a:gd name="T61" fmla="*/ 454 h 454"/>
                <a:gd name="T62" fmla="*/ 996 w 1606"/>
                <a:gd name="T63" fmla="*/ 453 h 454"/>
                <a:gd name="T64" fmla="*/ 1028 w 1606"/>
                <a:gd name="T65" fmla="*/ 448 h 454"/>
                <a:gd name="T66" fmla="*/ 1060 w 1606"/>
                <a:gd name="T67" fmla="*/ 437 h 454"/>
                <a:gd name="T68" fmla="*/ 1092 w 1606"/>
                <a:gd name="T69" fmla="*/ 419 h 454"/>
                <a:gd name="T70" fmla="*/ 1124 w 1606"/>
                <a:gd name="T71" fmla="*/ 392 h 454"/>
                <a:gd name="T72" fmla="*/ 1156 w 1606"/>
                <a:gd name="T73" fmla="*/ 353 h 454"/>
                <a:gd name="T74" fmla="*/ 1188 w 1606"/>
                <a:gd name="T75" fmla="*/ 305 h 454"/>
                <a:gd name="T76" fmla="*/ 1220 w 1606"/>
                <a:gd name="T77" fmla="*/ 253 h 454"/>
                <a:gd name="T78" fmla="*/ 1252 w 1606"/>
                <a:gd name="T79" fmla="*/ 204 h 454"/>
                <a:gd name="T80" fmla="*/ 1285 w 1606"/>
                <a:gd name="T81" fmla="*/ 166 h 454"/>
                <a:gd name="T82" fmla="*/ 1317 w 1606"/>
                <a:gd name="T83" fmla="*/ 138 h 454"/>
                <a:gd name="T84" fmla="*/ 1349 w 1606"/>
                <a:gd name="T85" fmla="*/ 120 h 454"/>
                <a:gd name="T86" fmla="*/ 1381 w 1606"/>
                <a:gd name="T87" fmla="*/ 109 h 454"/>
                <a:gd name="T88" fmla="*/ 1413 w 1606"/>
                <a:gd name="T89" fmla="*/ 102 h 454"/>
                <a:gd name="T90" fmla="*/ 1445 w 1606"/>
                <a:gd name="T91" fmla="*/ 99 h 454"/>
                <a:gd name="T92" fmla="*/ 1477 w 1606"/>
                <a:gd name="T93" fmla="*/ 98 h 454"/>
                <a:gd name="T94" fmla="*/ 1509 w 1606"/>
                <a:gd name="T95" fmla="*/ 99 h 454"/>
                <a:gd name="T96" fmla="*/ 1541 w 1606"/>
                <a:gd name="T97" fmla="*/ 101 h 454"/>
                <a:gd name="T98" fmla="*/ 1574 w 1606"/>
                <a:gd name="T99" fmla="*/ 104 h 454"/>
                <a:gd name="T100" fmla="*/ 1606 w 1606"/>
                <a:gd name="T101" fmla="*/ 10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54">
                  <a:moveTo>
                    <a:pt x="0" y="0"/>
                  </a:moveTo>
                  <a:lnTo>
                    <a:pt x="32" y="24"/>
                  </a:lnTo>
                  <a:lnTo>
                    <a:pt x="64" y="45"/>
                  </a:lnTo>
                  <a:lnTo>
                    <a:pt x="96" y="61"/>
                  </a:lnTo>
                  <a:lnTo>
                    <a:pt x="128" y="72"/>
                  </a:lnTo>
                  <a:lnTo>
                    <a:pt x="161" y="81"/>
                  </a:lnTo>
                  <a:lnTo>
                    <a:pt x="193" y="87"/>
                  </a:lnTo>
                  <a:lnTo>
                    <a:pt x="225" y="95"/>
                  </a:lnTo>
                  <a:lnTo>
                    <a:pt x="257" y="104"/>
                  </a:lnTo>
                  <a:lnTo>
                    <a:pt x="289" y="118"/>
                  </a:lnTo>
                  <a:lnTo>
                    <a:pt x="321" y="138"/>
                  </a:lnTo>
                  <a:lnTo>
                    <a:pt x="353" y="166"/>
                  </a:lnTo>
                  <a:lnTo>
                    <a:pt x="385" y="201"/>
                  </a:lnTo>
                  <a:lnTo>
                    <a:pt x="417" y="238"/>
                  </a:lnTo>
                  <a:lnTo>
                    <a:pt x="450" y="272"/>
                  </a:lnTo>
                  <a:lnTo>
                    <a:pt x="482" y="300"/>
                  </a:lnTo>
                  <a:lnTo>
                    <a:pt x="514" y="320"/>
                  </a:lnTo>
                  <a:lnTo>
                    <a:pt x="546" y="333"/>
                  </a:lnTo>
                  <a:lnTo>
                    <a:pt x="578" y="342"/>
                  </a:lnTo>
                  <a:lnTo>
                    <a:pt x="610" y="349"/>
                  </a:lnTo>
                  <a:lnTo>
                    <a:pt x="642" y="355"/>
                  </a:lnTo>
                  <a:lnTo>
                    <a:pt x="674" y="361"/>
                  </a:lnTo>
                  <a:lnTo>
                    <a:pt x="707" y="368"/>
                  </a:lnTo>
                  <a:lnTo>
                    <a:pt x="739" y="379"/>
                  </a:lnTo>
                  <a:lnTo>
                    <a:pt x="771" y="393"/>
                  </a:lnTo>
                  <a:lnTo>
                    <a:pt x="803" y="408"/>
                  </a:lnTo>
                  <a:lnTo>
                    <a:pt x="835" y="424"/>
                  </a:lnTo>
                  <a:lnTo>
                    <a:pt x="867" y="437"/>
                  </a:lnTo>
                  <a:lnTo>
                    <a:pt x="899" y="446"/>
                  </a:lnTo>
                  <a:lnTo>
                    <a:pt x="931" y="452"/>
                  </a:lnTo>
                  <a:lnTo>
                    <a:pt x="963" y="454"/>
                  </a:lnTo>
                  <a:lnTo>
                    <a:pt x="996" y="453"/>
                  </a:lnTo>
                  <a:lnTo>
                    <a:pt x="1028" y="448"/>
                  </a:lnTo>
                  <a:lnTo>
                    <a:pt x="1060" y="437"/>
                  </a:lnTo>
                  <a:lnTo>
                    <a:pt x="1092" y="419"/>
                  </a:lnTo>
                  <a:lnTo>
                    <a:pt x="1124" y="392"/>
                  </a:lnTo>
                  <a:lnTo>
                    <a:pt x="1156" y="353"/>
                  </a:lnTo>
                  <a:lnTo>
                    <a:pt x="1188" y="305"/>
                  </a:lnTo>
                  <a:lnTo>
                    <a:pt x="1220" y="253"/>
                  </a:lnTo>
                  <a:lnTo>
                    <a:pt x="1252" y="204"/>
                  </a:lnTo>
                  <a:lnTo>
                    <a:pt x="1285" y="166"/>
                  </a:lnTo>
                  <a:lnTo>
                    <a:pt x="1317" y="138"/>
                  </a:lnTo>
                  <a:lnTo>
                    <a:pt x="1349" y="120"/>
                  </a:lnTo>
                  <a:lnTo>
                    <a:pt x="1381" y="109"/>
                  </a:lnTo>
                  <a:lnTo>
                    <a:pt x="1413" y="102"/>
                  </a:lnTo>
                  <a:lnTo>
                    <a:pt x="1445" y="99"/>
                  </a:lnTo>
                  <a:lnTo>
                    <a:pt x="1477" y="98"/>
                  </a:lnTo>
                  <a:lnTo>
                    <a:pt x="1509" y="99"/>
                  </a:lnTo>
                  <a:lnTo>
                    <a:pt x="1541" y="101"/>
                  </a:lnTo>
                  <a:lnTo>
                    <a:pt x="1574" y="104"/>
                  </a:lnTo>
                  <a:lnTo>
                    <a:pt x="1606" y="10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4" name="Freeform 267">
              <a:extLst>
                <a:ext uri="{FF2B5EF4-FFF2-40B4-BE49-F238E27FC236}">
                  <a16:creationId xmlns:a16="http://schemas.microsoft.com/office/drawing/2014/main" id="{7A3584F8-DAA0-C721-1FF2-655C1322F908}"/>
                </a:ext>
              </a:extLst>
            </p:cNvPr>
            <p:cNvSpPr>
              <a:spLocks/>
            </p:cNvSpPr>
            <p:nvPr/>
          </p:nvSpPr>
          <p:spPr bwMode="auto">
            <a:xfrm>
              <a:off x="3293" y="2902"/>
              <a:ext cx="1606" cy="431"/>
            </a:xfrm>
            <a:custGeom>
              <a:avLst/>
              <a:gdLst>
                <a:gd name="T0" fmla="*/ 0 w 1606"/>
                <a:gd name="T1" fmla="*/ 420 h 431"/>
                <a:gd name="T2" fmla="*/ 32 w 1606"/>
                <a:gd name="T3" fmla="*/ 351 h 431"/>
                <a:gd name="T4" fmla="*/ 64 w 1606"/>
                <a:gd name="T5" fmla="*/ 282 h 431"/>
                <a:gd name="T6" fmla="*/ 96 w 1606"/>
                <a:gd name="T7" fmla="*/ 223 h 431"/>
                <a:gd name="T8" fmla="*/ 128 w 1606"/>
                <a:gd name="T9" fmla="*/ 183 h 431"/>
                <a:gd name="T10" fmla="*/ 161 w 1606"/>
                <a:gd name="T11" fmla="*/ 164 h 431"/>
                <a:gd name="T12" fmla="*/ 193 w 1606"/>
                <a:gd name="T13" fmla="*/ 165 h 431"/>
                <a:gd name="T14" fmla="*/ 225 w 1606"/>
                <a:gd name="T15" fmla="*/ 183 h 431"/>
                <a:gd name="T16" fmla="*/ 257 w 1606"/>
                <a:gd name="T17" fmla="*/ 216 h 431"/>
                <a:gd name="T18" fmla="*/ 289 w 1606"/>
                <a:gd name="T19" fmla="*/ 257 h 431"/>
                <a:gd name="T20" fmla="*/ 321 w 1606"/>
                <a:gd name="T21" fmla="*/ 301 h 431"/>
                <a:gd name="T22" fmla="*/ 353 w 1606"/>
                <a:gd name="T23" fmla="*/ 341 h 431"/>
                <a:gd name="T24" fmla="*/ 385 w 1606"/>
                <a:gd name="T25" fmla="*/ 373 h 431"/>
                <a:gd name="T26" fmla="*/ 417 w 1606"/>
                <a:gd name="T27" fmla="*/ 397 h 431"/>
                <a:gd name="T28" fmla="*/ 450 w 1606"/>
                <a:gd name="T29" fmla="*/ 413 h 431"/>
                <a:gd name="T30" fmla="*/ 482 w 1606"/>
                <a:gd name="T31" fmla="*/ 423 h 431"/>
                <a:gd name="T32" fmla="*/ 514 w 1606"/>
                <a:gd name="T33" fmla="*/ 429 h 431"/>
                <a:gd name="T34" fmla="*/ 546 w 1606"/>
                <a:gd name="T35" fmla="*/ 431 h 431"/>
                <a:gd name="T36" fmla="*/ 578 w 1606"/>
                <a:gd name="T37" fmla="*/ 431 h 431"/>
                <a:gd name="T38" fmla="*/ 610 w 1606"/>
                <a:gd name="T39" fmla="*/ 427 h 431"/>
                <a:gd name="T40" fmla="*/ 642 w 1606"/>
                <a:gd name="T41" fmla="*/ 419 h 431"/>
                <a:gd name="T42" fmla="*/ 674 w 1606"/>
                <a:gd name="T43" fmla="*/ 404 h 431"/>
                <a:gd name="T44" fmla="*/ 707 w 1606"/>
                <a:gd name="T45" fmla="*/ 379 h 431"/>
                <a:gd name="T46" fmla="*/ 739 w 1606"/>
                <a:gd name="T47" fmla="*/ 344 h 431"/>
                <a:gd name="T48" fmla="*/ 771 w 1606"/>
                <a:gd name="T49" fmla="*/ 299 h 431"/>
                <a:gd name="T50" fmla="*/ 803 w 1606"/>
                <a:gd name="T51" fmla="*/ 252 h 431"/>
                <a:gd name="T52" fmla="*/ 835 w 1606"/>
                <a:gd name="T53" fmla="*/ 211 h 431"/>
                <a:gd name="T54" fmla="*/ 867 w 1606"/>
                <a:gd name="T55" fmla="*/ 181 h 431"/>
                <a:gd name="T56" fmla="*/ 899 w 1606"/>
                <a:gd name="T57" fmla="*/ 161 h 431"/>
                <a:gd name="T58" fmla="*/ 931 w 1606"/>
                <a:gd name="T59" fmla="*/ 149 h 431"/>
                <a:gd name="T60" fmla="*/ 963 w 1606"/>
                <a:gd name="T61" fmla="*/ 142 h 431"/>
                <a:gd name="T62" fmla="*/ 996 w 1606"/>
                <a:gd name="T63" fmla="*/ 138 h 431"/>
                <a:gd name="T64" fmla="*/ 1028 w 1606"/>
                <a:gd name="T65" fmla="*/ 136 h 431"/>
                <a:gd name="T66" fmla="*/ 1060 w 1606"/>
                <a:gd name="T67" fmla="*/ 135 h 431"/>
                <a:gd name="T68" fmla="*/ 1092 w 1606"/>
                <a:gd name="T69" fmla="*/ 136 h 431"/>
                <a:gd name="T70" fmla="*/ 1124 w 1606"/>
                <a:gd name="T71" fmla="*/ 137 h 431"/>
                <a:gd name="T72" fmla="*/ 1156 w 1606"/>
                <a:gd name="T73" fmla="*/ 141 h 431"/>
                <a:gd name="T74" fmla="*/ 1188 w 1606"/>
                <a:gd name="T75" fmla="*/ 149 h 431"/>
                <a:gd name="T76" fmla="*/ 1220 w 1606"/>
                <a:gd name="T77" fmla="*/ 162 h 431"/>
                <a:gd name="T78" fmla="*/ 1252 w 1606"/>
                <a:gd name="T79" fmla="*/ 183 h 431"/>
                <a:gd name="T80" fmla="*/ 1285 w 1606"/>
                <a:gd name="T81" fmla="*/ 209 h 431"/>
                <a:gd name="T82" fmla="*/ 1317 w 1606"/>
                <a:gd name="T83" fmla="*/ 233 h 431"/>
                <a:gd name="T84" fmla="*/ 1349 w 1606"/>
                <a:gd name="T85" fmla="*/ 248 h 431"/>
                <a:gd name="T86" fmla="*/ 1381 w 1606"/>
                <a:gd name="T87" fmla="*/ 246 h 431"/>
                <a:gd name="T88" fmla="*/ 1413 w 1606"/>
                <a:gd name="T89" fmla="*/ 226 h 431"/>
                <a:gd name="T90" fmla="*/ 1445 w 1606"/>
                <a:gd name="T91" fmla="*/ 190 h 431"/>
                <a:gd name="T92" fmla="*/ 1477 w 1606"/>
                <a:gd name="T93" fmla="*/ 142 h 431"/>
                <a:gd name="T94" fmla="*/ 1509 w 1606"/>
                <a:gd name="T95" fmla="*/ 93 h 431"/>
                <a:gd name="T96" fmla="*/ 1541 w 1606"/>
                <a:gd name="T97" fmla="*/ 51 h 431"/>
                <a:gd name="T98" fmla="*/ 1574 w 1606"/>
                <a:gd name="T99" fmla="*/ 20 h 431"/>
                <a:gd name="T100" fmla="*/ 1606 w 1606"/>
                <a:gd name="T101"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31">
                  <a:moveTo>
                    <a:pt x="0" y="420"/>
                  </a:moveTo>
                  <a:lnTo>
                    <a:pt x="32" y="351"/>
                  </a:lnTo>
                  <a:lnTo>
                    <a:pt x="64" y="282"/>
                  </a:lnTo>
                  <a:lnTo>
                    <a:pt x="96" y="223"/>
                  </a:lnTo>
                  <a:lnTo>
                    <a:pt x="128" y="183"/>
                  </a:lnTo>
                  <a:lnTo>
                    <a:pt x="161" y="164"/>
                  </a:lnTo>
                  <a:lnTo>
                    <a:pt x="193" y="165"/>
                  </a:lnTo>
                  <a:lnTo>
                    <a:pt x="225" y="183"/>
                  </a:lnTo>
                  <a:lnTo>
                    <a:pt x="257" y="216"/>
                  </a:lnTo>
                  <a:lnTo>
                    <a:pt x="289" y="257"/>
                  </a:lnTo>
                  <a:lnTo>
                    <a:pt x="321" y="301"/>
                  </a:lnTo>
                  <a:lnTo>
                    <a:pt x="353" y="341"/>
                  </a:lnTo>
                  <a:lnTo>
                    <a:pt x="385" y="373"/>
                  </a:lnTo>
                  <a:lnTo>
                    <a:pt x="417" y="397"/>
                  </a:lnTo>
                  <a:lnTo>
                    <a:pt x="450" y="413"/>
                  </a:lnTo>
                  <a:lnTo>
                    <a:pt x="482" y="423"/>
                  </a:lnTo>
                  <a:lnTo>
                    <a:pt x="514" y="429"/>
                  </a:lnTo>
                  <a:lnTo>
                    <a:pt x="546" y="431"/>
                  </a:lnTo>
                  <a:lnTo>
                    <a:pt x="578" y="431"/>
                  </a:lnTo>
                  <a:lnTo>
                    <a:pt x="610" y="427"/>
                  </a:lnTo>
                  <a:lnTo>
                    <a:pt x="642" y="419"/>
                  </a:lnTo>
                  <a:lnTo>
                    <a:pt x="674" y="404"/>
                  </a:lnTo>
                  <a:lnTo>
                    <a:pt x="707" y="379"/>
                  </a:lnTo>
                  <a:lnTo>
                    <a:pt x="739" y="344"/>
                  </a:lnTo>
                  <a:lnTo>
                    <a:pt x="771" y="299"/>
                  </a:lnTo>
                  <a:lnTo>
                    <a:pt x="803" y="252"/>
                  </a:lnTo>
                  <a:lnTo>
                    <a:pt x="835" y="211"/>
                  </a:lnTo>
                  <a:lnTo>
                    <a:pt x="867" y="181"/>
                  </a:lnTo>
                  <a:lnTo>
                    <a:pt x="899" y="161"/>
                  </a:lnTo>
                  <a:lnTo>
                    <a:pt x="931" y="149"/>
                  </a:lnTo>
                  <a:lnTo>
                    <a:pt x="963" y="142"/>
                  </a:lnTo>
                  <a:lnTo>
                    <a:pt x="996" y="138"/>
                  </a:lnTo>
                  <a:lnTo>
                    <a:pt x="1028" y="136"/>
                  </a:lnTo>
                  <a:lnTo>
                    <a:pt x="1060" y="135"/>
                  </a:lnTo>
                  <a:lnTo>
                    <a:pt x="1092" y="136"/>
                  </a:lnTo>
                  <a:lnTo>
                    <a:pt x="1124" y="137"/>
                  </a:lnTo>
                  <a:lnTo>
                    <a:pt x="1156" y="141"/>
                  </a:lnTo>
                  <a:lnTo>
                    <a:pt x="1188" y="149"/>
                  </a:lnTo>
                  <a:lnTo>
                    <a:pt x="1220" y="162"/>
                  </a:lnTo>
                  <a:lnTo>
                    <a:pt x="1252" y="183"/>
                  </a:lnTo>
                  <a:lnTo>
                    <a:pt x="1285" y="209"/>
                  </a:lnTo>
                  <a:lnTo>
                    <a:pt x="1317" y="233"/>
                  </a:lnTo>
                  <a:lnTo>
                    <a:pt x="1349" y="248"/>
                  </a:lnTo>
                  <a:lnTo>
                    <a:pt x="1381" y="246"/>
                  </a:lnTo>
                  <a:lnTo>
                    <a:pt x="1413" y="226"/>
                  </a:lnTo>
                  <a:lnTo>
                    <a:pt x="1445" y="190"/>
                  </a:lnTo>
                  <a:lnTo>
                    <a:pt x="1477" y="142"/>
                  </a:lnTo>
                  <a:lnTo>
                    <a:pt x="1509" y="93"/>
                  </a:lnTo>
                  <a:lnTo>
                    <a:pt x="1541" y="51"/>
                  </a:lnTo>
                  <a:lnTo>
                    <a:pt x="1574" y="2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5" name="Freeform 268">
              <a:extLst>
                <a:ext uri="{FF2B5EF4-FFF2-40B4-BE49-F238E27FC236}">
                  <a16:creationId xmlns:a16="http://schemas.microsoft.com/office/drawing/2014/main" id="{83CA9547-CEA5-857D-611C-1CE638887D49}"/>
                </a:ext>
              </a:extLst>
            </p:cNvPr>
            <p:cNvSpPr>
              <a:spLocks/>
            </p:cNvSpPr>
            <p:nvPr/>
          </p:nvSpPr>
          <p:spPr bwMode="auto">
            <a:xfrm>
              <a:off x="3293" y="2964"/>
              <a:ext cx="1606" cy="707"/>
            </a:xfrm>
            <a:custGeom>
              <a:avLst/>
              <a:gdLst>
                <a:gd name="T0" fmla="*/ 0 w 1606"/>
                <a:gd name="T1" fmla="*/ 707 h 707"/>
                <a:gd name="T2" fmla="*/ 32 w 1606"/>
                <a:gd name="T3" fmla="*/ 642 h 707"/>
                <a:gd name="T4" fmla="*/ 64 w 1606"/>
                <a:gd name="T5" fmla="*/ 554 h 707"/>
                <a:gd name="T6" fmla="*/ 96 w 1606"/>
                <a:gd name="T7" fmla="*/ 451 h 707"/>
                <a:gd name="T8" fmla="*/ 128 w 1606"/>
                <a:gd name="T9" fmla="*/ 346 h 707"/>
                <a:gd name="T10" fmla="*/ 161 w 1606"/>
                <a:gd name="T11" fmla="*/ 257 h 707"/>
                <a:gd name="T12" fmla="*/ 193 w 1606"/>
                <a:gd name="T13" fmla="*/ 193 h 707"/>
                <a:gd name="T14" fmla="*/ 225 w 1606"/>
                <a:gd name="T15" fmla="*/ 156 h 707"/>
                <a:gd name="T16" fmla="*/ 257 w 1606"/>
                <a:gd name="T17" fmla="*/ 145 h 707"/>
                <a:gd name="T18" fmla="*/ 289 w 1606"/>
                <a:gd name="T19" fmla="*/ 155 h 707"/>
                <a:gd name="T20" fmla="*/ 321 w 1606"/>
                <a:gd name="T21" fmla="*/ 186 h 707"/>
                <a:gd name="T22" fmla="*/ 353 w 1606"/>
                <a:gd name="T23" fmla="*/ 233 h 707"/>
                <a:gd name="T24" fmla="*/ 385 w 1606"/>
                <a:gd name="T25" fmla="*/ 290 h 707"/>
                <a:gd name="T26" fmla="*/ 417 w 1606"/>
                <a:gd name="T27" fmla="*/ 346 h 707"/>
                <a:gd name="T28" fmla="*/ 450 w 1606"/>
                <a:gd name="T29" fmla="*/ 392 h 707"/>
                <a:gd name="T30" fmla="*/ 482 w 1606"/>
                <a:gd name="T31" fmla="*/ 425 h 707"/>
                <a:gd name="T32" fmla="*/ 514 w 1606"/>
                <a:gd name="T33" fmla="*/ 445 h 707"/>
                <a:gd name="T34" fmla="*/ 546 w 1606"/>
                <a:gd name="T35" fmla="*/ 454 h 707"/>
                <a:gd name="T36" fmla="*/ 578 w 1606"/>
                <a:gd name="T37" fmla="*/ 451 h 707"/>
                <a:gd name="T38" fmla="*/ 610 w 1606"/>
                <a:gd name="T39" fmla="*/ 438 h 707"/>
                <a:gd name="T40" fmla="*/ 642 w 1606"/>
                <a:gd name="T41" fmla="*/ 412 h 707"/>
                <a:gd name="T42" fmla="*/ 674 w 1606"/>
                <a:gd name="T43" fmla="*/ 371 h 707"/>
                <a:gd name="T44" fmla="*/ 707 w 1606"/>
                <a:gd name="T45" fmla="*/ 315 h 707"/>
                <a:gd name="T46" fmla="*/ 739 w 1606"/>
                <a:gd name="T47" fmla="*/ 248 h 707"/>
                <a:gd name="T48" fmla="*/ 771 w 1606"/>
                <a:gd name="T49" fmla="*/ 180 h 707"/>
                <a:gd name="T50" fmla="*/ 803 w 1606"/>
                <a:gd name="T51" fmla="*/ 120 h 707"/>
                <a:gd name="T52" fmla="*/ 835 w 1606"/>
                <a:gd name="T53" fmla="*/ 74 h 707"/>
                <a:gd name="T54" fmla="*/ 867 w 1606"/>
                <a:gd name="T55" fmla="*/ 42 h 707"/>
                <a:gd name="T56" fmla="*/ 899 w 1606"/>
                <a:gd name="T57" fmla="*/ 22 h 707"/>
                <a:gd name="T58" fmla="*/ 931 w 1606"/>
                <a:gd name="T59" fmla="*/ 9 h 707"/>
                <a:gd name="T60" fmla="*/ 963 w 1606"/>
                <a:gd name="T61" fmla="*/ 3 h 707"/>
                <a:gd name="T62" fmla="*/ 996 w 1606"/>
                <a:gd name="T63" fmla="*/ 0 h 707"/>
                <a:gd name="T64" fmla="*/ 1028 w 1606"/>
                <a:gd name="T65" fmla="*/ 1 h 707"/>
                <a:gd name="T66" fmla="*/ 1060 w 1606"/>
                <a:gd name="T67" fmla="*/ 4 h 707"/>
                <a:gd name="T68" fmla="*/ 1092 w 1606"/>
                <a:gd name="T69" fmla="*/ 11 h 707"/>
                <a:gd name="T70" fmla="*/ 1124 w 1606"/>
                <a:gd name="T71" fmla="*/ 22 h 707"/>
                <a:gd name="T72" fmla="*/ 1156 w 1606"/>
                <a:gd name="T73" fmla="*/ 38 h 707"/>
                <a:gd name="T74" fmla="*/ 1188 w 1606"/>
                <a:gd name="T75" fmla="*/ 56 h 707"/>
                <a:gd name="T76" fmla="*/ 1220 w 1606"/>
                <a:gd name="T77" fmla="*/ 75 h 707"/>
                <a:gd name="T78" fmla="*/ 1252 w 1606"/>
                <a:gd name="T79" fmla="*/ 92 h 707"/>
                <a:gd name="T80" fmla="*/ 1285 w 1606"/>
                <a:gd name="T81" fmla="*/ 104 h 707"/>
                <a:gd name="T82" fmla="*/ 1317 w 1606"/>
                <a:gd name="T83" fmla="*/ 113 h 707"/>
                <a:gd name="T84" fmla="*/ 1349 w 1606"/>
                <a:gd name="T85" fmla="*/ 117 h 707"/>
                <a:gd name="T86" fmla="*/ 1381 w 1606"/>
                <a:gd name="T87" fmla="*/ 120 h 707"/>
                <a:gd name="T88" fmla="*/ 1413 w 1606"/>
                <a:gd name="T89" fmla="*/ 119 h 707"/>
                <a:gd name="T90" fmla="*/ 1445 w 1606"/>
                <a:gd name="T91" fmla="*/ 116 h 707"/>
                <a:gd name="T92" fmla="*/ 1477 w 1606"/>
                <a:gd name="T93" fmla="*/ 109 h 707"/>
                <a:gd name="T94" fmla="*/ 1509 w 1606"/>
                <a:gd name="T95" fmla="*/ 97 h 707"/>
                <a:gd name="T96" fmla="*/ 1541 w 1606"/>
                <a:gd name="T97" fmla="*/ 78 h 707"/>
                <a:gd name="T98" fmla="*/ 1574 w 1606"/>
                <a:gd name="T99" fmla="*/ 48 h 707"/>
                <a:gd name="T100" fmla="*/ 1606 w 1606"/>
                <a:gd name="T101" fmla="*/ 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07">
                  <a:moveTo>
                    <a:pt x="0" y="707"/>
                  </a:moveTo>
                  <a:lnTo>
                    <a:pt x="32" y="642"/>
                  </a:lnTo>
                  <a:lnTo>
                    <a:pt x="64" y="554"/>
                  </a:lnTo>
                  <a:lnTo>
                    <a:pt x="96" y="451"/>
                  </a:lnTo>
                  <a:lnTo>
                    <a:pt x="128" y="346"/>
                  </a:lnTo>
                  <a:lnTo>
                    <a:pt x="161" y="257"/>
                  </a:lnTo>
                  <a:lnTo>
                    <a:pt x="193" y="193"/>
                  </a:lnTo>
                  <a:lnTo>
                    <a:pt x="225" y="156"/>
                  </a:lnTo>
                  <a:lnTo>
                    <a:pt x="257" y="145"/>
                  </a:lnTo>
                  <a:lnTo>
                    <a:pt x="289" y="155"/>
                  </a:lnTo>
                  <a:lnTo>
                    <a:pt x="321" y="186"/>
                  </a:lnTo>
                  <a:lnTo>
                    <a:pt x="353" y="233"/>
                  </a:lnTo>
                  <a:lnTo>
                    <a:pt x="385" y="290"/>
                  </a:lnTo>
                  <a:lnTo>
                    <a:pt x="417" y="346"/>
                  </a:lnTo>
                  <a:lnTo>
                    <a:pt x="450" y="392"/>
                  </a:lnTo>
                  <a:lnTo>
                    <a:pt x="482" y="425"/>
                  </a:lnTo>
                  <a:lnTo>
                    <a:pt x="514" y="445"/>
                  </a:lnTo>
                  <a:lnTo>
                    <a:pt x="546" y="454"/>
                  </a:lnTo>
                  <a:lnTo>
                    <a:pt x="578" y="451"/>
                  </a:lnTo>
                  <a:lnTo>
                    <a:pt x="610" y="438"/>
                  </a:lnTo>
                  <a:lnTo>
                    <a:pt x="642" y="412"/>
                  </a:lnTo>
                  <a:lnTo>
                    <a:pt x="674" y="371"/>
                  </a:lnTo>
                  <a:lnTo>
                    <a:pt x="707" y="315"/>
                  </a:lnTo>
                  <a:lnTo>
                    <a:pt x="739" y="248"/>
                  </a:lnTo>
                  <a:lnTo>
                    <a:pt x="771" y="180"/>
                  </a:lnTo>
                  <a:lnTo>
                    <a:pt x="803" y="120"/>
                  </a:lnTo>
                  <a:lnTo>
                    <a:pt x="835" y="74"/>
                  </a:lnTo>
                  <a:lnTo>
                    <a:pt x="867" y="42"/>
                  </a:lnTo>
                  <a:lnTo>
                    <a:pt x="899" y="22"/>
                  </a:lnTo>
                  <a:lnTo>
                    <a:pt x="931" y="9"/>
                  </a:lnTo>
                  <a:lnTo>
                    <a:pt x="963" y="3"/>
                  </a:lnTo>
                  <a:lnTo>
                    <a:pt x="996" y="0"/>
                  </a:lnTo>
                  <a:lnTo>
                    <a:pt x="1028" y="1"/>
                  </a:lnTo>
                  <a:lnTo>
                    <a:pt x="1060" y="4"/>
                  </a:lnTo>
                  <a:lnTo>
                    <a:pt x="1092" y="11"/>
                  </a:lnTo>
                  <a:lnTo>
                    <a:pt x="1124" y="22"/>
                  </a:lnTo>
                  <a:lnTo>
                    <a:pt x="1156" y="38"/>
                  </a:lnTo>
                  <a:lnTo>
                    <a:pt x="1188" y="56"/>
                  </a:lnTo>
                  <a:lnTo>
                    <a:pt x="1220" y="75"/>
                  </a:lnTo>
                  <a:lnTo>
                    <a:pt x="1252" y="92"/>
                  </a:lnTo>
                  <a:lnTo>
                    <a:pt x="1285" y="104"/>
                  </a:lnTo>
                  <a:lnTo>
                    <a:pt x="1317" y="113"/>
                  </a:lnTo>
                  <a:lnTo>
                    <a:pt x="1349" y="117"/>
                  </a:lnTo>
                  <a:lnTo>
                    <a:pt x="1381" y="120"/>
                  </a:lnTo>
                  <a:lnTo>
                    <a:pt x="1413" y="119"/>
                  </a:lnTo>
                  <a:lnTo>
                    <a:pt x="1445" y="116"/>
                  </a:lnTo>
                  <a:lnTo>
                    <a:pt x="1477" y="109"/>
                  </a:lnTo>
                  <a:lnTo>
                    <a:pt x="1509" y="97"/>
                  </a:lnTo>
                  <a:lnTo>
                    <a:pt x="1541" y="78"/>
                  </a:lnTo>
                  <a:lnTo>
                    <a:pt x="1574" y="48"/>
                  </a:lnTo>
                  <a:lnTo>
                    <a:pt x="1606" y="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6" name="Freeform 269">
              <a:extLst>
                <a:ext uri="{FF2B5EF4-FFF2-40B4-BE49-F238E27FC236}">
                  <a16:creationId xmlns:a16="http://schemas.microsoft.com/office/drawing/2014/main" id="{06AC3F6F-4969-A6D3-5551-9924F46A01B4}"/>
                </a:ext>
              </a:extLst>
            </p:cNvPr>
            <p:cNvSpPr>
              <a:spLocks/>
            </p:cNvSpPr>
            <p:nvPr/>
          </p:nvSpPr>
          <p:spPr bwMode="auto">
            <a:xfrm>
              <a:off x="3293" y="2938"/>
              <a:ext cx="1606" cy="462"/>
            </a:xfrm>
            <a:custGeom>
              <a:avLst/>
              <a:gdLst>
                <a:gd name="T0" fmla="*/ 0 w 1606"/>
                <a:gd name="T1" fmla="*/ 404 h 462"/>
                <a:gd name="T2" fmla="*/ 32 w 1606"/>
                <a:gd name="T3" fmla="*/ 333 h 462"/>
                <a:gd name="T4" fmla="*/ 64 w 1606"/>
                <a:gd name="T5" fmla="*/ 260 h 462"/>
                <a:gd name="T6" fmla="*/ 96 w 1606"/>
                <a:gd name="T7" fmla="*/ 199 h 462"/>
                <a:gd name="T8" fmla="*/ 128 w 1606"/>
                <a:gd name="T9" fmla="*/ 153 h 462"/>
                <a:gd name="T10" fmla="*/ 161 w 1606"/>
                <a:gd name="T11" fmla="*/ 124 h 462"/>
                <a:gd name="T12" fmla="*/ 193 w 1606"/>
                <a:gd name="T13" fmla="*/ 109 h 462"/>
                <a:gd name="T14" fmla="*/ 225 w 1606"/>
                <a:gd name="T15" fmla="*/ 108 h 462"/>
                <a:gd name="T16" fmla="*/ 257 w 1606"/>
                <a:gd name="T17" fmla="*/ 120 h 462"/>
                <a:gd name="T18" fmla="*/ 289 w 1606"/>
                <a:gd name="T19" fmla="*/ 147 h 462"/>
                <a:gd name="T20" fmla="*/ 321 w 1606"/>
                <a:gd name="T21" fmla="*/ 189 h 462"/>
                <a:gd name="T22" fmla="*/ 353 w 1606"/>
                <a:gd name="T23" fmla="*/ 246 h 462"/>
                <a:gd name="T24" fmla="*/ 385 w 1606"/>
                <a:gd name="T25" fmla="*/ 307 h 462"/>
                <a:gd name="T26" fmla="*/ 417 w 1606"/>
                <a:gd name="T27" fmla="*/ 362 h 462"/>
                <a:gd name="T28" fmla="*/ 450 w 1606"/>
                <a:gd name="T29" fmla="*/ 404 h 462"/>
                <a:gd name="T30" fmla="*/ 482 w 1606"/>
                <a:gd name="T31" fmla="*/ 432 h 462"/>
                <a:gd name="T32" fmla="*/ 514 w 1606"/>
                <a:gd name="T33" fmla="*/ 449 h 462"/>
                <a:gd name="T34" fmla="*/ 546 w 1606"/>
                <a:gd name="T35" fmla="*/ 458 h 462"/>
                <a:gd name="T36" fmla="*/ 578 w 1606"/>
                <a:gd name="T37" fmla="*/ 462 h 462"/>
                <a:gd name="T38" fmla="*/ 610 w 1606"/>
                <a:gd name="T39" fmla="*/ 460 h 462"/>
                <a:gd name="T40" fmla="*/ 642 w 1606"/>
                <a:gd name="T41" fmla="*/ 452 h 462"/>
                <a:gd name="T42" fmla="*/ 674 w 1606"/>
                <a:gd name="T43" fmla="*/ 434 h 462"/>
                <a:gd name="T44" fmla="*/ 707 w 1606"/>
                <a:gd name="T45" fmla="*/ 397 h 462"/>
                <a:gd name="T46" fmla="*/ 739 w 1606"/>
                <a:gd name="T47" fmla="*/ 336 h 462"/>
                <a:gd name="T48" fmla="*/ 771 w 1606"/>
                <a:gd name="T49" fmla="*/ 252 h 462"/>
                <a:gd name="T50" fmla="*/ 803 w 1606"/>
                <a:gd name="T51" fmla="*/ 164 h 462"/>
                <a:gd name="T52" fmla="*/ 835 w 1606"/>
                <a:gd name="T53" fmla="*/ 94 h 462"/>
                <a:gd name="T54" fmla="*/ 867 w 1606"/>
                <a:gd name="T55" fmla="*/ 50 h 462"/>
                <a:gd name="T56" fmla="*/ 899 w 1606"/>
                <a:gd name="T57" fmla="*/ 25 h 462"/>
                <a:gd name="T58" fmla="*/ 931 w 1606"/>
                <a:gd name="T59" fmla="*/ 13 h 462"/>
                <a:gd name="T60" fmla="*/ 963 w 1606"/>
                <a:gd name="T61" fmla="*/ 7 h 462"/>
                <a:gd name="T62" fmla="*/ 996 w 1606"/>
                <a:gd name="T63" fmla="*/ 4 h 462"/>
                <a:gd name="T64" fmla="*/ 1028 w 1606"/>
                <a:gd name="T65" fmla="*/ 3 h 462"/>
                <a:gd name="T66" fmla="*/ 1060 w 1606"/>
                <a:gd name="T67" fmla="*/ 2 h 462"/>
                <a:gd name="T68" fmla="*/ 1092 w 1606"/>
                <a:gd name="T69" fmla="*/ 2 h 462"/>
                <a:gd name="T70" fmla="*/ 1124 w 1606"/>
                <a:gd name="T71" fmla="*/ 2 h 462"/>
                <a:gd name="T72" fmla="*/ 1156 w 1606"/>
                <a:gd name="T73" fmla="*/ 2 h 462"/>
                <a:gd name="T74" fmla="*/ 1188 w 1606"/>
                <a:gd name="T75" fmla="*/ 2 h 462"/>
                <a:gd name="T76" fmla="*/ 1220 w 1606"/>
                <a:gd name="T77" fmla="*/ 2 h 462"/>
                <a:gd name="T78" fmla="*/ 1252 w 1606"/>
                <a:gd name="T79" fmla="*/ 2 h 462"/>
                <a:gd name="T80" fmla="*/ 1285 w 1606"/>
                <a:gd name="T81" fmla="*/ 2 h 462"/>
                <a:gd name="T82" fmla="*/ 1317 w 1606"/>
                <a:gd name="T83" fmla="*/ 2 h 462"/>
                <a:gd name="T84" fmla="*/ 1349 w 1606"/>
                <a:gd name="T85" fmla="*/ 2 h 462"/>
                <a:gd name="T86" fmla="*/ 1381 w 1606"/>
                <a:gd name="T87" fmla="*/ 2 h 462"/>
                <a:gd name="T88" fmla="*/ 1413 w 1606"/>
                <a:gd name="T89" fmla="*/ 2 h 462"/>
                <a:gd name="T90" fmla="*/ 1445 w 1606"/>
                <a:gd name="T91" fmla="*/ 2 h 462"/>
                <a:gd name="T92" fmla="*/ 1477 w 1606"/>
                <a:gd name="T93" fmla="*/ 1 h 462"/>
                <a:gd name="T94" fmla="*/ 1509 w 1606"/>
                <a:gd name="T95" fmla="*/ 1 h 462"/>
                <a:gd name="T96" fmla="*/ 1541 w 1606"/>
                <a:gd name="T97" fmla="*/ 1 h 462"/>
                <a:gd name="T98" fmla="*/ 1574 w 1606"/>
                <a:gd name="T99" fmla="*/ 1 h 462"/>
                <a:gd name="T100" fmla="*/ 1606 w 1606"/>
                <a:gd name="T10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62">
                  <a:moveTo>
                    <a:pt x="0" y="404"/>
                  </a:moveTo>
                  <a:lnTo>
                    <a:pt x="32" y="333"/>
                  </a:lnTo>
                  <a:lnTo>
                    <a:pt x="64" y="260"/>
                  </a:lnTo>
                  <a:lnTo>
                    <a:pt x="96" y="199"/>
                  </a:lnTo>
                  <a:lnTo>
                    <a:pt x="128" y="153"/>
                  </a:lnTo>
                  <a:lnTo>
                    <a:pt x="161" y="124"/>
                  </a:lnTo>
                  <a:lnTo>
                    <a:pt x="193" y="109"/>
                  </a:lnTo>
                  <a:lnTo>
                    <a:pt x="225" y="108"/>
                  </a:lnTo>
                  <a:lnTo>
                    <a:pt x="257" y="120"/>
                  </a:lnTo>
                  <a:lnTo>
                    <a:pt x="289" y="147"/>
                  </a:lnTo>
                  <a:lnTo>
                    <a:pt x="321" y="189"/>
                  </a:lnTo>
                  <a:lnTo>
                    <a:pt x="353" y="246"/>
                  </a:lnTo>
                  <a:lnTo>
                    <a:pt x="385" y="307"/>
                  </a:lnTo>
                  <a:lnTo>
                    <a:pt x="417" y="362"/>
                  </a:lnTo>
                  <a:lnTo>
                    <a:pt x="450" y="404"/>
                  </a:lnTo>
                  <a:lnTo>
                    <a:pt x="482" y="432"/>
                  </a:lnTo>
                  <a:lnTo>
                    <a:pt x="514" y="449"/>
                  </a:lnTo>
                  <a:lnTo>
                    <a:pt x="546" y="458"/>
                  </a:lnTo>
                  <a:lnTo>
                    <a:pt x="578" y="462"/>
                  </a:lnTo>
                  <a:lnTo>
                    <a:pt x="610" y="460"/>
                  </a:lnTo>
                  <a:lnTo>
                    <a:pt x="642" y="452"/>
                  </a:lnTo>
                  <a:lnTo>
                    <a:pt x="674" y="434"/>
                  </a:lnTo>
                  <a:lnTo>
                    <a:pt x="707" y="397"/>
                  </a:lnTo>
                  <a:lnTo>
                    <a:pt x="739" y="336"/>
                  </a:lnTo>
                  <a:lnTo>
                    <a:pt x="771" y="252"/>
                  </a:lnTo>
                  <a:lnTo>
                    <a:pt x="803" y="164"/>
                  </a:lnTo>
                  <a:lnTo>
                    <a:pt x="835" y="94"/>
                  </a:lnTo>
                  <a:lnTo>
                    <a:pt x="867" y="50"/>
                  </a:lnTo>
                  <a:lnTo>
                    <a:pt x="899" y="25"/>
                  </a:lnTo>
                  <a:lnTo>
                    <a:pt x="931" y="13"/>
                  </a:lnTo>
                  <a:lnTo>
                    <a:pt x="963" y="7"/>
                  </a:lnTo>
                  <a:lnTo>
                    <a:pt x="996" y="4"/>
                  </a:lnTo>
                  <a:lnTo>
                    <a:pt x="1028" y="3"/>
                  </a:lnTo>
                  <a:lnTo>
                    <a:pt x="1060" y="2"/>
                  </a:lnTo>
                  <a:lnTo>
                    <a:pt x="1092" y="2"/>
                  </a:lnTo>
                  <a:lnTo>
                    <a:pt x="1124" y="2"/>
                  </a:lnTo>
                  <a:lnTo>
                    <a:pt x="1156" y="2"/>
                  </a:lnTo>
                  <a:lnTo>
                    <a:pt x="1188" y="2"/>
                  </a:lnTo>
                  <a:lnTo>
                    <a:pt x="1220" y="2"/>
                  </a:lnTo>
                  <a:lnTo>
                    <a:pt x="1252" y="2"/>
                  </a:lnTo>
                  <a:lnTo>
                    <a:pt x="1285" y="2"/>
                  </a:lnTo>
                  <a:lnTo>
                    <a:pt x="1317" y="2"/>
                  </a:lnTo>
                  <a:lnTo>
                    <a:pt x="1349" y="2"/>
                  </a:lnTo>
                  <a:lnTo>
                    <a:pt x="1381" y="2"/>
                  </a:lnTo>
                  <a:lnTo>
                    <a:pt x="1413" y="2"/>
                  </a:lnTo>
                  <a:lnTo>
                    <a:pt x="1445" y="2"/>
                  </a:lnTo>
                  <a:lnTo>
                    <a:pt x="1477" y="1"/>
                  </a:lnTo>
                  <a:lnTo>
                    <a:pt x="1509" y="1"/>
                  </a:lnTo>
                  <a:lnTo>
                    <a:pt x="1541" y="1"/>
                  </a:lnTo>
                  <a:lnTo>
                    <a:pt x="1574" y="1"/>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7" name="Freeform 270">
              <a:extLst>
                <a:ext uri="{FF2B5EF4-FFF2-40B4-BE49-F238E27FC236}">
                  <a16:creationId xmlns:a16="http://schemas.microsoft.com/office/drawing/2014/main" id="{D0184591-76E0-D997-FBCF-A54F559A06F6}"/>
                </a:ext>
              </a:extLst>
            </p:cNvPr>
            <p:cNvSpPr>
              <a:spLocks/>
            </p:cNvSpPr>
            <p:nvPr/>
          </p:nvSpPr>
          <p:spPr bwMode="auto">
            <a:xfrm>
              <a:off x="3293" y="2852"/>
              <a:ext cx="1606" cy="562"/>
            </a:xfrm>
            <a:custGeom>
              <a:avLst/>
              <a:gdLst>
                <a:gd name="T0" fmla="*/ 0 w 1606"/>
                <a:gd name="T1" fmla="*/ 407 h 562"/>
                <a:gd name="T2" fmla="*/ 32 w 1606"/>
                <a:gd name="T3" fmla="*/ 397 h 562"/>
                <a:gd name="T4" fmla="*/ 64 w 1606"/>
                <a:gd name="T5" fmla="*/ 391 h 562"/>
                <a:gd name="T6" fmla="*/ 96 w 1606"/>
                <a:gd name="T7" fmla="*/ 387 h 562"/>
                <a:gd name="T8" fmla="*/ 128 w 1606"/>
                <a:gd name="T9" fmla="*/ 386 h 562"/>
                <a:gd name="T10" fmla="*/ 161 w 1606"/>
                <a:gd name="T11" fmla="*/ 387 h 562"/>
                <a:gd name="T12" fmla="*/ 193 w 1606"/>
                <a:gd name="T13" fmla="*/ 390 h 562"/>
                <a:gd name="T14" fmla="*/ 225 w 1606"/>
                <a:gd name="T15" fmla="*/ 395 h 562"/>
                <a:gd name="T16" fmla="*/ 257 w 1606"/>
                <a:gd name="T17" fmla="*/ 404 h 562"/>
                <a:gd name="T18" fmla="*/ 289 w 1606"/>
                <a:gd name="T19" fmla="*/ 419 h 562"/>
                <a:gd name="T20" fmla="*/ 321 w 1606"/>
                <a:gd name="T21" fmla="*/ 439 h 562"/>
                <a:gd name="T22" fmla="*/ 353 w 1606"/>
                <a:gd name="T23" fmla="*/ 464 h 562"/>
                <a:gd name="T24" fmla="*/ 385 w 1606"/>
                <a:gd name="T25" fmla="*/ 491 h 562"/>
                <a:gd name="T26" fmla="*/ 417 w 1606"/>
                <a:gd name="T27" fmla="*/ 516 h 562"/>
                <a:gd name="T28" fmla="*/ 450 w 1606"/>
                <a:gd name="T29" fmla="*/ 536 h 562"/>
                <a:gd name="T30" fmla="*/ 482 w 1606"/>
                <a:gd name="T31" fmla="*/ 550 h 562"/>
                <a:gd name="T32" fmla="*/ 514 w 1606"/>
                <a:gd name="T33" fmla="*/ 559 h 562"/>
                <a:gd name="T34" fmla="*/ 546 w 1606"/>
                <a:gd name="T35" fmla="*/ 562 h 562"/>
                <a:gd name="T36" fmla="*/ 578 w 1606"/>
                <a:gd name="T37" fmla="*/ 560 h 562"/>
                <a:gd name="T38" fmla="*/ 610 w 1606"/>
                <a:gd name="T39" fmla="*/ 552 h 562"/>
                <a:gd name="T40" fmla="*/ 642 w 1606"/>
                <a:gd name="T41" fmla="*/ 537 h 562"/>
                <a:gd name="T42" fmla="*/ 674 w 1606"/>
                <a:gd name="T43" fmla="*/ 510 h 562"/>
                <a:gd name="T44" fmla="*/ 707 w 1606"/>
                <a:gd name="T45" fmla="*/ 468 h 562"/>
                <a:gd name="T46" fmla="*/ 739 w 1606"/>
                <a:gd name="T47" fmla="*/ 408 h 562"/>
                <a:gd name="T48" fmla="*/ 771 w 1606"/>
                <a:gd name="T49" fmla="*/ 330 h 562"/>
                <a:gd name="T50" fmla="*/ 803 w 1606"/>
                <a:gd name="T51" fmla="*/ 244 h 562"/>
                <a:gd name="T52" fmla="*/ 835 w 1606"/>
                <a:gd name="T53" fmla="*/ 164 h 562"/>
                <a:gd name="T54" fmla="*/ 867 w 1606"/>
                <a:gd name="T55" fmla="*/ 99 h 562"/>
                <a:gd name="T56" fmla="*/ 899 w 1606"/>
                <a:gd name="T57" fmla="*/ 52 h 562"/>
                <a:gd name="T58" fmla="*/ 931 w 1606"/>
                <a:gd name="T59" fmla="*/ 23 h 562"/>
                <a:gd name="T60" fmla="*/ 963 w 1606"/>
                <a:gd name="T61" fmla="*/ 6 h 562"/>
                <a:gd name="T62" fmla="*/ 996 w 1606"/>
                <a:gd name="T63" fmla="*/ 0 h 562"/>
                <a:gd name="T64" fmla="*/ 1028 w 1606"/>
                <a:gd name="T65" fmla="*/ 0 h 562"/>
                <a:gd name="T66" fmla="*/ 1060 w 1606"/>
                <a:gd name="T67" fmla="*/ 8 h 562"/>
                <a:gd name="T68" fmla="*/ 1092 w 1606"/>
                <a:gd name="T69" fmla="*/ 23 h 562"/>
                <a:gd name="T70" fmla="*/ 1124 w 1606"/>
                <a:gd name="T71" fmla="*/ 45 h 562"/>
                <a:gd name="T72" fmla="*/ 1156 w 1606"/>
                <a:gd name="T73" fmla="*/ 72 h 562"/>
                <a:gd name="T74" fmla="*/ 1188 w 1606"/>
                <a:gd name="T75" fmla="*/ 101 h 562"/>
                <a:gd name="T76" fmla="*/ 1220 w 1606"/>
                <a:gd name="T77" fmla="*/ 127 h 562"/>
                <a:gd name="T78" fmla="*/ 1252 w 1606"/>
                <a:gd name="T79" fmla="*/ 146 h 562"/>
                <a:gd name="T80" fmla="*/ 1285 w 1606"/>
                <a:gd name="T81" fmla="*/ 160 h 562"/>
                <a:gd name="T82" fmla="*/ 1317 w 1606"/>
                <a:gd name="T83" fmla="*/ 169 h 562"/>
                <a:gd name="T84" fmla="*/ 1349 w 1606"/>
                <a:gd name="T85" fmla="*/ 175 h 562"/>
                <a:gd name="T86" fmla="*/ 1381 w 1606"/>
                <a:gd name="T87" fmla="*/ 178 h 562"/>
                <a:gd name="T88" fmla="*/ 1413 w 1606"/>
                <a:gd name="T89" fmla="*/ 180 h 562"/>
                <a:gd name="T90" fmla="*/ 1445 w 1606"/>
                <a:gd name="T91" fmla="*/ 182 h 562"/>
                <a:gd name="T92" fmla="*/ 1477 w 1606"/>
                <a:gd name="T93" fmla="*/ 183 h 562"/>
                <a:gd name="T94" fmla="*/ 1509 w 1606"/>
                <a:gd name="T95" fmla="*/ 183 h 562"/>
                <a:gd name="T96" fmla="*/ 1541 w 1606"/>
                <a:gd name="T97" fmla="*/ 184 h 562"/>
                <a:gd name="T98" fmla="*/ 1574 w 1606"/>
                <a:gd name="T99" fmla="*/ 185 h 562"/>
                <a:gd name="T100" fmla="*/ 1606 w 1606"/>
                <a:gd name="T101" fmla="*/ 18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62">
                  <a:moveTo>
                    <a:pt x="0" y="407"/>
                  </a:moveTo>
                  <a:lnTo>
                    <a:pt x="32" y="397"/>
                  </a:lnTo>
                  <a:lnTo>
                    <a:pt x="64" y="391"/>
                  </a:lnTo>
                  <a:lnTo>
                    <a:pt x="96" y="387"/>
                  </a:lnTo>
                  <a:lnTo>
                    <a:pt x="128" y="386"/>
                  </a:lnTo>
                  <a:lnTo>
                    <a:pt x="161" y="387"/>
                  </a:lnTo>
                  <a:lnTo>
                    <a:pt x="193" y="390"/>
                  </a:lnTo>
                  <a:lnTo>
                    <a:pt x="225" y="395"/>
                  </a:lnTo>
                  <a:lnTo>
                    <a:pt x="257" y="404"/>
                  </a:lnTo>
                  <a:lnTo>
                    <a:pt x="289" y="419"/>
                  </a:lnTo>
                  <a:lnTo>
                    <a:pt x="321" y="439"/>
                  </a:lnTo>
                  <a:lnTo>
                    <a:pt x="353" y="464"/>
                  </a:lnTo>
                  <a:lnTo>
                    <a:pt x="385" y="491"/>
                  </a:lnTo>
                  <a:lnTo>
                    <a:pt x="417" y="516"/>
                  </a:lnTo>
                  <a:lnTo>
                    <a:pt x="450" y="536"/>
                  </a:lnTo>
                  <a:lnTo>
                    <a:pt x="482" y="550"/>
                  </a:lnTo>
                  <a:lnTo>
                    <a:pt x="514" y="559"/>
                  </a:lnTo>
                  <a:lnTo>
                    <a:pt x="546" y="562"/>
                  </a:lnTo>
                  <a:lnTo>
                    <a:pt x="578" y="560"/>
                  </a:lnTo>
                  <a:lnTo>
                    <a:pt x="610" y="552"/>
                  </a:lnTo>
                  <a:lnTo>
                    <a:pt x="642" y="537"/>
                  </a:lnTo>
                  <a:lnTo>
                    <a:pt x="674" y="510"/>
                  </a:lnTo>
                  <a:lnTo>
                    <a:pt x="707" y="468"/>
                  </a:lnTo>
                  <a:lnTo>
                    <a:pt x="739" y="408"/>
                  </a:lnTo>
                  <a:lnTo>
                    <a:pt x="771" y="330"/>
                  </a:lnTo>
                  <a:lnTo>
                    <a:pt x="803" y="244"/>
                  </a:lnTo>
                  <a:lnTo>
                    <a:pt x="835" y="164"/>
                  </a:lnTo>
                  <a:lnTo>
                    <a:pt x="867" y="99"/>
                  </a:lnTo>
                  <a:lnTo>
                    <a:pt x="899" y="52"/>
                  </a:lnTo>
                  <a:lnTo>
                    <a:pt x="931" y="23"/>
                  </a:lnTo>
                  <a:lnTo>
                    <a:pt x="963" y="6"/>
                  </a:lnTo>
                  <a:lnTo>
                    <a:pt x="996" y="0"/>
                  </a:lnTo>
                  <a:lnTo>
                    <a:pt x="1028" y="0"/>
                  </a:lnTo>
                  <a:lnTo>
                    <a:pt x="1060" y="8"/>
                  </a:lnTo>
                  <a:lnTo>
                    <a:pt x="1092" y="23"/>
                  </a:lnTo>
                  <a:lnTo>
                    <a:pt x="1124" y="45"/>
                  </a:lnTo>
                  <a:lnTo>
                    <a:pt x="1156" y="72"/>
                  </a:lnTo>
                  <a:lnTo>
                    <a:pt x="1188" y="101"/>
                  </a:lnTo>
                  <a:lnTo>
                    <a:pt x="1220" y="127"/>
                  </a:lnTo>
                  <a:lnTo>
                    <a:pt x="1252" y="146"/>
                  </a:lnTo>
                  <a:lnTo>
                    <a:pt x="1285" y="160"/>
                  </a:lnTo>
                  <a:lnTo>
                    <a:pt x="1317" y="169"/>
                  </a:lnTo>
                  <a:lnTo>
                    <a:pt x="1349" y="175"/>
                  </a:lnTo>
                  <a:lnTo>
                    <a:pt x="1381" y="178"/>
                  </a:lnTo>
                  <a:lnTo>
                    <a:pt x="1413" y="180"/>
                  </a:lnTo>
                  <a:lnTo>
                    <a:pt x="1445" y="182"/>
                  </a:lnTo>
                  <a:lnTo>
                    <a:pt x="1477" y="183"/>
                  </a:lnTo>
                  <a:lnTo>
                    <a:pt x="1509" y="183"/>
                  </a:lnTo>
                  <a:lnTo>
                    <a:pt x="1541" y="184"/>
                  </a:lnTo>
                  <a:lnTo>
                    <a:pt x="1574" y="185"/>
                  </a:lnTo>
                  <a:lnTo>
                    <a:pt x="1606" y="18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8" name="Freeform 271">
              <a:extLst>
                <a:ext uri="{FF2B5EF4-FFF2-40B4-BE49-F238E27FC236}">
                  <a16:creationId xmlns:a16="http://schemas.microsoft.com/office/drawing/2014/main" id="{4DD80A60-BEF0-097B-247F-B230A05C9420}"/>
                </a:ext>
              </a:extLst>
            </p:cNvPr>
            <p:cNvSpPr>
              <a:spLocks/>
            </p:cNvSpPr>
            <p:nvPr/>
          </p:nvSpPr>
          <p:spPr bwMode="auto">
            <a:xfrm>
              <a:off x="3293" y="2882"/>
              <a:ext cx="1606" cy="540"/>
            </a:xfrm>
            <a:custGeom>
              <a:avLst/>
              <a:gdLst>
                <a:gd name="T0" fmla="*/ 0 w 1606"/>
                <a:gd name="T1" fmla="*/ 408 h 540"/>
                <a:gd name="T2" fmla="*/ 32 w 1606"/>
                <a:gd name="T3" fmla="*/ 360 h 540"/>
                <a:gd name="T4" fmla="*/ 64 w 1606"/>
                <a:gd name="T5" fmla="*/ 321 h 540"/>
                <a:gd name="T6" fmla="*/ 96 w 1606"/>
                <a:gd name="T7" fmla="*/ 291 h 540"/>
                <a:gd name="T8" fmla="*/ 128 w 1606"/>
                <a:gd name="T9" fmla="*/ 271 h 540"/>
                <a:gd name="T10" fmla="*/ 161 w 1606"/>
                <a:gd name="T11" fmla="*/ 258 h 540"/>
                <a:gd name="T12" fmla="*/ 193 w 1606"/>
                <a:gd name="T13" fmla="*/ 249 h 540"/>
                <a:gd name="T14" fmla="*/ 225 w 1606"/>
                <a:gd name="T15" fmla="*/ 243 h 540"/>
                <a:gd name="T16" fmla="*/ 257 w 1606"/>
                <a:gd name="T17" fmla="*/ 239 h 540"/>
                <a:gd name="T18" fmla="*/ 289 w 1606"/>
                <a:gd name="T19" fmla="*/ 238 h 540"/>
                <a:gd name="T20" fmla="*/ 321 w 1606"/>
                <a:gd name="T21" fmla="*/ 241 h 540"/>
                <a:gd name="T22" fmla="*/ 353 w 1606"/>
                <a:gd name="T23" fmla="*/ 251 h 540"/>
                <a:gd name="T24" fmla="*/ 385 w 1606"/>
                <a:gd name="T25" fmla="*/ 272 h 540"/>
                <a:gd name="T26" fmla="*/ 417 w 1606"/>
                <a:gd name="T27" fmla="*/ 310 h 540"/>
                <a:gd name="T28" fmla="*/ 450 w 1606"/>
                <a:gd name="T29" fmla="*/ 365 h 540"/>
                <a:gd name="T30" fmla="*/ 482 w 1606"/>
                <a:gd name="T31" fmla="*/ 430 h 540"/>
                <a:gd name="T32" fmla="*/ 514 w 1606"/>
                <a:gd name="T33" fmla="*/ 487 h 540"/>
                <a:gd name="T34" fmla="*/ 546 w 1606"/>
                <a:gd name="T35" fmla="*/ 525 h 540"/>
                <a:gd name="T36" fmla="*/ 578 w 1606"/>
                <a:gd name="T37" fmla="*/ 540 h 540"/>
                <a:gd name="T38" fmla="*/ 610 w 1606"/>
                <a:gd name="T39" fmla="*/ 534 h 540"/>
                <a:gd name="T40" fmla="*/ 642 w 1606"/>
                <a:gd name="T41" fmla="*/ 514 h 540"/>
                <a:gd name="T42" fmla="*/ 674 w 1606"/>
                <a:gd name="T43" fmla="*/ 485 h 540"/>
                <a:gd name="T44" fmla="*/ 707 w 1606"/>
                <a:gd name="T45" fmla="*/ 448 h 540"/>
                <a:gd name="T46" fmla="*/ 739 w 1606"/>
                <a:gd name="T47" fmla="*/ 406 h 540"/>
                <a:gd name="T48" fmla="*/ 771 w 1606"/>
                <a:gd name="T49" fmla="*/ 360 h 540"/>
                <a:gd name="T50" fmla="*/ 803 w 1606"/>
                <a:gd name="T51" fmla="*/ 313 h 540"/>
                <a:gd name="T52" fmla="*/ 835 w 1606"/>
                <a:gd name="T53" fmla="*/ 264 h 540"/>
                <a:gd name="T54" fmla="*/ 867 w 1606"/>
                <a:gd name="T55" fmla="*/ 216 h 540"/>
                <a:gd name="T56" fmla="*/ 899 w 1606"/>
                <a:gd name="T57" fmla="*/ 170 h 540"/>
                <a:gd name="T58" fmla="*/ 931 w 1606"/>
                <a:gd name="T59" fmla="*/ 127 h 540"/>
                <a:gd name="T60" fmla="*/ 963 w 1606"/>
                <a:gd name="T61" fmla="*/ 88 h 540"/>
                <a:gd name="T62" fmla="*/ 996 w 1606"/>
                <a:gd name="T63" fmla="*/ 53 h 540"/>
                <a:gd name="T64" fmla="*/ 1028 w 1606"/>
                <a:gd name="T65" fmla="*/ 25 h 540"/>
                <a:gd name="T66" fmla="*/ 1060 w 1606"/>
                <a:gd name="T67" fmla="*/ 5 h 540"/>
                <a:gd name="T68" fmla="*/ 1092 w 1606"/>
                <a:gd name="T69" fmla="*/ 0 h 540"/>
                <a:gd name="T70" fmla="*/ 1124 w 1606"/>
                <a:gd name="T71" fmla="*/ 15 h 540"/>
                <a:gd name="T72" fmla="*/ 1156 w 1606"/>
                <a:gd name="T73" fmla="*/ 54 h 540"/>
                <a:gd name="T74" fmla="*/ 1188 w 1606"/>
                <a:gd name="T75" fmla="*/ 108 h 540"/>
                <a:gd name="T76" fmla="*/ 1220 w 1606"/>
                <a:gd name="T77" fmla="*/ 157 h 540"/>
                <a:gd name="T78" fmla="*/ 1252 w 1606"/>
                <a:gd name="T79" fmla="*/ 188 h 540"/>
                <a:gd name="T80" fmla="*/ 1285 w 1606"/>
                <a:gd name="T81" fmla="*/ 202 h 540"/>
                <a:gd name="T82" fmla="*/ 1317 w 1606"/>
                <a:gd name="T83" fmla="*/ 205 h 540"/>
                <a:gd name="T84" fmla="*/ 1349 w 1606"/>
                <a:gd name="T85" fmla="*/ 205 h 540"/>
                <a:gd name="T86" fmla="*/ 1381 w 1606"/>
                <a:gd name="T87" fmla="*/ 203 h 540"/>
                <a:gd name="T88" fmla="*/ 1413 w 1606"/>
                <a:gd name="T89" fmla="*/ 200 h 540"/>
                <a:gd name="T90" fmla="*/ 1445 w 1606"/>
                <a:gd name="T91" fmla="*/ 198 h 540"/>
                <a:gd name="T92" fmla="*/ 1477 w 1606"/>
                <a:gd name="T93" fmla="*/ 196 h 540"/>
                <a:gd name="T94" fmla="*/ 1509 w 1606"/>
                <a:gd name="T95" fmla="*/ 194 h 540"/>
                <a:gd name="T96" fmla="*/ 1541 w 1606"/>
                <a:gd name="T97" fmla="*/ 192 h 540"/>
                <a:gd name="T98" fmla="*/ 1574 w 1606"/>
                <a:gd name="T99" fmla="*/ 191 h 540"/>
                <a:gd name="T100" fmla="*/ 1606 w 1606"/>
                <a:gd name="T101" fmla="*/ 19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40">
                  <a:moveTo>
                    <a:pt x="0" y="408"/>
                  </a:moveTo>
                  <a:lnTo>
                    <a:pt x="32" y="360"/>
                  </a:lnTo>
                  <a:lnTo>
                    <a:pt x="64" y="321"/>
                  </a:lnTo>
                  <a:lnTo>
                    <a:pt x="96" y="291"/>
                  </a:lnTo>
                  <a:lnTo>
                    <a:pt x="128" y="271"/>
                  </a:lnTo>
                  <a:lnTo>
                    <a:pt x="161" y="258"/>
                  </a:lnTo>
                  <a:lnTo>
                    <a:pt x="193" y="249"/>
                  </a:lnTo>
                  <a:lnTo>
                    <a:pt x="225" y="243"/>
                  </a:lnTo>
                  <a:lnTo>
                    <a:pt x="257" y="239"/>
                  </a:lnTo>
                  <a:lnTo>
                    <a:pt x="289" y="238"/>
                  </a:lnTo>
                  <a:lnTo>
                    <a:pt x="321" y="241"/>
                  </a:lnTo>
                  <a:lnTo>
                    <a:pt x="353" y="251"/>
                  </a:lnTo>
                  <a:lnTo>
                    <a:pt x="385" y="272"/>
                  </a:lnTo>
                  <a:lnTo>
                    <a:pt x="417" y="310"/>
                  </a:lnTo>
                  <a:lnTo>
                    <a:pt x="450" y="365"/>
                  </a:lnTo>
                  <a:lnTo>
                    <a:pt x="482" y="430"/>
                  </a:lnTo>
                  <a:lnTo>
                    <a:pt x="514" y="487"/>
                  </a:lnTo>
                  <a:lnTo>
                    <a:pt x="546" y="525"/>
                  </a:lnTo>
                  <a:lnTo>
                    <a:pt x="578" y="540"/>
                  </a:lnTo>
                  <a:lnTo>
                    <a:pt x="610" y="534"/>
                  </a:lnTo>
                  <a:lnTo>
                    <a:pt x="642" y="514"/>
                  </a:lnTo>
                  <a:lnTo>
                    <a:pt x="674" y="485"/>
                  </a:lnTo>
                  <a:lnTo>
                    <a:pt x="707" y="448"/>
                  </a:lnTo>
                  <a:lnTo>
                    <a:pt x="739" y="406"/>
                  </a:lnTo>
                  <a:lnTo>
                    <a:pt x="771" y="360"/>
                  </a:lnTo>
                  <a:lnTo>
                    <a:pt x="803" y="313"/>
                  </a:lnTo>
                  <a:lnTo>
                    <a:pt x="835" y="264"/>
                  </a:lnTo>
                  <a:lnTo>
                    <a:pt x="867" y="216"/>
                  </a:lnTo>
                  <a:lnTo>
                    <a:pt x="899" y="170"/>
                  </a:lnTo>
                  <a:lnTo>
                    <a:pt x="931" y="127"/>
                  </a:lnTo>
                  <a:lnTo>
                    <a:pt x="963" y="88"/>
                  </a:lnTo>
                  <a:lnTo>
                    <a:pt x="996" y="53"/>
                  </a:lnTo>
                  <a:lnTo>
                    <a:pt x="1028" y="25"/>
                  </a:lnTo>
                  <a:lnTo>
                    <a:pt x="1060" y="5"/>
                  </a:lnTo>
                  <a:lnTo>
                    <a:pt x="1092" y="0"/>
                  </a:lnTo>
                  <a:lnTo>
                    <a:pt x="1124" y="15"/>
                  </a:lnTo>
                  <a:lnTo>
                    <a:pt x="1156" y="54"/>
                  </a:lnTo>
                  <a:lnTo>
                    <a:pt x="1188" y="108"/>
                  </a:lnTo>
                  <a:lnTo>
                    <a:pt x="1220" y="157"/>
                  </a:lnTo>
                  <a:lnTo>
                    <a:pt x="1252" y="188"/>
                  </a:lnTo>
                  <a:lnTo>
                    <a:pt x="1285" y="202"/>
                  </a:lnTo>
                  <a:lnTo>
                    <a:pt x="1317" y="205"/>
                  </a:lnTo>
                  <a:lnTo>
                    <a:pt x="1349" y="205"/>
                  </a:lnTo>
                  <a:lnTo>
                    <a:pt x="1381" y="203"/>
                  </a:lnTo>
                  <a:lnTo>
                    <a:pt x="1413" y="200"/>
                  </a:lnTo>
                  <a:lnTo>
                    <a:pt x="1445" y="198"/>
                  </a:lnTo>
                  <a:lnTo>
                    <a:pt x="1477" y="196"/>
                  </a:lnTo>
                  <a:lnTo>
                    <a:pt x="1509" y="194"/>
                  </a:lnTo>
                  <a:lnTo>
                    <a:pt x="1541" y="192"/>
                  </a:lnTo>
                  <a:lnTo>
                    <a:pt x="1574" y="191"/>
                  </a:lnTo>
                  <a:lnTo>
                    <a:pt x="1606" y="19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9" name="Freeform 272">
              <a:extLst>
                <a:ext uri="{FF2B5EF4-FFF2-40B4-BE49-F238E27FC236}">
                  <a16:creationId xmlns:a16="http://schemas.microsoft.com/office/drawing/2014/main" id="{89873607-922A-E878-B76D-3312784E1814}"/>
                </a:ext>
              </a:extLst>
            </p:cNvPr>
            <p:cNvSpPr>
              <a:spLocks/>
            </p:cNvSpPr>
            <p:nvPr/>
          </p:nvSpPr>
          <p:spPr bwMode="auto">
            <a:xfrm>
              <a:off x="3293" y="2923"/>
              <a:ext cx="1606" cy="430"/>
            </a:xfrm>
            <a:custGeom>
              <a:avLst/>
              <a:gdLst>
                <a:gd name="T0" fmla="*/ 0 w 1606"/>
                <a:gd name="T1" fmla="*/ 430 h 430"/>
                <a:gd name="T2" fmla="*/ 32 w 1606"/>
                <a:gd name="T3" fmla="*/ 398 h 430"/>
                <a:gd name="T4" fmla="*/ 64 w 1606"/>
                <a:gd name="T5" fmla="*/ 376 h 430"/>
                <a:gd name="T6" fmla="*/ 96 w 1606"/>
                <a:gd name="T7" fmla="*/ 361 h 430"/>
                <a:gd name="T8" fmla="*/ 128 w 1606"/>
                <a:gd name="T9" fmla="*/ 351 h 430"/>
                <a:gd name="T10" fmla="*/ 161 w 1606"/>
                <a:gd name="T11" fmla="*/ 346 h 430"/>
                <a:gd name="T12" fmla="*/ 193 w 1606"/>
                <a:gd name="T13" fmla="*/ 344 h 430"/>
                <a:gd name="T14" fmla="*/ 225 w 1606"/>
                <a:gd name="T15" fmla="*/ 343 h 430"/>
                <a:gd name="T16" fmla="*/ 257 w 1606"/>
                <a:gd name="T17" fmla="*/ 343 h 430"/>
                <a:gd name="T18" fmla="*/ 289 w 1606"/>
                <a:gd name="T19" fmla="*/ 345 h 430"/>
                <a:gd name="T20" fmla="*/ 321 w 1606"/>
                <a:gd name="T21" fmla="*/ 347 h 430"/>
                <a:gd name="T22" fmla="*/ 353 w 1606"/>
                <a:gd name="T23" fmla="*/ 350 h 430"/>
                <a:gd name="T24" fmla="*/ 385 w 1606"/>
                <a:gd name="T25" fmla="*/ 354 h 430"/>
                <a:gd name="T26" fmla="*/ 417 w 1606"/>
                <a:gd name="T27" fmla="*/ 359 h 430"/>
                <a:gd name="T28" fmla="*/ 450 w 1606"/>
                <a:gd name="T29" fmla="*/ 366 h 430"/>
                <a:gd name="T30" fmla="*/ 482 w 1606"/>
                <a:gd name="T31" fmla="*/ 372 h 430"/>
                <a:gd name="T32" fmla="*/ 514 w 1606"/>
                <a:gd name="T33" fmla="*/ 380 h 430"/>
                <a:gd name="T34" fmla="*/ 546 w 1606"/>
                <a:gd name="T35" fmla="*/ 387 h 430"/>
                <a:gd name="T36" fmla="*/ 578 w 1606"/>
                <a:gd name="T37" fmla="*/ 394 h 430"/>
                <a:gd name="T38" fmla="*/ 610 w 1606"/>
                <a:gd name="T39" fmla="*/ 400 h 430"/>
                <a:gd name="T40" fmla="*/ 642 w 1606"/>
                <a:gd name="T41" fmla="*/ 406 h 430"/>
                <a:gd name="T42" fmla="*/ 674 w 1606"/>
                <a:gd name="T43" fmla="*/ 409 h 430"/>
                <a:gd name="T44" fmla="*/ 707 w 1606"/>
                <a:gd name="T45" fmla="*/ 411 h 430"/>
                <a:gd name="T46" fmla="*/ 739 w 1606"/>
                <a:gd name="T47" fmla="*/ 409 h 430"/>
                <a:gd name="T48" fmla="*/ 771 w 1606"/>
                <a:gd name="T49" fmla="*/ 398 h 430"/>
                <a:gd name="T50" fmla="*/ 803 w 1606"/>
                <a:gd name="T51" fmla="*/ 371 h 430"/>
                <a:gd name="T52" fmla="*/ 835 w 1606"/>
                <a:gd name="T53" fmla="*/ 316 h 430"/>
                <a:gd name="T54" fmla="*/ 867 w 1606"/>
                <a:gd name="T55" fmla="*/ 230 h 430"/>
                <a:gd name="T56" fmla="*/ 899 w 1606"/>
                <a:gd name="T57" fmla="*/ 137 h 430"/>
                <a:gd name="T58" fmla="*/ 931 w 1606"/>
                <a:gd name="T59" fmla="*/ 70 h 430"/>
                <a:gd name="T60" fmla="*/ 963 w 1606"/>
                <a:gd name="T61" fmla="*/ 33 h 430"/>
                <a:gd name="T62" fmla="*/ 996 w 1606"/>
                <a:gd name="T63" fmla="*/ 15 h 430"/>
                <a:gd name="T64" fmla="*/ 1028 w 1606"/>
                <a:gd name="T65" fmla="*/ 8 h 430"/>
                <a:gd name="T66" fmla="*/ 1060 w 1606"/>
                <a:gd name="T67" fmla="*/ 5 h 430"/>
                <a:gd name="T68" fmla="*/ 1092 w 1606"/>
                <a:gd name="T69" fmla="*/ 3 h 430"/>
                <a:gd name="T70" fmla="*/ 1124 w 1606"/>
                <a:gd name="T71" fmla="*/ 1 h 430"/>
                <a:gd name="T72" fmla="*/ 1156 w 1606"/>
                <a:gd name="T73" fmla="*/ 1 h 430"/>
                <a:gd name="T74" fmla="*/ 1188 w 1606"/>
                <a:gd name="T75" fmla="*/ 0 h 430"/>
                <a:gd name="T76" fmla="*/ 1220 w 1606"/>
                <a:gd name="T77" fmla="*/ 0 h 430"/>
                <a:gd name="T78" fmla="*/ 1252 w 1606"/>
                <a:gd name="T79" fmla="*/ 0 h 430"/>
                <a:gd name="T80" fmla="*/ 1285 w 1606"/>
                <a:gd name="T81" fmla="*/ 1 h 430"/>
                <a:gd name="T82" fmla="*/ 1317 w 1606"/>
                <a:gd name="T83" fmla="*/ 2 h 430"/>
                <a:gd name="T84" fmla="*/ 1349 w 1606"/>
                <a:gd name="T85" fmla="*/ 4 h 430"/>
                <a:gd name="T86" fmla="*/ 1381 w 1606"/>
                <a:gd name="T87" fmla="*/ 8 h 430"/>
                <a:gd name="T88" fmla="*/ 1413 w 1606"/>
                <a:gd name="T89" fmla="*/ 15 h 430"/>
                <a:gd name="T90" fmla="*/ 1445 w 1606"/>
                <a:gd name="T91" fmla="*/ 26 h 430"/>
                <a:gd name="T92" fmla="*/ 1477 w 1606"/>
                <a:gd name="T93" fmla="*/ 44 h 430"/>
                <a:gd name="T94" fmla="*/ 1509 w 1606"/>
                <a:gd name="T95" fmla="*/ 72 h 430"/>
                <a:gd name="T96" fmla="*/ 1541 w 1606"/>
                <a:gd name="T97" fmla="*/ 114 h 430"/>
                <a:gd name="T98" fmla="*/ 1574 w 1606"/>
                <a:gd name="T99" fmla="*/ 167 h 430"/>
                <a:gd name="T100" fmla="*/ 1606 w 1606"/>
                <a:gd name="T101" fmla="*/ 22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30">
                  <a:moveTo>
                    <a:pt x="0" y="430"/>
                  </a:moveTo>
                  <a:lnTo>
                    <a:pt x="32" y="398"/>
                  </a:lnTo>
                  <a:lnTo>
                    <a:pt x="64" y="376"/>
                  </a:lnTo>
                  <a:lnTo>
                    <a:pt x="96" y="361"/>
                  </a:lnTo>
                  <a:lnTo>
                    <a:pt x="128" y="351"/>
                  </a:lnTo>
                  <a:lnTo>
                    <a:pt x="161" y="346"/>
                  </a:lnTo>
                  <a:lnTo>
                    <a:pt x="193" y="344"/>
                  </a:lnTo>
                  <a:lnTo>
                    <a:pt x="225" y="343"/>
                  </a:lnTo>
                  <a:lnTo>
                    <a:pt x="257" y="343"/>
                  </a:lnTo>
                  <a:lnTo>
                    <a:pt x="289" y="345"/>
                  </a:lnTo>
                  <a:lnTo>
                    <a:pt x="321" y="347"/>
                  </a:lnTo>
                  <a:lnTo>
                    <a:pt x="353" y="350"/>
                  </a:lnTo>
                  <a:lnTo>
                    <a:pt x="385" y="354"/>
                  </a:lnTo>
                  <a:lnTo>
                    <a:pt x="417" y="359"/>
                  </a:lnTo>
                  <a:lnTo>
                    <a:pt x="450" y="366"/>
                  </a:lnTo>
                  <a:lnTo>
                    <a:pt x="482" y="372"/>
                  </a:lnTo>
                  <a:lnTo>
                    <a:pt x="514" y="380"/>
                  </a:lnTo>
                  <a:lnTo>
                    <a:pt x="546" y="387"/>
                  </a:lnTo>
                  <a:lnTo>
                    <a:pt x="578" y="394"/>
                  </a:lnTo>
                  <a:lnTo>
                    <a:pt x="610" y="400"/>
                  </a:lnTo>
                  <a:lnTo>
                    <a:pt x="642" y="406"/>
                  </a:lnTo>
                  <a:lnTo>
                    <a:pt x="674" y="409"/>
                  </a:lnTo>
                  <a:lnTo>
                    <a:pt x="707" y="411"/>
                  </a:lnTo>
                  <a:lnTo>
                    <a:pt x="739" y="409"/>
                  </a:lnTo>
                  <a:lnTo>
                    <a:pt x="771" y="398"/>
                  </a:lnTo>
                  <a:lnTo>
                    <a:pt x="803" y="371"/>
                  </a:lnTo>
                  <a:lnTo>
                    <a:pt x="835" y="316"/>
                  </a:lnTo>
                  <a:lnTo>
                    <a:pt x="867" y="230"/>
                  </a:lnTo>
                  <a:lnTo>
                    <a:pt x="899" y="137"/>
                  </a:lnTo>
                  <a:lnTo>
                    <a:pt x="931" y="70"/>
                  </a:lnTo>
                  <a:lnTo>
                    <a:pt x="963" y="33"/>
                  </a:lnTo>
                  <a:lnTo>
                    <a:pt x="996" y="15"/>
                  </a:lnTo>
                  <a:lnTo>
                    <a:pt x="1028" y="8"/>
                  </a:lnTo>
                  <a:lnTo>
                    <a:pt x="1060" y="5"/>
                  </a:lnTo>
                  <a:lnTo>
                    <a:pt x="1092" y="3"/>
                  </a:lnTo>
                  <a:lnTo>
                    <a:pt x="1124" y="1"/>
                  </a:lnTo>
                  <a:lnTo>
                    <a:pt x="1156" y="1"/>
                  </a:lnTo>
                  <a:lnTo>
                    <a:pt x="1188" y="0"/>
                  </a:lnTo>
                  <a:lnTo>
                    <a:pt x="1220" y="0"/>
                  </a:lnTo>
                  <a:lnTo>
                    <a:pt x="1252" y="0"/>
                  </a:lnTo>
                  <a:lnTo>
                    <a:pt x="1285" y="1"/>
                  </a:lnTo>
                  <a:lnTo>
                    <a:pt x="1317" y="2"/>
                  </a:lnTo>
                  <a:lnTo>
                    <a:pt x="1349" y="4"/>
                  </a:lnTo>
                  <a:lnTo>
                    <a:pt x="1381" y="8"/>
                  </a:lnTo>
                  <a:lnTo>
                    <a:pt x="1413" y="15"/>
                  </a:lnTo>
                  <a:lnTo>
                    <a:pt x="1445" y="26"/>
                  </a:lnTo>
                  <a:lnTo>
                    <a:pt x="1477" y="44"/>
                  </a:lnTo>
                  <a:lnTo>
                    <a:pt x="1509" y="72"/>
                  </a:lnTo>
                  <a:lnTo>
                    <a:pt x="1541" y="114"/>
                  </a:lnTo>
                  <a:lnTo>
                    <a:pt x="1574" y="167"/>
                  </a:lnTo>
                  <a:lnTo>
                    <a:pt x="1606" y="22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0" name="Freeform 273">
              <a:extLst>
                <a:ext uri="{FF2B5EF4-FFF2-40B4-BE49-F238E27FC236}">
                  <a16:creationId xmlns:a16="http://schemas.microsoft.com/office/drawing/2014/main" id="{C9D14AD4-9728-B12C-B5E0-BC8E46FA6479}"/>
                </a:ext>
              </a:extLst>
            </p:cNvPr>
            <p:cNvSpPr>
              <a:spLocks/>
            </p:cNvSpPr>
            <p:nvPr/>
          </p:nvSpPr>
          <p:spPr bwMode="auto">
            <a:xfrm>
              <a:off x="3293" y="2785"/>
              <a:ext cx="1606" cy="596"/>
            </a:xfrm>
            <a:custGeom>
              <a:avLst/>
              <a:gdLst>
                <a:gd name="T0" fmla="*/ 0 w 1606"/>
                <a:gd name="T1" fmla="*/ 535 h 596"/>
                <a:gd name="T2" fmla="*/ 32 w 1606"/>
                <a:gd name="T3" fmla="*/ 507 h 596"/>
                <a:gd name="T4" fmla="*/ 64 w 1606"/>
                <a:gd name="T5" fmla="*/ 474 h 596"/>
                <a:gd name="T6" fmla="*/ 96 w 1606"/>
                <a:gd name="T7" fmla="*/ 440 h 596"/>
                <a:gd name="T8" fmla="*/ 128 w 1606"/>
                <a:gd name="T9" fmla="*/ 410 h 596"/>
                <a:gd name="T10" fmla="*/ 161 w 1606"/>
                <a:gd name="T11" fmla="*/ 389 h 596"/>
                <a:gd name="T12" fmla="*/ 193 w 1606"/>
                <a:gd name="T13" fmla="*/ 376 h 596"/>
                <a:gd name="T14" fmla="*/ 225 w 1606"/>
                <a:gd name="T15" fmla="*/ 371 h 596"/>
                <a:gd name="T16" fmla="*/ 257 w 1606"/>
                <a:gd name="T17" fmla="*/ 372 h 596"/>
                <a:gd name="T18" fmla="*/ 289 w 1606"/>
                <a:gd name="T19" fmla="*/ 380 h 596"/>
                <a:gd name="T20" fmla="*/ 321 w 1606"/>
                <a:gd name="T21" fmla="*/ 396 h 596"/>
                <a:gd name="T22" fmla="*/ 353 w 1606"/>
                <a:gd name="T23" fmla="*/ 419 h 596"/>
                <a:gd name="T24" fmla="*/ 385 w 1606"/>
                <a:gd name="T25" fmla="*/ 449 h 596"/>
                <a:gd name="T26" fmla="*/ 417 w 1606"/>
                <a:gd name="T27" fmla="*/ 484 h 596"/>
                <a:gd name="T28" fmla="*/ 450 w 1606"/>
                <a:gd name="T29" fmla="*/ 518 h 596"/>
                <a:gd name="T30" fmla="*/ 482 w 1606"/>
                <a:gd name="T31" fmla="*/ 547 h 596"/>
                <a:gd name="T32" fmla="*/ 514 w 1606"/>
                <a:gd name="T33" fmla="*/ 569 h 596"/>
                <a:gd name="T34" fmla="*/ 546 w 1606"/>
                <a:gd name="T35" fmla="*/ 584 h 596"/>
                <a:gd name="T36" fmla="*/ 578 w 1606"/>
                <a:gd name="T37" fmla="*/ 593 h 596"/>
                <a:gd name="T38" fmla="*/ 610 w 1606"/>
                <a:gd name="T39" fmla="*/ 596 h 596"/>
                <a:gd name="T40" fmla="*/ 642 w 1606"/>
                <a:gd name="T41" fmla="*/ 595 h 596"/>
                <a:gd name="T42" fmla="*/ 674 w 1606"/>
                <a:gd name="T43" fmla="*/ 588 h 596"/>
                <a:gd name="T44" fmla="*/ 707 w 1606"/>
                <a:gd name="T45" fmla="*/ 575 h 596"/>
                <a:gd name="T46" fmla="*/ 739 w 1606"/>
                <a:gd name="T47" fmla="*/ 552 h 596"/>
                <a:gd name="T48" fmla="*/ 771 w 1606"/>
                <a:gd name="T49" fmla="*/ 516 h 596"/>
                <a:gd name="T50" fmla="*/ 803 w 1606"/>
                <a:gd name="T51" fmla="*/ 465 h 596"/>
                <a:gd name="T52" fmla="*/ 835 w 1606"/>
                <a:gd name="T53" fmla="*/ 401 h 596"/>
                <a:gd name="T54" fmla="*/ 867 w 1606"/>
                <a:gd name="T55" fmla="*/ 329 h 596"/>
                <a:gd name="T56" fmla="*/ 899 w 1606"/>
                <a:gd name="T57" fmla="*/ 261 h 596"/>
                <a:gd name="T58" fmla="*/ 931 w 1606"/>
                <a:gd name="T59" fmla="*/ 205 h 596"/>
                <a:gd name="T60" fmla="*/ 963 w 1606"/>
                <a:gd name="T61" fmla="*/ 166 h 596"/>
                <a:gd name="T62" fmla="*/ 996 w 1606"/>
                <a:gd name="T63" fmla="*/ 143 h 596"/>
                <a:gd name="T64" fmla="*/ 1028 w 1606"/>
                <a:gd name="T65" fmla="*/ 136 h 596"/>
                <a:gd name="T66" fmla="*/ 1060 w 1606"/>
                <a:gd name="T67" fmla="*/ 143 h 596"/>
                <a:gd name="T68" fmla="*/ 1092 w 1606"/>
                <a:gd name="T69" fmla="*/ 163 h 596"/>
                <a:gd name="T70" fmla="*/ 1124 w 1606"/>
                <a:gd name="T71" fmla="*/ 195 h 596"/>
                <a:gd name="T72" fmla="*/ 1156 w 1606"/>
                <a:gd name="T73" fmla="*/ 233 h 596"/>
                <a:gd name="T74" fmla="*/ 1188 w 1606"/>
                <a:gd name="T75" fmla="*/ 270 h 596"/>
                <a:gd name="T76" fmla="*/ 1220 w 1606"/>
                <a:gd name="T77" fmla="*/ 300 h 596"/>
                <a:gd name="T78" fmla="*/ 1252 w 1606"/>
                <a:gd name="T79" fmla="*/ 321 h 596"/>
                <a:gd name="T80" fmla="*/ 1285 w 1606"/>
                <a:gd name="T81" fmla="*/ 334 h 596"/>
                <a:gd name="T82" fmla="*/ 1317 w 1606"/>
                <a:gd name="T83" fmla="*/ 341 h 596"/>
                <a:gd name="T84" fmla="*/ 1349 w 1606"/>
                <a:gd name="T85" fmla="*/ 343 h 596"/>
                <a:gd name="T86" fmla="*/ 1381 w 1606"/>
                <a:gd name="T87" fmla="*/ 343 h 596"/>
                <a:gd name="T88" fmla="*/ 1413 w 1606"/>
                <a:gd name="T89" fmla="*/ 338 h 596"/>
                <a:gd name="T90" fmla="*/ 1445 w 1606"/>
                <a:gd name="T91" fmla="*/ 328 h 596"/>
                <a:gd name="T92" fmla="*/ 1477 w 1606"/>
                <a:gd name="T93" fmla="*/ 310 h 596"/>
                <a:gd name="T94" fmla="*/ 1509 w 1606"/>
                <a:gd name="T95" fmla="*/ 279 h 596"/>
                <a:gd name="T96" fmla="*/ 1541 w 1606"/>
                <a:gd name="T97" fmla="*/ 224 h 596"/>
                <a:gd name="T98" fmla="*/ 1574 w 1606"/>
                <a:gd name="T99" fmla="*/ 135 h 596"/>
                <a:gd name="T100" fmla="*/ 1606 w 1606"/>
                <a:gd name="T10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96">
                  <a:moveTo>
                    <a:pt x="0" y="535"/>
                  </a:moveTo>
                  <a:lnTo>
                    <a:pt x="32" y="507"/>
                  </a:lnTo>
                  <a:lnTo>
                    <a:pt x="64" y="474"/>
                  </a:lnTo>
                  <a:lnTo>
                    <a:pt x="96" y="440"/>
                  </a:lnTo>
                  <a:lnTo>
                    <a:pt x="128" y="410"/>
                  </a:lnTo>
                  <a:lnTo>
                    <a:pt x="161" y="389"/>
                  </a:lnTo>
                  <a:lnTo>
                    <a:pt x="193" y="376"/>
                  </a:lnTo>
                  <a:lnTo>
                    <a:pt x="225" y="371"/>
                  </a:lnTo>
                  <a:lnTo>
                    <a:pt x="257" y="372"/>
                  </a:lnTo>
                  <a:lnTo>
                    <a:pt x="289" y="380"/>
                  </a:lnTo>
                  <a:lnTo>
                    <a:pt x="321" y="396"/>
                  </a:lnTo>
                  <a:lnTo>
                    <a:pt x="353" y="419"/>
                  </a:lnTo>
                  <a:lnTo>
                    <a:pt x="385" y="449"/>
                  </a:lnTo>
                  <a:lnTo>
                    <a:pt x="417" y="484"/>
                  </a:lnTo>
                  <a:lnTo>
                    <a:pt x="450" y="518"/>
                  </a:lnTo>
                  <a:lnTo>
                    <a:pt x="482" y="547"/>
                  </a:lnTo>
                  <a:lnTo>
                    <a:pt x="514" y="569"/>
                  </a:lnTo>
                  <a:lnTo>
                    <a:pt x="546" y="584"/>
                  </a:lnTo>
                  <a:lnTo>
                    <a:pt x="578" y="593"/>
                  </a:lnTo>
                  <a:lnTo>
                    <a:pt x="610" y="596"/>
                  </a:lnTo>
                  <a:lnTo>
                    <a:pt x="642" y="595"/>
                  </a:lnTo>
                  <a:lnTo>
                    <a:pt x="674" y="588"/>
                  </a:lnTo>
                  <a:lnTo>
                    <a:pt x="707" y="575"/>
                  </a:lnTo>
                  <a:lnTo>
                    <a:pt x="739" y="552"/>
                  </a:lnTo>
                  <a:lnTo>
                    <a:pt x="771" y="516"/>
                  </a:lnTo>
                  <a:lnTo>
                    <a:pt x="803" y="465"/>
                  </a:lnTo>
                  <a:lnTo>
                    <a:pt x="835" y="401"/>
                  </a:lnTo>
                  <a:lnTo>
                    <a:pt x="867" y="329"/>
                  </a:lnTo>
                  <a:lnTo>
                    <a:pt x="899" y="261"/>
                  </a:lnTo>
                  <a:lnTo>
                    <a:pt x="931" y="205"/>
                  </a:lnTo>
                  <a:lnTo>
                    <a:pt x="963" y="166"/>
                  </a:lnTo>
                  <a:lnTo>
                    <a:pt x="996" y="143"/>
                  </a:lnTo>
                  <a:lnTo>
                    <a:pt x="1028" y="136"/>
                  </a:lnTo>
                  <a:lnTo>
                    <a:pt x="1060" y="143"/>
                  </a:lnTo>
                  <a:lnTo>
                    <a:pt x="1092" y="163"/>
                  </a:lnTo>
                  <a:lnTo>
                    <a:pt x="1124" y="195"/>
                  </a:lnTo>
                  <a:lnTo>
                    <a:pt x="1156" y="233"/>
                  </a:lnTo>
                  <a:lnTo>
                    <a:pt x="1188" y="270"/>
                  </a:lnTo>
                  <a:lnTo>
                    <a:pt x="1220" y="300"/>
                  </a:lnTo>
                  <a:lnTo>
                    <a:pt x="1252" y="321"/>
                  </a:lnTo>
                  <a:lnTo>
                    <a:pt x="1285" y="334"/>
                  </a:lnTo>
                  <a:lnTo>
                    <a:pt x="1317" y="341"/>
                  </a:lnTo>
                  <a:lnTo>
                    <a:pt x="1349" y="343"/>
                  </a:lnTo>
                  <a:lnTo>
                    <a:pt x="1381" y="343"/>
                  </a:lnTo>
                  <a:lnTo>
                    <a:pt x="1413" y="338"/>
                  </a:lnTo>
                  <a:lnTo>
                    <a:pt x="1445" y="328"/>
                  </a:lnTo>
                  <a:lnTo>
                    <a:pt x="1477" y="310"/>
                  </a:lnTo>
                  <a:lnTo>
                    <a:pt x="1509" y="279"/>
                  </a:lnTo>
                  <a:lnTo>
                    <a:pt x="1541" y="224"/>
                  </a:lnTo>
                  <a:lnTo>
                    <a:pt x="1574" y="135"/>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1" name="Freeform 274">
              <a:extLst>
                <a:ext uri="{FF2B5EF4-FFF2-40B4-BE49-F238E27FC236}">
                  <a16:creationId xmlns:a16="http://schemas.microsoft.com/office/drawing/2014/main" id="{F19D42E7-C4D6-9AC7-D486-1024F1FB79CA}"/>
                </a:ext>
              </a:extLst>
            </p:cNvPr>
            <p:cNvSpPr>
              <a:spLocks/>
            </p:cNvSpPr>
            <p:nvPr/>
          </p:nvSpPr>
          <p:spPr bwMode="auto">
            <a:xfrm>
              <a:off x="3293" y="2768"/>
              <a:ext cx="1606" cy="692"/>
            </a:xfrm>
            <a:custGeom>
              <a:avLst/>
              <a:gdLst>
                <a:gd name="T0" fmla="*/ 0 w 1606"/>
                <a:gd name="T1" fmla="*/ 692 h 692"/>
                <a:gd name="T2" fmla="*/ 32 w 1606"/>
                <a:gd name="T3" fmla="*/ 582 h 692"/>
                <a:gd name="T4" fmla="*/ 64 w 1606"/>
                <a:gd name="T5" fmla="*/ 505 h 692"/>
                <a:gd name="T6" fmla="*/ 96 w 1606"/>
                <a:gd name="T7" fmla="*/ 454 h 692"/>
                <a:gd name="T8" fmla="*/ 128 w 1606"/>
                <a:gd name="T9" fmla="*/ 423 h 692"/>
                <a:gd name="T10" fmla="*/ 161 w 1606"/>
                <a:gd name="T11" fmla="*/ 405 h 692"/>
                <a:gd name="T12" fmla="*/ 193 w 1606"/>
                <a:gd name="T13" fmla="*/ 395 h 692"/>
                <a:gd name="T14" fmla="*/ 225 w 1606"/>
                <a:gd name="T15" fmla="*/ 391 h 692"/>
                <a:gd name="T16" fmla="*/ 257 w 1606"/>
                <a:gd name="T17" fmla="*/ 390 h 692"/>
                <a:gd name="T18" fmla="*/ 289 w 1606"/>
                <a:gd name="T19" fmla="*/ 392 h 692"/>
                <a:gd name="T20" fmla="*/ 321 w 1606"/>
                <a:gd name="T21" fmla="*/ 397 h 692"/>
                <a:gd name="T22" fmla="*/ 353 w 1606"/>
                <a:gd name="T23" fmla="*/ 405 h 692"/>
                <a:gd name="T24" fmla="*/ 385 w 1606"/>
                <a:gd name="T25" fmla="*/ 416 h 692"/>
                <a:gd name="T26" fmla="*/ 417 w 1606"/>
                <a:gd name="T27" fmla="*/ 432 h 692"/>
                <a:gd name="T28" fmla="*/ 450 w 1606"/>
                <a:gd name="T29" fmla="*/ 453 h 692"/>
                <a:gd name="T30" fmla="*/ 482 w 1606"/>
                <a:gd name="T31" fmla="*/ 477 h 692"/>
                <a:gd name="T32" fmla="*/ 514 w 1606"/>
                <a:gd name="T33" fmla="*/ 504 h 692"/>
                <a:gd name="T34" fmla="*/ 546 w 1606"/>
                <a:gd name="T35" fmla="*/ 532 h 692"/>
                <a:gd name="T36" fmla="*/ 578 w 1606"/>
                <a:gd name="T37" fmla="*/ 557 h 692"/>
                <a:gd name="T38" fmla="*/ 610 w 1606"/>
                <a:gd name="T39" fmla="*/ 577 h 692"/>
                <a:gd name="T40" fmla="*/ 642 w 1606"/>
                <a:gd name="T41" fmla="*/ 591 h 692"/>
                <a:gd name="T42" fmla="*/ 674 w 1606"/>
                <a:gd name="T43" fmla="*/ 596 h 692"/>
                <a:gd name="T44" fmla="*/ 707 w 1606"/>
                <a:gd name="T45" fmla="*/ 590 h 692"/>
                <a:gd name="T46" fmla="*/ 739 w 1606"/>
                <a:gd name="T47" fmla="*/ 567 h 692"/>
                <a:gd name="T48" fmla="*/ 771 w 1606"/>
                <a:gd name="T49" fmla="*/ 516 h 692"/>
                <a:gd name="T50" fmla="*/ 803 w 1606"/>
                <a:gd name="T51" fmla="*/ 428 h 692"/>
                <a:gd name="T52" fmla="*/ 835 w 1606"/>
                <a:gd name="T53" fmla="*/ 310 h 692"/>
                <a:gd name="T54" fmla="*/ 867 w 1606"/>
                <a:gd name="T55" fmla="*/ 185 h 692"/>
                <a:gd name="T56" fmla="*/ 899 w 1606"/>
                <a:gd name="T57" fmla="*/ 86 h 692"/>
                <a:gd name="T58" fmla="*/ 931 w 1606"/>
                <a:gd name="T59" fmla="*/ 27 h 692"/>
                <a:gd name="T60" fmla="*/ 963 w 1606"/>
                <a:gd name="T61" fmla="*/ 1 h 692"/>
                <a:gd name="T62" fmla="*/ 996 w 1606"/>
                <a:gd name="T63" fmla="*/ 0 h 692"/>
                <a:gd name="T64" fmla="*/ 1028 w 1606"/>
                <a:gd name="T65" fmla="*/ 16 h 692"/>
                <a:gd name="T66" fmla="*/ 1060 w 1606"/>
                <a:gd name="T67" fmla="*/ 45 h 692"/>
                <a:gd name="T68" fmla="*/ 1092 w 1606"/>
                <a:gd name="T69" fmla="*/ 83 h 692"/>
                <a:gd name="T70" fmla="*/ 1124 w 1606"/>
                <a:gd name="T71" fmla="*/ 128 h 692"/>
                <a:gd name="T72" fmla="*/ 1156 w 1606"/>
                <a:gd name="T73" fmla="*/ 177 h 692"/>
                <a:gd name="T74" fmla="*/ 1188 w 1606"/>
                <a:gd name="T75" fmla="*/ 225 h 692"/>
                <a:gd name="T76" fmla="*/ 1220 w 1606"/>
                <a:gd name="T77" fmla="*/ 269 h 692"/>
                <a:gd name="T78" fmla="*/ 1252 w 1606"/>
                <a:gd name="T79" fmla="*/ 307 h 692"/>
                <a:gd name="T80" fmla="*/ 1285 w 1606"/>
                <a:gd name="T81" fmla="*/ 337 h 692"/>
                <a:gd name="T82" fmla="*/ 1317 w 1606"/>
                <a:gd name="T83" fmla="*/ 360 h 692"/>
                <a:gd name="T84" fmla="*/ 1349 w 1606"/>
                <a:gd name="T85" fmla="*/ 376 h 692"/>
                <a:gd name="T86" fmla="*/ 1381 w 1606"/>
                <a:gd name="T87" fmla="*/ 386 h 692"/>
                <a:gd name="T88" fmla="*/ 1413 w 1606"/>
                <a:gd name="T89" fmla="*/ 388 h 692"/>
                <a:gd name="T90" fmla="*/ 1445 w 1606"/>
                <a:gd name="T91" fmla="*/ 384 h 692"/>
                <a:gd name="T92" fmla="*/ 1477 w 1606"/>
                <a:gd name="T93" fmla="*/ 371 h 692"/>
                <a:gd name="T94" fmla="*/ 1509 w 1606"/>
                <a:gd name="T95" fmla="*/ 344 h 692"/>
                <a:gd name="T96" fmla="*/ 1541 w 1606"/>
                <a:gd name="T97" fmla="*/ 299 h 692"/>
                <a:gd name="T98" fmla="*/ 1574 w 1606"/>
                <a:gd name="T99" fmla="*/ 228 h 692"/>
                <a:gd name="T100" fmla="*/ 1606 w 1606"/>
                <a:gd name="T101" fmla="*/ 124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92">
                  <a:moveTo>
                    <a:pt x="0" y="692"/>
                  </a:moveTo>
                  <a:lnTo>
                    <a:pt x="32" y="582"/>
                  </a:lnTo>
                  <a:lnTo>
                    <a:pt x="64" y="505"/>
                  </a:lnTo>
                  <a:lnTo>
                    <a:pt x="96" y="454"/>
                  </a:lnTo>
                  <a:lnTo>
                    <a:pt x="128" y="423"/>
                  </a:lnTo>
                  <a:lnTo>
                    <a:pt x="161" y="405"/>
                  </a:lnTo>
                  <a:lnTo>
                    <a:pt x="193" y="395"/>
                  </a:lnTo>
                  <a:lnTo>
                    <a:pt x="225" y="391"/>
                  </a:lnTo>
                  <a:lnTo>
                    <a:pt x="257" y="390"/>
                  </a:lnTo>
                  <a:lnTo>
                    <a:pt x="289" y="392"/>
                  </a:lnTo>
                  <a:lnTo>
                    <a:pt x="321" y="397"/>
                  </a:lnTo>
                  <a:lnTo>
                    <a:pt x="353" y="405"/>
                  </a:lnTo>
                  <a:lnTo>
                    <a:pt x="385" y="416"/>
                  </a:lnTo>
                  <a:lnTo>
                    <a:pt x="417" y="432"/>
                  </a:lnTo>
                  <a:lnTo>
                    <a:pt x="450" y="453"/>
                  </a:lnTo>
                  <a:lnTo>
                    <a:pt x="482" y="477"/>
                  </a:lnTo>
                  <a:lnTo>
                    <a:pt x="514" y="504"/>
                  </a:lnTo>
                  <a:lnTo>
                    <a:pt x="546" y="532"/>
                  </a:lnTo>
                  <a:lnTo>
                    <a:pt x="578" y="557"/>
                  </a:lnTo>
                  <a:lnTo>
                    <a:pt x="610" y="577"/>
                  </a:lnTo>
                  <a:lnTo>
                    <a:pt x="642" y="591"/>
                  </a:lnTo>
                  <a:lnTo>
                    <a:pt x="674" y="596"/>
                  </a:lnTo>
                  <a:lnTo>
                    <a:pt x="707" y="590"/>
                  </a:lnTo>
                  <a:lnTo>
                    <a:pt x="739" y="567"/>
                  </a:lnTo>
                  <a:lnTo>
                    <a:pt x="771" y="516"/>
                  </a:lnTo>
                  <a:lnTo>
                    <a:pt x="803" y="428"/>
                  </a:lnTo>
                  <a:lnTo>
                    <a:pt x="835" y="310"/>
                  </a:lnTo>
                  <a:lnTo>
                    <a:pt x="867" y="185"/>
                  </a:lnTo>
                  <a:lnTo>
                    <a:pt x="899" y="86"/>
                  </a:lnTo>
                  <a:lnTo>
                    <a:pt x="931" y="27"/>
                  </a:lnTo>
                  <a:lnTo>
                    <a:pt x="963" y="1"/>
                  </a:lnTo>
                  <a:lnTo>
                    <a:pt x="996" y="0"/>
                  </a:lnTo>
                  <a:lnTo>
                    <a:pt x="1028" y="16"/>
                  </a:lnTo>
                  <a:lnTo>
                    <a:pt x="1060" y="45"/>
                  </a:lnTo>
                  <a:lnTo>
                    <a:pt x="1092" y="83"/>
                  </a:lnTo>
                  <a:lnTo>
                    <a:pt x="1124" y="128"/>
                  </a:lnTo>
                  <a:lnTo>
                    <a:pt x="1156" y="177"/>
                  </a:lnTo>
                  <a:lnTo>
                    <a:pt x="1188" y="225"/>
                  </a:lnTo>
                  <a:lnTo>
                    <a:pt x="1220" y="269"/>
                  </a:lnTo>
                  <a:lnTo>
                    <a:pt x="1252" y="307"/>
                  </a:lnTo>
                  <a:lnTo>
                    <a:pt x="1285" y="337"/>
                  </a:lnTo>
                  <a:lnTo>
                    <a:pt x="1317" y="360"/>
                  </a:lnTo>
                  <a:lnTo>
                    <a:pt x="1349" y="376"/>
                  </a:lnTo>
                  <a:lnTo>
                    <a:pt x="1381" y="386"/>
                  </a:lnTo>
                  <a:lnTo>
                    <a:pt x="1413" y="388"/>
                  </a:lnTo>
                  <a:lnTo>
                    <a:pt x="1445" y="384"/>
                  </a:lnTo>
                  <a:lnTo>
                    <a:pt x="1477" y="371"/>
                  </a:lnTo>
                  <a:lnTo>
                    <a:pt x="1509" y="344"/>
                  </a:lnTo>
                  <a:lnTo>
                    <a:pt x="1541" y="299"/>
                  </a:lnTo>
                  <a:lnTo>
                    <a:pt x="1574" y="228"/>
                  </a:lnTo>
                  <a:lnTo>
                    <a:pt x="1606" y="12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2" name="Freeform 275">
              <a:extLst>
                <a:ext uri="{FF2B5EF4-FFF2-40B4-BE49-F238E27FC236}">
                  <a16:creationId xmlns:a16="http://schemas.microsoft.com/office/drawing/2014/main" id="{8E2ABE1E-E109-34D9-A4A0-985606356D95}"/>
                </a:ext>
              </a:extLst>
            </p:cNvPr>
            <p:cNvSpPr>
              <a:spLocks/>
            </p:cNvSpPr>
            <p:nvPr/>
          </p:nvSpPr>
          <p:spPr bwMode="auto">
            <a:xfrm>
              <a:off x="3293" y="2804"/>
              <a:ext cx="1606" cy="585"/>
            </a:xfrm>
            <a:custGeom>
              <a:avLst/>
              <a:gdLst>
                <a:gd name="T0" fmla="*/ 0 w 1606"/>
                <a:gd name="T1" fmla="*/ 576 h 585"/>
                <a:gd name="T2" fmla="*/ 32 w 1606"/>
                <a:gd name="T3" fmla="*/ 505 h 585"/>
                <a:gd name="T4" fmla="*/ 64 w 1606"/>
                <a:gd name="T5" fmla="*/ 442 h 585"/>
                <a:gd name="T6" fmla="*/ 96 w 1606"/>
                <a:gd name="T7" fmla="*/ 394 h 585"/>
                <a:gd name="T8" fmla="*/ 128 w 1606"/>
                <a:gd name="T9" fmla="*/ 362 h 585"/>
                <a:gd name="T10" fmla="*/ 161 w 1606"/>
                <a:gd name="T11" fmla="*/ 341 h 585"/>
                <a:gd name="T12" fmla="*/ 193 w 1606"/>
                <a:gd name="T13" fmla="*/ 331 h 585"/>
                <a:gd name="T14" fmla="*/ 225 w 1606"/>
                <a:gd name="T15" fmla="*/ 327 h 585"/>
                <a:gd name="T16" fmla="*/ 257 w 1606"/>
                <a:gd name="T17" fmla="*/ 330 h 585"/>
                <a:gd name="T18" fmla="*/ 289 w 1606"/>
                <a:gd name="T19" fmla="*/ 340 h 585"/>
                <a:gd name="T20" fmla="*/ 321 w 1606"/>
                <a:gd name="T21" fmla="*/ 358 h 585"/>
                <a:gd name="T22" fmla="*/ 353 w 1606"/>
                <a:gd name="T23" fmla="*/ 385 h 585"/>
                <a:gd name="T24" fmla="*/ 385 w 1606"/>
                <a:gd name="T25" fmla="*/ 422 h 585"/>
                <a:gd name="T26" fmla="*/ 417 w 1606"/>
                <a:gd name="T27" fmla="*/ 463 h 585"/>
                <a:gd name="T28" fmla="*/ 450 w 1606"/>
                <a:gd name="T29" fmla="*/ 504 h 585"/>
                <a:gd name="T30" fmla="*/ 482 w 1606"/>
                <a:gd name="T31" fmla="*/ 538 h 585"/>
                <a:gd name="T32" fmla="*/ 514 w 1606"/>
                <a:gd name="T33" fmla="*/ 563 h 585"/>
                <a:gd name="T34" fmla="*/ 546 w 1606"/>
                <a:gd name="T35" fmla="*/ 578 h 585"/>
                <a:gd name="T36" fmla="*/ 578 w 1606"/>
                <a:gd name="T37" fmla="*/ 585 h 585"/>
                <a:gd name="T38" fmla="*/ 610 w 1606"/>
                <a:gd name="T39" fmla="*/ 585 h 585"/>
                <a:gd name="T40" fmla="*/ 642 w 1606"/>
                <a:gd name="T41" fmla="*/ 578 h 585"/>
                <a:gd name="T42" fmla="*/ 674 w 1606"/>
                <a:gd name="T43" fmla="*/ 563 h 585"/>
                <a:gd name="T44" fmla="*/ 707 w 1606"/>
                <a:gd name="T45" fmla="*/ 534 h 585"/>
                <a:gd name="T46" fmla="*/ 739 w 1606"/>
                <a:gd name="T47" fmla="*/ 489 h 585"/>
                <a:gd name="T48" fmla="*/ 771 w 1606"/>
                <a:gd name="T49" fmla="*/ 424 h 585"/>
                <a:gd name="T50" fmla="*/ 803 w 1606"/>
                <a:gd name="T51" fmla="*/ 342 h 585"/>
                <a:gd name="T52" fmla="*/ 835 w 1606"/>
                <a:gd name="T53" fmla="*/ 253 h 585"/>
                <a:gd name="T54" fmla="*/ 867 w 1606"/>
                <a:gd name="T55" fmla="*/ 172 h 585"/>
                <a:gd name="T56" fmla="*/ 899 w 1606"/>
                <a:gd name="T57" fmla="*/ 109 h 585"/>
                <a:gd name="T58" fmla="*/ 931 w 1606"/>
                <a:gd name="T59" fmla="*/ 69 h 585"/>
                <a:gd name="T60" fmla="*/ 963 w 1606"/>
                <a:gd name="T61" fmla="*/ 51 h 585"/>
                <a:gd name="T62" fmla="*/ 996 w 1606"/>
                <a:gd name="T63" fmla="*/ 51 h 585"/>
                <a:gd name="T64" fmla="*/ 1028 w 1606"/>
                <a:gd name="T65" fmla="*/ 69 h 585"/>
                <a:gd name="T66" fmla="*/ 1060 w 1606"/>
                <a:gd name="T67" fmla="*/ 100 h 585"/>
                <a:gd name="T68" fmla="*/ 1092 w 1606"/>
                <a:gd name="T69" fmla="*/ 141 h 585"/>
                <a:gd name="T70" fmla="*/ 1124 w 1606"/>
                <a:gd name="T71" fmla="*/ 185 h 585"/>
                <a:gd name="T72" fmla="*/ 1156 w 1606"/>
                <a:gd name="T73" fmla="*/ 226 h 585"/>
                <a:gd name="T74" fmla="*/ 1188 w 1606"/>
                <a:gd name="T75" fmla="*/ 258 h 585"/>
                <a:gd name="T76" fmla="*/ 1220 w 1606"/>
                <a:gd name="T77" fmla="*/ 280 h 585"/>
                <a:gd name="T78" fmla="*/ 1252 w 1606"/>
                <a:gd name="T79" fmla="*/ 295 h 585"/>
                <a:gd name="T80" fmla="*/ 1285 w 1606"/>
                <a:gd name="T81" fmla="*/ 303 h 585"/>
                <a:gd name="T82" fmla="*/ 1317 w 1606"/>
                <a:gd name="T83" fmla="*/ 307 h 585"/>
                <a:gd name="T84" fmla="*/ 1349 w 1606"/>
                <a:gd name="T85" fmla="*/ 307 h 585"/>
                <a:gd name="T86" fmla="*/ 1381 w 1606"/>
                <a:gd name="T87" fmla="*/ 303 h 585"/>
                <a:gd name="T88" fmla="*/ 1413 w 1606"/>
                <a:gd name="T89" fmla="*/ 294 h 585"/>
                <a:gd name="T90" fmla="*/ 1445 w 1606"/>
                <a:gd name="T91" fmla="*/ 277 h 585"/>
                <a:gd name="T92" fmla="*/ 1477 w 1606"/>
                <a:gd name="T93" fmla="*/ 250 h 585"/>
                <a:gd name="T94" fmla="*/ 1509 w 1606"/>
                <a:gd name="T95" fmla="*/ 207 h 585"/>
                <a:gd name="T96" fmla="*/ 1541 w 1606"/>
                <a:gd name="T97" fmla="*/ 148 h 585"/>
                <a:gd name="T98" fmla="*/ 1574 w 1606"/>
                <a:gd name="T99" fmla="*/ 76 h 585"/>
                <a:gd name="T100" fmla="*/ 1606 w 1606"/>
                <a:gd name="T101"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85">
                  <a:moveTo>
                    <a:pt x="0" y="576"/>
                  </a:moveTo>
                  <a:lnTo>
                    <a:pt x="32" y="505"/>
                  </a:lnTo>
                  <a:lnTo>
                    <a:pt x="64" y="442"/>
                  </a:lnTo>
                  <a:lnTo>
                    <a:pt x="96" y="394"/>
                  </a:lnTo>
                  <a:lnTo>
                    <a:pt x="128" y="362"/>
                  </a:lnTo>
                  <a:lnTo>
                    <a:pt x="161" y="341"/>
                  </a:lnTo>
                  <a:lnTo>
                    <a:pt x="193" y="331"/>
                  </a:lnTo>
                  <a:lnTo>
                    <a:pt x="225" y="327"/>
                  </a:lnTo>
                  <a:lnTo>
                    <a:pt x="257" y="330"/>
                  </a:lnTo>
                  <a:lnTo>
                    <a:pt x="289" y="340"/>
                  </a:lnTo>
                  <a:lnTo>
                    <a:pt x="321" y="358"/>
                  </a:lnTo>
                  <a:lnTo>
                    <a:pt x="353" y="385"/>
                  </a:lnTo>
                  <a:lnTo>
                    <a:pt x="385" y="422"/>
                  </a:lnTo>
                  <a:lnTo>
                    <a:pt x="417" y="463"/>
                  </a:lnTo>
                  <a:lnTo>
                    <a:pt x="450" y="504"/>
                  </a:lnTo>
                  <a:lnTo>
                    <a:pt x="482" y="538"/>
                  </a:lnTo>
                  <a:lnTo>
                    <a:pt x="514" y="563"/>
                  </a:lnTo>
                  <a:lnTo>
                    <a:pt x="546" y="578"/>
                  </a:lnTo>
                  <a:lnTo>
                    <a:pt x="578" y="585"/>
                  </a:lnTo>
                  <a:lnTo>
                    <a:pt x="610" y="585"/>
                  </a:lnTo>
                  <a:lnTo>
                    <a:pt x="642" y="578"/>
                  </a:lnTo>
                  <a:lnTo>
                    <a:pt x="674" y="563"/>
                  </a:lnTo>
                  <a:lnTo>
                    <a:pt x="707" y="534"/>
                  </a:lnTo>
                  <a:lnTo>
                    <a:pt x="739" y="489"/>
                  </a:lnTo>
                  <a:lnTo>
                    <a:pt x="771" y="424"/>
                  </a:lnTo>
                  <a:lnTo>
                    <a:pt x="803" y="342"/>
                  </a:lnTo>
                  <a:lnTo>
                    <a:pt x="835" y="253"/>
                  </a:lnTo>
                  <a:lnTo>
                    <a:pt x="867" y="172"/>
                  </a:lnTo>
                  <a:lnTo>
                    <a:pt x="899" y="109"/>
                  </a:lnTo>
                  <a:lnTo>
                    <a:pt x="931" y="69"/>
                  </a:lnTo>
                  <a:lnTo>
                    <a:pt x="963" y="51"/>
                  </a:lnTo>
                  <a:lnTo>
                    <a:pt x="996" y="51"/>
                  </a:lnTo>
                  <a:lnTo>
                    <a:pt x="1028" y="69"/>
                  </a:lnTo>
                  <a:lnTo>
                    <a:pt x="1060" y="100"/>
                  </a:lnTo>
                  <a:lnTo>
                    <a:pt x="1092" y="141"/>
                  </a:lnTo>
                  <a:lnTo>
                    <a:pt x="1124" y="185"/>
                  </a:lnTo>
                  <a:lnTo>
                    <a:pt x="1156" y="226"/>
                  </a:lnTo>
                  <a:lnTo>
                    <a:pt x="1188" y="258"/>
                  </a:lnTo>
                  <a:lnTo>
                    <a:pt x="1220" y="280"/>
                  </a:lnTo>
                  <a:lnTo>
                    <a:pt x="1252" y="295"/>
                  </a:lnTo>
                  <a:lnTo>
                    <a:pt x="1285" y="303"/>
                  </a:lnTo>
                  <a:lnTo>
                    <a:pt x="1317" y="307"/>
                  </a:lnTo>
                  <a:lnTo>
                    <a:pt x="1349" y="307"/>
                  </a:lnTo>
                  <a:lnTo>
                    <a:pt x="1381" y="303"/>
                  </a:lnTo>
                  <a:lnTo>
                    <a:pt x="1413" y="294"/>
                  </a:lnTo>
                  <a:lnTo>
                    <a:pt x="1445" y="277"/>
                  </a:lnTo>
                  <a:lnTo>
                    <a:pt x="1477" y="250"/>
                  </a:lnTo>
                  <a:lnTo>
                    <a:pt x="1509" y="207"/>
                  </a:lnTo>
                  <a:lnTo>
                    <a:pt x="1541" y="148"/>
                  </a:lnTo>
                  <a:lnTo>
                    <a:pt x="1574" y="7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3" name="Freeform 276">
              <a:extLst>
                <a:ext uri="{FF2B5EF4-FFF2-40B4-BE49-F238E27FC236}">
                  <a16:creationId xmlns:a16="http://schemas.microsoft.com/office/drawing/2014/main" id="{156BD83D-9592-CEAF-6A37-D9AC0C7F5C44}"/>
                </a:ext>
              </a:extLst>
            </p:cNvPr>
            <p:cNvSpPr>
              <a:spLocks/>
            </p:cNvSpPr>
            <p:nvPr/>
          </p:nvSpPr>
          <p:spPr bwMode="auto">
            <a:xfrm>
              <a:off x="3293" y="2827"/>
              <a:ext cx="1606" cy="589"/>
            </a:xfrm>
            <a:custGeom>
              <a:avLst/>
              <a:gdLst>
                <a:gd name="T0" fmla="*/ 0 w 1606"/>
                <a:gd name="T1" fmla="*/ 334 h 589"/>
                <a:gd name="T2" fmla="*/ 32 w 1606"/>
                <a:gd name="T3" fmla="*/ 327 h 589"/>
                <a:gd name="T4" fmla="*/ 64 w 1606"/>
                <a:gd name="T5" fmla="*/ 317 h 589"/>
                <a:gd name="T6" fmla="*/ 96 w 1606"/>
                <a:gd name="T7" fmla="*/ 306 h 589"/>
                <a:gd name="T8" fmla="*/ 128 w 1606"/>
                <a:gd name="T9" fmla="*/ 294 h 589"/>
                <a:gd name="T10" fmla="*/ 161 w 1606"/>
                <a:gd name="T11" fmla="*/ 285 h 589"/>
                <a:gd name="T12" fmla="*/ 193 w 1606"/>
                <a:gd name="T13" fmla="*/ 279 h 589"/>
                <a:gd name="T14" fmla="*/ 225 w 1606"/>
                <a:gd name="T15" fmla="*/ 277 h 589"/>
                <a:gd name="T16" fmla="*/ 257 w 1606"/>
                <a:gd name="T17" fmla="*/ 279 h 589"/>
                <a:gd name="T18" fmla="*/ 289 w 1606"/>
                <a:gd name="T19" fmla="*/ 288 h 589"/>
                <a:gd name="T20" fmla="*/ 321 w 1606"/>
                <a:gd name="T21" fmla="*/ 307 h 589"/>
                <a:gd name="T22" fmla="*/ 353 w 1606"/>
                <a:gd name="T23" fmla="*/ 338 h 589"/>
                <a:gd name="T24" fmla="*/ 385 w 1606"/>
                <a:gd name="T25" fmla="*/ 387 h 589"/>
                <a:gd name="T26" fmla="*/ 417 w 1606"/>
                <a:gd name="T27" fmla="*/ 449 h 589"/>
                <a:gd name="T28" fmla="*/ 450 w 1606"/>
                <a:gd name="T29" fmla="*/ 514 h 589"/>
                <a:gd name="T30" fmla="*/ 482 w 1606"/>
                <a:gd name="T31" fmla="*/ 565 h 589"/>
                <a:gd name="T32" fmla="*/ 514 w 1606"/>
                <a:gd name="T33" fmla="*/ 589 h 589"/>
                <a:gd name="T34" fmla="*/ 546 w 1606"/>
                <a:gd name="T35" fmla="*/ 580 h 589"/>
                <a:gd name="T36" fmla="*/ 578 w 1606"/>
                <a:gd name="T37" fmla="*/ 537 h 589"/>
                <a:gd name="T38" fmla="*/ 610 w 1606"/>
                <a:gd name="T39" fmla="*/ 465 h 589"/>
                <a:gd name="T40" fmla="*/ 642 w 1606"/>
                <a:gd name="T41" fmla="*/ 372 h 589"/>
                <a:gd name="T42" fmla="*/ 674 w 1606"/>
                <a:gd name="T43" fmla="*/ 272 h 589"/>
                <a:gd name="T44" fmla="*/ 707 w 1606"/>
                <a:gd name="T45" fmla="*/ 182 h 589"/>
                <a:gd name="T46" fmla="*/ 739 w 1606"/>
                <a:gd name="T47" fmla="*/ 111 h 589"/>
                <a:gd name="T48" fmla="*/ 771 w 1606"/>
                <a:gd name="T49" fmla="*/ 61 h 589"/>
                <a:gd name="T50" fmla="*/ 803 w 1606"/>
                <a:gd name="T51" fmla="*/ 29 h 589"/>
                <a:gd name="T52" fmla="*/ 835 w 1606"/>
                <a:gd name="T53" fmla="*/ 10 h 589"/>
                <a:gd name="T54" fmla="*/ 867 w 1606"/>
                <a:gd name="T55" fmla="*/ 1 h 589"/>
                <a:gd name="T56" fmla="*/ 899 w 1606"/>
                <a:gd name="T57" fmla="*/ 0 h 589"/>
                <a:gd name="T58" fmla="*/ 931 w 1606"/>
                <a:gd name="T59" fmla="*/ 5 h 589"/>
                <a:gd name="T60" fmla="*/ 963 w 1606"/>
                <a:gd name="T61" fmla="*/ 17 h 589"/>
                <a:gd name="T62" fmla="*/ 996 w 1606"/>
                <a:gd name="T63" fmla="*/ 37 h 589"/>
                <a:gd name="T64" fmla="*/ 1028 w 1606"/>
                <a:gd name="T65" fmla="*/ 65 h 589"/>
                <a:gd name="T66" fmla="*/ 1060 w 1606"/>
                <a:gd name="T67" fmla="*/ 102 h 589"/>
                <a:gd name="T68" fmla="*/ 1092 w 1606"/>
                <a:gd name="T69" fmla="*/ 145 h 589"/>
                <a:gd name="T70" fmla="*/ 1124 w 1606"/>
                <a:gd name="T71" fmla="*/ 191 h 589"/>
                <a:gd name="T72" fmla="*/ 1156 w 1606"/>
                <a:gd name="T73" fmla="*/ 233 h 589"/>
                <a:gd name="T74" fmla="*/ 1188 w 1606"/>
                <a:gd name="T75" fmla="*/ 268 h 589"/>
                <a:gd name="T76" fmla="*/ 1220 w 1606"/>
                <a:gd name="T77" fmla="*/ 295 h 589"/>
                <a:gd name="T78" fmla="*/ 1252 w 1606"/>
                <a:gd name="T79" fmla="*/ 313 h 589"/>
                <a:gd name="T80" fmla="*/ 1285 w 1606"/>
                <a:gd name="T81" fmla="*/ 323 h 589"/>
                <a:gd name="T82" fmla="*/ 1317 w 1606"/>
                <a:gd name="T83" fmla="*/ 327 h 589"/>
                <a:gd name="T84" fmla="*/ 1349 w 1606"/>
                <a:gd name="T85" fmla="*/ 324 h 589"/>
                <a:gd name="T86" fmla="*/ 1381 w 1606"/>
                <a:gd name="T87" fmla="*/ 313 h 589"/>
                <a:gd name="T88" fmla="*/ 1413 w 1606"/>
                <a:gd name="T89" fmla="*/ 296 h 589"/>
                <a:gd name="T90" fmla="*/ 1445 w 1606"/>
                <a:gd name="T91" fmla="*/ 271 h 589"/>
                <a:gd name="T92" fmla="*/ 1477 w 1606"/>
                <a:gd name="T93" fmla="*/ 244 h 589"/>
                <a:gd name="T94" fmla="*/ 1509 w 1606"/>
                <a:gd name="T95" fmla="*/ 218 h 589"/>
                <a:gd name="T96" fmla="*/ 1541 w 1606"/>
                <a:gd name="T97" fmla="*/ 196 h 589"/>
                <a:gd name="T98" fmla="*/ 1574 w 1606"/>
                <a:gd name="T99" fmla="*/ 181 h 589"/>
                <a:gd name="T100" fmla="*/ 1606 w 1606"/>
                <a:gd name="T101" fmla="*/ 171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89">
                  <a:moveTo>
                    <a:pt x="0" y="334"/>
                  </a:moveTo>
                  <a:lnTo>
                    <a:pt x="32" y="327"/>
                  </a:lnTo>
                  <a:lnTo>
                    <a:pt x="64" y="317"/>
                  </a:lnTo>
                  <a:lnTo>
                    <a:pt x="96" y="306"/>
                  </a:lnTo>
                  <a:lnTo>
                    <a:pt x="128" y="294"/>
                  </a:lnTo>
                  <a:lnTo>
                    <a:pt x="161" y="285"/>
                  </a:lnTo>
                  <a:lnTo>
                    <a:pt x="193" y="279"/>
                  </a:lnTo>
                  <a:lnTo>
                    <a:pt x="225" y="277"/>
                  </a:lnTo>
                  <a:lnTo>
                    <a:pt x="257" y="279"/>
                  </a:lnTo>
                  <a:lnTo>
                    <a:pt x="289" y="288"/>
                  </a:lnTo>
                  <a:lnTo>
                    <a:pt x="321" y="307"/>
                  </a:lnTo>
                  <a:lnTo>
                    <a:pt x="353" y="338"/>
                  </a:lnTo>
                  <a:lnTo>
                    <a:pt x="385" y="387"/>
                  </a:lnTo>
                  <a:lnTo>
                    <a:pt x="417" y="449"/>
                  </a:lnTo>
                  <a:lnTo>
                    <a:pt x="450" y="514"/>
                  </a:lnTo>
                  <a:lnTo>
                    <a:pt x="482" y="565"/>
                  </a:lnTo>
                  <a:lnTo>
                    <a:pt x="514" y="589"/>
                  </a:lnTo>
                  <a:lnTo>
                    <a:pt x="546" y="580"/>
                  </a:lnTo>
                  <a:lnTo>
                    <a:pt x="578" y="537"/>
                  </a:lnTo>
                  <a:lnTo>
                    <a:pt x="610" y="465"/>
                  </a:lnTo>
                  <a:lnTo>
                    <a:pt x="642" y="372"/>
                  </a:lnTo>
                  <a:lnTo>
                    <a:pt x="674" y="272"/>
                  </a:lnTo>
                  <a:lnTo>
                    <a:pt x="707" y="182"/>
                  </a:lnTo>
                  <a:lnTo>
                    <a:pt x="739" y="111"/>
                  </a:lnTo>
                  <a:lnTo>
                    <a:pt x="771" y="61"/>
                  </a:lnTo>
                  <a:lnTo>
                    <a:pt x="803" y="29"/>
                  </a:lnTo>
                  <a:lnTo>
                    <a:pt x="835" y="10"/>
                  </a:lnTo>
                  <a:lnTo>
                    <a:pt x="867" y="1"/>
                  </a:lnTo>
                  <a:lnTo>
                    <a:pt x="899" y="0"/>
                  </a:lnTo>
                  <a:lnTo>
                    <a:pt x="931" y="5"/>
                  </a:lnTo>
                  <a:lnTo>
                    <a:pt x="963" y="17"/>
                  </a:lnTo>
                  <a:lnTo>
                    <a:pt x="996" y="37"/>
                  </a:lnTo>
                  <a:lnTo>
                    <a:pt x="1028" y="65"/>
                  </a:lnTo>
                  <a:lnTo>
                    <a:pt x="1060" y="102"/>
                  </a:lnTo>
                  <a:lnTo>
                    <a:pt x="1092" y="145"/>
                  </a:lnTo>
                  <a:lnTo>
                    <a:pt x="1124" y="191"/>
                  </a:lnTo>
                  <a:lnTo>
                    <a:pt x="1156" y="233"/>
                  </a:lnTo>
                  <a:lnTo>
                    <a:pt x="1188" y="268"/>
                  </a:lnTo>
                  <a:lnTo>
                    <a:pt x="1220" y="295"/>
                  </a:lnTo>
                  <a:lnTo>
                    <a:pt x="1252" y="313"/>
                  </a:lnTo>
                  <a:lnTo>
                    <a:pt x="1285" y="323"/>
                  </a:lnTo>
                  <a:lnTo>
                    <a:pt x="1317" y="327"/>
                  </a:lnTo>
                  <a:lnTo>
                    <a:pt x="1349" y="324"/>
                  </a:lnTo>
                  <a:lnTo>
                    <a:pt x="1381" y="313"/>
                  </a:lnTo>
                  <a:lnTo>
                    <a:pt x="1413" y="296"/>
                  </a:lnTo>
                  <a:lnTo>
                    <a:pt x="1445" y="271"/>
                  </a:lnTo>
                  <a:lnTo>
                    <a:pt x="1477" y="244"/>
                  </a:lnTo>
                  <a:lnTo>
                    <a:pt x="1509" y="218"/>
                  </a:lnTo>
                  <a:lnTo>
                    <a:pt x="1541" y="196"/>
                  </a:lnTo>
                  <a:lnTo>
                    <a:pt x="1574" y="181"/>
                  </a:lnTo>
                  <a:lnTo>
                    <a:pt x="1606" y="17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4" name="Freeform 277">
              <a:extLst>
                <a:ext uri="{FF2B5EF4-FFF2-40B4-BE49-F238E27FC236}">
                  <a16:creationId xmlns:a16="http://schemas.microsoft.com/office/drawing/2014/main" id="{945409FE-C909-2711-BCA3-EA4230691577}"/>
                </a:ext>
              </a:extLst>
            </p:cNvPr>
            <p:cNvSpPr>
              <a:spLocks/>
            </p:cNvSpPr>
            <p:nvPr/>
          </p:nvSpPr>
          <p:spPr bwMode="auto">
            <a:xfrm>
              <a:off x="3293" y="2793"/>
              <a:ext cx="1606" cy="583"/>
            </a:xfrm>
            <a:custGeom>
              <a:avLst/>
              <a:gdLst>
                <a:gd name="T0" fmla="*/ 0 w 1606"/>
                <a:gd name="T1" fmla="*/ 581 h 583"/>
                <a:gd name="T2" fmla="*/ 32 w 1606"/>
                <a:gd name="T3" fmla="*/ 523 h 583"/>
                <a:gd name="T4" fmla="*/ 64 w 1606"/>
                <a:gd name="T5" fmla="*/ 458 h 583"/>
                <a:gd name="T6" fmla="*/ 96 w 1606"/>
                <a:gd name="T7" fmla="*/ 397 h 583"/>
                <a:gd name="T8" fmla="*/ 128 w 1606"/>
                <a:gd name="T9" fmla="*/ 348 h 583"/>
                <a:gd name="T10" fmla="*/ 161 w 1606"/>
                <a:gd name="T11" fmla="*/ 314 h 583"/>
                <a:gd name="T12" fmla="*/ 193 w 1606"/>
                <a:gd name="T13" fmla="*/ 294 h 583"/>
                <a:gd name="T14" fmla="*/ 225 w 1606"/>
                <a:gd name="T15" fmla="*/ 285 h 583"/>
                <a:gd name="T16" fmla="*/ 257 w 1606"/>
                <a:gd name="T17" fmla="*/ 286 h 583"/>
                <a:gd name="T18" fmla="*/ 289 w 1606"/>
                <a:gd name="T19" fmla="*/ 296 h 583"/>
                <a:gd name="T20" fmla="*/ 321 w 1606"/>
                <a:gd name="T21" fmla="*/ 318 h 583"/>
                <a:gd name="T22" fmla="*/ 353 w 1606"/>
                <a:gd name="T23" fmla="*/ 352 h 583"/>
                <a:gd name="T24" fmla="*/ 385 w 1606"/>
                <a:gd name="T25" fmla="*/ 398 h 583"/>
                <a:gd name="T26" fmla="*/ 417 w 1606"/>
                <a:gd name="T27" fmla="*/ 451 h 583"/>
                <a:gd name="T28" fmla="*/ 450 w 1606"/>
                <a:gd name="T29" fmla="*/ 501 h 583"/>
                <a:gd name="T30" fmla="*/ 482 w 1606"/>
                <a:gd name="T31" fmla="*/ 541 h 583"/>
                <a:gd name="T32" fmla="*/ 514 w 1606"/>
                <a:gd name="T33" fmla="*/ 568 h 583"/>
                <a:gd name="T34" fmla="*/ 546 w 1606"/>
                <a:gd name="T35" fmla="*/ 581 h 583"/>
                <a:gd name="T36" fmla="*/ 578 w 1606"/>
                <a:gd name="T37" fmla="*/ 583 h 583"/>
                <a:gd name="T38" fmla="*/ 610 w 1606"/>
                <a:gd name="T39" fmla="*/ 573 h 583"/>
                <a:gd name="T40" fmla="*/ 642 w 1606"/>
                <a:gd name="T41" fmla="*/ 553 h 583"/>
                <a:gd name="T42" fmla="*/ 674 w 1606"/>
                <a:gd name="T43" fmla="*/ 521 h 583"/>
                <a:gd name="T44" fmla="*/ 707 w 1606"/>
                <a:gd name="T45" fmla="*/ 477 h 583"/>
                <a:gd name="T46" fmla="*/ 739 w 1606"/>
                <a:gd name="T47" fmla="*/ 422 h 583"/>
                <a:gd name="T48" fmla="*/ 771 w 1606"/>
                <a:gd name="T49" fmla="*/ 361 h 583"/>
                <a:gd name="T50" fmla="*/ 803 w 1606"/>
                <a:gd name="T51" fmla="*/ 301 h 583"/>
                <a:gd name="T52" fmla="*/ 835 w 1606"/>
                <a:gd name="T53" fmla="*/ 247 h 583"/>
                <a:gd name="T54" fmla="*/ 867 w 1606"/>
                <a:gd name="T55" fmla="*/ 205 h 583"/>
                <a:gd name="T56" fmla="*/ 899 w 1606"/>
                <a:gd name="T57" fmla="*/ 175 h 583"/>
                <a:gd name="T58" fmla="*/ 931 w 1606"/>
                <a:gd name="T59" fmla="*/ 156 h 583"/>
                <a:gd name="T60" fmla="*/ 963 w 1606"/>
                <a:gd name="T61" fmla="*/ 148 h 583"/>
                <a:gd name="T62" fmla="*/ 996 w 1606"/>
                <a:gd name="T63" fmla="*/ 150 h 583"/>
                <a:gd name="T64" fmla="*/ 1028 w 1606"/>
                <a:gd name="T65" fmla="*/ 162 h 583"/>
                <a:gd name="T66" fmla="*/ 1060 w 1606"/>
                <a:gd name="T67" fmla="*/ 183 h 583"/>
                <a:gd name="T68" fmla="*/ 1092 w 1606"/>
                <a:gd name="T69" fmla="*/ 208 h 583"/>
                <a:gd name="T70" fmla="*/ 1124 w 1606"/>
                <a:gd name="T71" fmla="*/ 234 h 583"/>
                <a:gd name="T72" fmla="*/ 1156 w 1606"/>
                <a:gd name="T73" fmla="*/ 256 h 583"/>
                <a:gd name="T74" fmla="*/ 1188 w 1606"/>
                <a:gd name="T75" fmla="*/ 271 h 583"/>
                <a:gd name="T76" fmla="*/ 1220 w 1606"/>
                <a:gd name="T77" fmla="*/ 281 h 583"/>
                <a:gd name="T78" fmla="*/ 1252 w 1606"/>
                <a:gd name="T79" fmla="*/ 286 h 583"/>
                <a:gd name="T80" fmla="*/ 1285 w 1606"/>
                <a:gd name="T81" fmla="*/ 289 h 583"/>
                <a:gd name="T82" fmla="*/ 1317 w 1606"/>
                <a:gd name="T83" fmla="*/ 289 h 583"/>
                <a:gd name="T84" fmla="*/ 1349 w 1606"/>
                <a:gd name="T85" fmla="*/ 287 h 583"/>
                <a:gd name="T86" fmla="*/ 1381 w 1606"/>
                <a:gd name="T87" fmla="*/ 283 h 583"/>
                <a:gd name="T88" fmla="*/ 1413 w 1606"/>
                <a:gd name="T89" fmla="*/ 274 h 583"/>
                <a:gd name="T90" fmla="*/ 1445 w 1606"/>
                <a:gd name="T91" fmla="*/ 259 h 583"/>
                <a:gd name="T92" fmla="*/ 1477 w 1606"/>
                <a:gd name="T93" fmla="*/ 234 h 583"/>
                <a:gd name="T94" fmla="*/ 1509 w 1606"/>
                <a:gd name="T95" fmla="*/ 196 h 583"/>
                <a:gd name="T96" fmla="*/ 1541 w 1606"/>
                <a:gd name="T97" fmla="*/ 142 h 583"/>
                <a:gd name="T98" fmla="*/ 1574 w 1606"/>
                <a:gd name="T99" fmla="*/ 74 h 583"/>
                <a:gd name="T100" fmla="*/ 1606 w 1606"/>
                <a:gd name="T10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83">
                  <a:moveTo>
                    <a:pt x="0" y="581"/>
                  </a:moveTo>
                  <a:lnTo>
                    <a:pt x="32" y="523"/>
                  </a:lnTo>
                  <a:lnTo>
                    <a:pt x="64" y="458"/>
                  </a:lnTo>
                  <a:lnTo>
                    <a:pt x="96" y="397"/>
                  </a:lnTo>
                  <a:lnTo>
                    <a:pt x="128" y="348"/>
                  </a:lnTo>
                  <a:lnTo>
                    <a:pt x="161" y="314"/>
                  </a:lnTo>
                  <a:lnTo>
                    <a:pt x="193" y="294"/>
                  </a:lnTo>
                  <a:lnTo>
                    <a:pt x="225" y="285"/>
                  </a:lnTo>
                  <a:lnTo>
                    <a:pt x="257" y="286"/>
                  </a:lnTo>
                  <a:lnTo>
                    <a:pt x="289" y="296"/>
                  </a:lnTo>
                  <a:lnTo>
                    <a:pt x="321" y="318"/>
                  </a:lnTo>
                  <a:lnTo>
                    <a:pt x="353" y="352"/>
                  </a:lnTo>
                  <a:lnTo>
                    <a:pt x="385" y="398"/>
                  </a:lnTo>
                  <a:lnTo>
                    <a:pt x="417" y="451"/>
                  </a:lnTo>
                  <a:lnTo>
                    <a:pt x="450" y="501"/>
                  </a:lnTo>
                  <a:lnTo>
                    <a:pt x="482" y="541"/>
                  </a:lnTo>
                  <a:lnTo>
                    <a:pt x="514" y="568"/>
                  </a:lnTo>
                  <a:lnTo>
                    <a:pt x="546" y="581"/>
                  </a:lnTo>
                  <a:lnTo>
                    <a:pt x="578" y="583"/>
                  </a:lnTo>
                  <a:lnTo>
                    <a:pt x="610" y="573"/>
                  </a:lnTo>
                  <a:lnTo>
                    <a:pt x="642" y="553"/>
                  </a:lnTo>
                  <a:lnTo>
                    <a:pt x="674" y="521"/>
                  </a:lnTo>
                  <a:lnTo>
                    <a:pt x="707" y="477"/>
                  </a:lnTo>
                  <a:lnTo>
                    <a:pt x="739" y="422"/>
                  </a:lnTo>
                  <a:lnTo>
                    <a:pt x="771" y="361"/>
                  </a:lnTo>
                  <a:lnTo>
                    <a:pt x="803" y="301"/>
                  </a:lnTo>
                  <a:lnTo>
                    <a:pt x="835" y="247"/>
                  </a:lnTo>
                  <a:lnTo>
                    <a:pt x="867" y="205"/>
                  </a:lnTo>
                  <a:lnTo>
                    <a:pt x="899" y="175"/>
                  </a:lnTo>
                  <a:lnTo>
                    <a:pt x="931" y="156"/>
                  </a:lnTo>
                  <a:lnTo>
                    <a:pt x="963" y="148"/>
                  </a:lnTo>
                  <a:lnTo>
                    <a:pt x="996" y="150"/>
                  </a:lnTo>
                  <a:lnTo>
                    <a:pt x="1028" y="162"/>
                  </a:lnTo>
                  <a:lnTo>
                    <a:pt x="1060" y="183"/>
                  </a:lnTo>
                  <a:lnTo>
                    <a:pt x="1092" y="208"/>
                  </a:lnTo>
                  <a:lnTo>
                    <a:pt x="1124" y="234"/>
                  </a:lnTo>
                  <a:lnTo>
                    <a:pt x="1156" y="256"/>
                  </a:lnTo>
                  <a:lnTo>
                    <a:pt x="1188" y="271"/>
                  </a:lnTo>
                  <a:lnTo>
                    <a:pt x="1220" y="281"/>
                  </a:lnTo>
                  <a:lnTo>
                    <a:pt x="1252" y="286"/>
                  </a:lnTo>
                  <a:lnTo>
                    <a:pt x="1285" y="289"/>
                  </a:lnTo>
                  <a:lnTo>
                    <a:pt x="1317" y="289"/>
                  </a:lnTo>
                  <a:lnTo>
                    <a:pt x="1349" y="287"/>
                  </a:lnTo>
                  <a:lnTo>
                    <a:pt x="1381" y="283"/>
                  </a:lnTo>
                  <a:lnTo>
                    <a:pt x="1413" y="274"/>
                  </a:lnTo>
                  <a:lnTo>
                    <a:pt x="1445" y="259"/>
                  </a:lnTo>
                  <a:lnTo>
                    <a:pt x="1477" y="234"/>
                  </a:lnTo>
                  <a:lnTo>
                    <a:pt x="1509" y="196"/>
                  </a:lnTo>
                  <a:lnTo>
                    <a:pt x="1541" y="142"/>
                  </a:lnTo>
                  <a:lnTo>
                    <a:pt x="1574" y="7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5" name="Freeform 278">
              <a:extLst>
                <a:ext uri="{FF2B5EF4-FFF2-40B4-BE49-F238E27FC236}">
                  <a16:creationId xmlns:a16="http://schemas.microsoft.com/office/drawing/2014/main" id="{33763EF6-7803-06AB-3043-1AA2C97D42A0}"/>
                </a:ext>
              </a:extLst>
            </p:cNvPr>
            <p:cNvSpPr>
              <a:spLocks/>
            </p:cNvSpPr>
            <p:nvPr/>
          </p:nvSpPr>
          <p:spPr bwMode="auto">
            <a:xfrm>
              <a:off x="3293" y="2858"/>
              <a:ext cx="1606" cy="466"/>
            </a:xfrm>
            <a:custGeom>
              <a:avLst/>
              <a:gdLst>
                <a:gd name="T0" fmla="*/ 0 w 1606"/>
                <a:gd name="T1" fmla="*/ 375 h 466"/>
                <a:gd name="T2" fmla="*/ 32 w 1606"/>
                <a:gd name="T3" fmla="*/ 364 h 466"/>
                <a:gd name="T4" fmla="*/ 64 w 1606"/>
                <a:gd name="T5" fmla="*/ 357 h 466"/>
                <a:gd name="T6" fmla="*/ 96 w 1606"/>
                <a:gd name="T7" fmla="*/ 353 h 466"/>
                <a:gd name="T8" fmla="*/ 128 w 1606"/>
                <a:gd name="T9" fmla="*/ 351 h 466"/>
                <a:gd name="T10" fmla="*/ 161 w 1606"/>
                <a:gd name="T11" fmla="*/ 349 h 466"/>
                <a:gd name="T12" fmla="*/ 193 w 1606"/>
                <a:gd name="T13" fmla="*/ 348 h 466"/>
                <a:gd name="T14" fmla="*/ 225 w 1606"/>
                <a:gd name="T15" fmla="*/ 347 h 466"/>
                <a:gd name="T16" fmla="*/ 257 w 1606"/>
                <a:gd name="T17" fmla="*/ 347 h 466"/>
                <a:gd name="T18" fmla="*/ 289 w 1606"/>
                <a:gd name="T19" fmla="*/ 346 h 466"/>
                <a:gd name="T20" fmla="*/ 321 w 1606"/>
                <a:gd name="T21" fmla="*/ 346 h 466"/>
                <a:gd name="T22" fmla="*/ 353 w 1606"/>
                <a:gd name="T23" fmla="*/ 348 h 466"/>
                <a:gd name="T24" fmla="*/ 385 w 1606"/>
                <a:gd name="T25" fmla="*/ 354 h 466"/>
                <a:gd name="T26" fmla="*/ 417 w 1606"/>
                <a:gd name="T27" fmla="*/ 369 h 466"/>
                <a:gd name="T28" fmla="*/ 450 w 1606"/>
                <a:gd name="T29" fmla="*/ 396 h 466"/>
                <a:gd name="T30" fmla="*/ 482 w 1606"/>
                <a:gd name="T31" fmla="*/ 429 h 466"/>
                <a:gd name="T32" fmla="*/ 514 w 1606"/>
                <a:gd name="T33" fmla="*/ 455 h 466"/>
                <a:gd name="T34" fmla="*/ 546 w 1606"/>
                <a:gd name="T35" fmla="*/ 466 h 466"/>
                <a:gd name="T36" fmla="*/ 578 w 1606"/>
                <a:gd name="T37" fmla="*/ 466 h 466"/>
                <a:gd name="T38" fmla="*/ 610 w 1606"/>
                <a:gd name="T39" fmla="*/ 459 h 466"/>
                <a:gd name="T40" fmla="*/ 642 w 1606"/>
                <a:gd name="T41" fmla="*/ 446 h 466"/>
                <a:gd name="T42" fmla="*/ 674 w 1606"/>
                <a:gd name="T43" fmla="*/ 430 h 466"/>
                <a:gd name="T44" fmla="*/ 707 w 1606"/>
                <a:gd name="T45" fmla="*/ 410 h 466"/>
                <a:gd name="T46" fmla="*/ 739 w 1606"/>
                <a:gd name="T47" fmla="*/ 385 h 466"/>
                <a:gd name="T48" fmla="*/ 771 w 1606"/>
                <a:gd name="T49" fmla="*/ 356 h 466"/>
                <a:gd name="T50" fmla="*/ 803 w 1606"/>
                <a:gd name="T51" fmla="*/ 323 h 466"/>
                <a:gd name="T52" fmla="*/ 835 w 1606"/>
                <a:gd name="T53" fmla="*/ 287 h 466"/>
                <a:gd name="T54" fmla="*/ 867 w 1606"/>
                <a:gd name="T55" fmla="*/ 250 h 466"/>
                <a:gd name="T56" fmla="*/ 899 w 1606"/>
                <a:gd name="T57" fmla="*/ 213 h 466"/>
                <a:gd name="T58" fmla="*/ 931 w 1606"/>
                <a:gd name="T59" fmla="*/ 179 h 466"/>
                <a:gd name="T60" fmla="*/ 963 w 1606"/>
                <a:gd name="T61" fmla="*/ 148 h 466"/>
                <a:gd name="T62" fmla="*/ 996 w 1606"/>
                <a:gd name="T63" fmla="*/ 121 h 466"/>
                <a:gd name="T64" fmla="*/ 1028 w 1606"/>
                <a:gd name="T65" fmla="*/ 99 h 466"/>
                <a:gd name="T66" fmla="*/ 1060 w 1606"/>
                <a:gd name="T67" fmla="*/ 83 h 466"/>
                <a:gd name="T68" fmla="*/ 1092 w 1606"/>
                <a:gd name="T69" fmla="*/ 73 h 466"/>
                <a:gd name="T70" fmla="*/ 1124 w 1606"/>
                <a:gd name="T71" fmla="*/ 70 h 466"/>
                <a:gd name="T72" fmla="*/ 1156 w 1606"/>
                <a:gd name="T73" fmla="*/ 75 h 466"/>
                <a:gd name="T74" fmla="*/ 1188 w 1606"/>
                <a:gd name="T75" fmla="*/ 91 h 466"/>
                <a:gd name="T76" fmla="*/ 1220 w 1606"/>
                <a:gd name="T77" fmla="*/ 118 h 466"/>
                <a:gd name="T78" fmla="*/ 1252 w 1606"/>
                <a:gd name="T79" fmla="*/ 153 h 466"/>
                <a:gd name="T80" fmla="*/ 1285 w 1606"/>
                <a:gd name="T81" fmla="*/ 191 h 466"/>
                <a:gd name="T82" fmla="*/ 1317 w 1606"/>
                <a:gd name="T83" fmla="*/ 226 h 466"/>
                <a:gd name="T84" fmla="*/ 1349 w 1606"/>
                <a:gd name="T85" fmla="*/ 250 h 466"/>
                <a:gd name="T86" fmla="*/ 1381 w 1606"/>
                <a:gd name="T87" fmla="*/ 265 h 466"/>
                <a:gd name="T88" fmla="*/ 1413 w 1606"/>
                <a:gd name="T89" fmla="*/ 270 h 466"/>
                <a:gd name="T90" fmla="*/ 1445 w 1606"/>
                <a:gd name="T91" fmla="*/ 265 h 466"/>
                <a:gd name="T92" fmla="*/ 1477 w 1606"/>
                <a:gd name="T93" fmla="*/ 251 h 466"/>
                <a:gd name="T94" fmla="*/ 1509 w 1606"/>
                <a:gd name="T95" fmla="*/ 221 h 466"/>
                <a:gd name="T96" fmla="*/ 1541 w 1606"/>
                <a:gd name="T97" fmla="*/ 173 h 466"/>
                <a:gd name="T98" fmla="*/ 1574 w 1606"/>
                <a:gd name="T99" fmla="*/ 100 h 466"/>
                <a:gd name="T100" fmla="*/ 1606 w 1606"/>
                <a:gd name="T101"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66">
                  <a:moveTo>
                    <a:pt x="0" y="375"/>
                  </a:moveTo>
                  <a:lnTo>
                    <a:pt x="32" y="364"/>
                  </a:lnTo>
                  <a:lnTo>
                    <a:pt x="64" y="357"/>
                  </a:lnTo>
                  <a:lnTo>
                    <a:pt x="96" y="353"/>
                  </a:lnTo>
                  <a:lnTo>
                    <a:pt x="128" y="351"/>
                  </a:lnTo>
                  <a:lnTo>
                    <a:pt x="161" y="349"/>
                  </a:lnTo>
                  <a:lnTo>
                    <a:pt x="193" y="348"/>
                  </a:lnTo>
                  <a:lnTo>
                    <a:pt x="225" y="347"/>
                  </a:lnTo>
                  <a:lnTo>
                    <a:pt x="257" y="347"/>
                  </a:lnTo>
                  <a:lnTo>
                    <a:pt x="289" y="346"/>
                  </a:lnTo>
                  <a:lnTo>
                    <a:pt x="321" y="346"/>
                  </a:lnTo>
                  <a:lnTo>
                    <a:pt x="353" y="348"/>
                  </a:lnTo>
                  <a:lnTo>
                    <a:pt x="385" y="354"/>
                  </a:lnTo>
                  <a:lnTo>
                    <a:pt x="417" y="369"/>
                  </a:lnTo>
                  <a:lnTo>
                    <a:pt x="450" y="396"/>
                  </a:lnTo>
                  <a:lnTo>
                    <a:pt x="482" y="429"/>
                  </a:lnTo>
                  <a:lnTo>
                    <a:pt x="514" y="455"/>
                  </a:lnTo>
                  <a:lnTo>
                    <a:pt x="546" y="466"/>
                  </a:lnTo>
                  <a:lnTo>
                    <a:pt x="578" y="466"/>
                  </a:lnTo>
                  <a:lnTo>
                    <a:pt x="610" y="459"/>
                  </a:lnTo>
                  <a:lnTo>
                    <a:pt x="642" y="446"/>
                  </a:lnTo>
                  <a:lnTo>
                    <a:pt x="674" y="430"/>
                  </a:lnTo>
                  <a:lnTo>
                    <a:pt x="707" y="410"/>
                  </a:lnTo>
                  <a:lnTo>
                    <a:pt x="739" y="385"/>
                  </a:lnTo>
                  <a:lnTo>
                    <a:pt x="771" y="356"/>
                  </a:lnTo>
                  <a:lnTo>
                    <a:pt x="803" y="323"/>
                  </a:lnTo>
                  <a:lnTo>
                    <a:pt x="835" y="287"/>
                  </a:lnTo>
                  <a:lnTo>
                    <a:pt x="867" y="250"/>
                  </a:lnTo>
                  <a:lnTo>
                    <a:pt x="899" y="213"/>
                  </a:lnTo>
                  <a:lnTo>
                    <a:pt x="931" y="179"/>
                  </a:lnTo>
                  <a:lnTo>
                    <a:pt x="963" y="148"/>
                  </a:lnTo>
                  <a:lnTo>
                    <a:pt x="996" y="121"/>
                  </a:lnTo>
                  <a:lnTo>
                    <a:pt x="1028" y="99"/>
                  </a:lnTo>
                  <a:lnTo>
                    <a:pt x="1060" y="83"/>
                  </a:lnTo>
                  <a:lnTo>
                    <a:pt x="1092" y="73"/>
                  </a:lnTo>
                  <a:lnTo>
                    <a:pt x="1124" y="70"/>
                  </a:lnTo>
                  <a:lnTo>
                    <a:pt x="1156" y="75"/>
                  </a:lnTo>
                  <a:lnTo>
                    <a:pt x="1188" y="91"/>
                  </a:lnTo>
                  <a:lnTo>
                    <a:pt x="1220" y="118"/>
                  </a:lnTo>
                  <a:lnTo>
                    <a:pt x="1252" y="153"/>
                  </a:lnTo>
                  <a:lnTo>
                    <a:pt x="1285" y="191"/>
                  </a:lnTo>
                  <a:lnTo>
                    <a:pt x="1317" y="226"/>
                  </a:lnTo>
                  <a:lnTo>
                    <a:pt x="1349" y="250"/>
                  </a:lnTo>
                  <a:lnTo>
                    <a:pt x="1381" y="265"/>
                  </a:lnTo>
                  <a:lnTo>
                    <a:pt x="1413" y="270"/>
                  </a:lnTo>
                  <a:lnTo>
                    <a:pt x="1445" y="265"/>
                  </a:lnTo>
                  <a:lnTo>
                    <a:pt x="1477" y="251"/>
                  </a:lnTo>
                  <a:lnTo>
                    <a:pt x="1509" y="221"/>
                  </a:lnTo>
                  <a:lnTo>
                    <a:pt x="1541" y="173"/>
                  </a:lnTo>
                  <a:lnTo>
                    <a:pt x="1574" y="10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6" name="Freeform 279">
              <a:extLst>
                <a:ext uri="{FF2B5EF4-FFF2-40B4-BE49-F238E27FC236}">
                  <a16:creationId xmlns:a16="http://schemas.microsoft.com/office/drawing/2014/main" id="{32597473-F142-3BC4-B220-8BF17BE44EB5}"/>
                </a:ext>
              </a:extLst>
            </p:cNvPr>
            <p:cNvSpPr>
              <a:spLocks/>
            </p:cNvSpPr>
            <p:nvPr/>
          </p:nvSpPr>
          <p:spPr bwMode="auto">
            <a:xfrm>
              <a:off x="3293" y="2894"/>
              <a:ext cx="1606" cy="805"/>
            </a:xfrm>
            <a:custGeom>
              <a:avLst/>
              <a:gdLst>
                <a:gd name="T0" fmla="*/ 0 w 1606"/>
                <a:gd name="T1" fmla="*/ 805 h 805"/>
                <a:gd name="T2" fmla="*/ 32 w 1606"/>
                <a:gd name="T3" fmla="*/ 647 h 805"/>
                <a:gd name="T4" fmla="*/ 64 w 1606"/>
                <a:gd name="T5" fmla="*/ 507 h 805"/>
                <a:gd name="T6" fmla="*/ 96 w 1606"/>
                <a:gd name="T7" fmla="*/ 407 h 805"/>
                <a:gd name="T8" fmla="*/ 128 w 1606"/>
                <a:gd name="T9" fmla="*/ 350 h 805"/>
                <a:gd name="T10" fmla="*/ 161 w 1606"/>
                <a:gd name="T11" fmla="*/ 336 h 805"/>
                <a:gd name="T12" fmla="*/ 193 w 1606"/>
                <a:gd name="T13" fmla="*/ 356 h 805"/>
                <a:gd name="T14" fmla="*/ 225 w 1606"/>
                <a:gd name="T15" fmla="*/ 402 h 805"/>
                <a:gd name="T16" fmla="*/ 257 w 1606"/>
                <a:gd name="T17" fmla="*/ 457 h 805"/>
                <a:gd name="T18" fmla="*/ 289 w 1606"/>
                <a:gd name="T19" fmla="*/ 508 h 805"/>
                <a:gd name="T20" fmla="*/ 321 w 1606"/>
                <a:gd name="T21" fmla="*/ 546 h 805"/>
                <a:gd name="T22" fmla="*/ 353 w 1606"/>
                <a:gd name="T23" fmla="*/ 572 h 805"/>
                <a:gd name="T24" fmla="*/ 385 w 1606"/>
                <a:gd name="T25" fmla="*/ 586 h 805"/>
                <a:gd name="T26" fmla="*/ 417 w 1606"/>
                <a:gd name="T27" fmla="*/ 593 h 805"/>
                <a:gd name="T28" fmla="*/ 450 w 1606"/>
                <a:gd name="T29" fmla="*/ 595 h 805"/>
                <a:gd name="T30" fmla="*/ 482 w 1606"/>
                <a:gd name="T31" fmla="*/ 594 h 805"/>
                <a:gd name="T32" fmla="*/ 514 w 1606"/>
                <a:gd name="T33" fmla="*/ 590 h 805"/>
                <a:gd name="T34" fmla="*/ 546 w 1606"/>
                <a:gd name="T35" fmla="*/ 582 h 805"/>
                <a:gd name="T36" fmla="*/ 578 w 1606"/>
                <a:gd name="T37" fmla="*/ 572 h 805"/>
                <a:gd name="T38" fmla="*/ 610 w 1606"/>
                <a:gd name="T39" fmla="*/ 558 h 805"/>
                <a:gd name="T40" fmla="*/ 642 w 1606"/>
                <a:gd name="T41" fmla="*/ 539 h 805"/>
                <a:gd name="T42" fmla="*/ 674 w 1606"/>
                <a:gd name="T43" fmla="*/ 515 h 805"/>
                <a:gd name="T44" fmla="*/ 707 w 1606"/>
                <a:gd name="T45" fmla="*/ 484 h 805"/>
                <a:gd name="T46" fmla="*/ 739 w 1606"/>
                <a:gd name="T47" fmla="*/ 445 h 805"/>
                <a:gd name="T48" fmla="*/ 771 w 1606"/>
                <a:gd name="T49" fmla="*/ 399 h 805"/>
                <a:gd name="T50" fmla="*/ 803 w 1606"/>
                <a:gd name="T51" fmla="*/ 345 h 805"/>
                <a:gd name="T52" fmla="*/ 835 w 1606"/>
                <a:gd name="T53" fmla="*/ 284 h 805"/>
                <a:gd name="T54" fmla="*/ 867 w 1606"/>
                <a:gd name="T55" fmla="*/ 219 h 805"/>
                <a:gd name="T56" fmla="*/ 899 w 1606"/>
                <a:gd name="T57" fmla="*/ 155 h 805"/>
                <a:gd name="T58" fmla="*/ 931 w 1606"/>
                <a:gd name="T59" fmla="*/ 96 h 805"/>
                <a:gd name="T60" fmla="*/ 963 w 1606"/>
                <a:gd name="T61" fmla="*/ 50 h 805"/>
                <a:gd name="T62" fmla="*/ 996 w 1606"/>
                <a:gd name="T63" fmla="*/ 22 h 805"/>
                <a:gd name="T64" fmla="*/ 1028 w 1606"/>
                <a:gd name="T65" fmla="*/ 18 h 805"/>
                <a:gd name="T66" fmla="*/ 1060 w 1606"/>
                <a:gd name="T67" fmla="*/ 35 h 805"/>
                <a:gd name="T68" fmla="*/ 1092 w 1606"/>
                <a:gd name="T69" fmla="*/ 67 h 805"/>
                <a:gd name="T70" fmla="*/ 1124 w 1606"/>
                <a:gd name="T71" fmla="*/ 102 h 805"/>
                <a:gd name="T72" fmla="*/ 1156 w 1606"/>
                <a:gd name="T73" fmla="*/ 132 h 805"/>
                <a:gd name="T74" fmla="*/ 1188 w 1606"/>
                <a:gd name="T75" fmla="*/ 152 h 805"/>
                <a:gd name="T76" fmla="*/ 1220 w 1606"/>
                <a:gd name="T77" fmla="*/ 164 h 805"/>
                <a:gd name="T78" fmla="*/ 1252 w 1606"/>
                <a:gd name="T79" fmla="*/ 169 h 805"/>
                <a:gd name="T80" fmla="*/ 1285 w 1606"/>
                <a:gd name="T81" fmla="*/ 170 h 805"/>
                <a:gd name="T82" fmla="*/ 1317 w 1606"/>
                <a:gd name="T83" fmla="*/ 169 h 805"/>
                <a:gd name="T84" fmla="*/ 1349 w 1606"/>
                <a:gd name="T85" fmla="*/ 166 h 805"/>
                <a:gd name="T86" fmla="*/ 1381 w 1606"/>
                <a:gd name="T87" fmla="*/ 162 h 805"/>
                <a:gd name="T88" fmla="*/ 1413 w 1606"/>
                <a:gd name="T89" fmla="*/ 156 h 805"/>
                <a:gd name="T90" fmla="*/ 1445 w 1606"/>
                <a:gd name="T91" fmla="*/ 147 h 805"/>
                <a:gd name="T92" fmla="*/ 1477 w 1606"/>
                <a:gd name="T93" fmla="*/ 134 h 805"/>
                <a:gd name="T94" fmla="*/ 1509 w 1606"/>
                <a:gd name="T95" fmla="*/ 113 h 805"/>
                <a:gd name="T96" fmla="*/ 1541 w 1606"/>
                <a:gd name="T97" fmla="*/ 84 h 805"/>
                <a:gd name="T98" fmla="*/ 1574 w 1606"/>
                <a:gd name="T99" fmla="*/ 45 h 805"/>
                <a:gd name="T100" fmla="*/ 1606 w 1606"/>
                <a:gd name="T101" fmla="*/ 0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05">
                  <a:moveTo>
                    <a:pt x="0" y="805"/>
                  </a:moveTo>
                  <a:lnTo>
                    <a:pt x="32" y="647"/>
                  </a:lnTo>
                  <a:lnTo>
                    <a:pt x="64" y="507"/>
                  </a:lnTo>
                  <a:lnTo>
                    <a:pt x="96" y="407"/>
                  </a:lnTo>
                  <a:lnTo>
                    <a:pt x="128" y="350"/>
                  </a:lnTo>
                  <a:lnTo>
                    <a:pt x="161" y="336"/>
                  </a:lnTo>
                  <a:lnTo>
                    <a:pt x="193" y="356"/>
                  </a:lnTo>
                  <a:lnTo>
                    <a:pt x="225" y="402"/>
                  </a:lnTo>
                  <a:lnTo>
                    <a:pt x="257" y="457"/>
                  </a:lnTo>
                  <a:lnTo>
                    <a:pt x="289" y="508"/>
                  </a:lnTo>
                  <a:lnTo>
                    <a:pt x="321" y="546"/>
                  </a:lnTo>
                  <a:lnTo>
                    <a:pt x="353" y="572"/>
                  </a:lnTo>
                  <a:lnTo>
                    <a:pt x="385" y="586"/>
                  </a:lnTo>
                  <a:lnTo>
                    <a:pt x="417" y="593"/>
                  </a:lnTo>
                  <a:lnTo>
                    <a:pt x="450" y="595"/>
                  </a:lnTo>
                  <a:lnTo>
                    <a:pt x="482" y="594"/>
                  </a:lnTo>
                  <a:lnTo>
                    <a:pt x="514" y="590"/>
                  </a:lnTo>
                  <a:lnTo>
                    <a:pt x="546" y="582"/>
                  </a:lnTo>
                  <a:lnTo>
                    <a:pt x="578" y="572"/>
                  </a:lnTo>
                  <a:lnTo>
                    <a:pt x="610" y="558"/>
                  </a:lnTo>
                  <a:lnTo>
                    <a:pt x="642" y="539"/>
                  </a:lnTo>
                  <a:lnTo>
                    <a:pt x="674" y="515"/>
                  </a:lnTo>
                  <a:lnTo>
                    <a:pt x="707" y="484"/>
                  </a:lnTo>
                  <a:lnTo>
                    <a:pt x="739" y="445"/>
                  </a:lnTo>
                  <a:lnTo>
                    <a:pt x="771" y="399"/>
                  </a:lnTo>
                  <a:lnTo>
                    <a:pt x="803" y="345"/>
                  </a:lnTo>
                  <a:lnTo>
                    <a:pt x="835" y="284"/>
                  </a:lnTo>
                  <a:lnTo>
                    <a:pt x="867" y="219"/>
                  </a:lnTo>
                  <a:lnTo>
                    <a:pt x="899" y="155"/>
                  </a:lnTo>
                  <a:lnTo>
                    <a:pt x="931" y="96"/>
                  </a:lnTo>
                  <a:lnTo>
                    <a:pt x="963" y="50"/>
                  </a:lnTo>
                  <a:lnTo>
                    <a:pt x="996" y="22"/>
                  </a:lnTo>
                  <a:lnTo>
                    <a:pt x="1028" y="18"/>
                  </a:lnTo>
                  <a:lnTo>
                    <a:pt x="1060" y="35"/>
                  </a:lnTo>
                  <a:lnTo>
                    <a:pt x="1092" y="67"/>
                  </a:lnTo>
                  <a:lnTo>
                    <a:pt x="1124" y="102"/>
                  </a:lnTo>
                  <a:lnTo>
                    <a:pt x="1156" y="132"/>
                  </a:lnTo>
                  <a:lnTo>
                    <a:pt x="1188" y="152"/>
                  </a:lnTo>
                  <a:lnTo>
                    <a:pt x="1220" y="164"/>
                  </a:lnTo>
                  <a:lnTo>
                    <a:pt x="1252" y="169"/>
                  </a:lnTo>
                  <a:lnTo>
                    <a:pt x="1285" y="170"/>
                  </a:lnTo>
                  <a:lnTo>
                    <a:pt x="1317" y="169"/>
                  </a:lnTo>
                  <a:lnTo>
                    <a:pt x="1349" y="166"/>
                  </a:lnTo>
                  <a:lnTo>
                    <a:pt x="1381" y="162"/>
                  </a:lnTo>
                  <a:lnTo>
                    <a:pt x="1413" y="156"/>
                  </a:lnTo>
                  <a:lnTo>
                    <a:pt x="1445" y="147"/>
                  </a:lnTo>
                  <a:lnTo>
                    <a:pt x="1477" y="134"/>
                  </a:lnTo>
                  <a:lnTo>
                    <a:pt x="1509" y="113"/>
                  </a:lnTo>
                  <a:lnTo>
                    <a:pt x="1541" y="84"/>
                  </a:lnTo>
                  <a:lnTo>
                    <a:pt x="1574" y="45"/>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7" name="Freeform 280">
              <a:extLst>
                <a:ext uri="{FF2B5EF4-FFF2-40B4-BE49-F238E27FC236}">
                  <a16:creationId xmlns:a16="http://schemas.microsoft.com/office/drawing/2014/main" id="{296C53EA-597F-EF3E-A105-76A8F657EB23}"/>
                </a:ext>
              </a:extLst>
            </p:cNvPr>
            <p:cNvSpPr>
              <a:spLocks/>
            </p:cNvSpPr>
            <p:nvPr/>
          </p:nvSpPr>
          <p:spPr bwMode="auto">
            <a:xfrm>
              <a:off x="3293" y="2827"/>
              <a:ext cx="1606" cy="499"/>
            </a:xfrm>
            <a:custGeom>
              <a:avLst/>
              <a:gdLst>
                <a:gd name="T0" fmla="*/ 0 w 1606"/>
                <a:gd name="T1" fmla="*/ 443 h 499"/>
                <a:gd name="T2" fmla="*/ 32 w 1606"/>
                <a:gd name="T3" fmla="*/ 410 h 499"/>
                <a:gd name="T4" fmla="*/ 64 w 1606"/>
                <a:gd name="T5" fmla="*/ 381 h 499"/>
                <a:gd name="T6" fmla="*/ 96 w 1606"/>
                <a:gd name="T7" fmla="*/ 360 h 499"/>
                <a:gd name="T8" fmla="*/ 128 w 1606"/>
                <a:gd name="T9" fmla="*/ 345 h 499"/>
                <a:gd name="T10" fmla="*/ 161 w 1606"/>
                <a:gd name="T11" fmla="*/ 336 h 499"/>
                <a:gd name="T12" fmla="*/ 193 w 1606"/>
                <a:gd name="T13" fmla="*/ 332 h 499"/>
                <a:gd name="T14" fmla="*/ 225 w 1606"/>
                <a:gd name="T15" fmla="*/ 330 h 499"/>
                <a:gd name="T16" fmla="*/ 257 w 1606"/>
                <a:gd name="T17" fmla="*/ 332 h 499"/>
                <a:gd name="T18" fmla="*/ 289 w 1606"/>
                <a:gd name="T19" fmla="*/ 336 h 499"/>
                <a:gd name="T20" fmla="*/ 321 w 1606"/>
                <a:gd name="T21" fmla="*/ 344 h 499"/>
                <a:gd name="T22" fmla="*/ 353 w 1606"/>
                <a:gd name="T23" fmla="*/ 357 h 499"/>
                <a:gd name="T24" fmla="*/ 385 w 1606"/>
                <a:gd name="T25" fmla="*/ 376 h 499"/>
                <a:gd name="T26" fmla="*/ 417 w 1606"/>
                <a:gd name="T27" fmla="*/ 400 h 499"/>
                <a:gd name="T28" fmla="*/ 450 w 1606"/>
                <a:gd name="T29" fmla="*/ 426 h 499"/>
                <a:gd name="T30" fmla="*/ 482 w 1606"/>
                <a:gd name="T31" fmla="*/ 451 h 499"/>
                <a:gd name="T32" fmla="*/ 514 w 1606"/>
                <a:gd name="T33" fmla="*/ 471 h 499"/>
                <a:gd name="T34" fmla="*/ 546 w 1606"/>
                <a:gd name="T35" fmla="*/ 485 h 499"/>
                <a:gd name="T36" fmla="*/ 578 w 1606"/>
                <a:gd name="T37" fmla="*/ 494 h 499"/>
                <a:gd name="T38" fmla="*/ 610 w 1606"/>
                <a:gd name="T39" fmla="*/ 499 h 499"/>
                <a:gd name="T40" fmla="*/ 642 w 1606"/>
                <a:gd name="T41" fmla="*/ 498 h 499"/>
                <a:gd name="T42" fmla="*/ 674 w 1606"/>
                <a:gd name="T43" fmla="*/ 493 h 499"/>
                <a:gd name="T44" fmla="*/ 707 w 1606"/>
                <a:gd name="T45" fmla="*/ 482 h 499"/>
                <a:gd name="T46" fmla="*/ 739 w 1606"/>
                <a:gd name="T47" fmla="*/ 461 h 499"/>
                <a:gd name="T48" fmla="*/ 771 w 1606"/>
                <a:gd name="T49" fmla="*/ 428 h 499"/>
                <a:gd name="T50" fmla="*/ 803 w 1606"/>
                <a:gd name="T51" fmla="*/ 378 h 499"/>
                <a:gd name="T52" fmla="*/ 835 w 1606"/>
                <a:gd name="T53" fmla="*/ 311 h 499"/>
                <a:gd name="T54" fmla="*/ 867 w 1606"/>
                <a:gd name="T55" fmla="*/ 232 h 499"/>
                <a:gd name="T56" fmla="*/ 899 w 1606"/>
                <a:gd name="T57" fmla="*/ 152 h 499"/>
                <a:gd name="T58" fmla="*/ 931 w 1606"/>
                <a:gd name="T59" fmla="*/ 85 h 499"/>
                <a:gd name="T60" fmla="*/ 963 w 1606"/>
                <a:gd name="T61" fmla="*/ 37 h 499"/>
                <a:gd name="T62" fmla="*/ 996 w 1606"/>
                <a:gd name="T63" fmla="*/ 9 h 499"/>
                <a:gd name="T64" fmla="*/ 1028 w 1606"/>
                <a:gd name="T65" fmla="*/ 0 h 499"/>
                <a:gd name="T66" fmla="*/ 1060 w 1606"/>
                <a:gd name="T67" fmla="*/ 9 h 499"/>
                <a:gd name="T68" fmla="*/ 1092 w 1606"/>
                <a:gd name="T69" fmla="*/ 35 h 499"/>
                <a:gd name="T70" fmla="*/ 1124 w 1606"/>
                <a:gd name="T71" fmla="*/ 78 h 499"/>
                <a:gd name="T72" fmla="*/ 1156 w 1606"/>
                <a:gd name="T73" fmla="*/ 132 h 499"/>
                <a:gd name="T74" fmla="*/ 1188 w 1606"/>
                <a:gd name="T75" fmla="*/ 184 h 499"/>
                <a:gd name="T76" fmla="*/ 1220 w 1606"/>
                <a:gd name="T77" fmla="*/ 226 h 499"/>
                <a:gd name="T78" fmla="*/ 1252 w 1606"/>
                <a:gd name="T79" fmla="*/ 254 h 499"/>
                <a:gd name="T80" fmla="*/ 1285 w 1606"/>
                <a:gd name="T81" fmla="*/ 271 h 499"/>
                <a:gd name="T82" fmla="*/ 1317 w 1606"/>
                <a:gd name="T83" fmla="*/ 281 h 499"/>
                <a:gd name="T84" fmla="*/ 1349 w 1606"/>
                <a:gd name="T85" fmla="*/ 286 h 499"/>
                <a:gd name="T86" fmla="*/ 1381 w 1606"/>
                <a:gd name="T87" fmla="*/ 287 h 499"/>
                <a:gd name="T88" fmla="*/ 1413 w 1606"/>
                <a:gd name="T89" fmla="*/ 286 h 499"/>
                <a:gd name="T90" fmla="*/ 1445 w 1606"/>
                <a:gd name="T91" fmla="*/ 282 h 499"/>
                <a:gd name="T92" fmla="*/ 1477 w 1606"/>
                <a:gd name="T93" fmla="*/ 272 h 499"/>
                <a:gd name="T94" fmla="*/ 1509 w 1606"/>
                <a:gd name="T95" fmla="*/ 255 h 499"/>
                <a:gd name="T96" fmla="*/ 1541 w 1606"/>
                <a:gd name="T97" fmla="*/ 226 h 499"/>
                <a:gd name="T98" fmla="*/ 1574 w 1606"/>
                <a:gd name="T99" fmla="*/ 175 h 499"/>
                <a:gd name="T100" fmla="*/ 1606 w 1606"/>
                <a:gd name="T101" fmla="*/ 91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99">
                  <a:moveTo>
                    <a:pt x="0" y="443"/>
                  </a:moveTo>
                  <a:lnTo>
                    <a:pt x="32" y="410"/>
                  </a:lnTo>
                  <a:lnTo>
                    <a:pt x="64" y="381"/>
                  </a:lnTo>
                  <a:lnTo>
                    <a:pt x="96" y="360"/>
                  </a:lnTo>
                  <a:lnTo>
                    <a:pt x="128" y="345"/>
                  </a:lnTo>
                  <a:lnTo>
                    <a:pt x="161" y="336"/>
                  </a:lnTo>
                  <a:lnTo>
                    <a:pt x="193" y="332"/>
                  </a:lnTo>
                  <a:lnTo>
                    <a:pt x="225" y="330"/>
                  </a:lnTo>
                  <a:lnTo>
                    <a:pt x="257" y="332"/>
                  </a:lnTo>
                  <a:lnTo>
                    <a:pt x="289" y="336"/>
                  </a:lnTo>
                  <a:lnTo>
                    <a:pt x="321" y="344"/>
                  </a:lnTo>
                  <a:lnTo>
                    <a:pt x="353" y="357"/>
                  </a:lnTo>
                  <a:lnTo>
                    <a:pt x="385" y="376"/>
                  </a:lnTo>
                  <a:lnTo>
                    <a:pt x="417" y="400"/>
                  </a:lnTo>
                  <a:lnTo>
                    <a:pt x="450" y="426"/>
                  </a:lnTo>
                  <a:lnTo>
                    <a:pt x="482" y="451"/>
                  </a:lnTo>
                  <a:lnTo>
                    <a:pt x="514" y="471"/>
                  </a:lnTo>
                  <a:lnTo>
                    <a:pt x="546" y="485"/>
                  </a:lnTo>
                  <a:lnTo>
                    <a:pt x="578" y="494"/>
                  </a:lnTo>
                  <a:lnTo>
                    <a:pt x="610" y="499"/>
                  </a:lnTo>
                  <a:lnTo>
                    <a:pt x="642" y="498"/>
                  </a:lnTo>
                  <a:lnTo>
                    <a:pt x="674" y="493"/>
                  </a:lnTo>
                  <a:lnTo>
                    <a:pt x="707" y="482"/>
                  </a:lnTo>
                  <a:lnTo>
                    <a:pt x="739" y="461"/>
                  </a:lnTo>
                  <a:lnTo>
                    <a:pt x="771" y="428"/>
                  </a:lnTo>
                  <a:lnTo>
                    <a:pt x="803" y="378"/>
                  </a:lnTo>
                  <a:lnTo>
                    <a:pt x="835" y="311"/>
                  </a:lnTo>
                  <a:lnTo>
                    <a:pt x="867" y="232"/>
                  </a:lnTo>
                  <a:lnTo>
                    <a:pt x="899" y="152"/>
                  </a:lnTo>
                  <a:lnTo>
                    <a:pt x="931" y="85"/>
                  </a:lnTo>
                  <a:lnTo>
                    <a:pt x="963" y="37"/>
                  </a:lnTo>
                  <a:lnTo>
                    <a:pt x="996" y="9"/>
                  </a:lnTo>
                  <a:lnTo>
                    <a:pt x="1028" y="0"/>
                  </a:lnTo>
                  <a:lnTo>
                    <a:pt x="1060" y="9"/>
                  </a:lnTo>
                  <a:lnTo>
                    <a:pt x="1092" y="35"/>
                  </a:lnTo>
                  <a:lnTo>
                    <a:pt x="1124" y="78"/>
                  </a:lnTo>
                  <a:lnTo>
                    <a:pt x="1156" y="132"/>
                  </a:lnTo>
                  <a:lnTo>
                    <a:pt x="1188" y="184"/>
                  </a:lnTo>
                  <a:lnTo>
                    <a:pt x="1220" y="226"/>
                  </a:lnTo>
                  <a:lnTo>
                    <a:pt x="1252" y="254"/>
                  </a:lnTo>
                  <a:lnTo>
                    <a:pt x="1285" y="271"/>
                  </a:lnTo>
                  <a:lnTo>
                    <a:pt x="1317" y="281"/>
                  </a:lnTo>
                  <a:lnTo>
                    <a:pt x="1349" y="286"/>
                  </a:lnTo>
                  <a:lnTo>
                    <a:pt x="1381" y="287"/>
                  </a:lnTo>
                  <a:lnTo>
                    <a:pt x="1413" y="286"/>
                  </a:lnTo>
                  <a:lnTo>
                    <a:pt x="1445" y="282"/>
                  </a:lnTo>
                  <a:lnTo>
                    <a:pt x="1477" y="272"/>
                  </a:lnTo>
                  <a:lnTo>
                    <a:pt x="1509" y="255"/>
                  </a:lnTo>
                  <a:lnTo>
                    <a:pt x="1541" y="226"/>
                  </a:lnTo>
                  <a:lnTo>
                    <a:pt x="1574" y="175"/>
                  </a:lnTo>
                  <a:lnTo>
                    <a:pt x="1606" y="9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8" name="Freeform 281">
              <a:extLst>
                <a:ext uri="{FF2B5EF4-FFF2-40B4-BE49-F238E27FC236}">
                  <a16:creationId xmlns:a16="http://schemas.microsoft.com/office/drawing/2014/main" id="{CF504858-93EA-BD98-FCF8-F496A6CF2C01}"/>
                </a:ext>
              </a:extLst>
            </p:cNvPr>
            <p:cNvSpPr>
              <a:spLocks/>
            </p:cNvSpPr>
            <p:nvPr/>
          </p:nvSpPr>
          <p:spPr bwMode="auto">
            <a:xfrm>
              <a:off x="3293" y="2949"/>
              <a:ext cx="1606" cy="646"/>
            </a:xfrm>
            <a:custGeom>
              <a:avLst/>
              <a:gdLst>
                <a:gd name="T0" fmla="*/ 0 w 1606"/>
                <a:gd name="T1" fmla="*/ 646 h 646"/>
                <a:gd name="T2" fmla="*/ 32 w 1606"/>
                <a:gd name="T3" fmla="*/ 499 h 646"/>
                <a:gd name="T4" fmla="*/ 64 w 1606"/>
                <a:gd name="T5" fmla="*/ 371 h 646"/>
                <a:gd name="T6" fmla="*/ 96 w 1606"/>
                <a:gd name="T7" fmla="*/ 273 h 646"/>
                <a:gd name="T8" fmla="*/ 128 w 1606"/>
                <a:gd name="T9" fmla="*/ 206 h 646"/>
                <a:gd name="T10" fmla="*/ 161 w 1606"/>
                <a:gd name="T11" fmla="*/ 164 h 646"/>
                <a:gd name="T12" fmla="*/ 193 w 1606"/>
                <a:gd name="T13" fmla="*/ 140 h 646"/>
                <a:gd name="T14" fmla="*/ 225 w 1606"/>
                <a:gd name="T15" fmla="*/ 129 h 646"/>
                <a:gd name="T16" fmla="*/ 257 w 1606"/>
                <a:gd name="T17" fmla="*/ 126 h 646"/>
                <a:gd name="T18" fmla="*/ 289 w 1606"/>
                <a:gd name="T19" fmla="*/ 131 h 646"/>
                <a:gd name="T20" fmla="*/ 321 w 1606"/>
                <a:gd name="T21" fmla="*/ 145 h 646"/>
                <a:gd name="T22" fmla="*/ 353 w 1606"/>
                <a:gd name="T23" fmla="*/ 170 h 646"/>
                <a:gd name="T24" fmla="*/ 385 w 1606"/>
                <a:gd name="T25" fmla="*/ 210 h 646"/>
                <a:gd name="T26" fmla="*/ 417 w 1606"/>
                <a:gd name="T27" fmla="*/ 268 h 646"/>
                <a:gd name="T28" fmla="*/ 450 w 1606"/>
                <a:gd name="T29" fmla="*/ 341 h 646"/>
                <a:gd name="T30" fmla="*/ 482 w 1606"/>
                <a:gd name="T31" fmla="*/ 421 h 646"/>
                <a:gd name="T32" fmla="*/ 514 w 1606"/>
                <a:gd name="T33" fmla="*/ 491 h 646"/>
                <a:gd name="T34" fmla="*/ 546 w 1606"/>
                <a:gd name="T35" fmla="*/ 540 h 646"/>
                <a:gd name="T36" fmla="*/ 578 w 1606"/>
                <a:gd name="T37" fmla="*/ 561 h 646"/>
                <a:gd name="T38" fmla="*/ 610 w 1606"/>
                <a:gd name="T39" fmla="*/ 554 h 646"/>
                <a:gd name="T40" fmla="*/ 642 w 1606"/>
                <a:gd name="T41" fmla="*/ 523 h 646"/>
                <a:gd name="T42" fmla="*/ 674 w 1606"/>
                <a:gd name="T43" fmla="*/ 472 h 646"/>
                <a:gd name="T44" fmla="*/ 707 w 1606"/>
                <a:gd name="T45" fmla="*/ 406 h 646"/>
                <a:gd name="T46" fmla="*/ 739 w 1606"/>
                <a:gd name="T47" fmla="*/ 334 h 646"/>
                <a:gd name="T48" fmla="*/ 771 w 1606"/>
                <a:gd name="T49" fmla="*/ 260 h 646"/>
                <a:gd name="T50" fmla="*/ 803 w 1606"/>
                <a:gd name="T51" fmla="*/ 193 h 646"/>
                <a:gd name="T52" fmla="*/ 835 w 1606"/>
                <a:gd name="T53" fmla="*/ 135 h 646"/>
                <a:gd name="T54" fmla="*/ 867 w 1606"/>
                <a:gd name="T55" fmla="*/ 90 h 646"/>
                <a:gd name="T56" fmla="*/ 899 w 1606"/>
                <a:gd name="T57" fmla="*/ 56 h 646"/>
                <a:gd name="T58" fmla="*/ 931 w 1606"/>
                <a:gd name="T59" fmla="*/ 32 h 646"/>
                <a:gd name="T60" fmla="*/ 963 w 1606"/>
                <a:gd name="T61" fmla="*/ 16 h 646"/>
                <a:gd name="T62" fmla="*/ 996 w 1606"/>
                <a:gd name="T63" fmla="*/ 7 h 646"/>
                <a:gd name="T64" fmla="*/ 1028 w 1606"/>
                <a:gd name="T65" fmla="*/ 2 h 646"/>
                <a:gd name="T66" fmla="*/ 1060 w 1606"/>
                <a:gd name="T67" fmla="*/ 0 h 646"/>
                <a:gd name="T68" fmla="*/ 1092 w 1606"/>
                <a:gd name="T69" fmla="*/ 1 h 646"/>
                <a:gd name="T70" fmla="*/ 1124 w 1606"/>
                <a:gd name="T71" fmla="*/ 4 h 646"/>
                <a:gd name="T72" fmla="*/ 1156 w 1606"/>
                <a:gd name="T73" fmla="*/ 7 h 646"/>
                <a:gd name="T74" fmla="*/ 1188 w 1606"/>
                <a:gd name="T75" fmla="*/ 12 h 646"/>
                <a:gd name="T76" fmla="*/ 1220 w 1606"/>
                <a:gd name="T77" fmla="*/ 17 h 646"/>
                <a:gd name="T78" fmla="*/ 1252 w 1606"/>
                <a:gd name="T79" fmla="*/ 23 h 646"/>
                <a:gd name="T80" fmla="*/ 1285 w 1606"/>
                <a:gd name="T81" fmla="*/ 29 h 646"/>
                <a:gd name="T82" fmla="*/ 1317 w 1606"/>
                <a:gd name="T83" fmla="*/ 36 h 646"/>
                <a:gd name="T84" fmla="*/ 1349 w 1606"/>
                <a:gd name="T85" fmla="*/ 42 h 646"/>
                <a:gd name="T86" fmla="*/ 1381 w 1606"/>
                <a:gd name="T87" fmla="*/ 48 h 646"/>
                <a:gd name="T88" fmla="*/ 1413 w 1606"/>
                <a:gd name="T89" fmla="*/ 54 h 646"/>
                <a:gd name="T90" fmla="*/ 1445 w 1606"/>
                <a:gd name="T91" fmla="*/ 58 h 646"/>
                <a:gd name="T92" fmla="*/ 1477 w 1606"/>
                <a:gd name="T93" fmla="*/ 61 h 646"/>
                <a:gd name="T94" fmla="*/ 1509 w 1606"/>
                <a:gd name="T95" fmla="*/ 60 h 646"/>
                <a:gd name="T96" fmla="*/ 1541 w 1606"/>
                <a:gd name="T97" fmla="*/ 52 h 646"/>
                <a:gd name="T98" fmla="*/ 1574 w 1606"/>
                <a:gd name="T99" fmla="*/ 35 h 646"/>
                <a:gd name="T100" fmla="*/ 1606 w 1606"/>
                <a:gd name="T10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46">
                  <a:moveTo>
                    <a:pt x="0" y="646"/>
                  </a:moveTo>
                  <a:lnTo>
                    <a:pt x="32" y="499"/>
                  </a:lnTo>
                  <a:lnTo>
                    <a:pt x="64" y="371"/>
                  </a:lnTo>
                  <a:lnTo>
                    <a:pt x="96" y="273"/>
                  </a:lnTo>
                  <a:lnTo>
                    <a:pt x="128" y="206"/>
                  </a:lnTo>
                  <a:lnTo>
                    <a:pt x="161" y="164"/>
                  </a:lnTo>
                  <a:lnTo>
                    <a:pt x="193" y="140"/>
                  </a:lnTo>
                  <a:lnTo>
                    <a:pt x="225" y="129"/>
                  </a:lnTo>
                  <a:lnTo>
                    <a:pt x="257" y="126"/>
                  </a:lnTo>
                  <a:lnTo>
                    <a:pt x="289" y="131"/>
                  </a:lnTo>
                  <a:lnTo>
                    <a:pt x="321" y="145"/>
                  </a:lnTo>
                  <a:lnTo>
                    <a:pt x="353" y="170"/>
                  </a:lnTo>
                  <a:lnTo>
                    <a:pt x="385" y="210"/>
                  </a:lnTo>
                  <a:lnTo>
                    <a:pt x="417" y="268"/>
                  </a:lnTo>
                  <a:lnTo>
                    <a:pt x="450" y="341"/>
                  </a:lnTo>
                  <a:lnTo>
                    <a:pt x="482" y="421"/>
                  </a:lnTo>
                  <a:lnTo>
                    <a:pt x="514" y="491"/>
                  </a:lnTo>
                  <a:lnTo>
                    <a:pt x="546" y="540"/>
                  </a:lnTo>
                  <a:lnTo>
                    <a:pt x="578" y="561"/>
                  </a:lnTo>
                  <a:lnTo>
                    <a:pt x="610" y="554"/>
                  </a:lnTo>
                  <a:lnTo>
                    <a:pt x="642" y="523"/>
                  </a:lnTo>
                  <a:lnTo>
                    <a:pt x="674" y="472"/>
                  </a:lnTo>
                  <a:lnTo>
                    <a:pt x="707" y="406"/>
                  </a:lnTo>
                  <a:lnTo>
                    <a:pt x="739" y="334"/>
                  </a:lnTo>
                  <a:lnTo>
                    <a:pt x="771" y="260"/>
                  </a:lnTo>
                  <a:lnTo>
                    <a:pt x="803" y="193"/>
                  </a:lnTo>
                  <a:lnTo>
                    <a:pt x="835" y="135"/>
                  </a:lnTo>
                  <a:lnTo>
                    <a:pt x="867" y="90"/>
                  </a:lnTo>
                  <a:lnTo>
                    <a:pt x="899" y="56"/>
                  </a:lnTo>
                  <a:lnTo>
                    <a:pt x="931" y="32"/>
                  </a:lnTo>
                  <a:lnTo>
                    <a:pt x="963" y="16"/>
                  </a:lnTo>
                  <a:lnTo>
                    <a:pt x="996" y="7"/>
                  </a:lnTo>
                  <a:lnTo>
                    <a:pt x="1028" y="2"/>
                  </a:lnTo>
                  <a:lnTo>
                    <a:pt x="1060" y="0"/>
                  </a:lnTo>
                  <a:lnTo>
                    <a:pt x="1092" y="1"/>
                  </a:lnTo>
                  <a:lnTo>
                    <a:pt x="1124" y="4"/>
                  </a:lnTo>
                  <a:lnTo>
                    <a:pt x="1156" y="7"/>
                  </a:lnTo>
                  <a:lnTo>
                    <a:pt x="1188" y="12"/>
                  </a:lnTo>
                  <a:lnTo>
                    <a:pt x="1220" y="17"/>
                  </a:lnTo>
                  <a:lnTo>
                    <a:pt x="1252" y="23"/>
                  </a:lnTo>
                  <a:lnTo>
                    <a:pt x="1285" y="29"/>
                  </a:lnTo>
                  <a:lnTo>
                    <a:pt x="1317" y="36"/>
                  </a:lnTo>
                  <a:lnTo>
                    <a:pt x="1349" y="42"/>
                  </a:lnTo>
                  <a:lnTo>
                    <a:pt x="1381" y="48"/>
                  </a:lnTo>
                  <a:lnTo>
                    <a:pt x="1413" y="54"/>
                  </a:lnTo>
                  <a:lnTo>
                    <a:pt x="1445" y="58"/>
                  </a:lnTo>
                  <a:lnTo>
                    <a:pt x="1477" y="61"/>
                  </a:lnTo>
                  <a:lnTo>
                    <a:pt x="1509" y="60"/>
                  </a:lnTo>
                  <a:lnTo>
                    <a:pt x="1541" y="52"/>
                  </a:lnTo>
                  <a:lnTo>
                    <a:pt x="1574" y="35"/>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9" name="Freeform 282">
              <a:extLst>
                <a:ext uri="{FF2B5EF4-FFF2-40B4-BE49-F238E27FC236}">
                  <a16:creationId xmlns:a16="http://schemas.microsoft.com/office/drawing/2014/main" id="{FDD25B8F-5206-B930-47E4-DFDDBA63B000}"/>
                </a:ext>
              </a:extLst>
            </p:cNvPr>
            <p:cNvSpPr>
              <a:spLocks/>
            </p:cNvSpPr>
            <p:nvPr/>
          </p:nvSpPr>
          <p:spPr bwMode="auto">
            <a:xfrm>
              <a:off x="3293" y="2852"/>
              <a:ext cx="1606" cy="549"/>
            </a:xfrm>
            <a:custGeom>
              <a:avLst/>
              <a:gdLst>
                <a:gd name="T0" fmla="*/ 0 w 1606"/>
                <a:gd name="T1" fmla="*/ 535 h 549"/>
                <a:gd name="T2" fmla="*/ 32 w 1606"/>
                <a:gd name="T3" fmla="*/ 370 h 549"/>
                <a:gd name="T4" fmla="*/ 64 w 1606"/>
                <a:gd name="T5" fmla="*/ 260 h 549"/>
                <a:gd name="T6" fmla="*/ 96 w 1606"/>
                <a:gd name="T7" fmla="*/ 202 h 549"/>
                <a:gd name="T8" fmla="*/ 128 w 1606"/>
                <a:gd name="T9" fmla="*/ 186 h 549"/>
                <a:gd name="T10" fmla="*/ 161 w 1606"/>
                <a:gd name="T11" fmla="*/ 202 h 549"/>
                <a:gd name="T12" fmla="*/ 193 w 1606"/>
                <a:gd name="T13" fmla="*/ 240 h 549"/>
                <a:gd name="T14" fmla="*/ 225 w 1606"/>
                <a:gd name="T15" fmla="*/ 291 h 549"/>
                <a:gd name="T16" fmla="*/ 257 w 1606"/>
                <a:gd name="T17" fmla="*/ 346 h 549"/>
                <a:gd name="T18" fmla="*/ 289 w 1606"/>
                <a:gd name="T19" fmla="*/ 398 h 549"/>
                <a:gd name="T20" fmla="*/ 321 w 1606"/>
                <a:gd name="T21" fmla="*/ 443 h 549"/>
                <a:gd name="T22" fmla="*/ 353 w 1606"/>
                <a:gd name="T23" fmla="*/ 478 h 549"/>
                <a:gd name="T24" fmla="*/ 385 w 1606"/>
                <a:gd name="T25" fmla="*/ 504 h 549"/>
                <a:gd name="T26" fmla="*/ 417 w 1606"/>
                <a:gd name="T27" fmla="*/ 522 h 549"/>
                <a:gd name="T28" fmla="*/ 450 w 1606"/>
                <a:gd name="T29" fmla="*/ 534 h 549"/>
                <a:gd name="T30" fmla="*/ 482 w 1606"/>
                <a:gd name="T31" fmla="*/ 542 h 549"/>
                <a:gd name="T32" fmla="*/ 514 w 1606"/>
                <a:gd name="T33" fmla="*/ 547 h 549"/>
                <a:gd name="T34" fmla="*/ 546 w 1606"/>
                <a:gd name="T35" fmla="*/ 549 h 549"/>
                <a:gd name="T36" fmla="*/ 578 w 1606"/>
                <a:gd name="T37" fmla="*/ 548 h 549"/>
                <a:gd name="T38" fmla="*/ 610 w 1606"/>
                <a:gd name="T39" fmla="*/ 544 h 549"/>
                <a:gd name="T40" fmla="*/ 642 w 1606"/>
                <a:gd name="T41" fmla="*/ 534 h 549"/>
                <a:gd name="T42" fmla="*/ 674 w 1606"/>
                <a:gd name="T43" fmla="*/ 515 h 549"/>
                <a:gd name="T44" fmla="*/ 707 w 1606"/>
                <a:gd name="T45" fmla="*/ 482 h 549"/>
                <a:gd name="T46" fmla="*/ 739 w 1606"/>
                <a:gd name="T47" fmla="*/ 429 h 549"/>
                <a:gd name="T48" fmla="*/ 771 w 1606"/>
                <a:gd name="T49" fmla="*/ 349 h 549"/>
                <a:gd name="T50" fmla="*/ 803 w 1606"/>
                <a:gd name="T51" fmla="*/ 245 h 549"/>
                <a:gd name="T52" fmla="*/ 835 w 1606"/>
                <a:gd name="T53" fmla="*/ 134 h 549"/>
                <a:gd name="T54" fmla="*/ 867 w 1606"/>
                <a:gd name="T55" fmla="*/ 45 h 549"/>
                <a:gd name="T56" fmla="*/ 899 w 1606"/>
                <a:gd name="T57" fmla="*/ 0 h 549"/>
                <a:gd name="T58" fmla="*/ 931 w 1606"/>
                <a:gd name="T59" fmla="*/ 0 h 549"/>
                <a:gd name="T60" fmla="*/ 963 w 1606"/>
                <a:gd name="T61" fmla="*/ 27 h 549"/>
                <a:gd name="T62" fmla="*/ 996 w 1606"/>
                <a:gd name="T63" fmla="*/ 66 h 549"/>
                <a:gd name="T64" fmla="*/ 1028 w 1606"/>
                <a:gd name="T65" fmla="*/ 103 h 549"/>
                <a:gd name="T66" fmla="*/ 1060 w 1606"/>
                <a:gd name="T67" fmla="*/ 132 h 549"/>
                <a:gd name="T68" fmla="*/ 1092 w 1606"/>
                <a:gd name="T69" fmla="*/ 151 h 549"/>
                <a:gd name="T70" fmla="*/ 1124 w 1606"/>
                <a:gd name="T71" fmla="*/ 162 h 549"/>
                <a:gd name="T72" fmla="*/ 1156 w 1606"/>
                <a:gd name="T73" fmla="*/ 167 h 549"/>
                <a:gd name="T74" fmla="*/ 1188 w 1606"/>
                <a:gd name="T75" fmla="*/ 170 h 549"/>
                <a:gd name="T76" fmla="*/ 1220 w 1606"/>
                <a:gd name="T77" fmla="*/ 171 h 549"/>
                <a:gd name="T78" fmla="*/ 1252 w 1606"/>
                <a:gd name="T79" fmla="*/ 172 h 549"/>
                <a:gd name="T80" fmla="*/ 1285 w 1606"/>
                <a:gd name="T81" fmla="*/ 172 h 549"/>
                <a:gd name="T82" fmla="*/ 1317 w 1606"/>
                <a:gd name="T83" fmla="*/ 173 h 549"/>
                <a:gd name="T84" fmla="*/ 1349 w 1606"/>
                <a:gd name="T85" fmla="*/ 173 h 549"/>
                <a:gd name="T86" fmla="*/ 1381 w 1606"/>
                <a:gd name="T87" fmla="*/ 173 h 549"/>
                <a:gd name="T88" fmla="*/ 1413 w 1606"/>
                <a:gd name="T89" fmla="*/ 173 h 549"/>
                <a:gd name="T90" fmla="*/ 1445 w 1606"/>
                <a:gd name="T91" fmla="*/ 173 h 549"/>
                <a:gd name="T92" fmla="*/ 1477 w 1606"/>
                <a:gd name="T93" fmla="*/ 173 h 549"/>
                <a:gd name="T94" fmla="*/ 1509 w 1606"/>
                <a:gd name="T95" fmla="*/ 173 h 549"/>
                <a:gd name="T96" fmla="*/ 1541 w 1606"/>
                <a:gd name="T97" fmla="*/ 173 h 549"/>
                <a:gd name="T98" fmla="*/ 1574 w 1606"/>
                <a:gd name="T99" fmla="*/ 173 h 549"/>
                <a:gd name="T100" fmla="*/ 1606 w 1606"/>
                <a:gd name="T101" fmla="*/ 173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49">
                  <a:moveTo>
                    <a:pt x="0" y="535"/>
                  </a:moveTo>
                  <a:lnTo>
                    <a:pt x="32" y="370"/>
                  </a:lnTo>
                  <a:lnTo>
                    <a:pt x="64" y="260"/>
                  </a:lnTo>
                  <a:lnTo>
                    <a:pt x="96" y="202"/>
                  </a:lnTo>
                  <a:lnTo>
                    <a:pt x="128" y="186"/>
                  </a:lnTo>
                  <a:lnTo>
                    <a:pt x="161" y="202"/>
                  </a:lnTo>
                  <a:lnTo>
                    <a:pt x="193" y="240"/>
                  </a:lnTo>
                  <a:lnTo>
                    <a:pt x="225" y="291"/>
                  </a:lnTo>
                  <a:lnTo>
                    <a:pt x="257" y="346"/>
                  </a:lnTo>
                  <a:lnTo>
                    <a:pt x="289" y="398"/>
                  </a:lnTo>
                  <a:lnTo>
                    <a:pt x="321" y="443"/>
                  </a:lnTo>
                  <a:lnTo>
                    <a:pt x="353" y="478"/>
                  </a:lnTo>
                  <a:lnTo>
                    <a:pt x="385" y="504"/>
                  </a:lnTo>
                  <a:lnTo>
                    <a:pt x="417" y="522"/>
                  </a:lnTo>
                  <a:lnTo>
                    <a:pt x="450" y="534"/>
                  </a:lnTo>
                  <a:lnTo>
                    <a:pt x="482" y="542"/>
                  </a:lnTo>
                  <a:lnTo>
                    <a:pt x="514" y="547"/>
                  </a:lnTo>
                  <a:lnTo>
                    <a:pt x="546" y="549"/>
                  </a:lnTo>
                  <a:lnTo>
                    <a:pt x="578" y="548"/>
                  </a:lnTo>
                  <a:lnTo>
                    <a:pt x="610" y="544"/>
                  </a:lnTo>
                  <a:lnTo>
                    <a:pt x="642" y="534"/>
                  </a:lnTo>
                  <a:lnTo>
                    <a:pt x="674" y="515"/>
                  </a:lnTo>
                  <a:lnTo>
                    <a:pt x="707" y="482"/>
                  </a:lnTo>
                  <a:lnTo>
                    <a:pt x="739" y="429"/>
                  </a:lnTo>
                  <a:lnTo>
                    <a:pt x="771" y="349"/>
                  </a:lnTo>
                  <a:lnTo>
                    <a:pt x="803" y="245"/>
                  </a:lnTo>
                  <a:lnTo>
                    <a:pt x="835" y="134"/>
                  </a:lnTo>
                  <a:lnTo>
                    <a:pt x="867" y="45"/>
                  </a:lnTo>
                  <a:lnTo>
                    <a:pt x="899" y="0"/>
                  </a:lnTo>
                  <a:lnTo>
                    <a:pt x="931" y="0"/>
                  </a:lnTo>
                  <a:lnTo>
                    <a:pt x="963" y="27"/>
                  </a:lnTo>
                  <a:lnTo>
                    <a:pt x="996" y="66"/>
                  </a:lnTo>
                  <a:lnTo>
                    <a:pt x="1028" y="103"/>
                  </a:lnTo>
                  <a:lnTo>
                    <a:pt x="1060" y="132"/>
                  </a:lnTo>
                  <a:lnTo>
                    <a:pt x="1092" y="151"/>
                  </a:lnTo>
                  <a:lnTo>
                    <a:pt x="1124" y="162"/>
                  </a:lnTo>
                  <a:lnTo>
                    <a:pt x="1156" y="167"/>
                  </a:lnTo>
                  <a:lnTo>
                    <a:pt x="1188" y="170"/>
                  </a:lnTo>
                  <a:lnTo>
                    <a:pt x="1220" y="171"/>
                  </a:lnTo>
                  <a:lnTo>
                    <a:pt x="1252" y="172"/>
                  </a:lnTo>
                  <a:lnTo>
                    <a:pt x="1285" y="172"/>
                  </a:lnTo>
                  <a:lnTo>
                    <a:pt x="1317" y="173"/>
                  </a:lnTo>
                  <a:lnTo>
                    <a:pt x="1349" y="173"/>
                  </a:lnTo>
                  <a:lnTo>
                    <a:pt x="1381" y="173"/>
                  </a:lnTo>
                  <a:lnTo>
                    <a:pt x="1413" y="173"/>
                  </a:lnTo>
                  <a:lnTo>
                    <a:pt x="1445" y="173"/>
                  </a:lnTo>
                  <a:lnTo>
                    <a:pt x="1477" y="173"/>
                  </a:lnTo>
                  <a:lnTo>
                    <a:pt x="1509" y="173"/>
                  </a:lnTo>
                  <a:lnTo>
                    <a:pt x="1541" y="173"/>
                  </a:lnTo>
                  <a:lnTo>
                    <a:pt x="1574" y="173"/>
                  </a:lnTo>
                  <a:lnTo>
                    <a:pt x="1606" y="17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0" name="Freeform 283">
              <a:extLst>
                <a:ext uri="{FF2B5EF4-FFF2-40B4-BE49-F238E27FC236}">
                  <a16:creationId xmlns:a16="http://schemas.microsoft.com/office/drawing/2014/main" id="{92A6D401-CE8A-F8C6-B65D-53BBE0CC7F3C}"/>
                </a:ext>
              </a:extLst>
            </p:cNvPr>
            <p:cNvSpPr>
              <a:spLocks/>
            </p:cNvSpPr>
            <p:nvPr/>
          </p:nvSpPr>
          <p:spPr bwMode="auto">
            <a:xfrm>
              <a:off x="3293" y="2560"/>
              <a:ext cx="1606" cy="830"/>
            </a:xfrm>
            <a:custGeom>
              <a:avLst/>
              <a:gdLst>
                <a:gd name="T0" fmla="*/ 0 w 1606"/>
                <a:gd name="T1" fmla="*/ 752 h 830"/>
                <a:gd name="T2" fmla="*/ 32 w 1606"/>
                <a:gd name="T3" fmla="*/ 708 h 830"/>
                <a:gd name="T4" fmla="*/ 64 w 1606"/>
                <a:gd name="T5" fmla="*/ 674 h 830"/>
                <a:gd name="T6" fmla="*/ 96 w 1606"/>
                <a:gd name="T7" fmla="*/ 650 h 830"/>
                <a:gd name="T8" fmla="*/ 128 w 1606"/>
                <a:gd name="T9" fmla="*/ 636 h 830"/>
                <a:gd name="T10" fmla="*/ 161 w 1606"/>
                <a:gd name="T11" fmla="*/ 630 h 830"/>
                <a:gd name="T12" fmla="*/ 193 w 1606"/>
                <a:gd name="T13" fmla="*/ 632 h 830"/>
                <a:gd name="T14" fmla="*/ 225 w 1606"/>
                <a:gd name="T15" fmla="*/ 639 h 830"/>
                <a:gd name="T16" fmla="*/ 257 w 1606"/>
                <a:gd name="T17" fmla="*/ 655 h 830"/>
                <a:gd name="T18" fmla="*/ 289 w 1606"/>
                <a:gd name="T19" fmla="*/ 678 h 830"/>
                <a:gd name="T20" fmla="*/ 321 w 1606"/>
                <a:gd name="T21" fmla="*/ 709 h 830"/>
                <a:gd name="T22" fmla="*/ 353 w 1606"/>
                <a:gd name="T23" fmla="*/ 741 h 830"/>
                <a:gd name="T24" fmla="*/ 385 w 1606"/>
                <a:gd name="T25" fmla="*/ 773 h 830"/>
                <a:gd name="T26" fmla="*/ 417 w 1606"/>
                <a:gd name="T27" fmla="*/ 798 h 830"/>
                <a:gd name="T28" fmla="*/ 450 w 1606"/>
                <a:gd name="T29" fmla="*/ 816 h 830"/>
                <a:gd name="T30" fmla="*/ 482 w 1606"/>
                <a:gd name="T31" fmla="*/ 827 h 830"/>
                <a:gd name="T32" fmla="*/ 514 w 1606"/>
                <a:gd name="T33" fmla="*/ 830 h 830"/>
                <a:gd name="T34" fmla="*/ 546 w 1606"/>
                <a:gd name="T35" fmla="*/ 827 h 830"/>
                <a:gd name="T36" fmla="*/ 578 w 1606"/>
                <a:gd name="T37" fmla="*/ 817 h 830"/>
                <a:gd name="T38" fmla="*/ 610 w 1606"/>
                <a:gd name="T39" fmla="*/ 796 h 830"/>
                <a:gd name="T40" fmla="*/ 642 w 1606"/>
                <a:gd name="T41" fmla="*/ 761 h 830"/>
                <a:gd name="T42" fmla="*/ 674 w 1606"/>
                <a:gd name="T43" fmla="*/ 709 h 830"/>
                <a:gd name="T44" fmla="*/ 707 w 1606"/>
                <a:gd name="T45" fmla="*/ 641 h 830"/>
                <a:gd name="T46" fmla="*/ 739 w 1606"/>
                <a:gd name="T47" fmla="*/ 564 h 830"/>
                <a:gd name="T48" fmla="*/ 771 w 1606"/>
                <a:gd name="T49" fmla="*/ 488 h 830"/>
                <a:gd name="T50" fmla="*/ 803 w 1606"/>
                <a:gd name="T51" fmla="*/ 425 h 830"/>
                <a:gd name="T52" fmla="*/ 835 w 1606"/>
                <a:gd name="T53" fmla="*/ 379 h 830"/>
                <a:gd name="T54" fmla="*/ 867 w 1606"/>
                <a:gd name="T55" fmla="*/ 349 h 830"/>
                <a:gd name="T56" fmla="*/ 899 w 1606"/>
                <a:gd name="T57" fmla="*/ 331 h 830"/>
                <a:gd name="T58" fmla="*/ 931 w 1606"/>
                <a:gd name="T59" fmla="*/ 321 h 830"/>
                <a:gd name="T60" fmla="*/ 963 w 1606"/>
                <a:gd name="T61" fmla="*/ 317 h 830"/>
                <a:gd name="T62" fmla="*/ 996 w 1606"/>
                <a:gd name="T63" fmla="*/ 317 h 830"/>
                <a:gd name="T64" fmla="*/ 1028 w 1606"/>
                <a:gd name="T65" fmla="*/ 321 h 830"/>
                <a:gd name="T66" fmla="*/ 1060 w 1606"/>
                <a:gd name="T67" fmla="*/ 331 h 830"/>
                <a:gd name="T68" fmla="*/ 1092 w 1606"/>
                <a:gd name="T69" fmla="*/ 350 h 830"/>
                <a:gd name="T70" fmla="*/ 1124 w 1606"/>
                <a:gd name="T71" fmla="*/ 378 h 830"/>
                <a:gd name="T72" fmla="*/ 1156 w 1606"/>
                <a:gd name="T73" fmla="*/ 419 h 830"/>
                <a:gd name="T74" fmla="*/ 1188 w 1606"/>
                <a:gd name="T75" fmla="*/ 469 h 830"/>
                <a:gd name="T76" fmla="*/ 1220 w 1606"/>
                <a:gd name="T77" fmla="*/ 523 h 830"/>
                <a:gd name="T78" fmla="*/ 1252 w 1606"/>
                <a:gd name="T79" fmla="*/ 572 h 830"/>
                <a:gd name="T80" fmla="*/ 1285 w 1606"/>
                <a:gd name="T81" fmla="*/ 608 h 830"/>
                <a:gd name="T82" fmla="*/ 1317 w 1606"/>
                <a:gd name="T83" fmla="*/ 630 h 830"/>
                <a:gd name="T84" fmla="*/ 1349 w 1606"/>
                <a:gd name="T85" fmla="*/ 638 h 830"/>
                <a:gd name="T86" fmla="*/ 1381 w 1606"/>
                <a:gd name="T87" fmla="*/ 630 h 830"/>
                <a:gd name="T88" fmla="*/ 1413 w 1606"/>
                <a:gd name="T89" fmla="*/ 606 h 830"/>
                <a:gd name="T90" fmla="*/ 1445 w 1606"/>
                <a:gd name="T91" fmla="*/ 559 h 830"/>
                <a:gd name="T92" fmla="*/ 1477 w 1606"/>
                <a:gd name="T93" fmla="*/ 485 h 830"/>
                <a:gd name="T94" fmla="*/ 1509 w 1606"/>
                <a:gd name="T95" fmla="*/ 380 h 830"/>
                <a:gd name="T96" fmla="*/ 1541 w 1606"/>
                <a:gd name="T97" fmla="*/ 251 h 830"/>
                <a:gd name="T98" fmla="*/ 1574 w 1606"/>
                <a:gd name="T99" fmla="*/ 118 h 830"/>
                <a:gd name="T100" fmla="*/ 1606 w 1606"/>
                <a:gd name="T101"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30">
                  <a:moveTo>
                    <a:pt x="0" y="752"/>
                  </a:moveTo>
                  <a:lnTo>
                    <a:pt x="32" y="708"/>
                  </a:lnTo>
                  <a:lnTo>
                    <a:pt x="64" y="674"/>
                  </a:lnTo>
                  <a:lnTo>
                    <a:pt x="96" y="650"/>
                  </a:lnTo>
                  <a:lnTo>
                    <a:pt x="128" y="636"/>
                  </a:lnTo>
                  <a:lnTo>
                    <a:pt x="161" y="630"/>
                  </a:lnTo>
                  <a:lnTo>
                    <a:pt x="193" y="632"/>
                  </a:lnTo>
                  <a:lnTo>
                    <a:pt x="225" y="639"/>
                  </a:lnTo>
                  <a:lnTo>
                    <a:pt x="257" y="655"/>
                  </a:lnTo>
                  <a:lnTo>
                    <a:pt x="289" y="678"/>
                  </a:lnTo>
                  <a:lnTo>
                    <a:pt x="321" y="709"/>
                  </a:lnTo>
                  <a:lnTo>
                    <a:pt x="353" y="741"/>
                  </a:lnTo>
                  <a:lnTo>
                    <a:pt x="385" y="773"/>
                  </a:lnTo>
                  <a:lnTo>
                    <a:pt x="417" y="798"/>
                  </a:lnTo>
                  <a:lnTo>
                    <a:pt x="450" y="816"/>
                  </a:lnTo>
                  <a:lnTo>
                    <a:pt x="482" y="827"/>
                  </a:lnTo>
                  <a:lnTo>
                    <a:pt x="514" y="830"/>
                  </a:lnTo>
                  <a:lnTo>
                    <a:pt x="546" y="827"/>
                  </a:lnTo>
                  <a:lnTo>
                    <a:pt x="578" y="817"/>
                  </a:lnTo>
                  <a:lnTo>
                    <a:pt x="610" y="796"/>
                  </a:lnTo>
                  <a:lnTo>
                    <a:pt x="642" y="761"/>
                  </a:lnTo>
                  <a:lnTo>
                    <a:pt x="674" y="709"/>
                  </a:lnTo>
                  <a:lnTo>
                    <a:pt x="707" y="641"/>
                  </a:lnTo>
                  <a:lnTo>
                    <a:pt x="739" y="564"/>
                  </a:lnTo>
                  <a:lnTo>
                    <a:pt x="771" y="488"/>
                  </a:lnTo>
                  <a:lnTo>
                    <a:pt x="803" y="425"/>
                  </a:lnTo>
                  <a:lnTo>
                    <a:pt x="835" y="379"/>
                  </a:lnTo>
                  <a:lnTo>
                    <a:pt x="867" y="349"/>
                  </a:lnTo>
                  <a:lnTo>
                    <a:pt x="899" y="331"/>
                  </a:lnTo>
                  <a:lnTo>
                    <a:pt x="931" y="321"/>
                  </a:lnTo>
                  <a:lnTo>
                    <a:pt x="963" y="317"/>
                  </a:lnTo>
                  <a:lnTo>
                    <a:pt x="996" y="317"/>
                  </a:lnTo>
                  <a:lnTo>
                    <a:pt x="1028" y="321"/>
                  </a:lnTo>
                  <a:lnTo>
                    <a:pt x="1060" y="331"/>
                  </a:lnTo>
                  <a:lnTo>
                    <a:pt x="1092" y="350"/>
                  </a:lnTo>
                  <a:lnTo>
                    <a:pt x="1124" y="378"/>
                  </a:lnTo>
                  <a:lnTo>
                    <a:pt x="1156" y="419"/>
                  </a:lnTo>
                  <a:lnTo>
                    <a:pt x="1188" y="469"/>
                  </a:lnTo>
                  <a:lnTo>
                    <a:pt x="1220" y="523"/>
                  </a:lnTo>
                  <a:lnTo>
                    <a:pt x="1252" y="572"/>
                  </a:lnTo>
                  <a:lnTo>
                    <a:pt x="1285" y="608"/>
                  </a:lnTo>
                  <a:lnTo>
                    <a:pt x="1317" y="630"/>
                  </a:lnTo>
                  <a:lnTo>
                    <a:pt x="1349" y="638"/>
                  </a:lnTo>
                  <a:lnTo>
                    <a:pt x="1381" y="630"/>
                  </a:lnTo>
                  <a:lnTo>
                    <a:pt x="1413" y="606"/>
                  </a:lnTo>
                  <a:lnTo>
                    <a:pt x="1445" y="559"/>
                  </a:lnTo>
                  <a:lnTo>
                    <a:pt x="1477" y="485"/>
                  </a:lnTo>
                  <a:lnTo>
                    <a:pt x="1509" y="380"/>
                  </a:lnTo>
                  <a:lnTo>
                    <a:pt x="1541" y="251"/>
                  </a:lnTo>
                  <a:lnTo>
                    <a:pt x="1574" y="11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1" name="Freeform 284">
              <a:extLst>
                <a:ext uri="{FF2B5EF4-FFF2-40B4-BE49-F238E27FC236}">
                  <a16:creationId xmlns:a16="http://schemas.microsoft.com/office/drawing/2014/main" id="{D5F8AC23-FDC5-8297-BF8B-FB2AD55F60B3}"/>
                </a:ext>
              </a:extLst>
            </p:cNvPr>
            <p:cNvSpPr>
              <a:spLocks/>
            </p:cNvSpPr>
            <p:nvPr/>
          </p:nvSpPr>
          <p:spPr bwMode="auto">
            <a:xfrm>
              <a:off x="3293" y="2859"/>
              <a:ext cx="1606" cy="539"/>
            </a:xfrm>
            <a:custGeom>
              <a:avLst/>
              <a:gdLst>
                <a:gd name="T0" fmla="*/ 0 w 1606"/>
                <a:gd name="T1" fmla="*/ 523 h 539"/>
                <a:gd name="T2" fmla="*/ 32 w 1606"/>
                <a:gd name="T3" fmla="*/ 463 h 539"/>
                <a:gd name="T4" fmla="*/ 64 w 1606"/>
                <a:gd name="T5" fmla="*/ 406 h 539"/>
                <a:gd name="T6" fmla="*/ 96 w 1606"/>
                <a:gd name="T7" fmla="*/ 355 h 539"/>
                <a:gd name="T8" fmla="*/ 128 w 1606"/>
                <a:gd name="T9" fmla="*/ 312 h 539"/>
                <a:gd name="T10" fmla="*/ 161 w 1606"/>
                <a:gd name="T11" fmla="*/ 280 h 539"/>
                <a:gd name="T12" fmla="*/ 193 w 1606"/>
                <a:gd name="T13" fmla="*/ 261 h 539"/>
                <a:gd name="T14" fmla="*/ 225 w 1606"/>
                <a:gd name="T15" fmla="*/ 254 h 539"/>
                <a:gd name="T16" fmla="*/ 257 w 1606"/>
                <a:gd name="T17" fmla="*/ 259 h 539"/>
                <a:gd name="T18" fmla="*/ 289 w 1606"/>
                <a:gd name="T19" fmla="*/ 276 h 539"/>
                <a:gd name="T20" fmla="*/ 321 w 1606"/>
                <a:gd name="T21" fmla="*/ 303 h 539"/>
                <a:gd name="T22" fmla="*/ 353 w 1606"/>
                <a:gd name="T23" fmla="*/ 337 h 539"/>
                <a:gd name="T24" fmla="*/ 385 w 1606"/>
                <a:gd name="T25" fmla="*/ 376 h 539"/>
                <a:gd name="T26" fmla="*/ 417 w 1606"/>
                <a:gd name="T27" fmla="*/ 417 h 539"/>
                <a:gd name="T28" fmla="*/ 450 w 1606"/>
                <a:gd name="T29" fmla="*/ 455 h 539"/>
                <a:gd name="T30" fmla="*/ 482 w 1606"/>
                <a:gd name="T31" fmla="*/ 490 h 539"/>
                <a:gd name="T32" fmla="*/ 514 w 1606"/>
                <a:gd name="T33" fmla="*/ 517 h 539"/>
                <a:gd name="T34" fmla="*/ 546 w 1606"/>
                <a:gd name="T35" fmla="*/ 534 h 539"/>
                <a:gd name="T36" fmla="*/ 578 w 1606"/>
                <a:gd name="T37" fmla="*/ 539 h 539"/>
                <a:gd name="T38" fmla="*/ 610 w 1606"/>
                <a:gd name="T39" fmla="*/ 532 h 539"/>
                <a:gd name="T40" fmla="*/ 642 w 1606"/>
                <a:gd name="T41" fmla="*/ 512 h 539"/>
                <a:gd name="T42" fmla="*/ 674 w 1606"/>
                <a:gd name="T43" fmla="*/ 481 h 539"/>
                <a:gd name="T44" fmla="*/ 707 w 1606"/>
                <a:gd name="T45" fmla="*/ 438 h 539"/>
                <a:gd name="T46" fmla="*/ 739 w 1606"/>
                <a:gd name="T47" fmla="*/ 387 h 539"/>
                <a:gd name="T48" fmla="*/ 771 w 1606"/>
                <a:gd name="T49" fmla="*/ 330 h 539"/>
                <a:gd name="T50" fmla="*/ 803 w 1606"/>
                <a:gd name="T51" fmla="*/ 269 h 539"/>
                <a:gd name="T52" fmla="*/ 835 w 1606"/>
                <a:gd name="T53" fmla="*/ 209 h 539"/>
                <a:gd name="T54" fmla="*/ 867 w 1606"/>
                <a:gd name="T55" fmla="*/ 152 h 539"/>
                <a:gd name="T56" fmla="*/ 899 w 1606"/>
                <a:gd name="T57" fmla="*/ 101 h 539"/>
                <a:gd name="T58" fmla="*/ 931 w 1606"/>
                <a:gd name="T59" fmla="*/ 58 h 539"/>
                <a:gd name="T60" fmla="*/ 963 w 1606"/>
                <a:gd name="T61" fmla="*/ 27 h 539"/>
                <a:gd name="T62" fmla="*/ 996 w 1606"/>
                <a:gd name="T63" fmla="*/ 7 h 539"/>
                <a:gd name="T64" fmla="*/ 1028 w 1606"/>
                <a:gd name="T65" fmla="*/ 0 h 539"/>
                <a:gd name="T66" fmla="*/ 1060 w 1606"/>
                <a:gd name="T67" fmla="*/ 5 h 539"/>
                <a:gd name="T68" fmla="*/ 1092 w 1606"/>
                <a:gd name="T69" fmla="*/ 22 h 539"/>
                <a:gd name="T70" fmla="*/ 1124 w 1606"/>
                <a:gd name="T71" fmla="*/ 49 h 539"/>
                <a:gd name="T72" fmla="*/ 1156 w 1606"/>
                <a:gd name="T73" fmla="*/ 83 h 539"/>
                <a:gd name="T74" fmla="*/ 1188 w 1606"/>
                <a:gd name="T75" fmla="*/ 122 h 539"/>
                <a:gd name="T76" fmla="*/ 1220 w 1606"/>
                <a:gd name="T77" fmla="*/ 163 h 539"/>
                <a:gd name="T78" fmla="*/ 1252 w 1606"/>
                <a:gd name="T79" fmla="*/ 202 h 539"/>
                <a:gd name="T80" fmla="*/ 1285 w 1606"/>
                <a:gd name="T81" fmla="*/ 236 h 539"/>
                <a:gd name="T82" fmla="*/ 1317 w 1606"/>
                <a:gd name="T83" fmla="*/ 263 h 539"/>
                <a:gd name="T84" fmla="*/ 1349 w 1606"/>
                <a:gd name="T85" fmla="*/ 280 h 539"/>
                <a:gd name="T86" fmla="*/ 1381 w 1606"/>
                <a:gd name="T87" fmla="*/ 285 h 539"/>
                <a:gd name="T88" fmla="*/ 1413 w 1606"/>
                <a:gd name="T89" fmla="*/ 278 h 539"/>
                <a:gd name="T90" fmla="*/ 1445 w 1606"/>
                <a:gd name="T91" fmla="*/ 259 h 539"/>
                <a:gd name="T92" fmla="*/ 1477 w 1606"/>
                <a:gd name="T93" fmla="*/ 227 h 539"/>
                <a:gd name="T94" fmla="*/ 1509 w 1606"/>
                <a:gd name="T95" fmla="*/ 184 h 539"/>
                <a:gd name="T96" fmla="*/ 1541 w 1606"/>
                <a:gd name="T97" fmla="*/ 133 h 539"/>
                <a:gd name="T98" fmla="*/ 1574 w 1606"/>
                <a:gd name="T99" fmla="*/ 76 h 539"/>
                <a:gd name="T100" fmla="*/ 1606 w 1606"/>
                <a:gd name="T101" fmla="*/ 1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39">
                  <a:moveTo>
                    <a:pt x="0" y="523"/>
                  </a:moveTo>
                  <a:lnTo>
                    <a:pt x="32" y="463"/>
                  </a:lnTo>
                  <a:lnTo>
                    <a:pt x="64" y="406"/>
                  </a:lnTo>
                  <a:lnTo>
                    <a:pt x="96" y="355"/>
                  </a:lnTo>
                  <a:lnTo>
                    <a:pt x="128" y="312"/>
                  </a:lnTo>
                  <a:lnTo>
                    <a:pt x="161" y="280"/>
                  </a:lnTo>
                  <a:lnTo>
                    <a:pt x="193" y="261"/>
                  </a:lnTo>
                  <a:lnTo>
                    <a:pt x="225" y="254"/>
                  </a:lnTo>
                  <a:lnTo>
                    <a:pt x="257" y="259"/>
                  </a:lnTo>
                  <a:lnTo>
                    <a:pt x="289" y="276"/>
                  </a:lnTo>
                  <a:lnTo>
                    <a:pt x="321" y="303"/>
                  </a:lnTo>
                  <a:lnTo>
                    <a:pt x="353" y="337"/>
                  </a:lnTo>
                  <a:lnTo>
                    <a:pt x="385" y="376"/>
                  </a:lnTo>
                  <a:lnTo>
                    <a:pt x="417" y="417"/>
                  </a:lnTo>
                  <a:lnTo>
                    <a:pt x="450" y="455"/>
                  </a:lnTo>
                  <a:lnTo>
                    <a:pt x="482" y="490"/>
                  </a:lnTo>
                  <a:lnTo>
                    <a:pt x="514" y="517"/>
                  </a:lnTo>
                  <a:lnTo>
                    <a:pt x="546" y="534"/>
                  </a:lnTo>
                  <a:lnTo>
                    <a:pt x="578" y="539"/>
                  </a:lnTo>
                  <a:lnTo>
                    <a:pt x="610" y="532"/>
                  </a:lnTo>
                  <a:lnTo>
                    <a:pt x="642" y="512"/>
                  </a:lnTo>
                  <a:lnTo>
                    <a:pt x="674" y="481"/>
                  </a:lnTo>
                  <a:lnTo>
                    <a:pt x="707" y="438"/>
                  </a:lnTo>
                  <a:lnTo>
                    <a:pt x="739" y="387"/>
                  </a:lnTo>
                  <a:lnTo>
                    <a:pt x="771" y="330"/>
                  </a:lnTo>
                  <a:lnTo>
                    <a:pt x="803" y="269"/>
                  </a:lnTo>
                  <a:lnTo>
                    <a:pt x="835" y="209"/>
                  </a:lnTo>
                  <a:lnTo>
                    <a:pt x="867" y="152"/>
                  </a:lnTo>
                  <a:lnTo>
                    <a:pt x="899" y="101"/>
                  </a:lnTo>
                  <a:lnTo>
                    <a:pt x="931" y="58"/>
                  </a:lnTo>
                  <a:lnTo>
                    <a:pt x="963" y="27"/>
                  </a:lnTo>
                  <a:lnTo>
                    <a:pt x="996" y="7"/>
                  </a:lnTo>
                  <a:lnTo>
                    <a:pt x="1028" y="0"/>
                  </a:lnTo>
                  <a:lnTo>
                    <a:pt x="1060" y="5"/>
                  </a:lnTo>
                  <a:lnTo>
                    <a:pt x="1092" y="22"/>
                  </a:lnTo>
                  <a:lnTo>
                    <a:pt x="1124" y="49"/>
                  </a:lnTo>
                  <a:lnTo>
                    <a:pt x="1156" y="83"/>
                  </a:lnTo>
                  <a:lnTo>
                    <a:pt x="1188" y="122"/>
                  </a:lnTo>
                  <a:lnTo>
                    <a:pt x="1220" y="163"/>
                  </a:lnTo>
                  <a:lnTo>
                    <a:pt x="1252" y="202"/>
                  </a:lnTo>
                  <a:lnTo>
                    <a:pt x="1285" y="236"/>
                  </a:lnTo>
                  <a:lnTo>
                    <a:pt x="1317" y="263"/>
                  </a:lnTo>
                  <a:lnTo>
                    <a:pt x="1349" y="280"/>
                  </a:lnTo>
                  <a:lnTo>
                    <a:pt x="1381" y="285"/>
                  </a:lnTo>
                  <a:lnTo>
                    <a:pt x="1413" y="278"/>
                  </a:lnTo>
                  <a:lnTo>
                    <a:pt x="1445" y="259"/>
                  </a:lnTo>
                  <a:lnTo>
                    <a:pt x="1477" y="227"/>
                  </a:lnTo>
                  <a:lnTo>
                    <a:pt x="1509" y="184"/>
                  </a:lnTo>
                  <a:lnTo>
                    <a:pt x="1541" y="133"/>
                  </a:lnTo>
                  <a:lnTo>
                    <a:pt x="1574" y="76"/>
                  </a:lnTo>
                  <a:lnTo>
                    <a:pt x="1606" y="15"/>
                  </a:lnTo>
                </a:path>
              </a:pathLst>
            </a:custGeom>
            <a:noFill/>
            <a:ln w="47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2" name="Freeform 285">
              <a:extLst>
                <a:ext uri="{FF2B5EF4-FFF2-40B4-BE49-F238E27FC236}">
                  <a16:creationId xmlns:a16="http://schemas.microsoft.com/office/drawing/2014/main" id="{6B208A96-81E8-157D-7674-6B99A63D85A1}"/>
                </a:ext>
              </a:extLst>
            </p:cNvPr>
            <p:cNvSpPr>
              <a:spLocks noEditPoints="1"/>
            </p:cNvSpPr>
            <p:nvPr/>
          </p:nvSpPr>
          <p:spPr bwMode="auto">
            <a:xfrm>
              <a:off x="3275" y="3335"/>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3" name="Freeform 286">
              <a:extLst>
                <a:ext uri="{FF2B5EF4-FFF2-40B4-BE49-F238E27FC236}">
                  <a16:creationId xmlns:a16="http://schemas.microsoft.com/office/drawing/2014/main" id="{345F257F-34F6-67F7-6A1F-98A27D780E98}"/>
                </a:ext>
              </a:extLst>
            </p:cNvPr>
            <p:cNvSpPr>
              <a:spLocks noEditPoints="1"/>
            </p:cNvSpPr>
            <p:nvPr/>
          </p:nvSpPr>
          <p:spPr bwMode="auto">
            <a:xfrm>
              <a:off x="3390" y="3195"/>
              <a:ext cx="36" cy="35"/>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4" name="Freeform 287">
              <a:extLst>
                <a:ext uri="{FF2B5EF4-FFF2-40B4-BE49-F238E27FC236}">
                  <a16:creationId xmlns:a16="http://schemas.microsoft.com/office/drawing/2014/main" id="{994FA873-2737-566E-C33E-6266B0F9B9F3}"/>
                </a:ext>
              </a:extLst>
            </p:cNvPr>
            <p:cNvSpPr>
              <a:spLocks noEditPoints="1"/>
            </p:cNvSpPr>
            <p:nvPr/>
          </p:nvSpPr>
          <p:spPr bwMode="auto">
            <a:xfrm>
              <a:off x="3505" y="3098"/>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5" name="Freeform 288">
              <a:extLst>
                <a:ext uri="{FF2B5EF4-FFF2-40B4-BE49-F238E27FC236}">
                  <a16:creationId xmlns:a16="http://schemas.microsoft.com/office/drawing/2014/main" id="{C88DAE78-2B32-C5DF-FF02-7732B18A3BF7}"/>
                </a:ext>
              </a:extLst>
            </p:cNvPr>
            <p:cNvSpPr>
              <a:spLocks noEditPoints="1"/>
            </p:cNvSpPr>
            <p:nvPr/>
          </p:nvSpPr>
          <p:spPr bwMode="auto">
            <a:xfrm>
              <a:off x="3619" y="3216"/>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6" name="Freeform 289">
              <a:extLst>
                <a:ext uri="{FF2B5EF4-FFF2-40B4-BE49-F238E27FC236}">
                  <a16:creationId xmlns:a16="http://schemas.microsoft.com/office/drawing/2014/main" id="{6DF58258-9B9B-735F-478D-C1A6F87ED692}"/>
                </a:ext>
              </a:extLst>
            </p:cNvPr>
            <p:cNvSpPr>
              <a:spLocks noEditPoints="1"/>
            </p:cNvSpPr>
            <p:nvPr/>
          </p:nvSpPr>
          <p:spPr bwMode="auto">
            <a:xfrm>
              <a:off x="3734" y="3396"/>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7" name="Freeform 290">
              <a:extLst>
                <a:ext uri="{FF2B5EF4-FFF2-40B4-BE49-F238E27FC236}">
                  <a16:creationId xmlns:a16="http://schemas.microsoft.com/office/drawing/2014/main" id="{30A54DCA-D3CB-2CE7-8284-DFA7EBC67439}"/>
                </a:ext>
              </a:extLst>
            </p:cNvPr>
            <p:cNvSpPr>
              <a:spLocks noEditPoints="1"/>
            </p:cNvSpPr>
            <p:nvPr/>
          </p:nvSpPr>
          <p:spPr bwMode="auto">
            <a:xfrm>
              <a:off x="3849" y="3376"/>
              <a:ext cx="35"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8" name="Freeform 291">
              <a:extLst>
                <a:ext uri="{FF2B5EF4-FFF2-40B4-BE49-F238E27FC236}">
                  <a16:creationId xmlns:a16="http://schemas.microsoft.com/office/drawing/2014/main" id="{E2928641-CD1F-0E74-DF80-1C3759161640}"/>
                </a:ext>
              </a:extLst>
            </p:cNvPr>
            <p:cNvSpPr>
              <a:spLocks noEditPoints="1"/>
            </p:cNvSpPr>
            <p:nvPr/>
          </p:nvSpPr>
          <p:spPr bwMode="auto">
            <a:xfrm>
              <a:off x="3963" y="3313"/>
              <a:ext cx="36"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9" name="Freeform 292">
              <a:extLst>
                <a:ext uri="{FF2B5EF4-FFF2-40B4-BE49-F238E27FC236}">
                  <a16:creationId xmlns:a16="http://schemas.microsoft.com/office/drawing/2014/main" id="{7634D0FF-4956-4FE6-11E9-D044F80367EC}"/>
                </a:ext>
              </a:extLst>
            </p:cNvPr>
            <p:cNvSpPr>
              <a:spLocks noEditPoints="1"/>
            </p:cNvSpPr>
            <p:nvPr/>
          </p:nvSpPr>
          <p:spPr bwMode="auto">
            <a:xfrm>
              <a:off x="4078" y="3051"/>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0" name="Freeform 293">
              <a:extLst>
                <a:ext uri="{FF2B5EF4-FFF2-40B4-BE49-F238E27FC236}">
                  <a16:creationId xmlns:a16="http://schemas.microsoft.com/office/drawing/2014/main" id="{FE68E630-D997-D9A7-FA28-42E336F49A8E}"/>
                </a:ext>
              </a:extLst>
            </p:cNvPr>
            <p:cNvSpPr>
              <a:spLocks noEditPoints="1"/>
            </p:cNvSpPr>
            <p:nvPr/>
          </p:nvSpPr>
          <p:spPr bwMode="auto">
            <a:xfrm>
              <a:off x="4193" y="2878"/>
              <a:ext cx="35"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70"/>
                  </a:cubicBezTo>
                  <a:lnTo>
                    <a:pt x="128" y="70"/>
                  </a:lnTo>
                  <a:cubicBezTo>
                    <a:pt x="128" y="102"/>
                    <a:pt x="102" y="128"/>
                    <a:pt x="69" y="128"/>
                  </a:cubicBezTo>
                  <a:cubicBezTo>
                    <a:pt x="37" y="128"/>
                    <a:pt x="10" y="102"/>
                    <a:pt x="10" y="70"/>
                  </a:cubicBezTo>
                  <a:cubicBezTo>
                    <a:pt x="10" y="37"/>
                    <a:pt x="37" y="11"/>
                    <a:pt x="69" y="11"/>
                  </a:cubicBezTo>
                  <a:close/>
                  <a:moveTo>
                    <a:pt x="69" y="0"/>
                  </a:moveTo>
                  <a:cubicBezTo>
                    <a:pt x="31" y="0"/>
                    <a:pt x="0" y="32"/>
                    <a:pt x="0" y="70"/>
                  </a:cubicBezTo>
                  <a:cubicBezTo>
                    <a:pt x="0" y="108"/>
                    <a:pt x="31" y="139"/>
                    <a:pt x="69" y="139"/>
                  </a:cubicBezTo>
                  <a:cubicBezTo>
                    <a:pt x="107" y="139"/>
                    <a:pt x="138" y="108"/>
                    <a:pt x="138" y="70"/>
                  </a:cubicBezTo>
                  <a:lnTo>
                    <a:pt x="138" y="70"/>
                  </a:lnTo>
                  <a:cubicBezTo>
                    <a:pt x="138" y="32"/>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1" name="Freeform 294">
              <a:extLst>
                <a:ext uri="{FF2B5EF4-FFF2-40B4-BE49-F238E27FC236}">
                  <a16:creationId xmlns:a16="http://schemas.microsoft.com/office/drawing/2014/main" id="{E2397979-4754-1A49-B323-0EB4A826867B}"/>
                </a:ext>
              </a:extLst>
            </p:cNvPr>
            <p:cNvSpPr>
              <a:spLocks noEditPoints="1"/>
            </p:cNvSpPr>
            <p:nvPr/>
          </p:nvSpPr>
          <p:spPr bwMode="auto">
            <a:xfrm>
              <a:off x="4307" y="2790"/>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2" name="Freeform 295">
              <a:extLst>
                <a:ext uri="{FF2B5EF4-FFF2-40B4-BE49-F238E27FC236}">
                  <a16:creationId xmlns:a16="http://schemas.microsoft.com/office/drawing/2014/main" id="{78FE66CD-F1DC-F0FB-3C5B-6598A9529912}"/>
                </a:ext>
              </a:extLst>
            </p:cNvPr>
            <p:cNvSpPr>
              <a:spLocks noEditPoints="1"/>
            </p:cNvSpPr>
            <p:nvPr/>
          </p:nvSpPr>
          <p:spPr bwMode="auto">
            <a:xfrm>
              <a:off x="4422" y="2960"/>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7"/>
                    <a:pt x="31" y="139"/>
                    <a:pt x="70" y="139"/>
                  </a:cubicBezTo>
                  <a:cubicBezTo>
                    <a:pt x="108" y="139"/>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3" name="Freeform 296">
              <a:extLst>
                <a:ext uri="{FF2B5EF4-FFF2-40B4-BE49-F238E27FC236}">
                  <a16:creationId xmlns:a16="http://schemas.microsoft.com/office/drawing/2014/main" id="{B57B1EB1-D54E-D044-0769-E50DD1C28792}"/>
                </a:ext>
              </a:extLst>
            </p:cNvPr>
            <p:cNvSpPr>
              <a:spLocks noEditPoints="1"/>
            </p:cNvSpPr>
            <p:nvPr/>
          </p:nvSpPr>
          <p:spPr bwMode="auto">
            <a:xfrm>
              <a:off x="4537" y="3109"/>
              <a:ext cx="35"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4" name="Freeform 297">
              <a:extLst>
                <a:ext uri="{FF2B5EF4-FFF2-40B4-BE49-F238E27FC236}">
                  <a16:creationId xmlns:a16="http://schemas.microsoft.com/office/drawing/2014/main" id="{3F307CFE-109B-6063-35B4-9A4B455A4509}"/>
                </a:ext>
              </a:extLst>
            </p:cNvPr>
            <p:cNvSpPr>
              <a:spLocks noEditPoints="1"/>
            </p:cNvSpPr>
            <p:nvPr/>
          </p:nvSpPr>
          <p:spPr bwMode="auto">
            <a:xfrm>
              <a:off x="4652" y="3200"/>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5" name="Freeform 298">
              <a:extLst>
                <a:ext uri="{FF2B5EF4-FFF2-40B4-BE49-F238E27FC236}">
                  <a16:creationId xmlns:a16="http://schemas.microsoft.com/office/drawing/2014/main" id="{DC351989-2CAA-FD6E-CDFE-93481047965A}"/>
                </a:ext>
              </a:extLst>
            </p:cNvPr>
            <p:cNvSpPr>
              <a:spLocks noEditPoints="1"/>
            </p:cNvSpPr>
            <p:nvPr/>
          </p:nvSpPr>
          <p:spPr bwMode="auto">
            <a:xfrm>
              <a:off x="4766" y="3029"/>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7" y="139"/>
                    <a:pt x="139" y="108"/>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96" name="Freeform 299">
              <a:extLst>
                <a:ext uri="{FF2B5EF4-FFF2-40B4-BE49-F238E27FC236}">
                  <a16:creationId xmlns:a16="http://schemas.microsoft.com/office/drawing/2014/main" id="{9A0B5814-C9B1-889B-4B11-0A5DF926EFD2}"/>
                </a:ext>
              </a:extLst>
            </p:cNvPr>
            <p:cNvSpPr>
              <a:spLocks noEditPoints="1"/>
            </p:cNvSpPr>
            <p:nvPr/>
          </p:nvSpPr>
          <p:spPr bwMode="auto">
            <a:xfrm>
              <a:off x="4881" y="2712"/>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297" name="TextBox 296">
            <a:extLst>
              <a:ext uri="{FF2B5EF4-FFF2-40B4-BE49-F238E27FC236}">
                <a16:creationId xmlns:a16="http://schemas.microsoft.com/office/drawing/2014/main" id="{0D4058D9-CB51-158B-FBE0-8A17E67B4DA9}"/>
              </a:ext>
            </a:extLst>
          </p:cNvPr>
          <p:cNvSpPr txBox="1"/>
          <p:nvPr/>
        </p:nvSpPr>
        <p:spPr>
          <a:xfrm>
            <a:off x="1600731" y="3090446"/>
            <a:ext cx="2736903" cy="338554"/>
          </a:xfrm>
          <a:prstGeom prst="rect">
            <a:avLst/>
          </a:prstGeom>
          <a:noFill/>
        </p:spPr>
        <p:txBody>
          <a:bodyPr wrap="none" rtlCol="0">
            <a:spAutoFit/>
          </a:bodyPr>
          <a:lstStyle/>
          <a:p>
            <a:r>
              <a:rPr lang="en-US" sz="1600" dirty="0"/>
              <a:t>(a) only sampling uncertainty</a:t>
            </a:r>
          </a:p>
        </p:txBody>
      </p:sp>
      <p:sp>
        <p:nvSpPr>
          <p:cNvPr id="299" name="TextBox 298">
            <a:extLst>
              <a:ext uri="{FF2B5EF4-FFF2-40B4-BE49-F238E27FC236}">
                <a16:creationId xmlns:a16="http://schemas.microsoft.com/office/drawing/2014/main" id="{0F3DFD93-15AA-1BA0-7664-0FA464BD2D59}"/>
              </a:ext>
            </a:extLst>
          </p:cNvPr>
          <p:cNvSpPr txBox="1"/>
          <p:nvPr/>
        </p:nvSpPr>
        <p:spPr>
          <a:xfrm>
            <a:off x="5310271" y="3105834"/>
            <a:ext cx="3045898" cy="584775"/>
          </a:xfrm>
          <a:prstGeom prst="rect">
            <a:avLst/>
          </a:prstGeom>
          <a:noFill/>
        </p:spPr>
        <p:txBody>
          <a:bodyPr wrap="none" rtlCol="0">
            <a:spAutoFit/>
          </a:bodyPr>
          <a:lstStyle/>
          <a:p>
            <a:r>
              <a:rPr lang="en-US" sz="1600" dirty="0"/>
              <a:t>(b) sampling uncertainty + </a:t>
            </a:r>
            <a:br>
              <a:rPr lang="en-US" sz="1600" dirty="0"/>
            </a:br>
            <a:r>
              <a:rPr lang="en-US" sz="1600" dirty="0"/>
              <a:t>random initialization uncertainty</a:t>
            </a:r>
            <a:endParaRPr lang="en-US" sz="1400" dirty="0"/>
          </a:p>
        </p:txBody>
      </p:sp>
      <p:sp>
        <p:nvSpPr>
          <p:cNvPr id="301" name="TextBox 300">
            <a:extLst>
              <a:ext uri="{FF2B5EF4-FFF2-40B4-BE49-F238E27FC236}">
                <a16:creationId xmlns:a16="http://schemas.microsoft.com/office/drawing/2014/main" id="{DBFF2D5D-A640-B59A-6799-3011D207E277}"/>
              </a:ext>
            </a:extLst>
          </p:cNvPr>
          <p:cNvSpPr txBox="1"/>
          <p:nvPr/>
        </p:nvSpPr>
        <p:spPr>
          <a:xfrm>
            <a:off x="1600731" y="6089174"/>
            <a:ext cx="2512996" cy="584775"/>
          </a:xfrm>
          <a:prstGeom prst="rect">
            <a:avLst/>
          </a:prstGeom>
          <a:noFill/>
        </p:spPr>
        <p:txBody>
          <a:bodyPr wrap="none" rtlCol="0">
            <a:spAutoFit/>
          </a:bodyPr>
          <a:lstStyle/>
          <a:p>
            <a:r>
              <a:rPr lang="en-US" sz="1600" dirty="0"/>
              <a:t>(c) sampling uncertainty + </a:t>
            </a:r>
            <a:br>
              <a:rPr lang="en-US" sz="1600" dirty="0"/>
            </a:br>
            <a:r>
              <a:rPr lang="en-US" sz="1600" dirty="0"/>
              <a:t>random training set</a:t>
            </a:r>
            <a:endParaRPr lang="en-US" sz="1400" dirty="0"/>
          </a:p>
        </p:txBody>
      </p:sp>
      <p:sp>
        <p:nvSpPr>
          <p:cNvPr id="303" name="TextBox 302">
            <a:extLst>
              <a:ext uri="{FF2B5EF4-FFF2-40B4-BE49-F238E27FC236}">
                <a16:creationId xmlns:a16="http://schemas.microsoft.com/office/drawing/2014/main" id="{8E4CFE44-82CB-F52D-7556-AA2366F75C00}"/>
              </a:ext>
            </a:extLst>
          </p:cNvPr>
          <p:cNvSpPr txBox="1"/>
          <p:nvPr/>
        </p:nvSpPr>
        <p:spPr>
          <a:xfrm>
            <a:off x="5156319" y="6089174"/>
            <a:ext cx="3199850" cy="338554"/>
          </a:xfrm>
          <a:prstGeom prst="rect">
            <a:avLst/>
          </a:prstGeom>
          <a:noFill/>
        </p:spPr>
        <p:txBody>
          <a:bodyPr wrap="none" rtlCol="0">
            <a:spAutoFit/>
          </a:bodyPr>
          <a:lstStyle/>
          <a:p>
            <a:r>
              <a:rPr lang="en-US" sz="1600" dirty="0"/>
              <a:t>(d) all three sources of uncertainty</a:t>
            </a:r>
            <a:endParaRPr lang="en-US" sz="1400" dirty="0"/>
          </a:p>
        </p:txBody>
      </p:sp>
    </p:spTree>
    <p:extLst>
      <p:ext uri="{BB962C8B-B14F-4D97-AF65-F5344CB8AC3E}">
        <p14:creationId xmlns:p14="http://schemas.microsoft.com/office/powerpoint/2010/main" val="460879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B0016BC-7030-286A-021A-2EB8F2796AB8}"/>
                  </a:ext>
                </a:extLst>
              </p:cNvPr>
              <p:cNvSpPr>
                <a:spLocks noGrp="1"/>
              </p:cNvSpPr>
              <p:nvPr>
                <p:ph type="body" sz="quarter" idx="10"/>
              </p:nvPr>
            </p:nvSpPr>
            <p:spPr/>
            <p:txBody>
              <a:bodyPr/>
              <a:lstStyle/>
              <a:p>
                <a:r>
                  <a:rPr lang="en-US" dirty="0"/>
                  <a:t>Estimate prediction uncertainty using </a:t>
                </a:r>
                <a14:m>
                  <m:oMath xmlns:m="http://schemas.openxmlformats.org/officeDocument/2006/math">
                    <m:r>
                      <a:rPr lang="en-US" b="0" i="1" smtClean="0">
                        <a:latin typeface="Cambria Math" panose="02040503050406030204" pitchFamily="18" charset="0"/>
                      </a:rPr>
                      <m:t>𝑛</m:t>
                    </m:r>
                  </m:oMath>
                </a14:m>
                <a:r>
                  <a:rPr lang="en-US" dirty="0"/>
                  <a:t> repetition</a:t>
                </a:r>
              </a:p>
              <a:p>
                <a:pPr lvl="1"/>
                <a:r>
                  <a:rPr lang="en-US" dirty="0"/>
                  <a:t>Let mean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𝑧</m:t>
                        </m:r>
                      </m:e>
                    </m:acc>
                  </m:oMath>
                </a14:m>
                <a:r>
                  <a:rPr lang="en-US" dirty="0"/>
                  <a:t>) and standard deviation (</a:t>
                </a:r>
                <a14:m>
                  <m:oMath xmlns:m="http://schemas.openxmlformats.org/officeDocument/2006/math">
                    <m:r>
                      <a:rPr lang="en-US" i="1">
                        <a:latin typeface="Cambria Math" panose="02040503050406030204" pitchFamily="18" charset="0"/>
                      </a:rPr>
                      <m:t>𝑠</m:t>
                    </m:r>
                  </m:oMath>
                </a14:m>
                <a:r>
                  <a:rPr lang="en-US" dirty="0"/>
                  <a:t>)</a:t>
                </a:r>
              </a:p>
              <a:p>
                <a:r>
                  <a:rPr lang="en-US" dirty="0"/>
                  <a:t>two-sided confidence intervals</a:t>
                </a:r>
              </a:p>
              <a:p>
                <a:pPr>
                  <a:spcAft>
                    <a:spcPts val="1200"/>
                  </a:spcAft>
                </a:pPr>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𝛼</m:t>
                        </m:r>
                        <m:r>
                          <a:rPr lang="en-US" i="1">
                            <a:latin typeface="Cambria Math" panose="02040503050406030204" pitchFamily="18" charset="0"/>
                          </a:rPr>
                          <m:t>/2,</m:t>
                        </m:r>
                        <m:r>
                          <a:rPr lang="en-US" i="1">
                            <a:latin typeface="Cambria Math" panose="02040503050406030204" pitchFamily="18" charset="0"/>
                          </a:rPr>
                          <m:t>𝑛</m:t>
                        </m:r>
                        <m:r>
                          <a:rPr lang="en-US" i="1">
                            <a:latin typeface="Cambria Math" panose="02040503050406030204" pitchFamily="18" charset="0"/>
                          </a:rPr>
                          <m:t>−1</m:t>
                        </m:r>
                      </m:sub>
                    </m:sSub>
                  </m:oMath>
                </a14:m>
                <a:r>
                  <a:rPr lang="en-US" dirty="0"/>
                  <a:t>: </a:t>
                </a:r>
                <a14:m>
                  <m:oMath xmlns:m="http://schemas.openxmlformats.org/officeDocument/2006/math">
                    <m:r>
                      <a:rPr lang="en-US" i="1">
                        <a:latin typeface="Cambria Math" panose="02040503050406030204" pitchFamily="18" charset="0"/>
                      </a:rPr>
                      <m:t>100(1−</m:t>
                    </m:r>
                    <m:r>
                      <a:rPr lang="en-US" i="1">
                        <a:latin typeface="Cambria Math" panose="02040503050406030204" pitchFamily="18" charset="0"/>
                      </a:rPr>
                      <m:t>𝛼</m:t>
                    </m:r>
                    <m:r>
                      <a:rPr lang="en-US" i="1">
                        <a:latin typeface="Cambria Math" panose="02040503050406030204" pitchFamily="18" charset="0"/>
                      </a:rPr>
                      <m:t>⁄2)</m:t>
                    </m:r>
                  </m:oMath>
                </a14:m>
                <a:r>
                  <a:rPr lang="en-US" dirty="0"/>
                  <a:t> percentile of the student’s </a:t>
                </a:r>
                <a14:m>
                  <m:oMath xmlns:m="http://schemas.openxmlformats.org/officeDocument/2006/math">
                    <m:r>
                      <a:rPr lang="en-US" i="1">
                        <a:latin typeface="Cambria Math" panose="02040503050406030204" pitchFamily="18" charset="0"/>
                      </a:rPr>
                      <m:t>𝑡</m:t>
                    </m:r>
                  </m:oMath>
                </a14:m>
                <a:r>
                  <a:rPr lang="en-US" dirty="0"/>
                  <a:t> distribution with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DOF. Confidence level of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𝛼</m:t>
                    </m:r>
                  </m:oMath>
                </a14:m>
                <a:endParaRPr lang="en-US" dirty="0"/>
              </a:p>
              <a:p>
                <a:r>
                  <a:rPr lang="en-US" dirty="0"/>
                  <a:t>Prediction intervals: additional sample of prediction</a:t>
                </a:r>
              </a:p>
              <a:p>
                <a:pPr>
                  <a:spcAft>
                    <a:spcPts val="1200"/>
                  </a:spcAft>
                </a:pPr>
                <a:endParaRPr lang="en-US" dirty="0"/>
              </a:p>
              <a:p>
                <a:pPr lvl="1"/>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𝑛</m:t>
                        </m:r>
                      </m:e>
                    </m:rad>
                  </m:oMath>
                </a14:m>
                <a:r>
                  <a:rPr lang="en-US" dirty="0"/>
                  <a:t> represents the standard error of the prediction</a:t>
                </a:r>
              </a:p>
            </p:txBody>
          </p:sp>
        </mc:Choice>
        <mc:Fallback xmlns="">
          <p:sp>
            <p:nvSpPr>
              <p:cNvPr id="2" name="Text Placeholder 1">
                <a:extLst>
                  <a:ext uri="{FF2B5EF4-FFF2-40B4-BE49-F238E27FC236}">
                    <a16:creationId xmlns:a16="http://schemas.microsoft.com/office/drawing/2014/main" id="{AB0016BC-7030-286A-021A-2EB8F2796AB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CFB1FE1-6908-821C-3252-7DCC307E69EC}"/>
              </a:ext>
            </a:extLst>
          </p:cNvPr>
          <p:cNvSpPr>
            <a:spLocks noGrp="1"/>
          </p:cNvSpPr>
          <p:nvPr>
            <p:ph type="title"/>
          </p:nvPr>
        </p:nvSpPr>
        <p:spPr/>
        <p:txBody>
          <a:bodyPr>
            <a:normAutofit fontScale="90000"/>
          </a:bodyPr>
          <a:lstStyle/>
          <a:p>
            <a:r>
              <a:rPr lang="en-US" dirty="0"/>
              <a:t>Confidence Intervals and Prediction Intervals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C0789F0-5662-7296-D530-92D761AF82D9}"/>
                  </a:ext>
                </a:extLst>
              </p:cNvPr>
              <p:cNvSpPr txBox="1"/>
              <p:nvPr/>
            </p:nvSpPr>
            <p:spPr>
              <a:xfrm>
                <a:off x="1615669" y="2241312"/>
                <a:ext cx="4969309" cy="777264"/>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CI</m:t>
                          </m:r>
                        </m:e>
                        <m:sub>
                          <m:r>
                            <a:rPr lang="en-US" sz="2000" i="1">
                              <a:latin typeface="Cambria Math" panose="02040503050406030204" pitchFamily="18" charset="0"/>
                            </a:rPr>
                            <m:t>𝑧</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𝛼</m:t>
                              </m:r>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−1</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𝑠</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𝑛</m:t>
                                  </m:r>
                                </m:e>
                              </m:rad>
                            </m:den>
                          </m:f>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𝛼</m:t>
                              </m:r>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−1</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𝑠</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𝑛</m:t>
                                  </m:r>
                                </m:e>
                              </m:rad>
                            </m:den>
                          </m:f>
                        </m:e>
                      </m:d>
                    </m:oMath>
                  </m:oMathPara>
                </a14:m>
                <a:endParaRPr lang="en-US" sz="2000" dirty="0"/>
              </a:p>
            </p:txBody>
          </p:sp>
        </mc:Choice>
        <mc:Fallback xmlns="">
          <p:sp>
            <p:nvSpPr>
              <p:cNvPr id="7" name="TextBox 6">
                <a:extLst>
                  <a:ext uri="{FF2B5EF4-FFF2-40B4-BE49-F238E27FC236}">
                    <a16:creationId xmlns:a16="http://schemas.microsoft.com/office/drawing/2014/main" id="{1C0789F0-5662-7296-D530-92D761AF82D9}"/>
                  </a:ext>
                </a:extLst>
              </p:cNvPr>
              <p:cNvSpPr txBox="1">
                <a:spLocks noRot="1" noChangeAspect="1" noMove="1" noResize="1" noEditPoints="1" noAdjustHandles="1" noChangeArrowheads="1" noChangeShapeType="1" noTextEdit="1"/>
              </p:cNvSpPr>
              <p:nvPr/>
            </p:nvSpPr>
            <p:spPr>
              <a:xfrm>
                <a:off x="1615669" y="2241312"/>
                <a:ext cx="4969309" cy="777264"/>
              </a:xfrm>
              <a:prstGeom prst="rect">
                <a:avLst/>
              </a:prstGeom>
              <a:blipFill>
                <a:blip r:embed="rId3"/>
                <a:stretch>
                  <a:fillRect/>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326707A-FA5F-26B6-6FA2-EB6B57B4CFFB}"/>
                  </a:ext>
                </a:extLst>
              </p:cNvPr>
              <p:cNvSpPr txBox="1"/>
              <p:nvPr/>
            </p:nvSpPr>
            <p:spPr>
              <a:xfrm>
                <a:off x="1058779" y="4434324"/>
                <a:ext cx="6807889" cy="550728"/>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en-US" sz="2000">
                              <a:latin typeface="Cambria Math" panose="02040503050406030204" pitchFamily="18" charset="0"/>
                            </a:rPr>
                            <m:t>PI</m:t>
                          </m:r>
                        </m:e>
                        <m:sub>
                          <m:r>
                            <a:rPr lang="en-US" sz="2000" i="1">
                              <a:latin typeface="Cambria Math" panose="02040503050406030204" pitchFamily="18" charset="0"/>
                            </a:rPr>
                            <m:t>𝑧</m:t>
                          </m:r>
                        </m:sub>
                      </m:sSub>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𝛼</m:t>
                              </m:r>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−1</m:t>
                              </m:r>
                            </m:sub>
                          </m:sSub>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𝑛</m:t>
                              </m:r>
                            </m:e>
                          </m:rad>
                          <m:r>
                            <a:rPr lang="en-US" sz="2000" i="1">
                              <a:latin typeface="Cambria Math" panose="02040503050406030204" pitchFamily="18" charset="0"/>
                            </a:rPr>
                            <m:t>, </m:t>
                          </m:r>
                          <m:acc>
                            <m:accPr>
                              <m:chr m:val="̅"/>
                              <m:ctrlPr>
                                <a:rPr lang="en-US" sz="2000" i="1">
                                  <a:latin typeface="Cambria Math" panose="02040503050406030204" pitchFamily="18" charset="0"/>
                                </a:rPr>
                              </m:ctrlPr>
                            </m:accPr>
                            <m:e>
                              <m:r>
                                <a:rPr lang="en-US" sz="2000" i="1">
                                  <a:latin typeface="Cambria Math" panose="02040503050406030204" pitchFamily="18" charset="0"/>
                                </a:rPr>
                                <m:t>𝑧</m:t>
                              </m:r>
                            </m:e>
                          </m:acc>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𝑡</m:t>
                              </m:r>
                            </m:e>
                            <m:sub>
                              <m:r>
                                <a:rPr lang="en-US" sz="2000" i="1">
                                  <a:latin typeface="Cambria Math" panose="02040503050406030204" pitchFamily="18" charset="0"/>
                                </a:rPr>
                                <m:t>𝛼</m:t>
                              </m:r>
                              <m:r>
                                <a:rPr lang="en-US" sz="2000" i="1">
                                  <a:latin typeface="Cambria Math" panose="02040503050406030204" pitchFamily="18" charset="0"/>
                                </a:rPr>
                                <m:t>/2,</m:t>
                              </m:r>
                              <m:r>
                                <a:rPr lang="en-US" sz="2000" i="1">
                                  <a:latin typeface="Cambria Math" panose="02040503050406030204" pitchFamily="18" charset="0"/>
                                </a:rPr>
                                <m:t>𝑛</m:t>
                              </m:r>
                              <m:r>
                                <a:rPr lang="en-US" sz="2000" i="1">
                                  <a:latin typeface="Cambria Math" panose="02040503050406030204" pitchFamily="18" charset="0"/>
                                </a:rPr>
                                <m:t>−1</m:t>
                              </m:r>
                            </m:sub>
                          </m:sSub>
                          <m:r>
                            <a:rPr lang="en-US" sz="2000" i="1">
                              <a:latin typeface="Cambria Math" panose="02040503050406030204" pitchFamily="18" charset="0"/>
                            </a:rPr>
                            <m:t>×</m:t>
                          </m:r>
                          <m:rad>
                            <m:radPr>
                              <m:degHide m:val="on"/>
                              <m:ctrlPr>
                                <a:rPr lang="en-US" sz="2000" i="1">
                                  <a:latin typeface="Cambria Math" panose="02040503050406030204" pitchFamily="18" charset="0"/>
                                </a:rPr>
                              </m:ctrlPr>
                            </m:radPr>
                            <m:deg/>
                            <m:e>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2</m:t>
                                  </m:r>
                                </m:sup>
                              </m:sSup>
                              <m:r>
                                <a:rPr lang="en-US" sz="2000" i="1">
                                  <a:latin typeface="Cambria Math" panose="02040503050406030204" pitchFamily="18" charset="0"/>
                                </a:rPr>
                                <m:t>/</m:t>
                              </m:r>
                              <m:r>
                                <a:rPr lang="en-US" sz="2000" i="1">
                                  <a:latin typeface="Cambria Math" panose="02040503050406030204" pitchFamily="18" charset="0"/>
                                </a:rPr>
                                <m:t>𝑛</m:t>
                              </m:r>
                            </m:e>
                          </m:rad>
                        </m:e>
                      </m:d>
                    </m:oMath>
                  </m:oMathPara>
                </a14:m>
                <a:endParaRPr lang="en-US" sz="2000" dirty="0"/>
              </a:p>
            </p:txBody>
          </p:sp>
        </mc:Choice>
        <mc:Fallback xmlns="">
          <p:sp>
            <p:nvSpPr>
              <p:cNvPr id="11" name="TextBox 10">
                <a:extLst>
                  <a:ext uri="{FF2B5EF4-FFF2-40B4-BE49-F238E27FC236}">
                    <a16:creationId xmlns:a16="http://schemas.microsoft.com/office/drawing/2014/main" id="{7326707A-FA5F-26B6-6FA2-EB6B57B4CFFB}"/>
                  </a:ext>
                </a:extLst>
              </p:cNvPr>
              <p:cNvSpPr txBox="1">
                <a:spLocks noRot="1" noChangeAspect="1" noMove="1" noResize="1" noEditPoints="1" noAdjustHandles="1" noChangeArrowheads="1" noChangeShapeType="1" noTextEdit="1"/>
              </p:cNvSpPr>
              <p:nvPr/>
            </p:nvSpPr>
            <p:spPr>
              <a:xfrm>
                <a:off x="1058779" y="4434324"/>
                <a:ext cx="6807889" cy="550728"/>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681657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6D1D0-A275-4FE3-9326-E8058B0A03D8}"/>
              </a:ext>
            </a:extLst>
          </p:cNvPr>
          <p:cNvSpPr>
            <a:spLocks noGrp="1"/>
          </p:cNvSpPr>
          <p:nvPr>
            <p:ph type="body" sz="quarter" idx="10"/>
          </p:nvPr>
        </p:nvSpPr>
        <p:spPr/>
        <p:txBody>
          <a:bodyPr/>
          <a:lstStyle/>
          <a:p>
            <a:r>
              <a:rPr lang="en-US" dirty="0"/>
              <a:t>based on a collection of connected units or </a:t>
            </a:r>
            <a:r>
              <a:rPr lang="en-US" dirty="0">
                <a:solidFill>
                  <a:srgbClr val="FF0000"/>
                </a:solidFill>
              </a:rPr>
              <a:t>nodes</a:t>
            </a:r>
            <a:r>
              <a:rPr lang="en-US" dirty="0"/>
              <a:t> called artificial neurons</a:t>
            </a:r>
          </a:p>
          <a:p>
            <a:pPr lvl="1"/>
            <a:r>
              <a:rPr lang="en-US" dirty="0"/>
              <a:t>loosely model the neurons in a biological brain</a:t>
            </a:r>
          </a:p>
          <a:p>
            <a:pPr lvl="1"/>
            <a:r>
              <a:rPr lang="en-US" dirty="0"/>
              <a:t>Each connection can transmit a signal to other neurons</a:t>
            </a:r>
          </a:p>
          <a:p>
            <a:pPr lvl="1"/>
            <a:r>
              <a:rPr lang="en-US" dirty="0"/>
              <a:t>A neuron receives a signal then processes it and sends the signal to the neurons connected to it</a:t>
            </a:r>
          </a:p>
          <a:p>
            <a:r>
              <a:rPr lang="en-US" dirty="0"/>
              <a:t>Implementation</a:t>
            </a:r>
          </a:p>
          <a:p>
            <a:pPr lvl="1"/>
            <a:r>
              <a:rPr lang="en-US" dirty="0"/>
              <a:t>"signal" at a connection is a real number, and the output of each neuron is computed by a nonlinear function of the sum of its inputs</a:t>
            </a:r>
          </a:p>
          <a:p>
            <a:pPr lvl="1"/>
            <a:r>
              <a:rPr lang="en-US" dirty="0"/>
              <a:t>Neurons typically have a weight that adjusts as learning proceeds</a:t>
            </a:r>
          </a:p>
          <a:p>
            <a:pPr lvl="1"/>
            <a:r>
              <a:rPr lang="en-US" dirty="0"/>
              <a:t>Input layer (inputs), hidden layer (not shown), and output layer (prediction)</a:t>
            </a:r>
          </a:p>
        </p:txBody>
      </p:sp>
      <p:sp>
        <p:nvSpPr>
          <p:cNvPr id="3" name="Title 2">
            <a:extLst>
              <a:ext uri="{FF2B5EF4-FFF2-40B4-BE49-F238E27FC236}">
                <a16:creationId xmlns:a16="http://schemas.microsoft.com/office/drawing/2014/main" id="{09CF3DE5-89BD-4EC0-8D6C-0533600D9E14}"/>
              </a:ext>
            </a:extLst>
          </p:cNvPr>
          <p:cNvSpPr>
            <a:spLocks noGrp="1"/>
          </p:cNvSpPr>
          <p:nvPr>
            <p:ph type="title"/>
          </p:nvPr>
        </p:nvSpPr>
        <p:spPr/>
        <p:txBody>
          <a:bodyPr>
            <a:normAutofit fontScale="90000"/>
          </a:bodyPr>
          <a:lstStyle/>
          <a:p>
            <a:r>
              <a:rPr lang="en-US" dirty="0"/>
              <a:t>Artificial Neural Network </a:t>
            </a:r>
            <a:r>
              <a:rPr lang="en-US" i="1" dirty="0"/>
              <a:t>cont.</a:t>
            </a:r>
          </a:p>
        </p:txBody>
      </p:sp>
    </p:spTree>
    <p:extLst>
      <p:ext uri="{BB962C8B-B14F-4D97-AF65-F5344CB8AC3E}">
        <p14:creationId xmlns:p14="http://schemas.microsoft.com/office/powerpoint/2010/main" val="719339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F079E-D711-4BFF-9B81-E2811C8FD537}"/>
              </a:ext>
            </a:extLst>
          </p:cNvPr>
          <p:cNvSpPr>
            <a:spLocks noGrp="1"/>
          </p:cNvSpPr>
          <p:nvPr>
            <p:ph type="body" sz="quarter" idx="10"/>
          </p:nvPr>
        </p:nvSpPr>
        <p:spPr/>
        <p:txBody>
          <a:bodyPr/>
          <a:lstStyle/>
          <a:p>
            <a:r>
              <a:rPr lang="en-US" dirty="0"/>
              <a:t>Uncertainty</a:t>
            </a:r>
          </a:p>
          <a:p>
            <a:pPr lvl="1"/>
            <a:r>
              <a:rPr lang="en-US" dirty="0"/>
              <a:t>the initial values of parameters are assigned differently. Also, the train, validation, and test sets change when the training is re-started. These two are the sources of uncertainty in the neural network process and make different results</a:t>
            </a:r>
          </a:p>
        </p:txBody>
      </p:sp>
      <p:sp>
        <p:nvSpPr>
          <p:cNvPr id="3" name="Title 2">
            <a:extLst>
              <a:ext uri="{FF2B5EF4-FFF2-40B4-BE49-F238E27FC236}">
                <a16:creationId xmlns:a16="http://schemas.microsoft.com/office/drawing/2014/main" id="{C6241FEC-C7A7-4DE4-A774-91F0CC59CB10}"/>
              </a:ext>
            </a:extLst>
          </p:cNvPr>
          <p:cNvSpPr>
            <a:spLocks noGrp="1"/>
          </p:cNvSpPr>
          <p:nvPr>
            <p:ph type="title"/>
          </p:nvPr>
        </p:nvSpPr>
        <p:spPr/>
        <p:txBody>
          <a:bodyPr>
            <a:normAutofit fontScale="90000"/>
          </a:bodyPr>
          <a:lstStyle/>
          <a:p>
            <a:r>
              <a:rPr lang="en-US" dirty="0"/>
              <a:t>Ex8.6) Uncertainty in NN Simulation</a:t>
            </a:r>
          </a:p>
        </p:txBody>
      </p:sp>
      <p:pic>
        <p:nvPicPr>
          <p:cNvPr id="4" name="Picture 3">
            <a:extLst>
              <a:ext uri="{FF2B5EF4-FFF2-40B4-BE49-F238E27FC236}">
                <a16:creationId xmlns:a16="http://schemas.microsoft.com/office/drawing/2014/main" id="{10F00139-1E7B-44A8-94C0-5D3B6FFCE1B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561" y="2937516"/>
            <a:ext cx="4344772" cy="3302437"/>
          </a:xfrm>
          <a:prstGeom prst="rect">
            <a:avLst/>
          </a:prstGeom>
          <a:noFill/>
          <a:ln>
            <a:noFill/>
          </a:ln>
          <a:effectLst/>
        </p:spPr>
      </p:pic>
      <p:pic>
        <p:nvPicPr>
          <p:cNvPr id="5" name="Picture 4">
            <a:extLst>
              <a:ext uri="{FF2B5EF4-FFF2-40B4-BE49-F238E27FC236}">
                <a16:creationId xmlns:a16="http://schemas.microsoft.com/office/drawing/2014/main" id="{48A945FA-8671-41E9-9931-AC178F80E98A}"/>
              </a:ext>
            </a:extLst>
          </p:cNvPr>
          <p:cNvPicPr/>
          <p:nvPr/>
        </p:nvPicPr>
        <p:blipFill>
          <a:blip r:embed="rId3"/>
          <a:stretch>
            <a:fillRect/>
          </a:stretch>
        </p:blipFill>
        <p:spPr>
          <a:xfrm>
            <a:off x="5269536" y="3225605"/>
            <a:ext cx="3394017" cy="2726261"/>
          </a:xfrm>
          <a:prstGeom prst="rect">
            <a:avLst/>
          </a:prstGeom>
        </p:spPr>
      </p:pic>
      <p:sp>
        <p:nvSpPr>
          <p:cNvPr id="6" name="Freeform: Shape 5">
            <a:extLst>
              <a:ext uri="{FF2B5EF4-FFF2-40B4-BE49-F238E27FC236}">
                <a16:creationId xmlns:a16="http://schemas.microsoft.com/office/drawing/2014/main" id="{E18758BC-17F1-4CA1-A015-F50704028A83}"/>
              </a:ext>
            </a:extLst>
          </p:cNvPr>
          <p:cNvSpPr/>
          <p:nvPr/>
        </p:nvSpPr>
        <p:spPr>
          <a:xfrm>
            <a:off x="4052807" y="3409584"/>
            <a:ext cx="1573078" cy="495989"/>
          </a:xfrm>
          <a:custGeom>
            <a:avLst/>
            <a:gdLst>
              <a:gd name="connsiteX0" fmla="*/ 0 w 1573078"/>
              <a:gd name="connsiteY0" fmla="*/ 495989 h 495989"/>
              <a:gd name="connsiteX1" fmla="*/ 402956 w 1573078"/>
              <a:gd name="connsiteY1" fmla="*/ 108531 h 495989"/>
              <a:gd name="connsiteX2" fmla="*/ 867905 w 1573078"/>
              <a:gd name="connsiteY2" fmla="*/ 43 h 495989"/>
              <a:gd name="connsiteX3" fmla="*/ 1325105 w 1573078"/>
              <a:gd name="connsiteY3" fmla="*/ 116280 h 495989"/>
              <a:gd name="connsiteX4" fmla="*/ 1573078 w 1573078"/>
              <a:gd name="connsiteY4" fmla="*/ 271263 h 495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078" h="495989">
                <a:moveTo>
                  <a:pt x="0" y="495989"/>
                </a:moveTo>
                <a:cubicBezTo>
                  <a:pt x="129152" y="343589"/>
                  <a:pt x="258305" y="191189"/>
                  <a:pt x="402956" y="108531"/>
                </a:cubicBezTo>
                <a:cubicBezTo>
                  <a:pt x="547607" y="25873"/>
                  <a:pt x="714214" y="-1248"/>
                  <a:pt x="867905" y="43"/>
                </a:cubicBezTo>
                <a:cubicBezTo>
                  <a:pt x="1021596" y="1334"/>
                  <a:pt x="1207576" y="71077"/>
                  <a:pt x="1325105" y="116280"/>
                </a:cubicBezTo>
                <a:cubicBezTo>
                  <a:pt x="1442634" y="161483"/>
                  <a:pt x="1507856" y="216373"/>
                  <a:pt x="1573078" y="271263"/>
                </a:cubicBez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DD9C27F-6B7C-4673-94B7-B577D0039EF2}"/>
              </a:ext>
            </a:extLst>
          </p:cNvPr>
          <p:cNvSpPr txBox="1"/>
          <p:nvPr/>
        </p:nvSpPr>
        <p:spPr>
          <a:xfrm>
            <a:off x="4052807" y="3025550"/>
            <a:ext cx="1739579" cy="400110"/>
          </a:xfrm>
          <a:prstGeom prst="rect">
            <a:avLst/>
          </a:prstGeom>
          <a:noFill/>
        </p:spPr>
        <p:txBody>
          <a:bodyPr wrap="none" rtlCol="0">
            <a:spAutoFit/>
          </a:bodyPr>
          <a:lstStyle/>
          <a:p>
            <a:pPr algn="l"/>
            <a:r>
              <a:rPr lang="en-US" sz="2000" dirty="0"/>
              <a:t>Simulation #5</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6240FDC-9F72-4585-8868-9BA1D51D10AC}"/>
                  </a:ext>
                </a:extLst>
              </p:cNvPr>
              <p:cNvSpPr txBox="1"/>
              <p:nvPr/>
            </p:nvSpPr>
            <p:spPr>
              <a:xfrm rot="16200000">
                <a:off x="-226687" y="4288147"/>
                <a:ext cx="1539284" cy="400110"/>
              </a:xfrm>
              <a:prstGeom prst="rect">
                <a:avLst/>
              </a:prstGeom>
              <a:solidFill>
                <a:schemeClr val="bg1"/>
              </a:solidFill>
            </p:spPr>
            <p:txBody>
              <a:bodyPr wrap="square" rtlCol="0">
                <a:spAutoFit/>
              </a:bodyPr>
              <a:lstStyle/>
              <a:p>
                <a:pPr algn="l"/>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𝑦</m:t>
                          </m:r>
                        </m:e>
                      </m:acc>
                    </m:oMath>
                  </m:oMathPara>
                </a14:m>
                <a:endParaRPr lang="en-US" sz="2000" dirty="0"/>
              </a:p>
            </p:txBody>
          </p:sp>
        </mc:Choice>
        <mc:Fallback xmlns="">
          <p:sp>
            <p:nvSpPr>
              <p:cNvPr id="8" name="TextBox 7">
                <a:extLst>
                  <a:ext uri="{FF2B5EF4-FFF2-40B4-BE49-F238E27FC236}">
                    <a16:creationId xmlns:a16="http://schemas.microsoft.com/office/drawing/2014/main" id="{46240FDC-9F72-4585-8868-9BA1D51D10AC}"/>
                  </a:ext>
                </a:extLst>
              </p:cNvPr>
              <p:cNvSpPr txBox="1">
                <a:spLocks noRot="1" noChangeAspect="1" noMove="1" noResize="1" noEditPoints="1" noAdjustHandles="1" noChangeArrowheads="1" noChangeShapeType="1" noTextEdit="1"/>
              </p:cNvSpPr>
              <p:nvPr/>
            </p:nvSpPr>
            <p:spPr>
              <a:xfrm rot="16200000">
                <a:off x="-226687" y="4288147"/>
                <a:ext cx="1539284" cy="400110"/>
              </a:xfrm>
              <a:prstGeom prst="rect">
                <a:avLst/>
              </a:prstGeom>
              <a:blipFill>
                <a:blip r:embed="rId4"/>
                <a:stretch>
                  <a:fillRect l="-3030" r="-10606"/>
                </a:stretch>
              </a:blipFill>
            </p:spPr>
            <p:txBody>
              <a:bodyPr/>
              <a:lstStyle/>
              <a:p>
                <a:r>
                  <a:rPr lang="en-US">
                    <a:noFill/>
                  </a:rPr>
                  <a:t> </a:t>
                </a:r>
              </a:p>
            </p:txBody>
          </p:sp>
        </mc:Fallback>
      </mc:AlternateContent>
    </p:spTree>
    <p:extLst>
      <p:ext uri="{BB962C8B-B14F-4D97-AF65-F5344CB8AC3E}">
        <p14:creationId xmlns:p14="http://schemas.microsoft.com/office/powerpoint/2010/main" val="21113679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A76B-7FDA-340B-0E60-7F2FAB5243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84C68C-0082-F8FD-8A71-C6E6EE57CC9B}"/>
              </a:ext>
            </a:extLst>
          </p:cNvPr>
          <p:cNvSpPr>
            <a:spLocks noGrp="1"/>
          </p:cNvSpPr>
          <p:nvPr>
            <p:ph type="ctrTitle"/>
          </p:nvPr>
        </p:nvSpPr>
        <p:spPr>
          <a:xfrm>
            <a:off x="685800" y="1219201"/>
            <a:ext cx="7772400" cy="2381250"/>
          </a:xfrm>
        </p:spPr>
        <p:txBody>
          <a:bodyPr>
            <a:normAutofit/>
          </a:bodyPr>
          <a:lstStyle/>
          <a:p>
            <a:r>
              <a:rPr lang="en-US" dirty="0"/>
              <a:t>8.5</a:t>
            </a:r>
            <a:br>
              <a:rPr lang="en-US" dirty="0"/>
            </a:br>
            <a:br>
              <a:rPr lang="en-US" dirty="0"/>
            </a:br>
            <a:r>
              <a:rPr lang="en-US" dirty="0"/>
              <a:t>Issues in Feedforward Neural Network</a:t>
            </a:r>
          </a:p>
        </p:txBody>
      </p:sp>
      <p:sp>
        <p:nvSpPr>
          <p:cNvPr id="2" name="Subtitle 1">
            <a:extLst>
              <a:ext uri="{FF2B5EF4-FFF2-40B4-BE49-F238E27FC236}">
                <a16:creationId xmlns:a16="http://schemas.microsoft.com/office/drawing/2014/main" id="{9CFC86A3-B973-933C-1F5C-86FA98322D6B}"/>
              </a:ext>
            </a:extLst>
          </p:cNvPr>
          <p:cNvSpPr>
            <a:spLocks noGrp="1"/>
          </p:cNvSpPr>
          <p:nvPr>
            <p:ph type="subTitle" idx="1"/>
          </p:nvPr>
        </p:nvSpPr>
        <p:spPr/>
        <p:txBody>
          <a:bodyPr/>
          <a:lstStyle/>
          <a:p>
            <a:r>
              <a:rPr lang="en-US" dirty="0"/>
              <a:t>With scarce samples, it is important to prevent overfitting the NN model</a:t>
            </a:r>
          </a:p>
        </p:txBody>
      </p:sp>
    </p:spTree>
    <p:extLst>
      <p:ext uri="{BB962C8B-B14F-4D97-AF65-F5344CB8AC3E}">
        <p14:creationId xmlns:p14="http://schemas.microsoft.com/office/powerpoint/2010/main" val="10159199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E722BF26-DE35-68BD-0FAE-50FAF0E4CF63}"/>
                  </a:ext>
                </a:extLst>
              </p:cNvPr>
              <p:cNvSpPr>
                <a:spLocks noGrp="1"/>
              </p:cNvSpPr>
              <p:nvPr>
                <p:ph type="body" sz="quarter" idx="10"/>
              </p:nvPr>
            </p:nvSpPr>
            <p:spPr/>
            <p:txBody>
              <a:bodyPr/>
              <a:lstStyle/>
              <a:p>
                <a:r>
                  <a:rPr lang="en-US" dirty="0"/>
                  <a:t>Learning 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r>
                      <a:rPr lang="en-US" i="1">
                        <a:latin typeface="Cambria Math" panose="02040503050406030204" pitchFamily="18" charset="0"/>
                      </a:rPr>
                      <m:t>−</m:t>
                    </m:r>
                    <m:r>
                      <a:rPr lang="en-US" i="1">
                        <a:latin typeface="Cambria Math" panose="02040503050406030204" pitchFamily="18" charset="0"/>
                      </a:rPr>
                      <m:t>𝛼𝜕</m:t>
                    </m:r>
                    <m:r>
                      <a:rPr lang="en-US" i="1">
                        <a:latin typeface="Cambria Math" panose="02040503050406030204" pitchFamily="18" charset="0"/>
                      </a:rPr>
                      <m:t>𝐹</m:t>
                    </m:r>
                    <m:r>
                      <a:rPr lang="en-US" b="0" i="1" smtClean="0">
                        <a:latin typeface="Cambria Math" panose="02040503050406030204" pitchFamily="18" charset="0"/>
                      </a:rPr>
                      <m: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h𝑗</m:t>
                        </m:r>
                      </m:sub>
                    </m:sSub>
                  </m:oMath>
                </a14:m>
                <a:endParaRPr lang="en-US" dirty="0"/>
              </a:p>
              <a:p>
                <a:pPr lvl="1"/>
                <a:r>
                  <a:rPr lang="en-US" dirty="0"/>
                  <a:t>Too-small </a:t>
                </a:r>
                <a14:m>
                  <m:oMath xmlns:m="http://schemas.openxmlformats.org/officeDocument/2006/math">
                    <m:r>
                      <a:rPr lang="en-US" i="1">
                        <a:latin typeface="Cambria Math" panose="02040503050406030204" pitchFamily="18" charset="0"/>
                      </a:rPr>
                      <m:t>𝛼</m:t>
                    </m:r>
                  </m:oMath>
                </a14:m>
                <a:r>
                  <a:rPr lang="en-US" dirty="0"/>
                  <a:t> slows training speed</a:t>
                </a:r>
              </a:p>
              <a:p>
                <a:pPr lvl="1"/>
                <a:r>
                  <a:rPr lang="en-US" dirty="0"/>
                  <a:t>Too-large </a:t>
                </a:r>
                <a14:m>
                  <m:oMath xmlns:m="http://schemas.openxmlformats.org/officeDocument/2006/math">
                    <m:r>
                      <a:rPr lang="en-US" i="1">
                        <a:latin typeface="Cambria Math" panose="02040503050406030204" pitchFamily="18" charset="0"/>
                      </a:rPr>
                      <m:t>𝛼</m:t>
                    </m:r>
                  </m:oMath>
                </a14:m>
                <a:r>
                  <a:rPr lang="en-US" dirty="0"/>
                  <a:t> can fail the optimization</a:t>
                </a:r>
              </a:p>
              <a:p>
                <a:r>
                  <a:rPr lang="en-US" dirty="0"/>
                  <a:t>Adaptive learning rate (learn rate decay)</a:t>
                </a:r>
              </a:p>
              <a:p>
                <a:pPr lvl="1"/>
                <a:r>
                  <a:rPr lang="en-US" dirty="0"/>
                  <a:t>Gradually reduces </a:t>
                </a:r>
                <a14:m>
                  <m:oMath xmlns:m="http://schemas.openxmlformats.org/officeDocument/2006/math">
                    <m:r>
                      <a:rPr lang="en-US" i="1">
                        <a:latin typeface="Cambria Math" panose="02040503050406030204" pitchFamily="18" charset="0"/>
                      </a:rPr>
                      <m:t>𝛼</m:t>
                    </m:r>
                  </m:oMath>
                </a14:m>
                <a:r>
                  <a:rPr lang="en-US" dirty="0"/>
                  <a:t> from a large initial</a:t>
                </a:r>
              </a:p>
              <a:p>
                <a:pPr lvl="1"/>
                <a:r>
                  <a:rPr lang="en-US" dirty="0"/>
                  <a:t>Bold driver algorithm: </a:t>
                </a:r>
                <a14:m>
                  <m:oMath xmlns:m="http://schemas.openxmlformats.org/officeDocument/2006/math">
                    <m:r>
                      <a:rPr lang="en-US" b="0" i="1" smtClean="0">
                        <a:latin typeface="Cambria Math" panose="02040503050406030204" pitchFamily="18" charset="0"/>
                      </a:rPr>
                      <m:t>𝑀𝑆𝐸</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𝑀𝑆𝐸</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m:t>
                    </m:r>
                  </m:oMath>
                </a14:m>
                <a:endParaRPr lang="en-US" dirty="0"/>
              </a:p>
            </p:txBody>
          </p:sp>
        </mc:Choice>
        <mc:Fallback xmlns="">
          <p:sp>
            <p:nvSpPr>
              <p:cNvPr id="2" name="Text Placeholder 1">
                <a:extLst>
                  <a:ext uri="{FF2B5EF4-FFF2-40B4-BE49-F238E27FC236}">
                    <a16:creationId xmlns:a16="http://schemas.microsoft.com/office/drawing/2014/main" id="{E722BF26-DE35-68BD-0FAE-50FAF0E4CF6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9D42E6D-1DCD-E22E-3F7A-92A921FDF7D8}"/>
              </a:ext>
            </a:extLst>
          </p:cNvPr>
          <p:cNvSpPr>
            <a:spLocks noGrp="1"/>
          </p:cNvSpPr>
          <p:nvPr>
            <p:ph type="title"/>
          </p:nvPr>
        </p:nvSpPr>
        <p:spPr/>
        <p:txBody>
          <a:bodyPr>
            <a:normAutofit fontScale="90000"/>
          </a:bodyPr>
          <a:lstStyle/>
          <a:p>
            <a:r>
              <a:rPr lang="en-US" dirty="0"/>
              <a:t>Adaptive Learning Rate</a:t>
            </a:r>
          </a:p>
        </p:txBody>
      </p:sp>
      <p:grpSp>
        <p:nvGrpSpPr>
          <p:cNvPr id="4" name="Group 3">
            <a:extLst>
              <a:ext uri="{FF2B5EF4-FFF2-40B4-BE49-F238E27FC236}">
                <a16:creationId xmlns:a16="http://schemas.microsoft.com/office/drawing/2014/main" id="{5CD1B83B-14CD-AED4-E491-C12FB2AAA4E5}"/>
              </a:ext>
            </a:extLst>
          </p:cNvPr>
          <p:cNvGrpSpPr/>
          <p:nvPr/>
        </p:nvGrpSpPr>
        <p:grpSpPr>
          <a:xfrm>
            <a:off x="1112542" y="3817391"/>
            <a:ext cx="6357463" cy="2455870"/>
            <a:chOff x="1174419" y="1720459"/>
            <a:chExt cx="6357463" cy="2455870"/>
          </a:xfrm>
        </p:grpSpPr>
        <p:sp>
          <p:nvSpPr>
            <p:cNvPr id="5" name="Freeform: Shape 4">
              <a:extLst>
                <a:ext uri="{FF2B5EF4-FFF2-40B4-BE49-F238E27FC236}">
                  <a16:creationId xmlns:a16="http://schemas.microsoft.com/office/drawing/2014/main" id="{0B565FC2-D338-61CE-5B3E-30FB1896B617}"/>
                </a:ext>
              </a:extLst>
            </p:cNvPr>
            <p:cNvSpPr/>
            <p:nvPr/>
          </p:nvSpPr>
          <p:spPr>
            <a:xfrm>
              <a:off x="1529674" y="2139462"/>
              <a:ext cx="1278003" cy="1038321"/>
            </a:xfrm>
            <a:custGeom>
              <a:avLst/>
              <a:gdLst>
                <a:gd name="connsiteX0" fmla="*/ 188 w 1278003"/>
                <a:gd name="connsiteY0" fmla="*/ 93784 h 1038321"/>
                <a:gd name="connsiteX1" fmla="*/ 11911 w 1278003"/>
                <a:gd name="connsiteY1" fmla="*/ 252046 h 1038321"/>
                <a:gd name="connsiteX2" fmla="*/ 76388 w 1278003"/>
                <a:gd name="connsiteY2" fmla="*/ 509953 h 1038321"/>
                <a:gd name="connsiteX3" fmla="*/ 176034 w 1278003"/>
                <a:gd name="connsiteY3" fmla="*/ 732692 h 1038321"/>
                <a:gd name="connsiteX4" fmla="*/ 316711 w 1278003"/>
                <a:gd name="connsiteY4" fmla="*/ 967153 h 1038321"/>
                <a:gd name="connsiteX5" fmla="*/ 539449 w 1278003"/>
                <a:gd name="connsiteY5" fmla="*/ 1037492 h 1038321"/>
                <a:gd name="connsiteX6" fmla="*/ 826664 w 1278003"/>
                <a:gd name="connsiteY6" fmla="*/ 931984 h 1038321"/>
                <a:gd name="connsiteX7" fmla="*/ 1061126 w 1278003"/>
                <a:gd name="connsiteY7" fmla="*/ 685800 h 1038321"/>
                <a:gd name="connsiteX8" fmla="*/ 1195941 w 1278003"/>
                <a:gd name="connsiteY8" fmla="*/ 392723 h 1038321"/>
                <a:gd name="connsiteX9" fmla="*/ 1278003 w 1278003"/>
                <a:gd name="connsiteY9" fmla="*/ 0 h 103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003" h="1038321">
                  <a:moveTo>
                    <a:pt x="188" y="93784"/>
                  </a:moveTo>
                  <a:cubicBezTo>
                    <a:pt x="-301" y="138234"/>
                    <a:pt x="-789" y="182685"/>
                    <a:pt x="11911" y="252046"/>
                  </a:cubicBezTo>
                  <a:cubicBezTo>
                    <a:pt x="24611" y="321407"/>
                    <a:pt x="49034" y="429845"/>
                    <a:pt x="76388" y="509953"/>
                  </a:cubicBezTo>
                  <a:cubicBezTo>
                    <a:pt x="103742" y="590061"/>
                    <a:pt x="135980" y="656492"/>
                    <a:pt x="176034" y="732692"/>
                  </a:cubicBezTo>
                  <a:cubicBezTo>
                    <a:pt x="216088" y="808892"/>
                    <a:pt x="256142" y="916353"/>
                    <a:pt x="316711" y="967153"/>
                  </a:cubicBezTo>
                  <a:cubicBezTo>
                    <a:pt x="377280" y="1017953"/>
                    <a:pt x="454457" y="1043354"/>
                    <a:pt x="539449" y="1037492"/>
                  </a:cubicBezTo>
                  <a:cubicBezTo>
                    <a:pt x="624441" y="1031630"/>
                    <a:pt x="739718" y="990599"/>
                    <a:pt x="826664" y="931984"/>
                  </a:cubicBezTo>
                  <a:cubicBezTo>
                    <a:pt x="913610" y="873369"/>
                    <a:pt x="999580" y="775677"/>
                    <a:pt x="1061126" y="685800"/>
                  </a:cubicBezTo>
                  <a:cubicBezTo>
                    <a:pt x="1122672" y="595923"/>
                    <a:pt x="1159795" y="507023"/>
                    <a:pt x="1195941" y="392723"/>
                  </a:cubicBezTo>
                  <a:cubicBezTo>
                    <a:pt x="1232087" y="278423"/>
                    <a:pt x="1255045" y="139211"/>
                    <a:pt x="1278003"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00276D8-FE85-ABE9-09CF-63CEB9107215}"/>
                </a:ext>
              </a:extLst>
            </p:cNvPr>
            <p:cNvSpPr/>
            <p:nvPr/>
          </p:nvSpPr>
          <p:spPr>
            <a:xfrm>
              <a:off x="3551905" y="2139462"/>
              <a:ext cx="1278003" cy="1038321"/>
            </a:xfrm>
            <a:custGeom>
              <a:avLst/>
              <a:gdLst>
                <a:gd name="connsiteX0" fmla="*/ 188 w 1278003"/>
                <a:gd name="connsiteY0" fmla="*/ 93784 h 1038321"/>
                <a:gd name="connsiteX1" fmla="*/ 11911 w 1278003"/>
                <a:gd name="connsiteY1" fmla="*/ 252046 h 1038321"/>
                <a:gd name="connsiteX2" fmla="*/ 76388 w 1278003"/>
                <a:gd name="connsiteY2" fmla="*/ 509953 h 1038321"/>
                <a:gd name="connsiteX3" fmla="*/ 176034 w 1278003"/>
                <a:gd name="connsiteY3" fmla="*/ 732692 h 1038321"/>
                <a:gd name="connsiteX4" fmla="*/ 316711 w 1278003"/>
                <a:gd name="connsiteY4" fmla="*/ 967153 h 1038321"/>
                <a:gd name="connsiteX5" fmla="*/ 539449 w 1278003"/>
                <a:gd name="connsiteY5" fmla="*/ 1037492 h 1038321"/>
                <a:gd name="connsiteX6" fmla="*/ 826664 w 1278003"/>
                <a:gd name="connsiteY6" fmla="*/ 931984 h 1038321"/>
                <a:gd name="connsiteX7" fmla="*/ 1061126 w 1278003"/>
                <a:gd name="connsiteY7" fmla="*/ 685800 h 1038321"/>
                <a:gd name="connsiteX8" fmla="*/ 1195941 w 1278003"/>
                <a:gd name="connsiteY8" fmla="*/ 392723 h 1038321"/>
                <a:gd name="connsiteX9" fmla="*/ 1278003 w 1278003"/>
                <a:gd name="connsiteY9" fmla="*/ 0 h 103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003" h="1038321">
                  <a:moveTo>
                    <a:pt x="188" y="93784"/>
                  </a:moveTo>
                  <a:cubicBezTo>
                    <a:pt x="-301" y="138234"/>
                    <a:pt x="-789" y="182685"/>
                    <a:pt x="11911" y="252046"/>
                  </a:cubicBezTo>
                  <a:cubicBezTo>
                    <a:pt x="24611" y="321407"/>
                    <a:pt x="49034" y="429845"/>
                    <a:pt x="76388" y="509953"/>
                  </a:cubicBezTo>
                  <a:cubicBezTo>
                    <a:pt x="103742" y="590061"/>
                    <a:pt x="135980" y="656492"/>
                    <a:pt x="176034" y="732692"/>
                  </a:cubicBezTo>
                  <a:cubicBezTo>
                    <a:pt x="216088" y="808892"/>
                    <a:pt x="256142" y="916353"/>
                    <a:pt x="316711" y="967153"/>
                  </a:cubicBezTo>
                  <a:cubicBezTo>
                    <a:pt x="377280" y="1017953"/>
                    <a:pt x="454457" y="1043354"/>
                    <a:pt x="539449" y="1037492"/>
                  </a:cubicBezTo>
                  <a:cubicBezTo>
                    <a:pt x="624441" y="1031630"/>
                    <a:pt x="739718" y="990599"/>
                    <a:pt x="826664" y="931984"/>
                  </a:cubicBezTo>
                  <a:cubicBezTo>
                    <a:pt x="913610" y="873369"/>
                    <a:pt x="999580" y="775677"/>
                    <a:pt x="1061126" y="685800"/>
                  </a:cubicBezTo>
                  <a:cubicBezTo>
                    <a:pt x="1122672" y="595923"/>
                    <a:pt x="1159795" y="507023"/>
                    <a:pt x="1195941" y="392723"/>
                  </a:cubicBezTo>
                  <a:cubicBezTo>
                    <a:pt x="1232087" y="278423"/>
                    <a:pt x="1255045" y="139211"/>
                    <a:pt x="1278003"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DD3DCE1-6D80-F342-8470-1462D47750B9}"/>
                </a:ext>
              </a:extLst>
            </p:cNvPr>
            <p:cNvSpPr/>
            <p:nvPr/>
          </p:nvSpPr>
          <p:spPr>
            <a:xfrm>
              <a:off x="5609305" y="2139461"/>
              <a:ext cx="1278003" cy="1038321"/>
            </a:xfrm>
            <a:custGeom>
              <a:avLst/>
              <a:gdLst>
                <a:gd name="connsiteX0" fmla="*/ 188 w 1278003"/>
                <a:gd name="connsiteY0" fmla="*/ 93784 h 1038321"/>
                <a:gd name="connsiteX1" fmla="*/ 11911 w 1278003"/>
                <a:gd name="connsiteY1" fmla="*/ 252046 h 1038321"/>
                <a:gd name="connsiteX2" fmla="*/ 76388 w 1278003"/>
                <a:gd name="connsiteY2" fmla="*/ 509953 h 1038321"/>
                <a:gd name="connsiteX3" fmla="*/ 176034 w 1278003"/>
                <a:gd name="connsiteY3" fmla="*/ 732692 h 1038321"/>
                <a:gd name="connsiteX4" fmla="*/ 316711 w 1278003"/>
                <a:gd name="connsiteY4" fmla="*/ 967153 h 1038321"/>
                <a:gd name="connsiteX5" fmla="*/ 539449 w 1278003"/>
                <a:gd name="connsiteY5" fmla="*/ 1037492 h 1038321"/>
                <a:gd name="connsiteX6" fmla="*/ 826664 w 1278003"/>
                <a:gd name="connsiteY6" fmla="*/ 931984 h 1038321"/>
                <a:gd name="connsiteX7" fmla="*/ 1061126 w 1278003"/>
                <a:gd name="connsiteY7" fmla="*/ 685800 h 1038321"/>
                <a:gd name="connsiteX8" fmla="*/ 1195941 w 1278003"/>
                <a:gd name="connsiteY8" fmla="*/ 392723 h 1038321"/>
                <a:gd name="connsiteX9" fmla="*/ 1278003 w 1278003"/>
                <a:gd name="connsiteY9" fmla="*/ 0 h 103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003" h="1038321">
                  <a:moveTo>
                    <a:pt x="188" y="93784"/>
                  </a:moveTo>
                  <a:cubicBezTo>
                    <a:pt x="-301" y="138234"/>
                    <a:pt x="-789" y="182685"/>
                    <a:pt x="11911" y="252046"/>
                  </a:cubicBezTo>
                  <a:cubicBezTo>
                    <a:pt x="24611" y="321407"/>
                    <a:pt x="49034" y="429845"/>
                    <a:pt x="76388" y="509953"/>
                  </a:cubicBezTo>
                  <a:cubicBezTo>
                    <a:pt x="103742" y="590061"/>
                    <a:pt x="135980" y="656492"/>
                    <a:pt x="176034" y="732692"/>
                  </a:cubicBezTo>
                  <a:cubicBezTo>
                    <a:pt x="216088" y="808892"/>
                    <a:pt x="256142" y="916353"/>
                    <a:pt x="316711" y="967153"/>
                  </a:cubicBezTo>
                  <a:cubicBezTo>
                    <a:pt x="377280" y="1017953"/>
                    <a:pt x="454457" y="1043354"/>
                    <a:pt x="539449" y="1037492"/>
                  </a:cubicBezTo>
                  <a:cubicBezTo>
                    <a:pt x="624441" y="1031630"/>
                    <a:pt x="739718" y="990599"/>
                    <a:pt x="826664" y="931984"/>
                  </a:cubicBezTo>
                  <a:cubicBezTo>
                    <a:pt x="913610" y="873369"/>
                    <a:pt x="999580" y="775677"/>
                    <a:pt x="1061126" y="685800"/>
                  </a:cubicBezTo>
                  <a:cubicBezTo>
                    <a:pt x="1122672" y="595923"/>
                    <a:pt x="1159795" y="507023"/>
                    <a:pt x="1195941" y="392723"/>
                  </a:cubicBezTo>
                  <a:cubicBezTo>
                    <a:pt x="1232087" y="278423"/>
                    <a:pt x="1255045" y="139211"/>
                    <a:pt x="1278003" y="0"/>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64598E23-0862-1C62-1F89-0483445F9758}"/>
                </a:ext>
              </a:extLst>
            </p:cNvPr>
            <p:cNvGrpSpPr/>
            <p:nvPr/>
          </p:nvGrpSpPr>
          <p:grpSpPr>
            <a:xfrm>
              <a:off x="1222117" y="2139461"/>
              <a:ext cx="2041445" cy="1289539"/>
              <a:chOff x="1222117" y="2139461"/>
              <a:chExt cx="2041445" cy="1289539"/>
            </a:xfrm>
          </p:grpSpPr>
          <p:cxnSp>
            <p:nvCxnSpPr>
              <p:cNvPr id="46" name="Straight Arrow Connector 45">
                <a:extLst>
                  <a:ext uri="{FF2B5EF4-FFF2-40B4-BE49-F238E27FC236}">
                    <a16:creationId xmlns:a16="http://schemas.microsoft.com/office/drawing/2014/main" id="{E4641C12-240E-349E-97BC-3CB7644A00F8}"/>
                  </a:ext>
                </a:extLst>
              </p:cNvPr>
              <p:cNvCxnSpPr/>
              <p:nvPr/>
            </p:nvCxnSpPr>
            <p:spPr>
              <a:xfrm>
                <a:off x="1314450" y="3263900"/>
                <a:ext cx="18986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32C74CC-8DC2-3CEF-C721-E63F288BCC2C}"/>
                  </a:ext>
                </a:extLst>
              </p:cNvPr>
              <p:cNvCxnSpPr/>
              <p:nvPr/>
            </p:nvCxnSpPr>
            <p:spPr>
              <a:xfrm flipV="1">
                <a:off x="1428750" y="2139461"/>
                <a:ext cx="0" cy="12323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7A85CBD-335C-9F77-1220-68715CBB14B3}"/>
                      </a:ext>
                    </a:extLst>
                  </p:cNvPr>
                  <p:cNvSpPr txBox="1"/>
                  <p:nvPr/>
                </p:nvSpPr>
                <p:spPr>
                  <a:xfrm>
                    <a:off x="3130640" y="3244334"/>
                    <a:ext cx="132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𝛼</m:t>
                          </m:r>
                        </m:oMath>
                      </m:oMathPara>
                    </a14:m>
                    <a:endParaRPr lang="en-US" sz="1200" dirty="0"/>
                  </a:p>
                </p:txBody>
              </p:sp>
            </mc:Choice>
            <mc:Fallback xmlns="">
              <p:sp>
                <p:nvSpPr>
                  <p:cNvPr id="13" name="TextBox 12">
                    <a:extLst>
                      <a:ext uri="{FF2B5EF4-FFF2-40B4-BE49-F238E27FC236}">
                        <a16:creationId xmlns:a16="http://schemas.microsoft.com/office/drawing/2014/main" id="{D1FD1948-6020-46D2-548D-7E3ADE11B117}"/>
                      </a:ext>
                    </a:extLst>
                  </p:cNvPr>
                  <p:cNvSpPr txBox="1">
                    <a:spLocks noRot="1" noChangeAspect="1" noMove="1" noResize="1" noEditPoints="1" noAdjustHandles="1" noChangeArrowheads="1" noChangeShapeType="1" noTextEdit="1"/>
                  </p:cNvSpPr>
                  <p:nvPr/>
                </p:nvSpPr>
                <p:spPr>
                  <a:xfrm>
                    <a:off x="3130640" y="3244334"/>
                    <a:ext cx="132922" cy="184666"/>
                  </a:xfrm>
                  <a:prstGeom prst="rect">
                    <a:avLst/>
                  </a:prstGeom>
                  <a:blipFill>
                    <a:blip r:embed="rId3"/>
                    <a:stretch>
                      <a:fillRect l="-19048" r="-14286"/>
                    </a:stretch>
                  </a:blipFill>
                </p:spPr>
                <p:txBody>
                  <a:bodyPr/>
                  <a:lstStyle/>
                  <a:p>
                    <a:r>
                      <a:rPr lang="en-US">
                        <a:noFill/>
                      </a:rPr>
                      <a:t> </a:t>
                    </a:r>
                  </a:p>
                </p:txBody>
              </p:sp>
            </mc:Fallback>
          </mc:AlternateContent>
          <p:sp>
            <p:nvSpPr>
              <p:cNvPr id="49" name="TextBox 48">
                <a:extLst>
                  <a:ext uri="{FF2B5EF4-FFF2-40B4-BE49-F238E27FC236}">
                    <a16:creationId xmlns:a16="http://schemas.microsoft.com/office/drawing/2014/main" id="{1811D025-AFFB-45E6-2C4F-B63E735C2EB5}"/>
                  </a:ext>
                </a:extLst>
              </p:cNvPr>
              <p:cNvSpPr txBox="1"/>
              <p:nvPr/>
            </p:nvSpPr>
            <p:spPr>
              <a:xfrm rot="16200000">
                <a:off x="1175790" y="2255549"/>
                <a:ext cx="277320" cy="184666"/>
              </a:xfrm>
              <a:prstGeom prst="rect">
                <a:avLst/>
              </a:prstGeom>
              <a:noFill/>
            </p:spPr>
            <p:txBody>
              <a:bodyPr wrap="none" lIns="0" tIns="0" rIns="0" bIns="0" rtlCol="0">
                <a:spAutoFit/>
              </a:bodyPr>
              <a:lstStyle/>
              <a:p>
                <a:r>
                  <a:rPr lang="en-US" sz="1200" dirty="0"/>
                  <a:t>MSE</a:t>
                </a:r>
              </a:p>
            </p:txBody>
          </p:sp>
        </p:grpSp>
        <p:grpSp>
          <p:nvGrpSpPr>
            <p:cNvPr id="9" name="Group 8">
              <a:extLst>
                <a:ext uri="{FF2B5EF4-FFF2-40B4-BE49-F238E27FC236}">
                  <a16:creationId xmlns:a16="http://schemas.microsoft.com/office/drawing/2014/main" id="{96A48C4C-4BB8-7ED7-B562-051CAB400668}"/>
                </a:ext>
              </a:extLst>
            </p:cNvPr>
            <p:cNvGrpSpPr/>
            <p:nvPr/>
          </p:nvGrpSpPr>
          <p:grpSpPr>
            <a:xfrm>
              <a:off x="3235066" y="2139461"/>
              <a:ext cx="2041445" cy="1289539"/>
              <a:chOff x="1222117" y="2139461"/>
              <a:chExt cx="2041445" cy="1289539"/>
            </a:xfrm>
          </p:grpSpPr>
          <p:cxnSp>
            <p:nvCxnSpPr>
              <p:cNvPr id="42" name="Straight Arrow Connector 41">
                <a:extLst>
                  <a:ext uri="{FF2B5EF4-FFF2-40B4-BE49-F238E27FC236}">
                    <a16:creationId xmlns:a16="http://schemas.microsoft.com/office/drawing/2014/main" id="{5A1D61AD-7B40-4127-86B1-CB5A2A76CC8C}"/>
                  </a:ext>
                </a:extLst>
              </p:cNvPr>
              <p:cNvCxnSpPr/>
              <p:nvPr/>
            </p:nvCxnSpPr>
            <p:spPr>
              <a:xfrm>
                <a:off x="1314450" y="3263900"/>
                <a:ext cx="18986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C574E81-D8A0-A454-730B-BBA25E79F09A}"/>
                  </a:ext>
                </a:extLst>
              </p:cNvPr>
              <p:cNvCxnSpPr/>
              <p:nvPr/>
            </p:nvCxnSpPr>
            <p:spPr>
              <a:xfrm flipV="1">
                <a:off x="1428750" y="2139461"/>
                <a:ext cx="0" cy="12323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5B00B1E9-B125-C569-5B48-3EDB7AA039F0}"/>
                      </a:ext>
                    </a:extLst>
                  </p:cNvPr>
                  <p:cNvSpPr txBox="1"/>
                  <p:nvPr/>
                </p:nvSpPr>
                <p:spPr>
                  <a:xfrm>
                    <a:off x="3130640" y="3244334"/>
                    <a:ext cx="132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𝛼</m:t>
                          </m:r>
                        </m:oMath>
                      </m:oMathPara>
                    </a14:m>
                    <a:endParaRPr lang="en-US" sz="1200" dirty="0"/>
                  </a:p>
                </p:txBody>
              </p:sp>
            </mc:Choice>
            <mc:Fallback xmlns="">
              <p:sp>
                <p:nvSpPr>
                  <p:cNvPr id="19" name="TextBox 18">
                    <a:extLst>
                      <a:ext uri="{FF2B5EF4-FFF2-40B4-BE49-F238E27FC236}">
                        <a16:creationId xmlns:a16="http://schemas.microsoft.com/office/drawing/2014/main" id="{7DB3C170-6486-3FBD-ED3E-D98665025015}"/>
                      </a:ext>
                    </a:extLst>
                  </p:cNvPr>
                  <p:cNvSpPr txBox="1">
                    <a:spLocks noRot="1" noChangeAspect="1" noMove="1" noResize="1" noEditPoints="1" noAdjustHandles="1" noChangeArrowheads="1" noChangeShapeType="1" noTextEdit="1"/>
                  </p:cNvSpPr>
                  <p:nvPr/>
                </p:nvSpPr>
                <p:spPr>
                  <a:xfrm>
                    <a:off x="3130640" y="3244334"/>
                    <a:ext cx="132922" cy="184666"/>
                  </a:xfrm>
                  <a:prstGeom prst="rect">
                    <a:avLst/>
                  </a:prstGeom>
                  <a:blipFill>
                    <a:blip r:embed="rId3"/>
                    <a:stretch>
                      <a:fillRect l="-18182" r="-9091"/>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id="{6B66FDF8-A969-557A-405A-85CCA83ADAE8}"/>
                  </a:ext>
                </a:extLst>
              </p:cNvPr>
              <p:cNvSpPr txBox="1"/>
              <p:nvPr/>
            </p:nvSpPr>
            <p:spPr>
              <a:xfrm rot="16200000">
                <a:off x="1175790" y="2255549"/>
                <a:ext cx="277320" cy="184666"/>
              </a:xfrm>
              <a:prstGeom prst="rect">
                <a:avLst/>
              </a:prstGeom>
              <a:noFill/>
            </p:spPr>
            <p:txBody>
              <a:bodyPr wrap="none" lIns="0" tIns="0" rIns="0" bIns="0" rtlCol="0">
                <a:spAutoFit/>
              </a:bodyPr>
              <a:lstStyle/>
              <a:p>
                <a:r>
                  <a:rPr lang="en-US" sz="1200" dirty="0"/>
                  <a:t>MSE</a:t>
                </a:r>
              </a:p>
            </p:txBody>
          </p:sp>
        </p:grpSp>
        <p:grpSp>
          <p:nvGrpSpPr>
            <p:cNvPr id="10" name="Group 9">
              <a:extLst>
                <a:ext uri="{FF2B5EF4-FFF2-40B4-BE49-F238E27FC236}">
                  <a16:creationId xmlns:a16="http://schemas.microsoft.com/office/drawing/2014/main" id="{00CF15C8-0252-AE3E-9482-9656290563C0}"/>
                </a:ext>
              </a:extLst>
            </p:cNvPr>
            <p:cNvGrpSpPr/>
            <p:nvPr/>
          </p:nvGrpSpPr>
          <p:grpSpPr>
            <a:xfrm>
              <a:off x="5317411" y="2139461"/>
              <a:ext cx="2041445" cy="1289539"/>
              <a:chOff x="1222117" y="2139461"/>
              <a:chExt cx="2041445" cy="1289539"/>
            </a:xfrm>
          </p:grpSpPr>
          <p:cxnSp>
            <p:nvCxnSpPr>
              <p:cNvPr id="38" name="Straight Arrow Connector 37">
                <a:extLst>
                  <a:ext uri="{FF2B5EF4-FFF2-40B4-BE49-F238E27FC236}">
                    <a16:creationId xmlns:a16="http://schemas.microsoft.com/office/drawing/2014/main" id="{4BB90F0C-81CA-DFC5-BCBA-0D54B02C859E}"/>
                  </a:ext>
                </a:extLst>
              </p:cNvPr>
              <p:cNvCxnSpPr/>
              <p:nvPr/>
            </p:nvCxnSpPr>
            <p:spPr>
              <a:xfrm>
                <a:off x="1314450" y="3263900"/>
                <a:ext cx="18986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00B2870-8BA9-AFE8-66C3-10D47C87BF95}"/>
                  </a:ext>
                </a:extLst>
              </p:cNvPr>
              <p:cNvCxnSpPr/>
              <p:nvPr/>
            </p:nvCxnSpPr>
            <p:spPr>
              <a:xfrm flipV="1">
                <a:off x="1428750" y="2139461"/>
                <a:ext cx="0" cy="12323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3762CF03-0C12-771B-1DBE-C3F25317C5E1}"/>
                      </a:ext>
                    </a:extLst>
                  </p:cNvPr>
                  <p:cNvSpPr txBox="1"/>
                  <p:nvPr/>
                </p:nvSpPr>
                <p:spPr>
                  <a:xfrm>
                    <a:off x="3130640" y="3244334"/>
                    <a:ext cx="132922"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𝛼</m:t>
                          </m:r>
                        </m:oMath>
                      </m:oMathPara>
                    </a14:m>
                    <a:endParaRPr lang="en-US" sz="1200" dirty="0"/>
                  </a:p>
                </p:txBody>
              </p:sp>
            </mc:Choice>
            <mc:Fallback xmlns="">
              <p:sp>
                <p:nvSpPr>
                  <p:cNvPr id="24" name="TextBox 23">
                    <a:extLst>
                      <a:ext uri="{FF2B5EF4-FFF2-40B4-BE49-F238E27FC236}">
                        <a16:creationId xmlns:a16="http://schemas.microsoft.com/office/drawing/2014/main" id="{3A810B99-1D11-EF01-D55D-B964323472DF}"/>
                      </a:ext>
                    </a:extLst>
                  </p:cNvPr>
                  <p:cNvSpPr txBox="1">
                    <a:spLocks noRot="1" noChangeAspect="1" noMove="1" noResize="1" noEditPoints="1" noAdjustHandles="1" noChangeArrowheads="1" noChangeShapeType="1" noTextEdit="1"/>
                  </p:cNvSpPr>
                  <p:nvPr/>
                </p:nvSpPr>
                <p:spPr>
                  <a:xfrm>
                    <a:off x="3130640" y="3244334"/>
                    <a:ext cx="132922" cy="184666"/>
                  </a:xfrm>
                  <a:prstGeom prst="rect">
                    <a:avLst/>
                  </a:prstGeom>
                  <a:blipFill>
                    <a:blip r:embed="rId4"/>
                    <a:stretch>
                      <a:fillRect l="-13636" r="-13636"/>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CC89FCD6-4102-E293-0317-A2E94401342B}"/>
                  </a:ext>
                </a:extLst>
              </p:cNvPr>
              <p:cNvSpPr txBox="1"/>
              <p:nvPr/>
            </p:nvSpPr>
            <p:spPr>
              <a:xfrm rot="16200000">
                <a:off x="1175790" y="2255549"/>
                <a:ext cx="277320" cy="184666"/>
              </a:xfrm>
              <a:prstGeom prst="rect">
                <a:avLst/>
              </a:prstGeom>
              <a:noFill/>
            </p:spPr>
            <p:txBody>
              <a:bodyPr wrap="none" lIns="0" tIns="0" rIns="0" bIns="0" rtlCol="0">
                <a:spAutoFit/>
              </a:bodyPr>
              <a:lstStyle/>
              <a:p>
                <a:r>
                  <a:rPr lang="en-US" sz="1200" dirty="0"/>
                  <a:t>MSE</a:t>
                </a:r>
              </a:p>
            </p:txBody>
          </p:sp>
        </p:grpSp>
        <p:sp>
          <p:nvSpPr>
            <p:cNvPr id="11" name="TextBox 10">
              <a:extLst>
                <a:ext uri="{FF2B5EF4-FFF2-40B4-BE49-F238E27FC236}">
                  <a16:creationId xmlns:a16="http://schemas.microsoft.com/office/drawing/2014/main" id="{EE66F622-C78D-DFAA-2C85-0377B39D64E1}"/>
                </a:ext>
              </a:extLst>
            </p:cNvPr>
            <p:cNvSpPr txBox="1"/>
            <p:nvPr/>
          </p:nvSpPr>
          <p:spPr>
            <a:xfrm>
              <a:off x="1832589" y="1754513"/>
              <a:ext cx="773738" cy="276999"/>
            </a:xfrm>
            <a:prstGeom prst="rect">
              <a:avLst/>
            </a:prstGeom>
            <a:noFill/>
          </p:spPr>
          <p:txBody>
            <a:bodyPr wrap="none" rtlCol="0">
              <a:spAutoFit/>
            </a:bodyPr>
            <a:lstStyle/>
            <a:p>
              <a:r>
                <a:rPr lang="en-US" sz="1200" dirty="0"/>
                <a:t>Too small</a:t>
              </a:r>
            </a:p>
          </p:txBody>
        </p:sp>
        <p:sp>
          <p:nvSpPr>
            <p:cNvPr id="12" name="TextBox 11">
              <a:extLst>
                <a:ext uri="{FF2B5EF4-FFF2-40B4-BE49-F238E27FC236}">
                  <a16:creationId xmlns:a16="http://schemas.microsoft.com/office/drawing/2014/main" id="{88CE1F9C-E030-4B8F-9BCA-9ED71F015E59}"/>
                </a:ext>
              </a:extLst>
            </p:cNvPr>
            <p:cNvSpPr txBox="1"/>
            <p:nvPr/>
          </p:nvSpPr>
          <p:spPr>
            <a:xfrm>
              <a:off x="5926417" y="1754513"/>
              <a:ext cx="632674" cy="276999"/>
            </a:xfrm>
            <a:prstGeom prst="rect">
              <a:avLst/>
            </a:prstGeom>
            <a:noFill/>
          </p:spPr>
          <p:txBody>
            <a:bodyPr wrap="none" rtlCol="0">
              <a:spAutoFit/>
            </a:bodyPr>
            <a:lstStyle/>
            <a:p>
              <a:r>
                <a:rPr lang="en-US" sz="1200" dirty="0"/>
                <a:t>Too big</a:t>
              </a:r>
            </a:p>
          </p:txBody>
        </p:sp>
        <p:sp>
          <p:nvSpPr>
            <p:cNvPr id="13" name="TextBox 12">
              <a:extLst>
                <a:ext uri="{FF2B5EF4-FFF2-40B4-BE49-F238E27FC236}">
                  <a16:creationId xmlns:a16="http://schemas.microsoft.com/office/drawing/2014/main" id="{A61EB32F-752E-464C-16A3-98AFDC8F827D}"/>
                </a:ext>
              </a:extLst>
            </p:cNvPr>
            <p:cNvSpPr txBox="1"/>
            <p:nvPr/>
          </p:nvSpPr>
          <p:spPr>
            <a:xfrm>
              <a:off x="3901429" y="1754513"/>
              <a:ext cx="750590" cy="276999"/>
            </a:xfrm>
            <a:prstGeom prst="rect">
              <a:avLst/>
            </a:prstGeom>
            <a:noFill/>
          </p:spPr>
          <p:txBody>
            <a:bodyPr wrap="none" rtlCol="0">
              <a:spAutoFit/>
            </a:bodyPr>
            <a:lstStyle/>
            <a:p>
              <a:r>
                <a:rPr lang="en-US" sz="1200" dirty="0"/>
                <a:t>Just right</a:t>
              </a:r>
            </a:p>
          </p:txBody>
        </p:sp>
        <p:sp>
          <p:nvSpPr>
            <p:cNvPr id="14" name="TextBox 13">
              <a:extLst>
                <a:ext uri="{FF2B5EF4-FFF2-40B4-BE49-F238E27FC236}">
                  <a16:creationId xmlns:a16="http://schemas.microsoft.com/office/drawing/2014/main" id="{C347C70A-25B9-C795-2D4D-851C6924BB67}"/>
                </a:ext>
              </a:extLst>
            </p:cNvPr>
            <p:cNvSpPr txBox="1"/>
            <p:nvPr/>
          </p:nvSpPr>
          <p:spPr>
            <a:xfrm>
              <a:off x="1550522" y="3345332"/>
              <a:ext cx="1610890" cy="830997"/>
            </a:xfrm>
            <a:prstGeom prst="rect">
              <a:avLst/>
            </a:prstGeom>
            <a:noFill/>
          </p:spPr>
          <p:txBody>
            <a:bodyPr wrap="none" rtlCol="0">
              <a:spAutoFit/>
            </a:bodyPr>
            <a:lstStyle/>
            <a:p>
              <a:r>
                <a:rPr lang="en-US" sz="1200" dirty="0"/>
                <a:t>Too small learning rate</a:t>
              </a:r>
              <a:br>
                <a:rPr lang="en-US" sz="1200" dirty="0"/>
              </a:br>
              <a:r>
                <a:rPr lang="en-US" sz="1200" dirty="0"/>
                <a:t>requires many updates</a:t>
              </a:r>
              <a:br>
                <a:rPr lang="en-US" sz="1200" dirty="0"/>
              </a:br>
              <a:r>
                <a:rPr lang="en-US" sz="1200" dirty="0"/>
                <a:t>before reaching the</a:t>
              </a:r>
              <a:br>
                <a:rPr lang="en-US" sz="1200" dirty="0"/>
              </a:br>
              <a:r>
                <a:rPr lang="en-US" sz="1200" dirty="0"/>
                <a:t>minimum point</a:t>
              </a:r>
            </a:p>
          </p:txBody>
        </p:sp>
        <p:sp>
          <p:nvSpPr>
            <p:cNvPr id="15" name="TextBox 14">
              <a:extLst>
                <a:ext uri="{FF2B5EF4-FFF2-40B4-BE49-F238E27FC236}">
                  <a16:creationId xmlns:a16="http://schemas.microsoft.com/office/drawing/2014/main" id="{0A27BAA6-3C63-EB08-8DE6-522946CF5701}"/>
                </a:ext>
              </a:extLst>
            </p:cNvPr>
            <p:cNvSpPr txBox="1"/>
            <p:nvPr/>
          </p:nvSpPr>
          <p:spPr>
            <a:xfrm>
              <a:off x="5563510" y="3345332"/>
              <a:ext cx="1741246" cy="646331"/>
            </a:xfrm>
            <a:prstGeom prst="rect">
              <a:avLst/>
            </a:prstGeom>
            <a:noFill/>
          </p:spPr>
          <p:txBody>
            <a:bodyPr wrap="none" rtlCol="0">
              <a:spAutoFit/>
            </a:bodyPr>
            <a:lstStyle/>
            <a:p>
              <a:r>
                <a:rPr lang="en-US" sz="1200" dirty="0"/>
                <a:t>Too big learning rate</a:t>
              </a:r>
              <a:br>
                <a:rPr lang="en-US" sz="1200" dirty="0"/>
              </a:br>
              <a:r>
                <a:rPr lang="en-US" sz="1200" dirty="0"/>
                <a:t>cause drastic updates</a:t>
              </a:r>
              <a:br>
                <a:rPr lang="en-US" sz="1200" dirty="0"/>
              </a:br>
              <a:r>
                <a:rPr lang="en-US" sz="1200" dirty="0"/>
                <a:t>which lead to divergence</a:t>
              </a:r>
            </a:p>
          </p:txBody>
        </p:sp>
        <p:sp>
          <p:nvSpPr>
            <p:cNvPr id="16" name="TextBox 15">
              <a:extLst>
                <a:ext uri="{FF2B5EF4-FFF2-40B4-BE49-F238E27FC236}">
                  <a16:creationId xmlns:a16="http://schemas.microsoft.com/office/drawing/2014/main" id="{F322667B-3C32-6A1C-4126-32C05150F95C}"/>
                </a:ext>
              </a:extLst>
            </p:cNvPr>
            <p:cNvSpPr txBox="1"/>
            <p:nvPr/>
          </p:nvSpPr>
          <p:spPr>
            <a:xfrm>
              <a:off x="3502819" y="3345332"/>
              <a:ext cx="1640770" cy="646331"/>
            </a:xfrm>
            <a:prstGeom prst="rect">
              <a:avLst/>
            </a:prstGeom>
            <a:noFill/>
          </p:spPr>
          <p:txBody>
            <a:bodyPr wrap="none" rtlCol="0">
              <a:spAutoFit/>
            </a:bodyPr>
            <a:lstStyle/>
            <a:p>
              <a:r>
                <a:rPr lang="en-US" sz="1200" dirty="0"/>
                <a:t>The optimal learning</a:t>
              </a:r>
              <a:br>
                <a:rPr lang="en-US" sz="1200" dirty="0"/>
              </a:br>
              <a:r>
                <a:rPr lang="en-US" sz="1200" dirty="0"/>
                <a:t>rate swiftly reaches the</a:t>
              </a:r>
              <a:br>
                <a:rPr lang="en-US" sz="1200" dirty="0"/>
              </a:br>
              <a:r>
                <a:rPr lang="en-US" sz="1200" dirty="0"/>
                <a:t>minimum point</a:t>
              </a:r>
            </a:p>
          </p:txBody>
        </p:sp>
        <p:sp>
          <p:nvSpPr>
            <p:cNvPr id="17" name="Oval 16">
              <a:extLst>
                <a:ext uri="{FF2B5EF4-FFF2-40B4-BE49-F238E27FC236}">
                  <a16:creationId xmlns:a16="http://schemas.microsoft.com/office/drawing/2014/main" id="{A296CEE4-0535-5CE2-9AFB-947026B716DF}"/>
                </a:ext>
              </a:extLst>
            </p:cNvPr>
            <p:cNvSpPr/>
            <p:nvPr/>
          </p:nvSpPr>
          <p:spPr>
            <a:xfrm>
              <a:off x="2587801" y="2755655"/>
              <a:ext cx="45719" cy="4571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810968-D33A-07FB-7DF2-839233B16787}"/>
                </a:ext>
              </a:extLst>
            </p:cNvPr>
            <p:cNvSpPr/>
            <p:nvPr/>
          </p:nvSpPr>
          <p:spPr>
            <a:xfrm>
              <a:off x="4614940" y="2757022"/>
              <a:ext cx="45719" cy="4571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D0717F2-A30D-1C58-831D-97E12D308D89}"/>
                </a:ext>
              </a:extLst>
            </p:cNvPr>
            <p:cNvSpPr/>
            <p:nvPr/>
          </p:nvSpPr>
          <p:spPr>
            <a:xfrm>
              <a:off x="6686808" y="2757022"/>
              <a:ext cx="45719" cy="45719"/>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530D27D2-28C4-6BAD-7444-AF5F6633ACE7}"/>
                </a:ext>
              </a:extLst>
            </p:cNvPr>
            <p:cNvCxnSpPr>
              <a:cxnSpLocks/>
            </p:cNvCxnSpPr>
            <p:nvPr/>
          </p:nvCxnSpPr>
          <p:spPr>
            <a:xfrm flipH="1">
              <a:off x="5723694" y="2774358"/>
              <a:ext cx="96430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68D4EB9-A91A-BDEC-CD61-87A1F50F2363}"/>
                </a:ext>
              </a:extLst>
            </p:cNvPr>
            <p:cNvCxnSpPr>
              <a:cxnSpLocks/>
            </p:cNvCxnSpPr>
            <p:nvPr/>
          </p:nvCxnSpPr>
          <p:spPr>
            <a:xfrm flipV="1">
              <a:off x="5723694" y="2411005"/>
              <a:ext cx="1127806" cy="3543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4475A9A-0E7F-64B4-AA4A-B3EF6CF1E999}"/>
                </a:ext>
              </a:extLst>
            </p:cNvPr>
            <p:cNvCxnSpPr/>
            <p:nvPr/>
          </p:nvCxnSpPr>
          <p:spPr>
            <a:xfrm flipH="1" flipV="1">
              <a:off x="5638345" y="2209221"/>
              <a:ext cx="1214023" cy="20178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8C3730-A93C-2611-DEBE-7FA0B11DAA14}"/>
                </a:ext>
              </a:extLst>
            </p:cNvPr>
            <p:cNvCxnSpPr>
              <a:stCxn id="18" idx="3"/>
            </p:cNvCxnSpPr>
            <p:nvPr/>
          </p:nvCxnSpPr>
          <p:spPr>
            <a:xfrm flipH="1">
              <a:off x="4466648" y="2796046"/>
              <a:ext cx="154987" cy="19850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CAB4F88-C7CD-CB6C-7F9E-9A7FE25012DF}"/>
                </a:ext>
              </a:extLst>
            </p:cNvPr>
            <p:cNvCxnSpPr/>
            <p:nvPr/>
          </p:nvCxnSpPr>
          <p:spPr>
            <a:xfrm flipH="1">
              <a:off x="4302310" y="2974914"/>
              <a:ext cx="182321" cy="1573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BBECF4F-DEA5-E082-5949-4163CA1A42C8}"/>
                </a:ext>
              </a:extLst>
            </p:cNvPr>
            <p:cNvCxnSpPr/>
            <p:nvPr/>
          </p:nvCxnSpPr>
          <p:spPr>
            <a:xfrm flipH="1">
              <a:off x="4135836" y="3128883"/>
              <a:ext cx="162140" cy="4656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F8DE703-EBD3-763F-9153-A40DE75CB268}"/>
                </a:ext>
              </a:extLst>
            </p:cNvPr>
            <p:cNvCxnSpPr/>
            <p:nvPr/>
          </p:nvCxnSpPr>
          <p:spPr>
            <a:xfrm flipH="1">
              <a:off x="4075722" y="3178512"/>
              <a:ext cx="6011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994E5ED-F3CD-24C0-8079-6A3049D93BFA}"/>
                </a:ext>
              </a:extLst>
            </p:cNvPr>
            <p:cNvCxnSpPr>
              <a:stCxn id="17" idx="3"/>
            </p:cNvCxnSpPr>
            <p:nvPr/>
          </p:nvCxnSpPr>
          <p:spPr>
            <a:xfrm flipH="1">
              <a:off x="2548186" y="2794679"/>
              <a:ext cx="46310" cy="65530"/>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A91762-018C-201D-A9C7-79EC2207F51D}"/>
                </a:ext>
              </a:extLst>
            </p:cNvPr>
            <p:cNvCxnSpPr/>
            <p:nvPr/>
          </p:nvCxnSpPr>
          <p:spPr>
            <a:xfrm flipH="1">
              <a:off x="2502541" y="2851158"/>
              <a:ext cx="45795" cy="58166"/>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F06536D-7343-817A-1823-2A9BC5E1A711}"/>
                </a:ext>
              </a:extLst>
            </p:cNvPr>
            <p:cNvCxnSpPr/>
            <p:nvPr/>
          </p:nvCxnSpPr>
          <p:spPr>
            <a:xfrm flipH="1">
              <a:off x="2462926" y="2912725"/>
              <a:ext cx="45795" cy="49187"/>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B84D4B5-2881-6E0D-F1FC-16B47A2BC2E0}"/>
                </a:ext>
              </a:extLst>
            </p:cNvPr>
            <p:cNvCxnSpPr/>
            <p:nvPr/>
          </p:nvCxnSpPr>
          <p:spPr>
            <a:xfrm flipH="1">
              <a:off x="2412327" y="2961840"/>
              <a:ext cx="44054" cy="55434"/>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39201AF-D60C-D3AE-4789-5A82B42E1816}"/>
                </a:ext>
              </a:extLst>
            </p:cNvPr>
            <p:cNvCxnSpPr>
              <a:cxnSpLocks/>
            </p:cNvCxnSpPr>
            <p:nvPr/>
          </p:nvCxnSpPr>
          <p:spPr>
            <a:xfrm flipH="1">
              <a:off x="2351208" y="2994552"/>
              <a:ext cx="61990" cy="75238"/>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BFDF270-C0A6-7A01-BE93-EFD95DD25CBA}"/>
                </a:ext>
              </a:extLst>
            </p:cNvPr>
            <p:cNvCxnSpPr/>
            <p:nvPr/>
          </p:nvCxnSpPr>
          <p:spPr>
            <a:xfrm flipH="1">
              <a:off x="2302122" y="3059909"/>
              <a:ext cx="49086" cy="38796"/>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539C2E0-80EF-FFBD-6905-A717FC08F5AE}"/>
                </a:ext>
              </a:extLst>
            </p:cNvPr>
            <p:cNvCxnSpPr/>
            <p:nvPr/>
          </p:nvCxnSpPr>
          <p:spPr>
            <a:xfrm flipH="1">
              <a:off x="2255152" y="3098801"/>
              <a:ext cx="41682" cy="30082"/>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B4E82E2-9451-2AA9-EED9-6A31FA80741E}"/>
                </a:ext>
              </a:extLst>
            </p:cNvPr>
            <p:cNvCxnSpPr/>
            <p:nvPr/>
          </p:nvCxnSpPr>
          <p:spPr>
            <a:xfrm flipH="1">
              <a:off x="2201199" y="3123203"/>
              <a:ext cx="50025" cy="28018"/>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322EE2E-2E49-6344-9021-6674EB05F652}"/>
                </a:ext>
              </a:extLst>
            </p:cNvPr>
            <p:cNvCxnSpPr/>
            <p:nvPr/>
          </p:nvCxnSpPr>
          <p:spPr>
            <a:xfrm flipH="1">
              <a:off x="2141071" y="3148449"/>
              <a:ext cx="52962" cy="20399"/>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A71D039-4378-9ABF-9BA4-539D0D8BFA65}"/>
                </a:ext>
              </a:extLst>
            </p:cNvPr>
            <p:cNvCxnSpPr/>
            <p:nvPr/>
          </p:nvCxnSpPr>
          <p:spPr>
            <a:xfrm flipH="1">
              <a:off x="2062773" y="3175450"/>
              <a:ext cx="77307" cy="0"/>
            </a:xfrm>
            <a:prstGeom prst="straightConnector1">
              <a:avLst/>
            </a:prstGeom>
            <a:ln w="190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58ED096-0295-B3CA-A674-AC9942CF12C2}"/>
                </a:ext>
              </a:extLst>
            </p:cNvPr>
            <p:cNvSpPr/>
            <p:nvPr/>
          </p:nvSpPr>
          <p:spPr>
            <a:xfrm>
              <a:off x="1174419" y="1720459"/>
              <a:ext cx="6357463" cy="245587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40459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2E783A9-307E-5F1D-C797-052CD549FE7E}"/>
                  </a:ext>
                </a:extLst>
              </p:cNvPr>
              <p:cNvSpPr>
                <a:spLocks noGrp="1"/>
              </p:cNvSpPr>
              <p:nvPr>
                <p:ph type="body" sz="quarter" idx="10"/>
              </p:nvPr>
            </p:nvSpPr>
            <p:spPr/>
            <p:txBody>
              <a:bodyPr/>
              <a:lstStyle/>
              <a:p>
                <a:r>
                  <a:rPr lang="en-US" dirty="0"/>
                  <a:t>efficient learning with similar magnitudes of gradients</a:t>
                </a:r>
              </a:p>
              <a:p>
                <a:r>
                  <a:rPr lang="en-US" dirty="0"/>
                  <a:t>gradients are large near the origin and diminish quickly </a:t>
                </a:r>
              </a:p>
              <a:p>
                <a:r>
                  <a:rPr lang="en-US" dirty="0"/>
                  <a:t>the training speed is faster when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𝑋</m:t>
                    </m:r>
                    <m:r>
                      <a:rPr lang="en-US" b="0" i="1" smtClean="0">
                        <a:latin typeface="Cambria Math" panose="02040503050406030204" pitchFamily="18" charset="0"/>
                        <a:ea typeface="Cambria Math" panose="02040503050406030204" pitchFamily="18" charset="0"/>
                      </a:rPr>
                      <m:t>≤1</m:t>
                    </m:r>
                  </m:oMath>
                </a14:m>
                <a:endParaRPr lang="en-US" dirty="0"/>
              </a:p>
              <a:p>
                <a:endParaRPr lang="en-US" dirty="0"/>
              </a:p>
            </p:txBody>
          </p:sp>
        </mc:Choice>
        <mc:Fallback xmlns="">
          <p:sp>
            <p:nvSpPr>
              <p:cNvPr id="2" name="Text Placeholder 1">
                <a:extLst>
                  <a:ext uri="{FF2B5EF4-FFF2-40B4-BE49-F238E27FC236}">
                    <a16:creationId xmlns:a16="http://schemas.microsoft.com/office/drawing/2014/main" id="{B2E783A9-307E-5F1D-C797-052CD549FE7E}"/>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023659E-44AE-D331-3621-5C1A2EB245A5}"/>
              </a:ext>
            </a:extLst>
          </p:cNvPr>
          <p:cNvSpPr>
            <a:spLocks noGrp="1"/>
          </p:cNvSpPr>
          <p:nvPr>
            <p:ph type="title"/>
          </p:nvPr>
        </p:nvSpPr>
        <p:spPr/>
        <p:txBody>
          <a:bodyPr>
            <a:normAutofit fontScale="90000"/>
          </a:bodyPr>
          <a:lstStyle/>
          <a:p>
            <a:r>
              <a:rPr lang="en-US" dirty="0"/>
              <a:t>Scaling Input Data</a:t>
            </a:r>
          </a:p>
        </p:txBody>
      </p:sp>
      <p:grpSp>
        <p:nvGrpSpPr>
          <p:cNvPr id="123" name="Group 122">
            <a:extLst>
              <a:ext uri="{FF2B5EF4-FFF2-40B4-BE49-F238E27FC236}">
                <a16:creationId xmlns:a16="http://schemas.microsoft.com/office/drawing/2014/main" id="{9E590915-1B80-E209-8F7F-54CC05693FAB}"/>
              </a:ext>
            </a:extLst>
          </p:cNvPr>
          <p:cNvGrpSpPr/>
          <p:nvPr/>
        </p:nvGrpSpPr>
        <p:grpSpPr>
          <a:xfrm>
            <a:off x="762534" y="3215813"/>
            <a:ext cx="7091362" cy="3039963"/>
            <a:chOff x="645656" y="3483948"/>
            <a:chExt cx="7091362" cy="3039963"/>
          </a:xfrm>
        </p:grpSpPr>
        <p:grpSp>
          <p:nvGrpSpPr>
            <p:cNvPr id="7" name="Group 4">
              <a:extLst>
                <a:ext uri="{FF2B5EF4-FFF2-40B4-BE49-F238E27FC236}">
                  <a16:creationId xmlns:a16="http://schemas.microsoft.com/office/drawing/2014/main" id="{3D0004E6-50EA-0497-B9CF-977B7615F681}"/>
                </a:ext>
              </a:extLst>
            </p:cNvPr>
            <p:cNvGrpSpPr>
              <a:grpSpLocks noChangeAspect="1"/>
            </p:cNvGrpSpPr>
            <p:nvPr/>
          </p:nvGrpSpPr>
          <p:grpSpPr bwMode="auto">
            <a:xfrm>
              <a:off x="645656" y="3657600"/>
              <a:ext cx="3657600" cy="2743200"/>
              <a:chOff x="803" y="1025"/>
              <a:chExt cx="2304" cy="1728"/>
            </a:xfrm>
          </p:grpSpPr>
          <p:sp>
            <p:nvSpPr>
              <p:cNvPr id="8" name="AutoShape 3">
                <a:extLst>
                  <a:ext uri="{FF2B5EF4-FFF2-40B4-BE49-F238E27FC236}">
                    <a16:creationId xmlns:a16="http://schemas.microsoft.com/office/drawing/2014/main" id="{6D93CB27-263C-E652-E06D-274A7E0F2874}"/>
                  </a:ext>
                </a:extLst>
              </p:cNvPr>
              <p:cNvSpPr>
                <a:spLocks noChangeAspect="1" noChangeArrowheads="1" noTextEdit="1"/>
              </p:cNvSpPr>
              <p:nvPr/>
            </p:nvSpPr>
            <p:spPr bwMode="auto">
              <a:xfrm>
                <a:off x="803" y="1025"/>
                <a:ext cx="230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32A5C3A4-A7E5-0E90-3F5F-C424C90B1A6C}"/>
                  </a:ext>
                </a:extLst>
              </p:cNvPr>
              <p:cNvSpPr>
                <a:spLocks noChangeArrowheads="1"/>
              </p:cNvSpPr>
              <p:nvPr/>
            </p:nvSpPr>
            <p:spPr bwMode="auto">
              <a:xfrm>
                <a:off x="1104" y="1153"/>
                <a:ext cx="1789" cy="1414"/>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10" name="Line 6">
                <a:extLst>
                  <a:ext uri="{FF2B5EF4-FFF2-40B4-BE49-F238E27FC236}">
                    <a16:creationId xmlns:a16="http://schemas.microsoft.com/office/drawing/2014/main" id="{01DC1E77-A66E-58BE-98A0-53F3A815D8C5}"/>
                  </a:ext>
                </a:extLst>
              </p:cNvPr>
              <p:cNvSpPr>
                <a:spLocks noChangeShapeType="1"/>
              </p:cNvSpPr>
              <p:nvPr/>
            </p:nvSpPr>
            <p:spPr bwMode="auto">
              <a:xfrm>
                <a:off x="1104" y="2567"/>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7">
                <a:extLst>
                  <a:ext uri="{FF2B5EF4-FFF2-40B4-BE49-F238E27FC236}">
                    <a16:creationId xmlns:a16="http://schemas.microsoft.com/office/drawing/2014/main" id="{42898798-D253-262F-C50E-D21A494ACF22}"/>
                  </a:ext>
                </a:extLst>
              </p:cNvPr>
              <p:cNvSpPr>
                <a:spLocks noChangeShapeType="1"/>
              </p:cNvSpPr>
              <p:nvPr/>
            </p:nvSpPr>
            <p:spPr bwMode="auto">
              <a:xfrm>
                <a:off x="1104" y="1153"/>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8">
                <a:extLst>
                  <a:ext uri="{FF2B5EF4-FFF2-40B4-BE49-F238E27FC236}">
                    <a16:creationId xmlns:a16="http://schemas.microsoft.com/office/drawing/2014/main" id="{A45170A6-8F91-AC70-3286-7E1F414B43DE}"/>
                  </a:ext>
                </a:extLst>
              </p:cNvPr>
              <p:cNvSpPr>
                <a:spLocks noChangeShapeType="1"/>
              </p:cNvSpPr>
              <p:nvPr/>
            </p:nvSpPr>
            <p:spPr bwMode="auto">
              <a:xfrm flipV="1">
                <a:off x="1104"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9">
                <a:extLst>
                  <a:ext uri="{FF2B5EF4-FFF2-40B4-BE49-F238E27FC236}">
                    <a16:creationId xmlns:a16="http://schemas.microsoft.com/office/drawing/2014/main" id="{963EFADD-5BF3-C666-6B35-99B378E1B8B7}"/>
                  </a:ext>
                </a:extLst>
              </p:cNvPr>
              <p:cNvSpPr>
                <a:spLocks noChangeShapeType="1"/>
              </p:cNvSpPr>
              <p:nvPr/>
            </p:nvSpPr>
            <p:spPr bwMode="auto">
              <a:xfrm flipV="1">
                <a:off x="1402"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10">
                <a:extLst>
                  <a:ext uri="{FF2B5EF4-FFF2-40B4-BE49-F238E27FC236}">
                    <a16:creationId xmlns:a16="http://schemas.microsoft.com/office/drawing/2014/main" id="{855D4D33-4870-3036-9186-CB9BCB5E8761}"/>
                  </a:ext>
                </a:extLst>
              </p:cNvPr>
              <p:cNvSpPr>
                <a:spLocks noChangeShapeType="1"/>
              </p:cNvSpPr>
              <p:nvPr/>
            </p:nvSpPr>
            <p:spPr bwMode="auto">
              <a:xfrm flipV="1">
                <a:off x="1700"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Line 11">
                <a:extLst>
                  <a:ext uri="{FF2B5EF4-FFF2-40B4-BE49-F238E27FC236}">
                    <a16:creationId xmlns:a16="http://schemas.microsoft.com/office/drawing/2014/main" id="{BB0FF512-6322-8992-59F8-ABBFB987B99A}"/>
                  </a:ext>
                </a:extLst>
              </p:cNvPr>
              <p:cNvSpPr>
                <a:spLocks noChangeShapeType="1"/>
              </p:cNvSpPr>
              <p:nvPr/>
            </p:nvSpPr>
            <p:spPr bwMode="auto">
              <a:xfrm flipV="1">
                <a:off x="1998"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 name="Line 12">
                <a:extLst>
                  <a:ext uri="{FF2B5EF4-FFF2-40B4-BE49-F238E27FC236}">
                    <a16:creationId xmlns:a16="http://schemas.microsoft.com/office/drawing/2014/main" id="{F18C2B57-2735-C4B3-8915-EB3BE737F238}"/>
                  </a:ext>
                </a:extLst>
              </p:cNvPr>
              <p:cNvSpPr>
                <a:spLocks noChangeShapeType="1"/>
              </p:cNvSpPr>
              <p:nvPr/>
            </p:nvSpPr>
            <p:spPr bwMode="auto">
              <a:xfrm flipV="1">
                <a:off x="2297"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 name="Line 13">
                <a:extLst>
                  <a:ext uri="{FF2B5EF4-FFF2-40B4-BE49-F238E27FC236}">
                    <a16:creationId xmlns:a16="http://schemas.microsoft.com/office/drawing/2014/main" id="{C41F5AAF-E862-39EE-FE51-920B4E73D5EB}"/>
                  </a:ext>
                </a:extLst>
              </p:cNvPr>
              <p:cNvSpPr>
                <a:spLocks noChangeShapeType="1"/>
              </p:cNvSpPr>
              <p:nvPr/>
            </p:nvSpPr>
            <p:spPr bwMode="auto">
              <a:xfrm flipV="1">
                <a:off x="2595"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 name="Line 14">
                <a:extLst>
                  <a:ext uri="{FF2B5EF4-FFF2-40B4-BE49-F238E27FC236}">
                    <a16:creationId xmlns:a16="http://schemas.microsoft.com/office/drawing/2014/main" id="{0E129E71-CE3C-21EF-1B0A-19C335BECBBD}"/>
                  </a:ext>
                </a:extLst>
              </p:cNvPr>
              <p:cNvSpPr>
                <a:spLocks noChangeShapeType="1"/>
              </p:cNvSpPr>
              <p:nvPr/>
            </p:nvSpPr>
            <p:spPr bwMode="auto">
              <a:xfrm flipV="1">
                <a:off x="2893"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 name="Line 15">
                <a:extLst>
                  <a:ext uri="{FF2B5EF4-FFF2-40B4-BE49-F238E27FC236}">
                    <a16:creationId xmlns:a16="http://schemas.microsoft.com/office/drawing/2014/main" id="{1441815C-0D93-8A90-F7AB-4730D91D8C9E}"/>
                  </a:ext>
                </a:extLst>
              </p:cNvPr>
              <p:cNvSpPr>
                <a:spLocks noChangeShapeType="1"/>
              </p:cNvSpPr>
              <p:nvPr/>
            </p:nvSpPr>
            <p:spPr bwMode="auto">
              <a:xfrm>
                <a:off x="1104"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0" name="Line 16">
                <a:extLst>
                  <a:ext uri="{FF2B5EF4-FFF2-40B4-BE49-F238E27FC236}">
                    <a16:creationId xmlns:a16="http://schemas.microsoft.com/office/drawing/2014/main" id="{7E70EC18-5139-7AE8-A243-B055DD0F42B5}"/>
                  </a:ext>
                </a:extLst>
              </p:cNvPr>
              <p:cNvSpPr>
                <a:spLocks noChangeShapeType="1"/>
              </p:cNvSpPr>
              <p:nvPr/>
            </p:nvSpPr>
            <p:spPr bwMode="auto">
              <a:xfrm>
                <a:off x="1402"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 name="Line 17">
                <a:extLst>
                  <a:ext uri="{FF2B5EF4-FFF2-40B4-BE49-F238E27FC236}">
                    <a16:creationId xmlns:a16="http://schemas.microsoft.com/office/drawing/2014/main" id="{309A1375-065D-22E0-0914-D7C1744FE6F9}"/>
                  </a:ext>
                </a:extLst>
              </p:cNvPr>
              <p:cNvSpPr>
                <a:spLocks noChangeShapeType="1"/>
              </p:cNvSpPr>
              <p:nvPr/>
            </p:nvSpPr>
            <p:spPr bwMode="auto">
              <a:xfrm>
                <a:off x="1700"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 name="Line 18">
                <a:extLst>
                  <a:ext uri="{FF2B5EF4-FFF2-40B4-BE49-F238E27FC236}">
                    <a16:creationId xmlns:a16="http://schemas.microsoft.com/office/drawing/2014/main" id="{6B56CE1B-BAE5-B5DA-9D55-DB476D037BF9}"/>
                  </a:ext>
                </a:extLst>
              </p:cNvPr>
              <p:cNvSpPr>
                <a:spLocks noChangeShapeType="1"/>
              </p:cNvSpPr>
              <p:nvPr/>
            </p:nvSpPr>
            <p:spPr bwMode="auto">
              <a:xfrm>
                <a:off x="1998"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19">
                <a:extLst>
                  <a:ext uri="{FF2B5EF4-FFF2-40B4-BE49-F238E27FC236}">
                    <a16:creationId xmlns:a16="http://schemas.microsoft.com/office/drawing/2014/main" id="{8F2266F1-C8BA-72A4-D513-261A7570D316}"/>
                  </a:ext>
                </a:extLst>
              </p:cNvPr>
              <p:cNvSpPr>
                <a:spLocks noChangeShapeType="1"/>
              </p:cNvSpPr>
              <p:nvPr/>
            </p:nvSpPr>
            <p:spPr bwMode="auto">
              <a:xfrm>
                <a:off x="2297"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0">
                <a:extLst>
                  <a:ext uri="{FF2B5EF4-FFF2-40B4-BE49-F238E27FC236}">
                    <a16:creationId xmlns:a16="http://schemas.microsoft.com/office/drawing/2014/main" id="{E2DDE7B7-DD43-8299-C8F7-2787130A5670}"/>
                  </a:ext>
                </a:extLst>
              </p:cNvPr>
              <p:cNvSpPr>
                <a:spLocks noChangeShapeType="1"/>
              </p:cNvSpPr>
              <p:nvPr/>
            </p:nvSpPr>
            <p:spPr bwMode="auto">
              <a:xfrm>
                <a:off x="2595"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1">
                <a:extLst>
                  <a:ext uri="{FF2B5EF4-FFF2-40B4-BE49-F238E27FC236}">
                    <a16:creationId xmlns:a16="http://schemas.microsoft.com/office/drawing/2014/main" id="{48756B60-CDBD-DC4B-763B-4AB582497B7A}"/>
                  </a:ext>
                </a:extLst>
              </p:cNvPr>
              <p:cNvSpPr>
                <a:spLocks noChangeShapeType="1"/>
              </p:cNvSpPr>
              <p:nvPr/>
            </p:nvSpPr>
            <p:spPr bwMode="auto">
              <a:xfrm>
                <a:off x="2893"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Rectangle 25">
                <a:extLst>
                  <a:ext uri="{FF2B5EF4-FFF2-40B4-BE49-F238E27FC236}">
                    <a16:creationId xmlns:a16="http://schemas.microsoft.com/office/drawing/2014/main" id="{124F7C01-ED99-656E-98E7-DA7E9BEFFC8A}"/>
                  </a:ext>
                </a:extLst>
              </p:cNvPr>
              <p:cNvSpPr>
                <a:spLocks noChangeArrowheads="1"/>
              </p:cNvSpPr>
              <p:nvPr/>
            </p:nvSpPr>
            <p:spPr bwMode="auto">
              <a:xfrm>
                <a:off x="1079" y="259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7" name="Rectangle 26">
                <a:extLst>
                  <a:ext uri="{FF2B5EF4-FFF2-40B4-BE49-F238E27FC236}">
                    <a16:creationId xmlns:a16="http://schemas.microsoft.com/office/drawing/2014/main" id="{B1241A91-843B-2941-C6C2-BD46175831DC}"/>
                  </a:ext>
                </a:extLst>
              </p:cNvPr>
              <p:cNvSpPr>
                <a:spLocks noChangeArrowheads="1"/>
              </p:cNvSpPr>
              <p:nvPr/>
            </p:nvSpPr>
            <p:spPr bwMode="auto">
              <a:xfrm>
                <a:off x="1376" y="259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6FD56FE3-2550-E3AB-E398-26D52DE87CBA}"/>
                  </a:ext>
                </a:extLst>
              </p:cNvPr>
              <p:cNvSpPr>
                <a:spLocks noChangeArrowheads="1"/>
              </p:cNvSpPr>
              <p:nvPr/>
            </p:nvSpPr>
            <p:spPr bwMode="auto">
              <a:xfrm>
                <a:off x="1677" y="259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9" name="Rectangle 28">
                <a:extLst>
                  <a:ext uri="{FF2B5EF4-FFF2-40B4-BE49-F238E27FC236}">
                    <a16:creationId xmlns:a16="http://schemas.microsoft.com/office/drawing/2014/main" id="{8B11B054-E37F-62BA-FC57-1581C2D33F1F}"/>
                  </a:ext>
                </a:extLst>
              </p:cNvPr>
              <p:cNvSpPr>
                <a:spLocks noChangeArrowheads="1"/>
              </p:cNvSpPr>
              <p:nvPr/>
            </p:nvSpPr>
            <p:spPr bwMode="auto">
              <a:xfrm>
                <a:off x="1982"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0" name="Rectangle 29">
                <a:extLst>
                  <a:ext uri="{FF2B5EF4-FFF2-40B4-BE49-F238E27FC236}">
                    <a16:creationId xmlns:a16="http://schemas.microsoft.com/office/drawing/2014/main" id="{1738530D-ED12-C080-99CA-0A076583B23C}"/>
                  </a:ext>
                </a:extLst>
              </p:cNvPr>
              <p:cNvSpPr>
                <a:spLocks noChangeArrowheads="1"/>
              </p:cNvSpPr>
              <p:nvPr/>
            </p:nvSpPr>
            <p:spPr bwMode="auto">
              <a:xfrm>
                <a:off x="2279"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DD7A0547-687B-9549-9350-5D94C0E39AFB}"/>
                  </a:ext>
                </a:extLst>
              </p:cNvPr>
              <p:cNvSpPr>
                <a:spLocks noChangeArrowheads="1"/>
              </p:cNvSpPr>
              <p:nvPr/>
            </p:nvSpPr>
            <p:spPr bwMode="auto">
              <a:xfrm>
                <a:off x="2579"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7137C1C4-E0FD-AD11-9B78-5169FF01CF78}"/>
                  </a:ext>
                </a:extLst>
              </p:cNvPr>
              <p:cNvSpPr>
                <a:spLocks noChangeArrowheads="1"/>
              </p:cNvSpPr>
              <p:nvPr/>
            </p:nvSpPr>
            <p:spPr bwMode="auto">
              <a:xfrm>
                <a:off x="2876"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Line 29">
                <a:extLst>
                  <a:ext uri="{FF2B5EF4-FFF2-40B4-BE49-F238E27FC236}">
                    <a16:creationId xmlns:a16="http://schemas.microsoft.com/office/drawing/2014/main" id="{E41518D7-19F1-CC34-B867-91E6AF7D4DBD}"/>
                  </a:ext>
                </a:extLst>
              </p:cNvPr>
              <p:cNvSpPr>
                <a:spLocks noChangeShapeType="1"/>
              </p:cNvSpPr>
              <p:nvPr/>
            </p:nvSpPr>
            <p:spPr bwMode="auto">
              <a:xfrm flipV="1">
                <a:off x="1104" y="1153"/>
                <a:ext cx="0" cy="141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4" name="Line 30">
                <a:extLst>
                  <a:ext uri="{FF2B5EF4-FFF2-40B4-BE49-F238E27FC236}">
                    <a16:creationId xmlns:a16="http://schemas.microsoft.com/office/drawing/2014/main" id="{AC2D29E1-3787-D453-A13E-B82C362D0623}"/>
                  </a:ext>
                </a:extLst>
              </p:cNvPr>
              <p:cNvSpPr>
                <a:spLocks noChangeShapeType="1"/>
              </p:cNvSpPr>
              <p:nvPr/>
            </p:nvSpPr>
            <p:spPr bwMode="auto">
              <a:xfrm flipV="1">
                <a:off x="2893" y="1153"/>
                <a:ext cx="0" cy="141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5" name="Line 31">
                <a:extLst>
                  <a:ext uri="{FF2B5EF4-FFF2-40B4-BE49-F238E27FC236}">
                    <a16:creationId xmlns:a16="http://schemas.microsoft.com/office/drawing/2014/main" id="{3A32440A-F1D5-45D7-DBC2-C0C2375B53C5}"/>
                  </a:ext>
                </a:extLst>
              </p:cNvPr>
              <p:cNvSpPr>
                <a:spLocks noChangeShapeType="1"/>
              </p:cNvSpPr>
              <p:nvPr/>
            </p:nvSpPr>
            <p:spPr bwMode="auto">
              <a:xfrm>
                <a:off x="1104" y="256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6" name="Line 32">
                <a:extLst>
                  <a:ext uri="{FF2B5EF4-FFF2-40B4-BE49-F238E27FC236}">
                    <a16:creationId xmlns:a16="http://schemas.microsoft.com/office/drawing/2014/main" id="{5BE00CD6-193F-C670-6567-5E9A613E4210}"/>
                  </a:ext>
                </a:extLst>
              </p:cNvPr>
              <p:cNvSpPr>
                <a:spLocks noChangeShapeType="1"/>
              </p:cNvSpPr>
              <p:nvPr/>
            </p:nvSpPr>
            <p:spPr bwMode="auto">
              <a:xfrm>
                <a:off x="1104" y="242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7" name="Line 33">
                <a:extLst>
                  <a:ext uri="{FF2B5EF4-FFF2-40B4-BE49-F238E27FC236}">
                    <a16:creationId xmlns:a16="http://schemas.microsoft.com/office/drawing/2014/main" id="{9944B589-E38C-9CD6-378F-BDC53E8A533D}"/>
                  </a:ext>
                </a:extLst>
              </p:cNvPr>
              <p:cNvSpPr>
                <a:spLocks noChangeShapeType="1"/>
              </p:cNvSpPr>
              <p:nvPr/>
            </p:nvSpPr>
            <p:spPr bwMode="auto">
              <a:xfrm>
                <a:off x="1104" y="228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8" name="Line 34">
                <a:extLst>
                  <a:ext uri="{FF2B5EF4-FFF2-40B4-BE49-F238E27FC236}">
                    <a16:creationId xmlns:a16="http://schemas.microsoft.com/office/drawing/2014/main" id="{A3DFC21B-D14F-BADC-1D03-EFF2E5887B11}"/>
                  </a:ext>
                </a:extLst>
              </p:cNvPr>
              <p:cNvSpPr>
                <a:spLocks noChangeShapeType="1"/>
              </p:cNvSpPr>
              <p:nvPr/>
            </p:nvSpPr>
            <p:spPr bwMode="auto">
              <a:xfrm>
                <a:off x="1104" y="214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Line 35">
                <a:extLst>
                  <a:ext uri="{FF2B5EF4-FFF2-40B4-BE49-F238E27FC236}">
                    <a16:creationId xmlns:a16="http://schemas.microsoft.com/office/drawing/2014/main" id="{07CCE138-5D20-05CC-C229-6D9E8951B5A4}"/>
                  </a:ext>
                </a:extLst>
              </p:cNvPr>
              <p:cNvSpPr>
                <a:spLocks noChangeShapeType="1"/>
              </p:cNvSpPr>
              <p:nvPr/>
            </p:nvSpPr>
            <p:spPr bwMode="auto">
              <a:xfrm>
                <a:off x="1104" y="200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Line 36">
                <a:extLst>
                  <a:ext uri="{FF2B5EF4-FFF2-40B4-BE49-F238E27FC236}">
                    <a16:creationId xmlns:a16="http://schemas.microsoft.com/office/drawing/2014/main" id="{8ED0515B-5A7E-0125-3502-EE998732A823}"/>
                  </a:ext>
                </a:extLst>
              </p:cNvPr>
              <p:cNvSpPr>
                <a:spLocks noChangeShapeType="1"/>
              </p:cNvSpPr>
              <p:nvPr/>
            </p:nvSpPr>
            <p:spPr bwMode="auto">
              <a:xfrm>
                <a:off x="1104" y="186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Line 37">
                <a:extLst>
                  <a:ext uri="{FF2B5EF4-FFF2-40B4-BE49-F238E27FC236}">
                    <a16:creationId xmlns:a16="http://schemas.microsoft.com/office/drawing/2014/main" id="{DF898A67-8A90-EC52-82BF-744D84F60E3F}"/>
                  </a:ext>
                </a:extLst>
              </p:cNvPr>
              <p:cNvSpPr>
                <a:spLocks noChangeShapeType="1"/>
              </p:cNvSpPr>
              <p:nvPr/>
            </p:nvSpPr>
            <p:spPr bwMode="auto">
              <a:xfrm>
                <a:off x="1104" y="17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Line 38">
                <a:extLst>
                  <a:ext uri="{FF2B5EF4-FFF2-40B4-BE49-F238E27FC236}">
                    <a16:creationId xmlns:a16="http://schemas.microsoft.com/office/drawing/2014/main" id="{93AADC9A-4CC2-A47D-A9F2-FEAEA937CF03}"/>
                  </a:ext>
                </a:extLst>
              </p:cNvPr>
              <p:cNvSpPr>
                <a:spLocks noChangeShapeType="1"/>
              </p:cNvSpPr>
              <p:nvPr/>
            </p:nvSpPr>
            <p:spPr bwMode="auto">
              <a:xfrm>
                <a:off x="1104" y="157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Line 39">
                <a:extLst>
                  <a:ext uri="{FF2B5EF4-FFF2-40B4-BE49-F238E27FC236}">
                    <a16:creationId xmlns:a16="http://schemas.microsoft.com/office/drawing/2014/main" id="{FFD638B0-9D0D-AC4F-01D9-2041043B7049}"/>
                  </a:ext>
                </a:extLst>
              </p:cNvPr>
              <p:cNvSpPr>
                <a:spLocks noChangeShapeType="1"/>
              </p:cNvSpPr>
              <p:nvPr/>
            </p:nvSpPr>
            <p:spPr bwMode="auto">
              <a:xfrm>
                <a:off x="1104" y="143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Line 40">
                <a:extLst>
                  <a:ext uri="{FF2B5EF4-FFF2-40B4-BE49-F238E27FC236}">
                    <a16:creationId xmlns:a16="http://schemas.microsoft.com/office/drawing/2014/main" id="{78AD51FE-D7AD-3CBA-EC0C-767B93DDE51C}"/>
                  </a:ext>
                </a:extLst>
              </p:cNvPr>
              <p:cNvSpPr>
                <a:spLocks noChangeShapeType="1"/>
              </p:cNvSpPr>
              <p:nvPr/>
            </p:nvSpPr>
            <p:spPr bwMode="auto">
              <a:xfrm>
                <a:off x="1104" y="129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Line 41">
                <a:extLst>
                  <a:ext uri="{FF2B5EF4-FFF2-40B4-BE49-F238E27FC236}">
                    <a16:creationId xmlns:a16="http://schemas.microsoft.com/office/drawing/2014/main" id="{5FC868CC-1D67-FD5F-4A30-7A060C1E7204}"/>
                  </a:ext>
                </a:extLst>
              </p:cNvPr>
              <p:cNvSpPr>
                <a:spLocks noChangeShapeType="1"/>
              </p:cNvSpPr>
              <p:nvPr/>
            </p:nvSpPr>
            <p:spPr bwMode="auto">
              <a:xfrm>
                <a:off x="1104" y="11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6" name="Line 42">
                <a:extLst>
                  <a:ext uri="{FF2B5EF4-FFF2-40B4-BE49-F238E27FC236}">
                    <a16:creationId xmlns:a16="http://schemas.microsoft.com/office/drawing/2014/main" id="{7C4E684C-4338-895A-325C-8D0CE99E0E42}"/>
                  </a:ext>
                </a:extLst>
              </p:cNvPr>
              <p:cNvSpPr>
                <a:spLocks noChangeShapeType="1"/>
              </p:cNvSpPr>
              <p:nvPr/>
            </p:nvSpPr>
            <p:spPr bwMode="auto">
              <a:xfrm flipH="1">
                <a:off x="2875" y="256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7" name="Line 43">
                <a:extLst>
                  <a:ext uri="{FF2B5EF4-FFF2-40B4-BE49-F238E27FC236}">
                    <a16:creationId xmlns:a16="http://schemas.microsoft.com/office/drawing/2014/main" id="{C3D4CA79-EE52-3212-AACF-F365CFF0D542}"/>
                  </a:ext>
                </a:extLst>
              </p:cNvPr>
              <p:cNvSpPr>
                <a:spLocks noChangeShapeType="1"/>
              </p:cNvSpPr>
              <p:nvPr/>
            </p:nvSpPr>
            <p:spPr bwMode="auto">
              <a:xfrm flipH="1">
                <a:off x="2875" y="242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8" name="Line 44">
                <a:extLst>
                  <a:ext uri="{FF2B5EF4-FFF2-40B4-BE49-F238E27FC236}">
                    <a16:creationId xmlns:a16="http://schemas.microsoft.com/office/drawing/2014/main" id="{31897880-EE1C-FD03-6820-6ACC04D05ECE}"/>
                  </a:ext>
                </a:extLst>
              </p:cNvPr>
              <p:cNvSpPr>
                <a:spLocks noChangeShapeType="1"/>
              </p:cNvSpPr>
              <p:nvPr/>
            </p:nvSpPr>
            <p:spPr bwMode="auto">
              <a:xfrm flipH="1">
                <a:off x="2875" y="228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9" name="Line 45">
                <a:extLst>
                  <a:ext uri="{FF2B5EF4-FFF2-40B4-BE49-F238E27FC236}">
                    <a16:creationId xmlns:a16="http://schemas.microsoft.com/office/drawing/2014/main" id="{AB796B2E-70AC-070B-D82A-015AB9A4A2DB}"/>
                  </a:ext>
                </a:extLst>
              </p:cNvPr>
              <p:cNvSpPr>
                <a:spLocks noChangeShapeType="1"/>
              </p:cNvSpPr>
              <p:nvPr/>
            </p:nvSpPr>
            <p:spPr bwMode="auto">
              <a:xfrm flipH="1">
                <a:off x="2875" y="214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0" name="Line 46">
                <a:extLst>
                  <a:ext uri="{FF2B5EF4-FFF2-40B4-BE49-F238E27FC236}">
                    <a16:creationId xmlns:a16="http://schemas.microsoft.com/office/drawing/2014/main" id="{71376038-3AAA-B627-2B3C-2F51B558523F}"/>
                  </a:ext>
                </a:extLst>
              </p:cNvPr>
              <p:cNvSpPr>
                <a:spLocks noChangeShapeType="1"/>
              </p:cNvSpPr>
              <p:nvPr/>
            </p:nvSpPr>
            <p:spPr bwMode="auto">
              <a:xfrm flipH="1">
                <a:off x="2875" y="200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Line 47">
                <a:extLst>
                  <a:ext uri="{FF2B5EF4-FFF2-40B4-BE49-F238E27FC236}">
                    <a16:creationId xmlns:a16="http://schemas.microsoft.com/office/drawing/2014/main" id="{AA2420AD-F1A6-10AB-347D-F710B91D7F5D}"/>
                  </a:ext>
                </a:extLst>
              </p:cNvPr>
              <p:cNvSpPr>
                <a:spLocks noChangeShapeType="1"/>
              </p:cNvSpPr>
              <p:nvPr/>
            </p:nvSpPr>
            <p:spPr bwMode="auto">
              <a:xfrm flipH="1">
                <a:off x="2875" y="186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Line 48">
                <a:extLst>
                  <a:ext uri="{FF2B5EF4-FFF2-40B4-BE49-F238E27FC236}">
                    <a16:creationId xmlns:a16="http://schemas.microsoft.com/office/drawing/2014/main" id="{E3377DBC-EF48-9494-1872-F736516DC67E}"/>
                  </a:ext>
                </a:extLst>
              </p:cNvPr>
              <p:cNvSpPr>
                <a:spLocks noChangeShapeType="1"/>
              </p:cNvSpPr>
              <p:nvPr/>
            </p:nvSpPr>
            <p:spPr bwMode="auto">
              <a:xfrm flipH="1">
                <a:off x="2875" y="17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Line 49">
                <a:extLst>
                  <a:ext uri="{FF2B5EF4-FFF2-40B4-BE49-F238E27FC236}">
                    <a16:creationId xmlns:a16="http://schemas.microsoft.com/office/drawing/2014/main" id="{6821C0BC-A4CB-06BE-7F5E-6414D4E0397B}"/>
                  </a:ext>
                </a:extLst>
              </p:cNvPr>
              <p:cNvSpPr>
                <a:spLocks noChangeShapeType="1"/>
              </p:cNvSpPr>
              <p:nvPr/>
            </p:nvSpPr>
            <p:spPr bwMode="auto">
              <a:xfrm flipH="1">
                <a:off x="2875" y="157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Line 50">
                <a:extLst>
                  <a:ext uri="{FF2B5EF4-FFF2-40B4-BE49-F238E27FC236}">
                    <a16:creationId xmlns:a16="http://schemas.microsoft.com/office/drawing/2014/main" id="{A0C50B34-6777-C42C-D0DC-9479EE69CF1D}"/>
                  </a:ext>
                </a:extLst>
              </p:cNvPr>
              <p:cNvSpPr>
                <a:spLocks noChangeShapeType="1"/>
              </p:cNvSpPr>
              <p:nvPr/>
            </p:nvSpPr>
            <p:spPr bwMode="auto">
              <a:xfrm flipH="1">
                <a:off x="2875" y="143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Line 51">
                <a:extLst>
                  <a:ext uri="{FF2B5EF4-FFF2-40B4-BE49-F238E27FC236}">
                    <a16:creationId xmlns:a16="http://schemas.microsoft.com/office/drawing/2014/main" id="{87DB5E0B-5E19-BE45-65E5-C40FC78F645C}"/>
                  </a:ext>
                </a:extLst>
              </p:cNvPr>
              <p:cNvSpPr>
                <a:spLocks noChangeShapeType="1"/>
              </p:cNvSpPr>
              <p:nvPr/>
            </p:nvSpPr>
            <p:spPr bwMode="auto">
              <a:xfrm flipH="1">
                <a:off x="2875" y="1294"/>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Line 52">
                <a:extLst>
                  <a:ext uri="{FF2B5EF4-FFF2-40B4-BE49-F238E27FC236}">
                    <a16:creationId xmlns:a16="http://schemas.microsoft.com/office/drawing/2014/main" id="{2A846F23-AA55-7985-4890-A188B78FE645}"/>
                  </a:ext>
                </a:extLst>
              </p:cNvPr>
              <p:cNvSpPr>
                <a:spLocks noChangeShapeType="1"/>
              </p:cNvSpPr>
              <p:nvPr/>
            </p:nvSpPr>
            <p:spPr bwMode="auto">
              <a:xfrm flipH="1">
                <a:off x="2875" y="11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Rectangle 56">
                <a:extLst>
                  <a:ext uri="{FF2B5EF4-FFF2-40B4-BE49-F238E27FC236}">
                    <a16:creationId xmlns:a16="http://schemas.microsoft.com/office/drawing/2014/main" id="{4B04E652-9B49-4878-03CA-8FCAB07FFD17}"/>
                  </a:ext>
                </a:extLst>
              </p:cNvPr>
              <p:cNvSpPr>
                <a:spLocks noChangeArrowheads="1"/>
              </p:cNvSpPr>
              <p:nvPr/>
            </p:nvSpPr>
            <p:spPr bwMode="auto">
              <a:xfrm>
                <a:off x="1018" y="251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FF68FB3E-DC32-E392-EB53-FDF8BDE11096}"/>
                  </a:ext>
                </a:extLst>
              </p:cNvPr>
              <p:cNvSpPr>
                <a:spLocks noChangeArrowheads="1"/>
              </p:cNvSpPr>
              <p:nvPr/>
            </p:nvSpPr>
            <p:spPr bwMode="auto">
              <a:xfrm>
                <a:off x="973" y="2229"/>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C0BFD4C2-414B-922C-D7CE-FF9CA2403187}"/>
                  </a:ext>
                </a:extLst>
              </p:cNvPr>
              <p:cNvSpPr>
                <a:spLocks noChangeArrowheads="1"/>
              </p:cNvSpPr>
              <p:nvPr/>
            </p:nvSpPr>
            <p:spPr bwMode="auto">
              <a:xfrm>
                <a:off x="973" y="1949"/>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0" name="Rectangle 59">
                <a:extLst>
                  <a:ext uri="{FF2B5EF4-FFF2-40B4-BE49-F238E27FC236}">
                    <a16:creationId xmlns:a16="http://schemas.microsoft.com/office/drawing/2014/main" id="{31F5CBC8-A412-4DD2-3B53-C83FB99E3D71}"/>
                  </a:ext>
                </a:extLst>
              </p:cNvPr>
              <p:cNvSpPr>
                <a:spLocks noChangeArrowheads="1"/>
              </p:cNvSpPr>
              <p:nvPr/>
            </p:nvSpPr>
            <p:spPr bwMode="auto">
              <a:xfrm>
                <a:off x="973" y="1664"/>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2862816E-8005-841A-E463-A14BFAF8A31D}"/>
                  </a:ext>
                </a:extLst>
              </p:cNvPr>
              <p:cNvSpPr>
                <a:spLocks noChangeArrowheads="1"/>
              </p:cNvSpPr>
              <p:nvPr/>
            </p:nvSpPr>
            <p:spPr bwMode="auto">
              <a:xfrm>
                <a:off x="973" y="1384"/>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1F2BA53D-32FB-4FFD-B47E-6A3CE09CC7CB}"/>
                  </a:ext>
                </a:extLst>
              </p:cNvPr>
              <p:cNvSpPr>
                <a:spLocks noChangeArrowheads="1"/>
              </p:cNvSpPr>
              <p:nvPr/>
            </p:nvSpPr>
            <p:spPr bwMode="auto">
              <a:xfrm>
                <a:off x="1018" y="109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63" name="Freeform 64">
                <a:extLst>
                  <a:ext uri="{FF2B5EF4-FFF2-40B4-BE49-F238E27FC236}">
                    <a16:creationId xmlns:a16="http://schemas.microsoft.com/office/drawing/2014/main" id="{B47BE36A-FCE5-1B53-4EF9-60B8315DCAE2}"/>
                  </a:ext>
                </a:extLst>
              </p:cNvPr>
              <p:cNvSpPr>
                <a:spLocks/>
              </p:cNvSpPr>
              <p:nvPr/>
            </p:nvSpPr>
            <p:spPr bwMode="auto">
              <a:xfrm>
                <a:off x="1104" y="1156"/>
                <a:ext cx="1789" cy="1408"/>
              </a:xfrm>
              <a:custGeom>
                <a:avLst/>
                <a:gdLst>
                  <a:gd name="T0" fmla="*/ 0 w 1789"/>
                  <a:gd name="T1" fmla="*/ 1408 h 1408"/>
                  <a:gd name="T2" fmla="*/ 30 w 1789"/>
                  <a:gd name="T3" fmla="*/ 1407 h 1408"/>
                  <a:gd name="T4" fmla="*/ 60 w 1789"/>
                  <a:gd name="T5" fmla="*/ 1406 h 1408"/>
                  <a:gd name="T6" fmla="*/ 90 w 1789"/>
                  <a:gd name="T7" fmla="*/ 1405 h 1408"/>
                  <a:gd name="T8" fmla="*/ 119 w 1789"/>
                  <a:gd name="T9" fmla="*/ 1404 h 1408"/>
                  <a:gd name="T10" fmla="*/ 149 w 1789"/>
                  <a:gd name="T11" fmla="*/ 1402 h 1408"/>
                  <a:gd name="T12" fmla="*/ 179 w 1789"/>
                  <a:gd name="T13" fmla="*/ 1400 h 1408"/>
                  <a:gd name="T14" fmla="*/ 209 w 1789"/>
                  <a:gd name="T15" fmla="*/ 1397 h 1408"/>
                  <a:gd name="T16" fmla="*/ 238 w 1789"/>
                  <a:gd name="T17" fmla="*/ 1394 h 1408"/>
                  <a:gd name="T18" fmla="*/ 268 w 1789"/>
                  <a:gd name="T19" fmla="*/ 1391 h 1408"/>
                  <a:gd name="T20" fmla="*/ 298 w 1789"/>
                  <a:gd name="T21" fmla="*/ 1386 h 1408"/>
                  <a:gd name="T22" fmla="*/ 328 w 1789"/>
                  <a:gd name="T23" fmla="*/ 1380 h 1408"/>
                  <a:gd name="T24" fmla="*/ 358 w 1789"/>
                  <a:gd name="T25" fmla="*/ 1374 h 1408"/>
                  <a:gd name="T26" fmla="*/ 388 w 1789"/>
                  <a:gd name="T27" fmla="*/ 1366 h 1408"/>
                  <a:gd name="T28" fmla="*/ 417 w 1789"/>
                  <a:gd name="T29" fmla="*/ 1356 h 1408"/>
                  <a:gd name="T30" fmla="*/ 447 w 1789"/>
                  <a:gd name="T31" fmla="*/ 1344 h 1408"/>
                  <a:gd name="T32" fmla="*/ 477 w 1789"/>
                  <a:gd name="T33" fmla="*/ 1330 h 1408"/>
                  <a:gd name="T34" fmla="*/ 507 w 1789"/>
                  <a:gd name="T35" fmla="*/ 1314 h 1408"/>
                  <a:gd name="T36" fmla="*/ 537 w 1789"/>
                  <a:gd name="T37" fmla="*/ 1294 h 1408"/>
                  <a:gd name="T38" fmla="*/ 566 w 1789"/>
                  <a:gd name="T39" fmla="*/ 1270 h 1408"/>
                  <a:gd name="T40" fmla="*/ 596 w 1789"/>
                  <a:gd name="T41" fmla="*/ 1243 h 1408"/>
                  <a:gd name="T42" fmla="*/ 626 w 1789"/>
                  <a:gd name="T43" fmla="*/ 1211 h 1408"/>
                  <a:gd name="T44" fmla="*/ 656 w 1789"/>
                  <a:gd name="T45" fmla="*/ 1174 h 1408"/>
                  <a:gd name="T46" fmla="*/ 686 w 1789"/>
                  <a:gd name="T47" fmla="*/ 1132 h 1408"/>
                  <a:gd name="T48" fmla="*/ 716 w 1789"/>
                  <a:gd name="T49" fmla="*/ 1084 h 1408"/>
                  <a:gd name="T50" fmla="*/ 745 w 1789"/>
                  <a:gd name="T51" fmla="*/ 1031 h 1408"/>
                  <a:gd name="T52" fmla="*/ 775 w 1789"/>
                  <a:gd name="T53" fmla="*/ 973 h 1408"/>
                  <a:gd name="T54" fmla="*/ 805 w 1789"/>
                  <a:gd name="T55" fmla="*/ 910 h 1408"/>
                  <a:gd name="T56" fmla="*/ 835 w 1789"/>
                  <a:gd name="T57" fmla="*/ 844 h 1408"/>
                  <a:gd name="T58" fmla="*/ 865 w 1789"/>
                  <a:gd name="T59" fmla="*/ 775 h 1408"/>
                  <a:gd name="T60" fmla="*/ 894 w 1789"/>
                  <a:gd name="T61" fmla="*/ 704 h 1408"/>
                  <a:gd name="T62" fmla="*/ 924 w 1789"/>
                  <a:gd name="T63" fmla="*/ 634 h 1408"/>
                  <a:gd name="T64" fmla="*/ 954 w 1789"/>
                  <a:gd name="T65" fmla="*/ 565 h 1408"/>
                  <a:gd name="T66" fmla="*/ 984 w 1789"/>
                  <a:gd name="T67" fmla="*/ 498 h 1408"/>
                  <a:gd name="T68" fmla="*/ 1014 w 1789"/>
                  <a:gd name="T69" fmla="*/ 436 h 1408"/>
                  <a:gd name="T70" fmla="*/ 1043 w 1789"/>
                  <a:gd name="T71" fmla="*/ 377 h 1408"/>
                  <a:gd name="T72" fmla="*/ 1073 w 1789"/>
                  <a:gd name="T73" fmla="*/ 324 h 1408"/>
                  <a:gd name="T74" fmla="*/ 1103 w 1789"/>
                  <a:gd name="T75" fmla="*/ 277 h 1408"/>
                  <a:gd name="T76" fmla="*/ 1133 w 1789"/>
                  <a:gd name="T77" fmla="*/ 235 h 1408"/>
                  <a:gd name="T78" fmla="*/ 1163 w 1789"/>
                  <a:gd name="T79" fmla="*/ 198 h 1408"/>
                  <a:gd name="T80" fmla="*/ 1193 w 1789"/>
                  <a:gd name="T81" fmla="*/ 166 h 1408"/>
                  <a:gd name="T82" fmla="*/ 1222 w 1789"/>
                  <a:gd name="T83" fmla="*/ 138 h 1408"/>
                  <a:gd name="T84" fmla="*/ 1252 w 1789"/>
                  <a:gd name="T85" fmla="*/ 115 h 1408"/>
                  <a:gd name="T86" fmla="*/ 1282 w 1789"/>
                  <a:gd name="T87" fmla="*/ 95 h 1408"/>
                  <a:gd name="T88" fmla="*/ 1312 w 1789"/>
                  <a:gd name="T89" fmla="*/ 78 h 1408"/>
                  <a:gd name="T90" fmla="*/ 1342 w 1789"/>
                  <a:gd name="T91" fmla="*/ 64 h 1408"/>
                  <a:gd name="T92" fmla="*/ 1371 w 1789"/>
                  <a:gd name="T93" fmla="*/ 52 h 1408"/>
                  <a:gd name="T94" fmla="*/ 1401 w 1789"/>
                  <a:gd name="T95" fmla="*/ 43 h 1408"/>
                  <a:gd name="T96" fmla="*/ 1431 w 1789"/>
                  <a:gd name="T97" fmla="*/ 35 h 1408"/>
                  <a:gd name="T98" fmla="*/ 1461 w 1789"/>
                  <a:gd name="T99" fmla="*/ 28 h 1408"/>
                  <a:gd name="T100" fmla="*/ 1491 w 1789"/>
                  <a:gd name="T101" fmla="*/ 22 h 1408"/>
                  <a:gd name="T102" fmla="*/ 1521 w 1789"/>
                  <a:gd name="T103" fmla="*/ 18 h 1408"/>
                  <a:gd name="T104" fmla="*/ 1550 w 1789"/>
                  <a:gd name="T105" fmla="*/ 14 h 1408"/>
                  <a:gd name="T106" fmla="*/ 1580 w 1789"/>
                  <a:gd name="T107" fmla="*/ 11 h 1408"/>
                  <a:gd name="T108" fmla="*/ 1610 w 1789"/>
                  <a:gd name="T109" fmla="*/ 8 h 1408"/>
                  <a:gd name="T110" fmla="*/ 1640 w 1789"/>
                  <a:gd name="T111" fmla="*/ 6 h 1408"/>
                  <a:gd name="T112" fmla="*/ 1670 w 1789"/>
                  <a:gd name="T113" fmla="*/ 5 h 1408"/>
                  <a:gd name="T114" fmla="*/ 1699 w 1789"/>
                  <a:gd name="T115" fmla="*/ 3 h 1408"/>
                  <a:gd name="T116" fmla="*/ 1729 w 1789"/>
                  <a:gd name="T117" fmla="*/ 2 h 1408"/>
                  <a:gd name="T118" fmla="*/ 1759 w 1789"/>
                  <a:gd name="T119" fmla="*/ 1 h 1408"/>
                  <a:gd name="T120" fmla="*/ 1789 w 1789"/>
                  <a:gd name="T121" fmla="*/ 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89" h="1408">
                    <a:moveTo>
                      <a:pt x="0" y="1408"/>
                    </a:moveTo>
                    <a:lnTo>
                      <a:pt x="30" y="1407"/>
                    </a:lnTo>
                    <a:lnTo>
                      <a:pt x="60" y="1406"/>
                    </a:lnTo>
                    <a:lnTo>
                      <a:pt x="90" y="1405"/>
                    </a:lnTo>
                    <a:lnTo>
                      <a:pt x="119" y="1404"/>
                    </a:lnTo>
                    <a:lnTo>
                      <a:pt x="149" y="1402"/>
                    </a:lnTo>
                    <a:lnTo>
                      <a:pt x="179" y="1400"/>
                    </a:lnTo>
                    <a:lnTo>
                      <a:pt x="209" y="1397"/>
                    </a:lnTo>
                    <a:lnTo>
                      <a:pt x="238" y="1394"/>
                    </a:lnTo>
                    <a:lnTo>
                      <a:pt x="268" y="1391"/>
                    </a:lnTo>
                    <a:lnTo>
                      <a:pt x="298" y="1386"/>
                    </a:lnTo>
                    <a:lnTo>
                      <a:pt x="328" y="1380"/>
                    </a:lnTo>
                    <a:lnTo>
                      <a:pt x="358" y="1374"/>
                    </a:lnTo>
                    <a:lnTo>
                      <a:pt x="388" y="1366"/>
                    </a:lnTo>
                    <a:lnTo>
                      <a:pt x="417" y="1356"/>
                    </a:lnTo>
                    <a:lnTo>
                      <a:pt x="447" y="1344"/>
                    </a:lnTo>
                    <a:lnTo>
                      <a:pt x="477" y="1330"/>
                    </a:lnTo>
                    <a:lnTo>
                      <a:pt x="507" y="1314"/>
                    </a:lnTo>
                    <a:lnTo>
                      <a:pt x="537" y="1294"/>
                    </a:lnTo>
                    <a:lnTo>
                      <a:pt x="566" y="1270"/>
                    </a:lnTo>
                    <a:lnTo>
                      <a:pt x="596" y="1243"/>
                    </a:lnTo>
                    <a:lnTo>
                      <a:pt x="626" y="1211"/>
                    </a:lnTo>
                    <a:lnTo>
                      <a:pt x="656" y="1174"/>
                    </a:lnTo>
                    <a:lnTo>
                      <a:pt x="686" y="1132"/>
                    </a:lnTo>
                    <a:lnTo>
                      <a:pt x="716" y="1084"/>
                    </a:lnTo>
                    <a:lnTo>
                      <a:pt x="745" y="1031"/>
                    </a:lnTo>
                    <a:lnTo>
                      <a:pt x="775" y="973"/>
                    </a:lnTo>
                    <a:lnTo>
                      <a:pt x="805" y="910"/>
                    </a:lnTo>
                    <a:lnTo>
                      <a:pt x="835" y="844"/>
                    </a:lnTo>
                    <a:lnTo>
                      <a:pt x="865" y="775"/>
                    </a:lnTo>
                    <a:lnTo>
                      <a:pt x="894" y="704"/>
                    </a:lnTo>
                    <a:lnTo>
                      <a:pt x="924" y="634"/>
                    </a:lnTo>
                    <a:lnTo>
                      <a:pt x="954" y="565"/>
                    </a:lnTo>
                    <a:lnTo>
                      <a:pt x="984" y="498"/>
                    </a:lnTo>
                    <a:lnTo>
                      <a:pt x="1014" y="436"/>
                    </a:lnTo>
                    <a:lnTo>
                      <a:pt x="1043" y="377"/>
                    </a:lnTo>
                    <a:lnTo>
                      <a:pt x="1073" y="324"/>
                    </a:lnTo>
                    <a:lnTo>
                      <a:pt x="1103" y="277"/>
                    </a:lnTo>
                    <a:lnTo>
                      <a:pt x="1133" y="235"/>
                    </a:lnTo>
                    <a:lnTo>
                      <a:pt x="1163" y="198"/>
                    </a:lnTo>
                    <a:lnTo>
                      <a:pt x="1193" y="166"/>
                    </a:lnTo>
                    <a:lnTo>
                      <a:pt x="1222" y="138"/>
                    </a:lnTo>
                    <a:lnTo>
                      <a:pt x="1252" y="115"/>
                    </a:lnTo>
                    <a:lnTo>
                      <a:pt x="1282" y="95"/>
                    </a:lnTo>
                    <a:lnTo>
                      <a:pt x="1312" y="78"/>
                    </a:lnTo>
                    <a:lnTo>
                      <a:pt x="1342" y="64"/>
                    </a:lnTo>
                    <a:lnTo>
                      <a:pt x="1371" y="52"/>
                    </a:lnTo>
                    <a:lnTo>
                      <a:pt x="1401" y="43"/>
                    </a:lnTo>
                    <a:lnTo>
                      <a:pt x="1431" y="35"/>
                    </a:lnTo>
                    <a:lnTo>
                      <a:pt x="1461" y="28"/>
                    </a:lnTo>
                    <a:lnTo>
                      <a:pt x="1491" y="22"/>
                    </a:lnTo>
                    <a:lnTo>
                      <a:pt x="1521" y="18"/>
                    </a:lnTo>
                    <a:lnTo>
                      <a:pt x="1550" y="14"/>
                    </a:lnTo>
                    <a:lnTo>
                      <a:pt x="1580" y="11"/>
                    </a:lnTo>
                    <a:lnTo>
                      <a:pt x="1610" y="8"/>
                    </a:lnTo>
                    <a:lnTo>
                      <a:pt x="1640" y="6"/>
                    </a:lnTo>
                    <a:lnTo>
                      <a:pt x="1670" y="5"/>
                    </a:lnTo>
                    <a:lnTo>
                      <a:pt x="1699" y="3"/>
                    </a:lnTo>
                    <a:lnTo>
                      <a:pt x="1729" y="2"/>
                    </a:lnTo>
                    <a:lnTo>
                      <a:pt x="1759" y="1"/>
                    </a:lnTo>
                    <a:lnTo>
                      <a:pt x="1789" y="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grpSp>
          <p:nvGrpSpPr>
            <p:cNvPr id="64" name="Group 67">
              <a:extLst>
                <a:ext uri="{FF2B5EF4-FFF2-40B4-BE49-F238E27FC236}">
                  <a16:creationId xmlns:a16="http://schemas.microsoft.com/office/drawing/2014/main" id="{7EC17C1A-E229-0049-3082-D37A140E5548}"/>
                </a:ext>
              </a:extLst>
            </p:cNvPr>
            <p:cNvGrpSpPr>
              <a:grpSpLocks noChangeAspect="1"/>
            </p:cNvGrpSpPr>
            <p:nvPr/>
          </p:nvGrpSpPr>
          <p:grpSpPr bwMode="auto">
            <a:xfrm>
              <a:off x="4079418" y="3657600"/>
              <a:ext cx="3657600" cy="2743200"/>
              <a:chOff x="2966" y="1025"/>
              <a:chExt cx="2304" cy="1728"/>
            </a:xfrm>
          </p:grpSpPr>
          <p:sp>
            <p:nvSpPr>
              <p:cNvPr id="65" name="AutoShape 66">
                <a:extLst>
                  <a:ext uri="{FF2B5EF4-FFF2-40B4-BE49-F238E27FC236}">
                    <a16:creationId xmlns:a16="http://schemas.microsoft.com/office/drawing/2014/main" id="{78AD55CB-153C-56A6-3F07-6AD0FFB5128E}"/>
                  </a:ext>
                </a:extLst>
              </p:cNvPr>
              <p:cNvSpPr>
                <a:spLocks noChangeAspect="1" noChangeArrowheads="1" noTextEdit="1"/>
              </p:cNvSpPr>
              <p:nvPr/>
            </p:nvSpPr>
            <p:spPr bwMode="auto">
              <a:xfrm>
                <a:off x="2966" y="1025"/>
                <a:ext cx="230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68">
                <a:extLst>
                  <a:ext uri="{FF2B5EF4-FFF2-40B4-BE49-F238E27FC236}">
                    <a16:creationId xmlns:a16="http://schemas.microsoft.com/office/drawing/2014/main" id="{F34A25B4-682E-A0B0-527E-6FB4220DA7A7}"/>
                  </a:ext>
                </a:extLst>
              </p:cNvPr>
              <p:cNvSpPr>
                <a:spLocks noChangeArrowheads="1"/>
              </p:cNvSpPr>
              <p:nvPr/>
            </p:nvSpPr>
            <p:spPr bwMode="auto">
              <a:xfrm>
                <a:off x="3267" y="1153"/>
                <a:ext cx="1789" cy="1414"/>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1100"/>
              </a:p>
            </p:txBody>
          </p:sp>
          <p:sp>
            <p:nvSpPr>
              <p:cNvPr id="67" name="Line 69">
                <a:extLst>
                  <a:ext uri="{FF2B5EF4-FFF2-40B4-BE49-F238E27FC236}">
                    <a16:creationId xmlns:a16="http://schemas.microsoft.com/office/drawing/2014/main" id="{244F618D-11F1-0252-44E2-9289E663CAA9}"/>
                  </a:ext>
                </a:extLst>
              </p:cNvPr>
              <p:cNvSpPr>
                <a:spLocks noChangeShapeType="1"/>
              </p:cNvSpPr>
              <p:nvPr/>
            </p:nvSpPr>
            <p:spPr bwMode="auto">
              <a:xfrm>
                <a:off x="3267" y="2567"/>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8" name="Line 70">
                <a:extLst>
                  <a:ext uri="{FF2B5EF4-FFF2-40B4-BE49-F238E27FC236}">
                    <a16:creationId xmlns:a16="http://schemas.microsoft.com/office/drawing/2014/main" id="{2792BA25-070C-1E2C-5908-92E4CBCEB9A1}"/>
                  </a:ext>
                </a:extLst>
              </p:cNvPr>
              <p:cNvSpPr>
                <a:spLocks noChangeShapeType="1"/>
              </p:cNvSpPr>
              <p:nvPr/>
            </p:nvSpPr>
            <p:spPr bwMode="auto">
              <a:xfrm>
                <a:off x="3267" y="1153"/>
                <a:ext cx="1789"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9" name="Line 71">
                <a:extLst>
                  <a:ext uri="{FF2B5EF4-FFF2-40B4-BE49-F238E27FC236}">
                    <a16:creationId xmlns:a16="http://schemas.microsoft.com/office/drawing/2014/main" id="{103C9366-6F97-F211-A276-DDB3AEBC4803}"/>
                  </a:ext>
                </a:extLst>
              </p:cNvPr>
              <p:cNvSpPr>
                <a:spLocks noChangeShapeType="1"/>
              </p:cNvSpPr>
              <p:nvPr/>
            </p:nvSpPr>
            <p:spPr bwMode="auto">
              <a:xfrm flipV="1">
                <a:off x="3267"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0" name="Line 72">
                <a:extLst>
                  <a:ext uri="{FF2B5EF4-FFF2-40B4-BE49-F238E27FC236}">
                    <a16:creationId xmlns:a16="http://schemas.microsoft.com/office/drawing/2014/main" id="{1BC84183-C271-D727-66FB-F37C6F5F6DBB}"/>
                  </a:ext>
                </a:extLst>
              </p:cNvPr>
              <p:cNvSpPr>
                <a:spLocks noChangeShapeType="1"/>
              </p:cNvSpPr>
              <p:nvPr/>
            </p:nvSpPr>
            <p:spPr bwMode="auto">
              <a:xfrm flipV="1">
                <a:off x="3565"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1" name="Line 73">
                <a:extLst>
                  <a:ext uri="{FF2B5EF4-FFF2-40B4-BE49-F238E27FC236}">
                    <a16:creationId xmlns:a16="http://schemas.microsoft.com/office/drawing/2014/main" id="{A487F932-F9F0-DAD9-5371-3064EA26CA0F}"/>
                  </a:ext>
                </a:extLst>
              </p:cNvPr>
              <p:cNvSpPr>
                <a:spLocks noChangeShapeType="1"/>
              </p:cNvSpPr>
              <p:nvPr/>
            </p:nvSpPr>
            <p:spPr bwMode="auto">
              <a:xfrm flipV="1">
                <a:off x="3863"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2" name="Line 74">
                <a:extLst>
                  <a:ext uri="{FF2B5EF4-FFF2-40B4-BE49-F238E27FC236}">
                    <a16:creationId xmlns:a16="http://schemas.microsoft.com/office/drawing/2014/main" id="{E590863F-F5F0-BA4A-0AB9-7F9C9AFEDC90}"/>
                  </a:ext>
                </a:extLst>
              </p:cNvPr>
              <p:cNvSpPr>
                <a:spLocks noChangeShapeType="1"/>
              </p:cNvSpPr>
              <p:nvPr/>
            </p:nvSpPr>
            <p:spPr bwMode="auto">
              <a:xfrm flipV="1">
                <a:off x="4161"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3" name="Line 75">
                <a:extLst>
                  <a:ext uri="{FF2B5EF4-FFF2-40B4-BE49-F238E27FC236}">
                    <a16:creationId xmlns:a16="http://schemas.microsoft.com/office/drawing/2014/main" id="{CA87A159-3593-D1BE-C34C-ADF07CD2DAC3}"/>
                  </a:ext>
                </a:extLst>
              </p:cNvPr>
              <p:cNvSpPr>
                <a:spLocks noChangeShapeType="1"/>
              </p:cNvSpPr>
              <p:nvPr/>
            </p:nvSpPr>
            <p:spPr bwMode="auto">
              <a:xfrm flipV="1">
                <a:off x="4460"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4" name="Line 76">
                <a:extLst>
                  <a:ext uri="{FF2B5EF4-FFF2-40B4-BE49-F238E27FC236}">
                    <a16:creationId xmlns:a16="http://schemas.microsoft.com/office/drawing/2014/main" id="{6D299458-28FB-4577-CE14-1820CAA3F7A4}"/>
                  </a:ext>
                </a:extLst>
              </p:cNvPr>
              <p:cNvSpPr>
                <a:spLocks noChangeShapeType="1"/>
              </p:cNvSpPr>
              <p:nvPr/>
            </p:nvSpPr>
            <p:spPr bwMode="auto">
              <a:xfrm flipV="1">
                <a:off x="4758"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5" name="Line 77">
                <a:extLst>
                  <a:ext uri="{FF2B5EF4-FFF2-40B4-BE49-F238E27FC236}">
                    <a16:creationId xmlns:a16="http://schemas.microsoft.com/office/drawing/2014/main" id="{A22A73B4-3811-7EF9-A058-CE518B4BA783}"/>
                  </a:ext>
                </a:extLst>
              </p:cNvPr>
              <p:cNvSpPr>
                <a:spLocks noChangeShapeType="1"/>
              </p:cNvSpPr>
              <p:nvPr/>
            </p:nvSpPr>
            <p:spPr bwMode="auto">
              <a:xfrm flipV="1">
                <a:off x="5056" y="2550"/>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6" name="Line 78">
                <a:extLst>
                  <a:ext uri="{FF2B5EF4-FFF2-40B4-BE49-F238E27FC236}">
                    <a16:creationId xmlns:a16="http://schemas.microsoft.com/office/drawing/2014/main" id="{E138C4D7-E915-6732-22CA-C105DEFD945F}"/>
                  </a:ext>
                </a:extLst>
              </p:cNvPr>
              <p:cNvSpPr>
                <a:spLocks noChangeShapeType="1"/>
              </p:cNvSpPr>
              <p:nvPr/>
            </p:nvSpPr>
            <p:spPr bwMode="auto">
              <a:xfrm>
                <a:off x="3267"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7" name="Line 79">
                <a:extLst>
                  <a:ext uri="{FF2B5EF4-FFF2-40B4-BE49-F238E27FC236}">
                    <a16:creationId xmlns:a16="http://schemas.microsoft.com/office/drawing/2014/main" id="{C046D388-0017-5B62-57DC-0800785D9E81}"/>
                  </a:ext>
                </a:extLst>
              </p:cNvPr>
              <p:cNvSpPr>
                <a:spLocks noChangeShapeType="1"/>
              </p:cNvSpPr>
              <p:nvPr/>
            </p:nvSpPr>
            <p:spPr bwMode="auto">
              <a:xfrm>
                <a:off x="3565"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8" name="Line 80">
                <a:extLst>
                  <a:ext uri="{FF2B5EF4-FFF2-40B4-BE49-F238E27FC236}">
                    <a16:creationId xmlns:a16="http://schemas.microsoft.com/office/drawing/2014/main" id="{03D8F98A-A0A9-8EC1-7977-1DB0B133B7A4}"/>
                  </a:ext>
                </a:extLst>
              </p:cNvPr>
              <p:cNvSpPr>
                <a:spLocks noChangeShapeType="1"/>
              </p:cNvSpPr>
              <p:nvPr/>
            </p:nvSpPr>
            <p:spPr bwMode="auto">
              <a:xfrm>
                <a:off x="3863"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9" name="Line 81">
                <a:extLst>
                  <a:ext uri="{FF2B5EF4-FFF2-40B4-BE49-F238E27FC236}">
                    <a16:creationId xmlns:a16="http://schemas.microsoft.com/office/drawing/2014/main" id="{70AC5ABC-6D0F-384F-9D46-9166C1C97D61}"/>
                  </a:ext>
                </a:extLst>
              </p:cNvPr>
              <p:cNvSpPr>
                <a:spLocks noChangeShapeType="1"/>
              </p:cNvSpPr>
              <p:nvPr/>
            </p:nvSpPr>
            <p:spPr bwMode="auto">
              <a:xfrm>
                <a:off x="4161"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0" name="Line 82">
                <a:extLst>
                  <a:ext uri="{FF2B5EF4-FFF2-40B4-BE49-F238E27FC236}">
                    <a16:creationId xmlns:a16="http://schemas.microsoft.com/office/drawing/2014/main" id="{C38E726E-1F22-978E-8966-8D3AAE4A7A20}"/>
                  </a:ext>
                </a:extLst>
              </p:cNvPr>
              <p:cNvSpPr>
                <a:spLocks noChangeShapeType="1"/>
              </p:cNvSpPr>
              <p:nvPr/>
            </p:nvSpPr>
            <p:spPr bwMode="auto">
              <a:xfrm>
                <a:off x="4460"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1" name="Line 83">
                <a:extLst>
                  <a:ext uri="{FF2B5EF4-FFF2-40B4-BE49-F238E27FC236}">
                    <a16:creationId xmlns:a16="http://schemas.microsoft.com/office/drawing/2014/main" id="{BD1B4654-00FD-95E8-86E0-8C88AE13556C}"/>
                  </a:ext>
                </a:extLst>
              </p:cNvPr>
              <p:cNvSpPr>
                <a:spLocks noChangeShapeType="1"/>
              </p:cNvSpPr>
              <p:nvPr/>
            </p:nvSpPr>
            <p:spPr bwMode="auto">
              <a:xfrm>
                <a:off x="4758"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2" name="Line 84">
                <a:extLst>
                  <a:ext uri="{FF2B5EF4-FFF2-40B4-BE49-F238E27FC236}">
                    <a16:creationId xmlns:a16="http://schemas.microsoft.com/office/drawing/2014/main" id="{9A86D158-0054-BF57-13FF-3B9916B9F47E}"/>
                  </a:ext>
                </a:extLst>
              </p:cNvPr>
              <p:cNvSpPr>
                <a:spLocks noChangeShapeType="1"/>
              </p:cNvSpPr>
              <p:nvPr/>
            </p:nvSpPr>
            <p:spPr bwMode="auto">
              <a:xfrm>
                <a:off x="5056" y="1153"/>
                <a:ext cx="0" cy="18"/>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3" name="Rectangle 85">
                <a:extLst>
                  <a:ext uri="{FF2B5EF4-FFF2-40B4-BE49-F238E27FC236}">
                    <a16:creationId xmlns:a16="http://schemas.microsoft.com/office/drawing/2014/main" id="{7A6CF1BF-5BC5-C115-0316-23C7444E6467}"/>
                  </a:ext>
                </a:extLst>
              </p:cNvPr>
              <p:cNvSpPr>
                <a:spLocks noChangeArrowheads="1"/>
              </p:cNvSpPr>
              <p:nvPr/>
            </p:nvSpPr>
            <p:spPr bwMode="auto">
              <a:xfrm>
                <a:off x="3242" y="259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4" name="Rectangle 86">
                <a:extLst>
                  <a:ext uri="{FF2B5EF4-FFF2-40B4-BE49-F238E27FC236}">
                    <a16:creationId xmlns:a16="http://schemas.microsoft.com/office/drawing/2014/main" id="{68855B25-36B6-F78B-577F-946F29C8E6DD}"/>
                  </a:ext>
                </a:extLst>
              </p:cNvPr>
              <p:cNvSpPr>
                <a:spLocks noChangeArrowheads="1"/>
              </p:cNvSpPr>
              <p:nvPr/>
            </p:nvSpPr>
            <p:spPr bwMode="auto">
              <a:xfrm>
                <a:off x="3539" y="259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5" name="Rectangle 87">
                <a:extLst>
                  <a:ext uri="{FF2B5EF4-FFF2-40B4-BE49-F238E27FC236}">
                    <a16:creationId xmlns:a16="http://schemas.microsoft.com/office/drawing/2014/main" id="{73C9D6E9-F19A-24F1-19F9-F06FDF9C5F9E}"/>
                  </a:ext>
                </a:extLst>
              </p:cNvPr>
              <p:cNvSpPr>
                <a:spLocks noChangeArrowheads="1"/>
              </p:cNvSpPr>
              <p:nvPr/>
            </p:nvSpPr>
            <p:spPr bwMode="auto">
              <a:xfrm>
                <a:off x="3840" y="2596"/>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6" name="Rectangle 88">
                <a:extLst>
                  <a:ext uri="{FF2B5EF4-FFF2-40B4-BE49-F238E27FC236}">
                    <a16:creationId xmlns:a16="http://schemas.microsoft.com/office/drawing/2014/main" id="{6CAEE21D-8A4F-38E2-AB65-D7E6CC9C425B}"/>
                  </a:ext>
                </a:extLst>
              </p:cNvPr>
              <p:cNvSpPr>
                <a:spLocks noChangeArrowheads="1"/>
              </p:cNvSpPr>
              <p:nvPr/>
            </p:nvSpPr>
            <p:spPr bwMode="auto">
              <a:xfrm>
                <a:off x="4145"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7" name="Rectangle 89">
                <a:extLst>
                  <a:ext uri="{FF2B5EF4-FFF2-40B4-BE49-F238E27FC236}">
                    <a16:creationId xmlns:a16="http://schemas.microsoft.com/office/drawing/2014/main" id="{AC215AD3-339C-4A75-B260-F0B256AA3381}"/>
                  </a:ext>
                </a:extLst>
              </p:cNvPr>
              <p:cNvSpPr>
                <a:spLocks noChangeArrowheads="1"/>
              </p:cNvSpPr>
              <p:nvPr/>
            </p:nvSpPr>
            <p:spPr bwMode="auto">
              <a:xfrm>
                <a:off x="4442"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8" name="Rectangle 90">
                <a:extLst>
                  <a:ext uri="{FF2B5EF4-FFF2-40B4-BE49-F238E27FC236}">
                    <a16:creationId xmlns:a16="http://schemas.microsoft.com/office/drawing/2014/main" id="{5E7C9AAB-55FF-25C3-7462-AC5490945A7C}"/>
                  </a:ext>
                </a:extLst>
              </p:cNvPr>
              <p:cNvSpPr>
                <a:spLocks noChangeArrowheads="1"/>
              </p:cNvSpPr>
              <p:nvPr/>
            </p:nvSpPr>
            <p:spPr bwMode="auto">
              <a:xfrm>
                <a:off x="4742"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9" name="Rectangle 91">
                <a:extLst>
                  <a:ext uri="{FF2B5EF4-FFF2-40B4-BE49-F238E27FC236}">
                    <a16:creationId xmlns:a16="http://schemas.microsoft.com/office/drawing/2014/main" id="{5E5941C7-6DC5-D4B6-9423-566D2C02C936}"/>
                  </a:ext>
                </a:extLst>
              </p:cNvPr>
              <p:cNvSpPr>
                <a:spLocks noChangeArrowheads="1"/>
              </p:cNvSpPr>
              <p:nvPr/>
            </p:nvSpPr>
            <p:spPr bwMode="auto">
              <a:xfrm>
                <a:off x="5039" y="259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0" name="Line 92">
                <a:extLst>
                  <a:ext uri="{FF2B5EF4-FFF2-40B4-BE49-F238E27FC236}">
                    <a16:creationId xmlns:a16="http://schemas.microsoft.com/office/drawing/2014/main" id="{77785758-7DB4-FE3E-F49B-3160FB5608E4}"/>
                  </a:ext>
                </a:extLst>
              </p:cNvPr>
              <p:cNvSpPr>
                <a:spLocks noChangeShapeType="1"/>
              </p:cNvSpPr>
              <p:nvPr/>
            </p:nvSpPr>
            <p:spPr bwMode="auto">
              <a:xfrm flipV="1">
                <a:off x="3267" y="1153"/>
                <a:ext cx="0" cy="141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1" name="Line 93">
                <a:extLst>
                  <a:ext uri="{FF2B5EF4-FFF2-40B4-BE49-F238E27FC236}">
                    <a16:creationId xmlns:a16="http://schemas.microsoft.com/office/drawing/2014/main" id="{E458C066-6BB5-FC3A-B862-0FF8A4219E51}"/>
                  </a:ext>
                </a:extLst>
              </p:cNvPr>
              <p:cNvSpPr>
                <a:spLocks noChangeShapeType="1"/>
              </p:cNvSpPr>
              <p:nvPr/>
            </p:nvSpPr>
            <p:spPr bwMode="auto">
              <a:xfrm flipV="1">
                <a:off x="5056" y="1153"/>
                <a:ext cx="0" cy="1414"/>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2" name="Line 94">
                <a:extLst>
                  <a:ext uri="{FF2B5EF4-FFF2-40B4-BE49-F238E27FC236}">
                    <a16:creationId xmlns:a16="http://schemas.microsoft.com/office/drawing/2014/main" id="{B3AEDAE5-56B9-B942-AE0E-06A0A5AAAF95}"/>
                  </a:ext>
                </a:extLst>
              </p:cNvPr>
              <p:cNvSpPr>
                <a:spLocks noChangeShapeType="1"/>
              </p:cNvSpPr>
              <p:nvPr/>
            </p:nvSpPr>
            <p:spPr bwMode="auto">
              <a:xfrm>
                <a:off x="3267" y="256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3" name="Line 95">
                <a:extLst>
                  <a:ext uri="{FF2B5EF4-FFF2-40B4-BE49-F238E27FC236}">
                    <a16:creationId xmlns:a16="http://schemas.microsoft.com/office/drawing/2014/main" id="{35AA5357-29C9-8531-CDF8-FE1A4D5FD1B8}"/>
                  </a:ext>
                </a:extLst>
              </p:cNvPr>
              <p:cNvSpPr>
                <a:spLocks noChangeShapeType="1"/>
              </p:cNvSpPr>
              <p:nvPr/>
            </p:nvSpPr>
            <p:spPr bwMode="auto">
              <a:xfrm>
                <a:off x="3267" y="228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4" name="Line 96">
                <a:extLst>
                  <a:ext uri="{FF2B5EF4-FFF2-40B4-BE49-F238E27FC236}">
                    <a16:creationId xmlns:a16="http://schemas.microsoft.com/office/drawing/2014/main" id="{3563945E-9A6C-4D34-C9BC-F259C0BBC239}"/>
                  </a:ext>
                </a:extLst>
              </p:cNvPr>
              <p:cNvSpPr>
                <a:spLocks noChangeShapeType="1"/>
              </p:cNvSpPr>
              <p:nvPr/>
            </p:nvSpPr>
            <p:spPr bwMode="auto">
              <a:xfrm>
                <a:off x="3267" y="200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Line 97">
                <a:extLst>
                  <a:ext uri="{FF2B5EF4-FFF2-40B4-BE49-F238E27FC236}">
                    <a16:creationId xmlns:a16="http://schemas.microsoft.com/office/drawing/2014/main" id="{54DD7038-24B0-ACF0-A0DF-C1662A64741D}"/>
                  </a:ext>
                </a:extLst>
              </p:cNvPr>
              <p:cNvSpPr>
                <a:spLocks noChangeShapeType="1"/>
              </p:cNvSpPr>
              <p:nvPr/>
            </p:nvSpPr>
            <p:spPr bwMode="auto">
              <a:xfrm>
                <a:off x="3267" y="17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Line 98">
                <a:extLst>
                  <a:ext uri="{FF2B5EF4-FFF2-40B4-BE49-F238E27FC236}">
                    <a16:creationId xmlns:a16="http://schemas.microsoft.com/office/drawing/2014/main" id="{1FD458EC-F48E-5455-30C2-EBA17DEAF08E}"/>
                  </a:ext>
                </a:extLst>
              </p:cNvPr>
              <p:cNvSpPr>
                <a:spLocks noChangeShapeType="1"/>
              </p:cNvSpPr>
              <p:nvPr/>
            </p:nvSpPr>
            <p:spPr bwMode="auto">
              <a:xfrm>
                <a:off x="3267" y="143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7" name="Line 99">
                <a:extLst>
                  <a:ext uri="{FF2B5EF4-FFF2-40B4-BE49-F238E27FC236}">
                    <a16:creationId xmlns:a16="http://schemas.microsoft.com/office/drawing/2014/main" id="{6FE48FE3-197E-716D-8261-1466FAB3866E}"/>
                  </a:ext>
                </a:extLst>
              </p:cNvPr>
              <p:cNvSpPr>
                <a:spLocks noChangeShapeType="1"/>
              </p:cNvSpPr>
              <p:nvPr/>
            </p:nvSpPr>
            <p:spPr bwMode="auto">
              <a:xfrm>
                <a:off x="3267" y="11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Line 100">
                <a:extLst>
                  <a:ext uri="{FF2B5EF4-FFF2-40B4-BE49-F238E27FC236}">
                    <a16:creationId xmlns:a16="http://schemas.microsoft.com/office/drawing/2014/main" id="{1CC24866-666D-DBF3-328C-077A50D9FA42}"/>
                  </a:ext>
                </a:extLst>
              </p:cNvPr>
              <p:cNvSpPr>
                <a:spLocks noChangeShapeType="1"/>
              </p:cNvSpPr>
              <p:nvPr/>
            </p:nvSpPr>
            <p:spPr bwMode="auto">
              <a:xfrm flipH="1">
                <a:off x="5038" y="256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Line 101">
                <a:extLst>
                  <a:ext uri="{FF2B5EF4-FFF2-40B4-BE49-F238E27FC236}">
                    <a16:creationId xmlns:a16="http://schemas.microsoft.com/office/drawing/2014/main" id="{D7A2D9D8-90E8-46A0-8327-6F2CD42D92D3}"/>
                  </a:ext>
                </a:extLst>
              </p:cNvPr>
              <p:cNvSpPr>
                <a:spLocks noChangeShapeType="1"/>
              </p:cNvSpPr>
              <p:nvPr/>
            </p:nvSpPr>
            <p:spPr bwMode="auto">
              <a:xfrm flipH="1">
                <a:off x="5038" y="228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Line 102">
                <a:extLst>
                  <a:ext uri="{FF2B5EF4-FFF2-40B4-BE49-F238E27FC236}">
                    <a16:creationId xmlns:a16="http://schemas.microsoft.com/office/drawing/2014/main" id="{FB5F8C60-0AAE-A0EA-F795-568B3DD75CEB}"/>
                  </a:ext>
                </a:extLst>
              </p:cNvPr>
              <p:cNvSpPr>
                <a:spLocks noChangeShapeType="1"/>
              </p:cNvSpPr>
              <p:nvPr/>
            </p:nvSpPr>
            <p:spPr bwMode="auto">
              <a:xfrm flipH="1">
                <a:off x="5038" y="200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Line 103">
                <a:extLst>
                  <a:ext uri="{FF2B5EF4-FFF2-40B4-BE49-F238E27FC236}">
                    <a16:creationId xmlns:a16="http://schemas.microsoft.com/office/drawing/2014/main" id="{1C992057-4D22-C3EF-8397-8B9319DACB44}"/>
                  </a:ext>
                </a:extLst>
              </p:cNvPr>
              <p:cNvSpPr>
                <a:spLocks noChangeShapeType="1"/>
              </p:cNvSpPr>
              <p:nvPr/>
            </p:nvSpPr>
            <p:spPr bwMode="auto">
              <a:xfrm flipH="1">
                <a:off x="5038" y="17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2" name="Line 104">
                <a:extLst>
                  <a:ext uri="{FF2B5EF4-FFF2-40B4-BE49-F238E27FC236}">
                    <a16:creationId xmlns:a16="http://schemas.microsoft.com/office/drawing/2014/main" id="{F9D3DCB3-F8D0-5924-3083-FB7B0D51F1B6}"/>
                  </a:ext>
                </a:extLst>
              </p:cNvPr>
              <p:cNvSpPr>
                <a:spLocks noChangeShapeType="1"/>
              </p:cNvSpPr>
              <p:nvPr/>
            </p:nvSpPr>
            <p:spPr bwMode="auto">
              <a:xfrm flipH="1">
                <a:off x="5038" y="143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3" name="Line 105">
                <a:extLst>
                  <a:ext uri="{FF2B5EF4-FFF2-40B4-BE49-F238E27FC236}">
                    <a16:creationId xmlns:a16="http://schemas.microsoft.com/office/drawing/2014/main" id="{D1EA5A1F-B8E7-40D1-0465-C1608444F8C3}"/>
                  </a:ext>
                </a:extLst>
              </p:cNvPr>
              <p:cNvSpPr>
                <a:spLocks noChangeShapeType="1"/>
              </p:cNvSpPr>
              <p:nvPr/>
            </p:nvSpPr>
            <p:spPr bwMode="auto">
              <a:xfrm flipH="1">
                <a:off x="5038" y="115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4" name="Rectangle 106">
                <a:extLst>
                  <a:ext uri="{FF2B5EF4-FFF2-40B4-BE49-F238E27FC236}">
                    <a16:creationId xmlns:a16="http://schemas.microsoft.com/office/drawing/2014/main" id="{87C61912-C0D5-5342-21D4-625A7EABCED7}"/>
                  </a:ext>
                </a:extLst>
              </p:cNvPr>
              <p:cNvSpPr>
                <a:spLocks noChangeArrowheads="1"/>
              </p:cNvSpPr>
              <p:nvPr/>
            </p:nvSpPr>
            <p:spPr bwMode="auto">
              <a:xfrm>
                <a:off x="3213" y="253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5" name="Rectangle 107">
                <a:extLst>
                  <a:ext uri="{FF2B5EF4-FFF2-40B4-BE49-F238E27FC236}">
                    <a16:creationId xmlns:a16="http://schemas.microsoft.com/office/drawing/2014/main" id="{181EC441-41A3-1F5C-5B2B-FF62FD072B28}"/>
                  </a:ext>
                </a:extLst>
              </p:cNvPr>
              <p:cNvSpPr>
                <a:spLocks noChangeArrowheads="1"/>
              </p:cNvSpPr>
              <p:nvPr/>
            </p:nvSpPr>
            <p:spPr bwMode="auto">
              <a:xfrm>
                <a:off x="3071" y="2233"/>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0.05</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06" name="Rectangle 108">
                <a:extLst>
                  <a:ext uri="{FF2B5EF4-FFF2-40B4-BE49-F238E27FC236}">
                    <a16:creationId xmlns:a16="http://schemas.microsoft.com/office/drawing/2014/main" id="{AAAFC73F-634A-1C3C-721B-5B3BE5DA696D}"/>
                  </a:ext>
                </a:extLst>
              </p:cNvPr>
              <p:cNvSpPr>
                <a:spLocks noChangeArrowheads="1"/>
              </p:cNvSpPr>
              <p:nvPr/>
            </p:nvSpPr>
            <p:spPr bwMode="auto">
              <a:xfrm>
                <a:off x="3100" y="1953"/>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7" name="Rectangle 109">
                <a:extLst>
                  <a:ext uri="{FF2B5EF4-FFF2-40B4-BE49-F238E27FC236}">
                    <a16:creationId xmlns:a16="http://schemas.microsoft.com/office/drawing/2014/main" id="{8F996016-13F1-DD85-49FE-B15F8E2C5E0D}"/>
                  </a:ext>
                </a:extLst>
              </p:cNvPr>
              <p:cNvSpPr>
                <a:spLocks noChangeArrowheads="1"/>
              </p:cNvSpPr>
              <p:nvPr/>
            </p:nvSpPr>
            <p:spPr bwMode="auto">
              <a:xfrm>
                <a:off x="3071" y="1668"/>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0.15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8" name="Rectangle 110">
                <a:extLst>
                  <a:ext uri="{FF2B5EF4-FFF2-40B4-BE49-F238E27FC236}">
                    <a16:creationId xmlns:a16="http://schemas.microsoft.com/office/drawing/2014/main" id="{7275AC5D-B773-C090-4BFE-70D0D2CA4CBE}"/>
                  </a:ext>
                </a:extLst>
              </p:cNvPr>
              <p:cNvSpPr>
                <a:spLocks noChangeArrowheads="1"/>
              </p:cNvSpPr>
              <p:nvPr/>
            </p:nvSpPr>
            <p:spPr bwMode="auto">
              <a:xfrm>
                <a:off x="3100" y="1388"/>
                <a:ext cx="1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9" name="Rectangle 111">
                <a:extLst>
                  <a:ext uri="{FF2B5EF4-FFF2-40B4-BE49-F238E27FC236}">
                    <a16:creationId xmlns:a16="http://schemas.microsoft.com/office/drawing/2014/main" id="{1BE1E93B-A1AC-FBBC-BFA2-EFADB76F874E}"/>
                  </a:ext>
                </a:extLst>
              </p:cNvPr>
              <p:cNvSpPr>
                <a:spLocks noChangeArrowheads="1"/>
              </p:cNvSpPr>
              <p:nvPr/>
            </p:nvSpPr>
            <p:spPr bwMode="auto">
              <a:xfrm>
                <a:off x="3071" y="1103"/>
                <a:ext cx="17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0.25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10" name="Freeform 112">
                <a:extLst>
                  <a:ext uri="{FF2B5EF4-FFF2-40B4-BE49-F238E27FC236}">
                    <a16:creationId xmlns:a16="http://schemas.microsoft.com/office/drawing/2014/main" id="{A348DCAA-4EA5-1ADA-58E6-08A262BFEB28}"/>
                  </a:ext>
                </a:extLst>
              </p:cNvPr>
              <p:cNvSpPr>
                <a:spLocks/>
              </p:cNvSpPr>
              <p:nvPr/>
            </p:nvSpPr>
            <p:spPr bwMode="auto">
              <a:xfrm>
                <a:off x="3267" y="1153"/>
                <a:ext cx="1789" cy="1400"/>
              </a:xfrm>
              <a:custGeom>
                <a:avLst/>
                <a:gdLst>
                  <a:gd name="T0" fmla="*/ 0 w 1789"/>
                  <a:gd name="T1" fmla="*/ 1400 h 1400"/>
                  <a:gd name="T2" fmla="*/ 30 w 1789"/>
                  <a:gd name="T3" fmla="*/ 1397 h 1400"/>
                  <a:gd name="T4" fmla="*/ 60 w 1789"/>
                  <a:gd name="T5" fmla="*/ 1394 h 1400"/>
                  <a:gd name="T6" fmla="*/ 90 w 1789"/>
                  <a:gd name="T7" fmla="*/ 1389 h 1400"/>
                  <a:gd name="T8" fmla="*/ 119 w 1789"/>
                  <a:gd name="T9" fmla="*/ 1384 h 1400"/>
                  <a:gd name="T10" fmla="*/ 149 w 1789"/>
                  <a:gd name="T11" fmla="*/ 1377 h 1400"/>
                  <a:gd name="T12" fmla="*/ 179 w 1789"/>
                  <a:gd name="T13" fmla="*/ 1369 h 1400"/>
                  <a:gd name="T14" fmla="*/ 209 w 1789"/>
                  <a:gd name="T15" fmla="*/ 1359 h 1400"/>
                  <a:gd name="T16" fmla="*/ 238 w 1789"/>
                  <a:gd name="T17" fmla="*/ 1347 h 1400"/>
                  <a:gd name="T18" fmla="*/ 268 w 1789"/>
                  <a:gd name="T19" fmla="*/ 1332 h 1400"/>
                  <a:gd name="T20" fmla="*/ 298 w 1789"/>
                  <a:gd name="T21" fmla="*/ 1315 h 1400"/>
                  <a:gd name="T22" fmla="*/ 328 w 1789"/>
                  <a:gd name="T23" fmla="*/ 1293 h 1400"/>
                  <a:gd name="T24" fmla="*/ 358 w 1789"/>
                  <a:gd name="T25" fmla="*/ 1268 h 1400"/>
                  <a:gd name="T26" fmla="*/ 388 w 1789"/>
                  <a:gd name="T27" fmla="*/ 1238 h 1400"/>
                  <a:gd name="T28" fmla="*/ 417 w 1789"/>
                  <a:gd name="T29" fmla="*/ 1201 h 1400"/>
                  <a:gd name="T30" fmla="*/ 447 w 1789"/>
                  <a:gd name="T31" fmla="*/ 1159 h 1400"/>
                  <a:gd name="T32" fmla="*/ 477 w 1789"/>
                  <a:gd name="T33" fmla="*/ 1109 h 1400"/>
                  <a:gd name="T34" fmla="*/ 507 w 1789"/>
                  <a:gd name="T35" fmla="*/ 1050 h 1400"/>
                  <a:gd name="T36" fmla="*/ 537 w 1789"/>
                  <a:gd name="T37" fmla="*/ 983 h 1400"/>
                  <a:gd name="T38" fmla="*/ 566 w 1789"/>
                  <a:gd name="T39" fmla="*/ 906 h 1400"/>
                  <a:gd name="T40" fmla="*/ 596 w 1789"/>
                  <a:gd name="T41" fmla="*/ 821 h 1400"/>
                  <a:gd name="T42" fmla="*/ 626 w 1789"/>
                  <a:gd name="T43" fmla="*/ 726 h 1400"/>
                  <a:gd name="T44" fmla="*/ 656 w 1789"/>
                  <a:gd name="T45" fmla="*/ 624 h 1400"/>
                  <a:gd name="T46" fmla="*/ 686 w 1789"/>
                  <a:gd name="T47" fmla="*/ 517 h 1400"/>
                  <a:gd name="T48" fmla="*/ 716 w 1789"/>
                  <a:gd name="T49" fmla="*/ 408 h 1400"/>
                  <a:gd name="T50" fmla="*/ 745 w 1789"/>
                  <a:gd name="T51" fmla="*/ 302 h 1400"/>
                  <a:gd name="T52" fmla="*/ 775 w 1789"/>
                  <a:gd name="T53" fmla="*/ 204 h 1400"/>
                  <a:gd name="T54" fmla="*/ 805 w 1789"/>
                  <a:gd name="T55" fmla="*/ 120 h 1400"/>
                  <a:gd name="T56" fmla="*/ 835 w 1789"/>
                  <a:gd name="T57" fmla="*/ 55 h 1400"/>
                  <a:gd name="T58" fmla="*/ 865 w 1789"/>
                  <a:gd name="T59" fmla="*/ 14 h 1400"/>
                  <a:gd name="T60" fmla="*/ 894 w 1789"/>
                  <a:gd name="T61" fmla="*/ 0 h 1400"/>
                  <a:gd name="T62" fmla="*/ 924 w 1789"/>
                  <a:gd name="T63" fmla="*/ 14 h 1400"/>
                  <a:gd name="T64" fmla="*/ 954 w 1789"/>
                  <a:gd name="T65" fmla="*/ 55 h 1400"/>
                  <a:gd name="T66" fmla="*/ 984 w 1789"/>
                  <a:gd name="T67" fmla="*/ 120 h 1400"/>
                  <a:gd name="T68" fmla="*/ 1014 w 1789"/>
                  <a:gd name="T69" fmla="*/ 204 h 1400"/>
                  <a:gd name="T70" fmla="*/ 1043 w 1789"/>
                  <a:gd name="T71" fmla="*/ 302 h 1400"/>
                  <a:gd name="T72" fmla="*/ 1073 w 1789"/>
                  <a:gd name="T73" fmla="*/ 408 h 1400"/>
                  <a:gd name="T74" fmla="*/ 1103 w 1789"/>
                  <a:gd name="T75" fmla="*/ 517 h 1400"/>
                  <a:gd name="T76" fmla="*/ 1133 w 1789"/>
                  <a:gd name="T77" fmla="*/ 624 h 1400"/>
                  <a:gd name="T78" fmla="*/ 1163 w 1789"/>
                  <a:gd name="T79" fmla="*/ 726 h 1400"/>
                  <a:gd name="T80" fmla="*/ 1193 w 1789"/>
                  <a:gd name="T81" fmla="*/ 821 h 1400"/>
                  <a:gd name="T82" fmla="*/ 1222 w 1789"/>
                  <a:gd name="T83" fmla="*/ 906 h 1400"/>
                  <a:gd name="T84" fmla="*/ 1252 w 1789"/>
                  <a:gd name="T85" fmla="*/ 983 h 1400"/>
                  <a:gd name="T86" fmla="*/ 1282 w 1789"/>
                  <a:gd name="T87" fmla="*/ 1050 h 1400"/>
                  <a:gd name="T88" fmla="*/ 1312 w 1789"/>
                  <a:gd name="T89" fmla="*/ 1109 h 1400"/>
                  <a:gd name="T90" fmla="*/ 1342 w 1789"/>
                  <a:gd name="T91" fmla="*/ 1159 h 1400"/>
                  <a:gd name="T92" fmla="*/ 1371 w 1789"/>
                  <a:gd name="T93" fmla="*/ 1201 h 1400"/>
                  <a:gd name="T94" fmla="*/ 1401 w 1789"/>
                  <a:gd name="T95" fmla="*/ 1238 h 1400"/>
                  <a:gd name="T96" fmla="*/ 1431 w 1789"/>
                  <a:gd name="T97" fmla="*/ 1268 h 1400"/>
                  <a:gd name="T98" fmla="*/ 1461 w 1789"/>
                  <a:gd name="T99" fmla="*/ 1293 h 1400"/>
                  <a:gd name="T100" fmla="*/ 1491 w 1789"/>
                  <a:gd name="T101" fmla="*/ 1315 h 1400"/>
                  <a:gd name="T102" fmla="*/ 1521 w 1789"/>
                  <a:gd name="T103" fmla="*/ 1332 h 1400"/>
                  <a:gd name="T104" fmla="*/ 1550 w 1789"/>
                  <a:gd name="T105" fmla="*/ 1347 h 1400"/>
                  <a:gd name="T106" fmla="*/ 1580 w 1789"/>
                  <a:gd name="T107" fmla="*/ 1359 h 1400"/>
                  <a:gd name="T108" fmla="*/ 1610 w 1789"/>
                  <a:gd name="T109" fmla="*/ 1369 h 1400"/>
                  <a:gd name="T110" fmla="*/ 1640 w 1789"/>
                  <a:gd name="T111" fmla="*/ 1377 h 1400"/>
                  <a:gd name="T112" fmla="*/ 1670 w 1789"/>
                  <a:gd name="T113" fmla="*/ 1384 h 1400"/>
                  <a:gd name="T114" fmla="*/ 1699 w 1789"/>
                  <a:gd name="T115" fmla="*/ 1389 h 1400"/>
                  <a:gd name="T116" fmla="*/ 1729 w 1789"/>
                  <a:gd name="T117" fmla="*/ 1394 h 1400"/>
                  <a:gd name="T118" fmla="*/ 1759 w 1789"/>
                  <a:gd name="T119" fmla="*/ 1397 h 1400"/>
                  <a:gd name="T120" fmla="*/ 1789 w 1789"/>
                  <a:gd name="T121" fmla="*/ 1400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89" h="1400">
                    <a:moveTo>
                      <a:pt x="0" y="1400"/>
                    </a:moveTo>
                    <a:lnTo>
                      <a:pt x="30" y="1397"/>
                    </a:lnTo>
                    <a:lnTo>
                      <a:pt x="60" y="1394"/>
                    </a:lnTo>
                    <a:lnTo>
                      <a:pt x="90" y="1389"/>
                    </a:lnTo>
                    <a:lnTo>
                      <a:pt x="119" y="1384"/>
                    </a:lnTo>
                    <a:lnTo>
                      <a:pt x="149" y="1377"/>
                    </a:lnTo>
                    <a:lnTo>
                      <a:pt x="179" y="1369"/>
                    </a:lnTo>
                    <a:lnTo>
                      <a:pt x="209" y="1359"/>
                    </a:lnTo>
                    <a:lnTo>
                      <a:pt x="238" y="1347"/>
                    </a:lnTo>
                    <a:lnTo>
                      <a:pt x="268" y="1332"/>
                    </a:lnTo>
                    <a:lnTo>
                      <a:pt x="298" y="1315"/>
                    </a:lnTo>
                    <a:lnTo>
                      <a:pt x="328" y="1293"/>
                    </a:lnTo>
                    <a:lnTo>
                      <a:pt x="358" y="1268"/>
                    </a:lnTo>
                    <a:lnTo>
                      <a:pt x="388" y="1238"/>
                    </a:lnTo>
                    <a:lnTo>
                      <a:pt x="417" y="1201"/>
                    </a:lnTo>
                    <a:lnTo>
                      <a:pt x="447" y="1159"/>
                    </a:lnTo>
                    <a:lnTo>
                      <a:pt x="477" y="1109"/>
                    </a:lnTo>
                    <a:lnTo>
                      <a:pt x="507" y="1050"/>
                    </a:lnTo>
                    <a:lnTo>
                      <a:pt x="537" y="983"/>
                    </a:lnTo>
                    <a:lnTo>
                      <a:pt x="566" y="906"/>
                    </a:lnTo>
                    <a:lnTo>
                      <a:pt x="596" y="821"/>
                    </a:lnTo>
                    <a:lnTo>
                      <a:pt x="626" y="726"/>
                    </a:lnTo>
                    <a:lnTo>
                      <a:pt x="656" y="624"/>
                    </a:lnTo>
                    <a:lnTo>
                      <a:pt x="686" y="517"/>
                    </a:lnTo>
                    <a:lnTo>
                      <a:pt x="716" y="408"/>
                    </a:lnTo>
                    <a:lnTo>
                      <a:pt x="745" y="302"/>
                    </a:lnTo>
                    <a:lnTo>
                      <a:pt x="775" y="204"/>
                    </a:lnTo>
                    <a:lnTo>
                      <a:pt x="805" y="120"/>
                    </a:lnTo>
                    <a:lnTo>
                      <a:pt x="835" y="55"/>
                    </a:lnTo>
                    <a:lnTo>
                      <a:pt x="865" y="14"/>
                    </a:lnTo>
                    <a:lnTo>
                      <a:pt x="894" y="0"/>
                    </a:lnTo>
                    <a:lnTo>
                      <a:pt x="924" y="14"/>
                    </a:lnTo>
                    <a:lnTo>
                      <a:pt x="954" y="55"/>
                    </a:lnTo>
                    <a:lnTo>
                      <a:pt x="984" y="120"/>
                    </a:lnTo>
                    <a:lnTo>
                      <a:pt x="1014" y="204"/>
                    </a:lnTo>
                    <a:lnTo>
                      <a:pt x="1043" y="302"/>
                    </a:lnTo>
                    <a:lnTo>
                      <a:pt x="1073" y="408"/>
                    </a:lnTo>
                    <a:lnTo>
                      <a:pt x="1103" y="517"/>
                    </a:lnTo>
                    <a:lnTo>
                      <a:pt x="1133" y="624"/>
                    </a:lnTo>
                    <a:lnTo>
                      <a:pt x="1163" y="726"/>
                    </a:lnTo>
                    <a:lnTo>
                      <a:pt x="1193" y="821"/>
                    </a:lnTo>
                    <a:lnTo>
                      <a:pt x="1222" y="906"/>
                    </a:lnTo>
                    <a:lnTo>
                      <a:pt x="1252" y="983"/>
                    </a:lnTo>
                    <a:lnTo>
                      <a:pt x="1282" y="1050"/>
                    </a:lnTo>
                    <a:lnTo>
                      <a:pt x="1312" y="1109"/>
                    </a:lnTo>
                    <a:lnTo>
                      <a:pt x="1342" y="1159"/>
                    </a:lnTo>
                    <a:lnTo>
                      <a:pt x="1371" y="1201"/>
                    </a:lnTo>
                    <a:lnTo>
                      <a:pt x="1401" y="1238"/>
                    </a:lnTo>
                    <a:lnTo>
                      <a:pt x="1431" y="1268"/>
                    </a:lnTo>
                    <a:lnTo>
                      <a:pt x="1461" y="1293"/>
                    </a:lnTo>
                    <a:lnTo>
                      <a:pt x="1491" y="1315"/>
                    </a:lnTo>
                    <a:lnTo>
                      <a:pt x="1521" y="1332"/>
                    </a:lnTo>
                    <a:lnTo>
                      <a:pt x="1550" y="1347"/>
                    </a:lnTo>
                    <a:lnTo>
                      <a:pt x="1580" y="1359"/>
                    </a:lnTo>
                    <a:lnTo>
                      <a:pt x="1610" y="1369"/>
                    </a:lnTo>
                    <a:lnTo>
                      <a:pt x="1640" y="1377"/>
                    </a:lnTo>
                    <a:lnTo>
                      <a:pt x="1670" y="1384"/>
                    </a:lnTo>
                    <a:lnTo>
                      <a:pt x="1699" y="1389"/>
                    </a:lnTo>
                    <a:lnTo>
                      <a:pt x="1729" y="1394"/>
                    </a:lnTo>
                    <a:lnTo>
                      <a:pt x="1759" y="1397"/>
                    </a:lnTo>
                    <a:lnTo>
                      <a:pt x="1789" y="1400"/>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grpSp>
        <p:sp>
          <p:nvSpPr>
            <p:cNvPr id="111" name="TextBox 110">
              <a:extLst>
                <a:ext uri="{FF2B5EF4-FFF2-40B4-BE49-F238E27FC236}">
                  <a16:creationId xmlns:a16="http://schemas.microsoft.com/office/drawing/2014/main" id="{1E6926D5-6959-3647-A1CD-AAC641F86620}"/>
                </a:ext>
              </a:extLst>
            </p:cNvPr>
            <p:cNvSpPr txBox="1"/>
            <p:nvPr/>
          </p:nvSpPr>
          <p:spPr>
            <a:xfrm>
              <a:off x="2393388" y="6216134"/>
              <a:ext cx="279244" cy="307777"/>
            </a:xfrm>
            <a:prstGeom prst="rect">
              <a:avLst/>
            </a:prstGeom>
            <a:noFill/>
          </p:spPr>
          <p:txBody>
            <a:bodyPr wrap="none" rtlCol="0">
              <a:spAutoFit/>
            </a:bodyPr>
            <a:lstStyle/>
            <a:p>
              <a:r>
                <a:rPr lang="en-US" sz="1400" dirty="0"/>
                <a:t>u</a:t>
              </a:r>
            </a:p>
          </p:txBody>
        </p:sp>
        <p:sp>
          <p:nvSpPr>
            <p:cNvPr id="112" name="TextBox 111">
              <a:extLst>
                <a:ext uri="{FF2B5EF4-FFF2-40B4-BE49-F238E27FC236}">
                  <a16:creationId xmlns:a16="http://schemas.microsoft.com/office/drawing/2014/main" id="{5EA125D7-EF3D-D09A-27B4-F2A7CFD34DB3}"/>
                </a:ext>
              </a:extLst>
            </p:cNvPr>
            <p:cNvSpPr txBox="1"/>
            <p:nvPr/>
          </p:nvSpPr>
          <p:spPr>
            <a:xfrm>
              <a:off x="5832758" y="6216134"/>
              <a:ext cx="279244" cy="307777"/>
            </a:xfrm>
            <a:prstGeom prst="rect">
              <a:avLst/>
            </a:prstGeom>
            <a:noFill/>
          </p:spPr>
          <p:txBody>
            <a:bodyPr wrap="none" rtlCol="0">
              <a:spAutoFit/>
            </a:bodyPr>
            <a:lstStyle/>
            <a:p>
              <a:r>
                <a:rPr lang="en-US" sz="1400" dirty="0"/>
                <a:t>u</a:t>
              </a:r>
            </a:p>
          </p:txBody>
        </p:sp>
        <p:sp>
          <p:nvSpPr>
            <p:cNvPr id="113" name="TextBox 112">
              <a:extLst>
                <a:ext uri="{FF2B5EF4-FFF2-40B4-BE49-F238E27FC236}">
                  <a16:creationId xmlns:a16="http://schemas.microsoft.com/office/drawing/2014/main" id="{FD9DA63D-028D-0EA9-8761-072CD211899E}"/>
                </a:ext>
              </a:extLst>
            </p:cNvPr>
            <p:cNvSpPr txBox="1"/>
            <p:nvPr/>
          </p:nvSpPr>
          <p:spPr>
            <a:xfrm>
              <a:off x="1853818" y="3483948"/>
              <a:ext cx="1417376" cy="307777"/>
            </a:xfrm>
            <a:prstGeom prst="rect">
              <a:avLst/>
            </a:prstGeom>
            <a:noFill/>
          </p:spPr>
          <p:txBody>
            <a:bodyPr wrap="none" rtlCol="0">
              <a:spAutoFit/>
            </a:bodyPr>
            <a:lstStyle/>
            <a:p>
              <a:r>
                <a:rPr lang="en-US" sz="1400" dirty="0"/>
                <a:t>Sigmoid function</a:t>
              </a:r>
            </a:p>
          </p:txBody>
        </p:sp>
        <p:sp>
          <p:nvSpPr>
            <p:cNvPr id="114" name="TextBox 113">
              <a:extLst>
                <a:ext uri="{FF2B5EF4-FFF2-40B4-BE49-F238E27FC236}">
                  <a16:creationId xmlns:a16="http://schemas.microsoft.com/office/drawing/2014/main" id="{DE920842-13F4-FBE6-7205-976E62E317A3}"/>
                </a:ext>
              </a:extLst>
            </p:cNvPr>
            <p:cNvSpPr txBox="1"/>
            <p:nvPr/>
          </p:nvSpPr>
          <p:spPr>
            <a:xfrm>
              <a:off x="4847524" y="3483948"/>
              <a:ext cx="2274469" cy="307777"/>
            </a:xfrm>
            <a:prstGeom prst="rect">
              <a:avLst/>
            </a:prstGeom>
            <a:noFill/>
          </p:spPr>
          <p:txBody>
            <a:bodyPr wrap="none" rtlCol="0">
              <a:spAutoFit/>
            </a:bodyPr>
            <a:lstStyle/>
            <a:p>
              <a:r>
                <a:rPr lang="en-US" sz="1400" dirty="0"/>
                <a:t>Gradient of sigmoid function</a:t>
              </a:r>
            </a:p>
          </p:txBody>
        </p:sp>
        <p:cxnSp>
          <p:nvCxnSpPr>
            <p:cNvPr id="115" name="Straight Connector 114">
              <a:extLst>
                <a:ext uri="{FF2B5EF4-FFF2-40B4-BE49-F238E27FC236}">
                  <a16:creationId xmlns:a16="http://schemas.microsoft.com/office/drawing/2014/main" id="{EFC9C851-2CAF-C6B4-25B3-6B633FBCF21B}"/>
                </a:ext>
              </a:extLst>
            </p:cNvPr>
            <p:cNvCxnSpPr>
              <a:stCxn id="71" idx="1"/>
              <a:endCxn id="78" idx="1"/>
            </p:cNvCxnSpPr>
            <p:nvPr/>
          </p:nvCxnSpPr>
          <p:spPr>
            <a:xfrm flipV="1">
              <a:off x="5503407" y="3889375"/>
              <a:ext cx="0" cy="2189163"/>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C671529-9973-FB37-4CFD-81FEC8967EED}"/>
                </a:ext>
              </a:extLst>
            </p:cNvPr>
            <p:cNvCxnSpPr/>
            <p:nvPr/>
          </p:nvCxnSpPr>
          <p:spPr>
            <a:xfrm flipV="1">
              <a:off x="6451143" y="3913534"/>
              <a:ext cx="0" cy="2189163"/>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12F4BF99-61A1-3899-B099-098EEF5BC7F1}"/>
                </a:ext>
              </a:extLst>
            </p:cNvPr>
            <p:cNvSpPr txBox="1"/>
            <p:nvPr/>
          </p:nvSpPr>
          <p:spPr>
            <a:xfrm>
              <a:off x="4575448" y="4923166"/>
              <a:ext cx="886397" cy="523220"/>
            </a:xfrm>
            <a:prstGeom prst="rect">
              <a:avLst/>
            </a:prstGeom>
            <a:noFill/>
          </p:spPr>
          <p:txBody>
            <a:bodyPr wrap="none" rtlCol="0">
              <a:spAutoFit/>
            </a:bodyPr>
            <a:lstStyle/>
            <a:p>
              <a:r>
                <a:rPr lang="en-US" sz="1400" dirty="0"/>
                <a:t>Vanishing</a:t>
              </a:r>
              <a:br>
                <a:rPr lang="en-US" sz="1400" dirty="0"/>
              </a:br>
              <a:r>
                <a:rPr lang="en-US" sz="1400" dirty="0"/>
                <a:t>gradient</a:t>
              </a:r>
            </a:p>
          </p:txBody>
        </p:sp>
        <p:sp>
          <p:nvSpPr>
            <p:cNvPr id="118" name="TextBox 117">
              <a:extLst>
                <a:ext uri="{FF2B5EF4-FFF2-40B4-BE49-F238E27FC236}">
                  <a16:creationId xmlns:a16="http://schemas.microsoft.com/office/drawing/2014/main" id="{3FB280BA-094E-3864-772C-0F95FEA12EB5}"/>
                </a:ext>
              </a:extLst>
            </p:cNvPr>
            <p:cNvSpPr txBox="1"/>
            <p:nvPr/>
          </p:nvSpPr>
          <p:spPr>
            <a:xfrm>
              <a:off x="6565444" y="4867087"/>
              <a:ext cx="886397" cy="523220"/>
            </a:xfrm>
            <a:prstGeom prst="rect">
              <a:avLst/>
            </a:prstGeom>
            <a:noFill/>
          </p:spPr>
          <p:txBody>
            <a:bodyPr wrap="none" rtlCol="0">
              <a:spAutoFit/>
            </a:bodyPr>
            <a:lstStyle/>
            <a:p>
              <a:r>
                <a:rPr lang="en-US" sz="1400" dirty="0"/>
                <a:t>Vanishing</a:t>
              </a:r>
              <a:br>
                <a:rPr lang="en-US" sz="1400" dirty="0"/>
              </a:br>
              <a:r>
                <a:rPr lang="en-US" sz="1400" dirty="0"/>
                <a:t>gradient</a:t>
              </a:r>
            </a:p>
          </p:txBody>
        </p:sp>
        <p:sp>
          <p:nvSpPr>
            <p:cNvPr id="119" name="TextBox 118">
              <a:extLst>
                <a:ext uri="{FF2B5EF4-FFF2-40B4-BE49-F238E27FC236}">
                  <a16:creationId xmlns:a16="http://schemas.microsoft.com/office/drawing/2014/main" id="{2AE92A83-0CFB-13B9-9ED7-A7605FEFAA50}"/>
                </a:ext>
              </a:extLst>
            </p:cNvPr>
            <p:cNvSpPr txBox="1"/>
            <p:nvPr/>
          </p:nvSpPr>
          <p:spPr>
            <a:xfrm>
              <a:off x="5606966" y="5246235"/>
              <a:ext cx="780983" cy="738664"/>
            </a:xfrm>
            <a:prstGeom prst="rect">
              <a:avLst/>
            </a:prstGeom>
            <a:noFill/>
          </p:spPr>
          <p:txBody>
            <a:bodyPr wrap="none" rtlCol="0">
              <a:spAutoFit/>
            </a:bodyPr>
            <a:lstStyle/>
            <a:p>
              <a:r>
                <a:rPr lang="en-US" sz="1400" dirty="0"/>
                <a:t>Efficient</a:t>
              </a:r>
              <a:br>
                <a:rPr lang="en-US" sz="1400" dirty="0"/>
              </a:br>
              <a:r>
                <a:rPr lang="en-US" sz="1400" dirty="0"/>
                <a:t>learning</a:t>
              </a:r>
              <a:br>
                <a:rPr lang="en-US" sz="1400" dirty="0"/>
              </a:br>
              <a:r>
                <a:rPr lang="en-US" sz="1400" dirty="0"/>
                <a:t>range</a:t>
              </a:r>
            </a:p>
          </p:txBody>
        </p:sp>
      </p:grpSp>
    </p:spTree>
    <p:extLst>
      <p:ext uri="{BB962C8B-B14F-4D97-AF65-F5344CB8AC3E}">
        <p14:creationId xmlns:p14="http://schemas.microsoft.com/office/powerpoint/2010/main" val="2461798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A3160669-0299-CE4A-F985-E5AB2A923051}"/>
                  </a:ext>
                </a:extLst>
              </p:cNvPr>
              <p:cNvSpPr>
                <a:spLocks noGrp="1"/>
              </p:cNvSpPr>
              <p:nvPr>
                <p:ph type="body" sz="quarter" idx="10"/>
              </p:nvPr>
            </p:nvSpPr>
            <p:spPr/>
            <p:txBody>
              <a:bodyPr/>
              <a:lstStyle/>
              <a:p>
                <a:r>
                  <a:rPr lang="en-US" dirty="0"/>
                  <a:t>Min-max normalization: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m:rPr>
                                <m:sty m:val="p"/>
                              </m:rPr>
                              <a:rPr lang="en-US">
                                <a:latin typeface="Cambria Math" panose="02040503050406030204" pitchFamily="18" charset="0"/>
                              </a:rPr>
                              <m:t>min</m:t>
                            </m:r>
                          </m:sub>
                        </m:sSub>
                      </m:num>
                      <m:den>
                        <m:sSub>
                          <m:sSubPr>
                            <m:ctrlPr>
                              <a:rPr lang="en-US" i="1">
                                <a:latin typeface="Cambria Math" panose="02040503050406030204" pitchFamily="18" charset="0"/>
                              </a:rPr>
                            </m:ctrlPr>
                          </m:sSubPr>
                          <m:e>
                            <m:r>
                              <a:rPr lang="en-US" i="1">
                                <a:latin typeface="Cambria Math" panose="02040503050406030204" pitchFamily="18" charset="0"/>
                              </a:rPr>
                              <m:t>𝑋</m:t>
                            </m:r>
                          </m:e>
                          <m:sub>
                            <m:r>
                              <m:rPr>
                                <m:sty m:val="p"/>
                              </m:rPr>
                              <a:rPr lang="en-US">
                                <a:latin typeface="Cambria Math" panose="02040503050406030204" pitchFamily="18" charset="0"/>
                              </a:rPr>
                              <m:t>max</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m:rPr>
                                <m:sty m:val="p"/>
                              </m:rPr>
                              <a:rPr lang="en-US">
                                <a:latin typeface="Cambria Math" panose="02040503050406030204" pitchFamily="18" charset="0"/>
                              </a:rPr>
                              <m:t>min</m:t>
                            </m:r>
                          </m:sub>
                        </m:sSub>
                      </m:den>
                    </m:f>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max</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min</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min</m:t>
                        </m:r>
                      </m:sub>
                    </m:sSub>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min</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max</m:t>
                        </m:r>
                      </m:sub>
                    </m:sSub>
                  </m:oMath>
                </a14:m>
                <a:r>
                  <a:rPr lang="en-US" dirty="0"/>
                  <a:t> are the min. and max. target scaling values</a:t>
                </a:r>
              </a:p>
              <a:p>
                <a:pPr lvl="1"/>
                <a:endParaRPr lang="en-US" dirty="0"/>
              </a:p>
              <a:p>
                <a:r>
                  <a:rPr lang="en-US" dirty="0"/>
                  <a:t>Descaling: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𝑋</m:t>
                                </m:r>
                              </m:e>
                            </m:acc>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min</m:t>
                            </m:r>
                          </m:sub>
                        </m:sSub>
                      </m:num>
                      <m:den>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max</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m:rPr>
                                <m:sty m:val="p"/>
                              </m:rPr>
                              <a:rPr lang="en-US">
                                <a:latin typeface="Cambria Math" panose="02040503050406030204" pitchFamily="18" charset="0"/>
                              </a:rPr>
                              <m:t>min</m:t>
                            </m:r>
                          </m:sub>
                        </m:sSub>
                      </m:den>
                    </m:f>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m:rPr>
                                <m:sty m:val="p"/>
                              </m:rPr>
                              <a:rPr lang="en-US">
                                <a:latin typeface="Cambria Math" panose="02040503050406030204" pitchFamily="18" charset="0"/>
                              </a:rPr>
                              <m:t>max</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m:rPr>
                                <m:sty m:val="p"/>
                              </m:rPr>
                              <a:rPr lang="en-US">
                                <a:latin typeface="Cambria Math" panose="02040503050406030204" pitchFamily="18" charset="0"/>
                              </a:rPr>
                              <m:t>min</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m:rPr>
                            <m:sty m:val="p"/>
                          </m:rPr>
                          <a:rPr lang="en-US">
                            <a:latin typeface="Cambria Math" panose="02040503050406030204" pitchFamily="18" charset="0"/>
                          </a:rPr>
                          <m:t>min</m:t>
                        </m:r>
                      </m:sub>
                    </m:sSub>
                  </m:oMath>
                </a14:m>
                <a:endParaRPr lang="en-US" dirty="0"/>
              </a:p>
              <a:p>
                <a:endParaRPr lang="en-US" dirty="0"/>
              </a:p>
              <a:p>
                <a:r>
                  <a:rPr lang="en-US" dirty="0"/>
                  <a:t>Scaling of output: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𝑦</m:t>
                            </m:r>
                          </m:e>
                        </m:acc>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a:latin typeface="Cambria Math" panose="02040503050406030204" pitchFamily="18" charset="0"/>
                              </a:rPr>
                              <m:t>min</m:t>
                            </m:r>
                          </m:sub>
                        </m:sSub>
                      </m:num>
                      <m:den>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a:latin typeface="Cambria Math" panose="02040503050406030204" pitchFamily="18" charset="0"/>
                              </a:rPr>
                              <m:t>max</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m:rPr>
                                <m:sty m:val="p"/>
                              </m:rPr>
                              <a:rPr lang="en-US">
                                <a:latin typeface="Cambria Math" panose="02040503050406030204" pitchFamily="18" charset="0"/>
                              </a:rPr>
                              <m:t>min</m:t>
                            </m:r>
                          </m:sub>
                        </m:sSub>
                      </m:den>
                    </m:f>
                  </m:oMath>
                </a14:m>
                <a:endParaRPr lang="en-US" dirty="0"/>
              </a:p>
            </p:txBody>
          </p:sp>
        </mc:Choice>
        <mc:Fallback xmlns="">
          <p:sp>
            <p:nvSpPr>
              <p:cNvPr id="2" name="Text Placeholder 1">
                <a:extLst>
                  <a:ext uri="{FF2B5EF4-FFF2-40B4-BE49-F238E27FC236}">
                    <a16:creationId xmlns:a16="http://schemas.microsoft.com/office/drawing/2014/main" id="{A3160669-0299-CE4A-F985-E5AB2A923051}"/>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32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730923C7-F6B7-8F07-D2DE-8535DD53C3F0}"/>
              </a:ext>
            </a:extLst>
          </p:cNvPr>
          <p:cNvSpPr>
            <a:spLocks noGrp="1"/>
          </p:cNvSpPr>
          <p:nvPr>
            <p:ph type="title"/>
          </p:nvPr>
        </p:nvSpPr>
        <p:spPr/>
        <p:txBody>
          <a:bodyPr>
            <a:normAutofit fontScale="90000"/>
          </a:bodyPr>
          <a:lstStyle/>
          <a:p>
            <a:r>
              <a:rPr lang="en-US" dirty="0"/>
              <a:t>Scaling Input Data </a:t>
            </a:r>
            <a:r>
              <a:rPr lang="en-US" i="1" dirty="0"/>
              <a:t>cont</a:t>
            </a:r>
            <a:r>
              <a:rPr lang="en-US" dirty="0"/>
              <a:t>.</a:t>
            </a:r>
          </a:p>
        </p:txBody>
      </p:sp>
    </p:spTree>
    <p:extLst>
      <p:ext uri="{BB962C8B-B14F-4D97-AF65-F5344CB8AC3E}">
        <p14:creationId xmlns:p14="http://schemas.microsoft.com/office/powerpoint/2010/main" val="1798232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F7E9F3-D09D-C02B-0E27-1BC23A28AFA0}"/>
              </a:ext>
            </a:extLst>
          </p:cNvPr>
          <p:cNvSpPr>
            <a:spLocks noGrp="1"/>
          </p:cNvSpPr>
          <p:nvPr>
            <p:ph type="body" sz="quarter" idx="10"/>
          </p:nvPr>
        </p:nvSpPr>
        <p:spPr>
          <a:xfrm>
            <a:off x="304800" y="774200"/>
            <a:ext cx="8534400" cy="3877704"/>
          </a:xfrm>
        </p:spPr>
        <p:txBody>
          <a:bodyPr/>
          <a:lstStyle/>
          <a:p>
            <a:r>
              <a:rPr lang="en-US" dirty="0"/>
              <a:t>Underfitting and overfitting are representative problems that reduce the performance of training</a:t>
            </a:r>
          </a:p>
          <a:p>
            <a:pPr lvl="1"/>
            <a:r>
              <a:rPr lang="en-US" dirty="0"/>
              <a:t>underfitting occurs when the training data is not sufficiently learned (high bias and low variance)</a:t>
            </a:r>
          </a:p>
          <a:p>
            <a:pPr lvl="1"/>
            <a:r>
              <a:rPr lang="en-US" dirty="0"/>
              <a:t>overfitting occurs when the training data is learned too much (low bias and high variance)</a:t>
            </a:r>
          </a:p>
          <a:p>
            <a:pPr lvl="1"/>
            <a:r>
              <a:rPr lang="en-US" dirty="0"/>
              <a:t>overfitting fits noise rather than the trend of a function</a:t>
            </a:r>
          </a:p>
          <a:p>
            <a:pPr lvl="1"/>
            <a:r>
              <a:rPr lang="en-US" dirty="0">
                <a:solidFill>
                  <a:srgbClr val="FF0000"/>
                </a:solidFill>
              </a:rPr>
              <a:t>Generalization</a:t>
            </a:r>
            <a:r>
              <a:rPr lang="en-US" dirty="0"/>
              <a:t>: appropriately learns from the training data and provides meaningful predictions for new inputs</a:t>
            </a:r>
          </a:p>
          <a:p>
            <a:pPr lvl="1"/>
            <a:endParaRPr lang="en-US" dirty="0"/>
          </a:p>
        </p:txBody>
      </p:sp>
      <p:sp>
        <p:nvSpPr>
          <p:cNvPr id="3" name="Title 2">
            <a:extLst>
              <a:ext uri="{FF2B5EF4-FFF2-40B4-BE49-F238E27FC236}">
                <a16:creationId xmlns:a16="http://schemas.microsoft.com/office/drawing/2014/main" id="{CFC99A01-D4CA-6613-C78A-9F919567D5F5}"/>
              </a:ext>
            </a:extLst>
          </p:cNvPr>
          <p:cNvSpPr>
            <a:spLocks noGrp="1"/>
          </p:cNvSpPr>
          <p:nvPr>
            <p:ph type="title"/>
          </p:nvPr>
        </p:nvSpPr>
        <p:spPr/>
        <p:txBody>
          <a:bodyPr>
            <a:normAutofit fontScale="90000"/>
          </a:bodyPr>
          <a:lstStyle/>
          <a:p>
            <a:r>
              <a:rPr lang="en-US" dirty="0"/>
              <a:t>Underfitting and Overfitting</a:t>
            </a:r>
          </a:p>
        </p:txBody>
      </p:sp>
      <p:grpSp>
        <p:nvGrpSpPr>
          <p:cNvPr id="130" name="Group 129">
            <a:extLst>
              <a:ext uri="{FF2B5EF4-FFF2-40B4-BE49-F238E27FC236}">
                <a16:creationId xmlns:a16="http://schemas.microsoft.com/office/drawing/2014/main" id="{A0341895-7634-B496-1AB6-25D2D2CD4865}"/>
              </a:ext>
            </a:extLst>
          </p:cNvPr>
          <p:cNvGrpSpPr/>
          <p:nvPr/>
        </p:nvGrpSpPr>
        <p:grpSpPr>
          <a:xfrm>
            <a:off x="843958" y="4435600"/>
            <a:ext cx="7456083" cy="2022304"/>
            <a:chOff x="811298" y="2070536"/>
            <a:chExt cx="7456083" cy="2022304"/>
          </a:xfrm>
        </p:grpSpPr>
        <p:grpSp>
          <p:nvGrpSpPr>
            <p:cNvPr id="4" name="Group 3">
              <a:extLst>
                <a:ext uri="{FF2B5EF4-FFF2-40B4-BE49-F238E27FC236}">
                  <a16:creationId xmlns:a16="http://schemas.microsoft.com/office/drawing/2014/main" id="{E29B7803-7FBA-E878-A019-5E6BB1087577}"/>
                </a:ext>
              </a:extLst>
            </p:cNvPr>
            <p:cNvGrpSpPr/>
            <p:nvPr/>
          </p:nvGrpSpPr>
          <p:grpSpPr>
            <a:xfrm>
              <a:off x="811298" y="2070536"/>
              <a:ext cx="2386107" cy="1834547"/>
              <a:chOff x="811298" y="2070536"/>
              <a:chExt cx="2386107" cy="1834547"/>
            </a:xfrm>
          </p:grpSpPr>
          <p:grpSp>
            <p:nvGrpSpPr>
              <p:cNvPr id="5" name="Group 4">
                <a:extLst>
                  <a:ext uri="{FF2B5EF4-FFF2-40B4-BE49-F238E27FC236}">
                    <a16:creationId xmlns:a16="http://schemas.microsoft.com/office/drawing/2014/main" id="{3ADE5C20-ABFF-3616-1C4F-E89B63524735}"/>
                  </a:ext>
                </a:extLst>
              </p:cNvPr>
              <p:cNvGrpSpPr/>
              <p:nvPr/>
            </p:nvGrpSpPr>
            <p:grpSpPr>
              <a:xfrm>
                <a:off x="874207" y="2336243"/>
                <a:ext cx="2021122" cy="1279221"/>
                <a:chOff x="874207" y="2336243"/>
                <a:chExt cx="2021122" cy="1279221"/>
              </a:xfrm>
            </p:grpSpPr>
            <p:sp>
              <p:nvSpPr>
                <p:cNvPr id="10" name="Oval 9">
                  <a:extLst>
                    <a:ext uri="{FF2B5EF4-FFF2-40B4-BE49-F238E27FC236}">
                      <a16:creationId xmlns:a16="http://schemas.microsoft.com/office/drawing/2014/main" id="{D68BC5DB-B340-8329-EFA7-827FB67DF1FF}"/>
                    </a:ext>
                  </a:extLst>
                </p:cNvPr>
                <p:cNvSpPr/>
                <p:nvPr/>
              </p:nvSpPr>
              <p:spPr>
                <a:xfrm>
                  <a:off x="874207" y="274320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a:extLst>
                    <a:ext uri="{FF2B5EF4-FFF2-40B4-BE49-F238E27FC236}">
                      <a16:creationId xmlns:a16="http://schemas.microsoft.com/office/drawing/2014/main" id="{7A643D86-80E2-8FC6-E4EE-BD793C47D773}"/>
                    </a:ext>
                  </a:extLst>
                </p:cNvPr>
                <p:cNvSpPr/>
                <p:nvPr/>
              </p:nvSpPr>
              <p:spPr>
                <a:xfrm>
                  <a:off x="1011535" y="281521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Oval 11">
                  <a:extLst>
                    <a:ext uri="{FF2B5EF4-FFF2-40B4-BE49-F238E27FC236}">
                      <a16:creationId xmlns:a16="http://schemas.microsoft.com/office/drawing/2014/main" id="{FD89E762-80B3-637C-567C-7B90060B9111}"/>
                    </a:ext>
                  </a:extLst>
                </p:cNvPr>
                <p:cNvSpPr/>
                <p:nvPr/>
              </p:nvSpPr>
              <p:spPr>
                <a:xfrm>
                  <a:off x="911051" y="285038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Oval 12">
                  <a:extLst>
                    <a:ext uri="{FF2B5EF4-FFF2-40B4-BE49-F238E27FC236}">
                      <a16:creationId xmlns:a16="http://schemas.microsoft.com/office/drawing/2014/main" id="{308470BD-1FDF-A157-99DB-61C1851C920F}"/>
                    </a:ext>
                  </a:extLst>
                </p:cNvPr>
                <p:cNvSpPr/>
                <p:nvPr/>
              </p:nvSpPr>
              <p:spPr>
                <a:xfrm>
                  <a:off x="976367" y="296091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Oval 13">
                  <a:extLst>
                    <a:ext uri="{FF2B5EF4-FFF2-40B4-BE49-F238E27FC236}">
                      <a16:creationId xmlns:a16="http://schemas.microsoft.com/office/drawing/2014/main" id="{045018C5-2472-5B9E-506F-00DC056DA4CB}"/>
                    </a:ext>
                  </a:extLst>
                </p:cNvPr>
                <p:cNvSpPr/>
                <p:nvPr/>
              </p:nvSpPr>
              <p:spPr>
                <a:xfrm>
                  <a:off x="1132115" y="2965936"/>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a:extLst>
                    <a:ext uri="{FF2B5EF4-FFF2-40B4-BE49-F238E27FC236}">
                      <a16:creationId xmlns:a16="http://schemas.microsoft.com/office/drawing/2014/main" id="{54BC8789-E33E-8920-8D32-1C50A4847693}"/>
                    </a:ext>
                  </a:extLst>
                </p:cNvPr>
                <p:cNvSpPr/>
                <p:nvPr/>
              </p:nvSpPr>
              <p:spPr>
                <a:xfrm>
                  <a:off x="1061775" y="312671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a:extLst>
                    <a:ext uri="{FF2B5EF4-FFF2-40B4-BE49-F238E27FC236}">
                      <a16:creationId xmlns:a16="http://schemas.microsoft.com/office/drawing/2014/main" id="{A9E2C7DF-9D0B-40A1-9C1B-556837425BA6}"/>
                    </a:ext>
                  </a:extLst>
                </p:cNvPr>
                <p:cNvSpPr/>
                <p:nvPr/>
              </p:nvSpPr>
              <p:spPr>
                <a:xfrm>
                  <a:off x="1237625" y="30563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Oval 16">
                  <a:extLst>
                    <a:ext uri="{FF2B5EF4-FFF2-40B4-BE49-F238E27FC236}">
                      <a16:creationId xmlns:a16="http://schemas.microsoft.com/office/drawing/2014/main" id="{C25AAD77-520E-D0B1-8BC6-7AE4D60F2A63}"/>
                    </a:ext>
                  </a:extLst>
                </p:cNvPr>
                <p:cNvSpPr/>
                <p:nvPr/>
              </p:nvSpPr>
              <p:spPr>
                <a:xfrm>
                  <a:off x="1254374" y="322886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Oval 17">
                  <a:extLst>
                    <a:ext uri="{FF2B5EF4-FFF2-40B4-BE49-F238E27FC236}">
                      <a16:creationId xmlns:a16="http://schemas.microsoft.com/office/drawing/2014/main" id="{7A8A648F-529D-3487-52E3-D6C951888F9A}"/>
                    </a:ext>
                  </a:extLst>
                </p:cNvPr>
                <p:cNvSpPr/>
                <p:nvPr/>
              </p:nvSpPr>
              <p:spPr>
                <a:xfrm>
                  <a:off x="1450314" y="322886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Oval 18">
                  <a:extLst>
                    <a:ext uri="{FF2B5EF4-FFF2-40B4-BE49-F238E27FC236}">
                      <a16:creationId xmlns:a16="http://schemas.microsoft.com/office/drawing/2014/main" id="{2F9A6E48-323D-6498-F52A-16859B2FE917}"/>
                    </a:ext>
                  </a:extLst>
                </p:cNvPr>
                <p:cNvSpPr/>
                <p:nvPr/>
              </p:nvSpPr>
              <p:spPr>
                <a:xfrm>
                  <a:off x="1153886" y="333940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Oval 19">
                  <a:extLst>
                    <a:ext uri="{FF2B5EF4-FFF2-40B4-BE49-F238E27FC236}">
                      <a16:creationId xmlns:a16="http://schemas.microsoft.com/office/drawing/2014/main" id="{4D27F54F-34D0-7098-867D-1A35E897040C}"/>
                    </a:ext>
                  </a:extLst>
                </p:cNvPr>
                <p:cNvSpPr/>
                <p:nvPr/>
              </p:nvSpPr>
              <p:spPr>
                <a:xfrm>
                  <a:off x="1311310" y="349682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1" name="Oval 20">
                  <a:extLst>
                    <a:ext uri="{FF2B5EF4-FFF2-40B4-BE49-F238E27FC236}">
                      <a16:creationId xmlns:a16="http://schemas.microsoft.com/office/drawing/2014/main" id="{3DD43972-3FCA-1154-DC36-D700A8BC2763}"/>
                    </a:ext>
                  </a:extLst>
                </p:cNvPr>
                <p:cNvSpPr/>
                <p:nvPr/>
              </p:nvSpPr>
              <p:spPr>
                <a:xfrm>
                  <a:off x="1467061" y="342648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Oval 21">
                  <a:extLst>
                    <a:ext uri="{FF2B5EF4-FFF2-40B4-BE49-F238E27FC236}">
                      <a16:creationId xmlns:a16="http://schemas.microsoft.com/office/drawing/2014/main" id="{44B6403A-D70D-2D29-8F01-FB61F8BA590A}"/>
                    </a:ext>
                  </a:extLst>
                </p:cNvPr>
                <p:cNvSpPr/>
                <p:nvPr/>
              </p:nvSpPr>
              <p:spPr>
                <a:xfrm>
                  <a:off x="1549125" y="35336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Oval 22">
                  <a:extLst>
                    <a:ext uri="{FF2B5EF4-FFF2-40B4-BE49-F238E27FC236}">
                      <a16:creationId xmlns:a16="http://schemas.microsoft.com/office/drawing/2014/main" id="{CFD19645-79CE-0E4E-428D-D62F8936E927}"/>
                    </a:ext>
                  </a:extLst>
                </p:cNvPr>
                <p:cNvSpPr/>
                <p:nvPr/>
              </p:nvSpPr>
              <p:spPr>
                <a:xfrm>
                  <a:off x="1674725" y="344826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Oval 23">
                  <a:extLst>
                    <a:ext uri="{FF2B5EF4-FFF2-40B4-BE49-F238E27FC236}">
                      <a16:creationId xmlns:a16="http://schemas.microsoft.com/office/drawing/2014/main" id="{06F805FA-2D6D-06D1-9924-A889665D754D}"/>
                    </a:ext>
                  </a:extLst>
                </p:cNvPr>
                <p:cNvSpPr/>
                <p:nvPr/>
              </p:nvSpPr>
              <p:spPr>
                <a:xfrm>
                  <a:off x="1704869" y="357888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5" name="Oval 24">
                  <a:extLst>
                    <a:ext uri="{FF2B5EF4-FFF2-40B4-BE49-F238E27FC236}">
                      <a16:creationId xmlns:a16="http://schemas.microsoft.com/office/drawing/2014/main" id="{8526D175-7E0F-CB0F-4528-7B80C4139CD8}"/>
                    </a:ext>
                  </a:extLst>
                </p:cNvPr>
                <p:cNvSpPr/>
                <p:nvPr/>
              </p:nvSpPr>
              <p:spPr>
                <a:xfrm>
                  <a:off x="2016368" y="357386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Oval 25">
                  <a:extLst>
                    <a:ext uri="{FF2B5EF4-FFF2-40B4-BE49-F238E27FC236}">
                      <a16:creationId xmlns:a16="http://schemas.microsoft.com/office/drawing/2014/main" id="{65B56815-BBB1-8772-7259-D67F3683AFD7}"/>
                    </a:ext>
                  </a:extLst>
                </p:cNvPr>
                <p:cNvSpPr/>
                <p:nvPr/>
              </p:nvSpPr>
              <p:spPr>
                <a:xfrm>
                  <a:off x="1910862" y="356884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Oval 26">
                  <a:extLst>
                    <a:ext uri="{FF2B5EF4-FFF2-40B4-BE49-F238E27FC236}">
                      <a16:creationId xmlns:a16="http://schemas.microsoft.com/office/drawing/2014/main" id="{05868037-EA63-92EB-C8CF-F0C8009C8E47}"/>
                    </a:ext>
                  </a:extLst>
                </p:cNvPr>
                <p:cNvSpPr/>
                <p:nvPr/>
              </p:nvSpPr>
              <p:spPr>
                <a:xfrm>
                  <a:off x="1820427" y="343821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Oval 27">
                  <a:extLst>
                    <a:ext uri="{FF2B5EF4-FFF2-40B4-BE49-F238E27FC236}">
                      <a16:creationId xmlns:a16="http://schemas.microsoft.com/office/drawing/2014/main" id="{AED05A61-649D-4292-12E3-103372505104}"/>
                    </a:ext>
                  </a:extLst>
                </p:cNvPr>
                <p:cNvSpPr/>
                <p:nvPr/>
              </p:nvSpPr>
              <p:spPr>
                <a:xfrm>
                  <a:off x="2136947" y="28704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9" name="Oval 28">
                  <a:extLst>
                    <a:ext uri="{FF2B5EF4-FFF2-40B4-BE49-F238E27FC236}">
                      <a16:creationId xmlns:a16="http://schemas.microsoft.com/office/drawing/2014/main" id="{7BA540C5-7283-F118-AF01-CCE59B818619}"/>
                    </a:ext>
                  </a:extLst>
                </p:cNvPr>
                <p:cNvSpPr/>
                <p:nvPr/>
              </p:nvSpPr>
              <p:spPr>
                <a:xfrm>
                  <a:off x="2158720" y="304799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Oval 29">
                  <a:extLst>
                    <a:ext uri="{FF2B5EF4-FFF2-40B4-BE49-F238E27FC236}">
                      <a16:creationId xmlns:a16="http://schemas.microsoft.com/office/drawing/2014/main" id="{D8ABD9D4-57E4-4F6A-3308-71B85E9922D1}"/>
                    </a:ext>
                  </a:extLst>
                </p:cNvPr>
                <p:cNvSpPr/>
                <p:nvPr/>
              </p:nvSpPr>
              <p:spPr>
                <a:xfrm>
                  <a:off x="2073307" y="323389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Oval 30">
                  <a:extLst>
                    <a:ext uri="{FF2B5EF4-FFF2-40B4-BE49-F238E27FC236}">
                      <a16:creationId xmlns:a16="http://schemas.microsoft.com/office/drawing/2014/main" id="{D5A11C22-3C0F-1779-2E6E-D6E2DB0D2B41}"/>
                    </a:ext>
                  </a:extLst>
                </p:cNvPr>
                <p:cNvSpPr/>
                <p:nvPr/>
              </p:nvSpPr>
              <p:spPr>
                <a:xfrm>
                  <a:off x="2178814" y="319370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Oval 31">
                  <a:extLst>
                    <a:ext uri="{FF2B5EF4-FFF2-40B4-BE49-F238E27FC236}">
                      <a16:creationId xmlns:a16="http://schemas.microsoft.com/office/drawing/2014/main" id="{B3CC8BF2-8520-B898-CCA6-BC52D4F3781D}"/>
                    </a:ext>
                  </a:extLst>
                </p:cNvPr>
                <p:cNvSpPr/>
                <p:nvPr/>
              </p:nvSpPr>
              <p:spPr>
                <a:xfrm>
                  <a:off x="2118528" y="341979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3" name="Oval 32">
                  <a:extLst>
                    <a:ext uri="{FF2B5EF4-FFF2-40B4-BE49-F238E27FC236}">
                      <a16:creationId xmlns:a16="http://schemas.microsoft.com/office/drawing/2014/main" id="{89BE80C0-CAB9-3DFA-7A33-30A9041C6838}"/>
                    </a:ext>
                  </a:extLst>
                </p:cNvPr>
                <p:cNvSpPr/>
                <p:nvPr/>
              </p:nvSpPr>
              <p:spPr>
                <a:xfrm>
                  <a:off x="2314467" y="324394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Oval 33">
                  <a:extLst>
                    <a:ext uri="{FF2B5EF4-FFF2-40B4-BE49-F238E27FC236}">
                      <a16:creationId xmlns:a16="http://schemas.microsoft.com/office/drawing/2014/main" id="{B7A901B1-9609-2438-87EC-14C5E142E58E}"/>
                    </a:ext>
                  </a:extLst>
                </p:cNvPr>
                <p:cNvSpPr/>
                <p:nvPr/>
              </p:nvSpPr>
              <p:spPr>
                <a:xfrm>
                  <a:off x="2329539" y="30228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5" name="Oval 34">
                  <a:extLst>
                    <a:ext uri="{FF2B5EF4-FFF2-40B4-BE49-F238E27FC236}">
                      <a16:creationId xmlns:a16="http://schemas.microsoft.com/office/drawing/2014/main" id="{53F344F9-74A0-9186-399A-78FF441A0EF6}"/>
                    </a:ext>
                  </a:extLst>
                </p:cNvPr>
                <p:cNvSpPr/>
                <p:nvPr/>
              </p:nvSpPr>
              <p:spPr>
                <a:xfrm>
                  <a:off x="2244131" y="278674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6" name="Oval 35">
                  <a:extLst>
                    <a:ext uri="{FF2B5EF4-FFF2-40B4-BE49-F238E27FC236}">
                      <a16:creationId xmlns:a16="http://schemas.microsoft.com/office/drawing/2014/main" id="{15FA88BA-632C-C031-5F95-448B848342DC}"/>
                    </a:ext>
                  </a:extLst>
                </p:cNvPr>
                <p:cNvSpPr/>
                <p:nvPr/>
              </p:nvSpPr>
              <p:spPr>
                <a:xfrm>
                  <a:off x="2414951" y="26460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7" name="Oval 36">
                  <a:extLst>
                    <a:ext uri="{FF2B5EF4-FFF2-40B4-BE49-F238E27FC236}">
                      <a16:creationId xmlns:a16="http://schemas.microsoft.com/office/drawing/2014/main" id="{D3673A27-C574-0D02-DCDE-B67375F5C6ED}"/>
                    </a:ext>
                  </a:extLst>
                </p:cNvPr>
                <p:cNvSpPr/>
                <p:nvPr/>
              </p:nvSpPr>
              <p:spPr>
                <a:xfrm>
                  <a:off x="2491988" y="280851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Oval 37">
                  <a:extLst>
                    <a:ext uri="{FF2B5EF4-FFF2-40B4-BE49-F238E27FC236}">
                      <a16:creationId xmlns:a16="http://schemas.microsoft.com/office/drawing/2014/main" id="{48818032-7FFF-2361-507D-F6EABCA86A20}"/>
                    </a:ext>
                  </a:extLst>
                </p:cNvPr>
                <p:cNvSpPr/>
                <p:nvPr/>
              </p:nvSpPr>
              <p:spPr>
                <a:xfrm>
                  <a:off x="2557300" y="298436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Oval 38">
                  <a:extLst>
                    <a:ext uri="{FF2B5EF4-FFF2-40B4-BE49-F238E27FC236}">
                      <a16:creationId xmlns:a16="http://schemas.microsoft.com/office/drawing/2014/main" id="{35236703-4102-E9BD-00A2-1821B0C86AE9}"/>
                    </a:ext>
                  </a:extLst>
                </p:cNvPr>
                <p:cNvSpPr/>
                <p:nvPr/>
              </p:nvSpPr>
              <p:spPr>
                <a:xfrm>
                  <a:off x="2657789" y="285875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0" name="Oval 39">
                  <a:extLst>
                    <a:ext uri="{FF2B5EF4-FFF2-40B4-BE49-F238E27FC236}">
                      <a16:creationId xmlns:a16="http://schemas.microsoft.com/office/drawing/2014/main" id="{10348F05-E44F-1D9B-21EB-60BD6B9B0571}"/>
                    </a:ext>
                  </a:extLst>
                </p:cNvPr>
                <p:cNvSpPr/>
                <p:nvPr/>
              </p:nvSpPr>
              <p:spPr>
                <a:xfrm>
                  <a:off x="2672859" y="266784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1" name="Oval 40">
                  <a:extLst>
                    <a:ext uri="{FF2B5EF4-FFF2-40B4-BE49-F238E27FC236}">
                      <a16:creationId xmlns:a16="http://schemas.microsoft.com/office/drawing/2014/main" id="{E70ED919-337E-D5D2-DACC-F2761A4751DD}"/>
                    </a:ext>
                  </a:extLst>
                </p:cNvPr>
                <p:cNvSpPr/>
                <p:nvPr/>
              </p:nvSpPr>
              <p:spPr>
                <a:xfrm>
                  <a:off x="2858753" y="2687936"/>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Oval 41">
                  <a:extLst>
                    <a:ext uri="{FF2B5EF4-FFF2-40B4-BE49-F238E27FC236}">
                      <a16:creationId xmlns:a16="http://schemas.microsoft.com/office/drawing/2014/main" id="{EE5C92AB-5D09-C565-48F8-55BE62C0E187}"/>
                    </a:ext>
                  </a:extLst>
                </p:cNvPr>
                <p:cNvSpPr/>
                <p:nvPr/>
              </p:nvSpPr>
              <p:spPr>
                <a:xfrm>
                  <a:off x="2692959" y="250204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3" name="Oval 42">
                  <a:extLst>
                    <a:ext uri="{FF2B5EF4-FFF2-40B4-BE49-F238E27FC236}">
                      <a16:creationId xmlns:a16="http://schemas.microsoft.com/office/drawing/2014/main" id="{AFE1F9D0-0FBF-1EE3-6F1A-442A48618B6D}"/>
                    </a:ext>
                  </a:extLst>
                </p:cNvPr>
                <p:cNvSpPr/>
                <p:nvPr/>
              </p:nvSpPr>
              <p:spPr>
                <a:xfrm>
                  <a:off x="2833634" y="24266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4" name="Oval 43">
                  <a:extLst>
                    <a:ext uri="{FF2B5EF4-FFF2-40B4-BE49-F238E27FC236}">
                      <a16:creationId xmlns:a16="http://schemas.microsoft.com/office/drawing/2014/main" id="{3EF10567-B318-9468-ACEE-AA5D1AA4F25B}"/>
                    </a:ext>
                  </a:extLst>
                </p:cNvPr>
                <p:cNvSpPr/>
                <p:nvPr/>
              </p:nvSpPr>
              <p:spPr>
                <a:xfrm>
                  <a:off x="2763296" y="233624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6" name="Freeform: Shape 5">
                <a:extLst>
                  <a:ext uri="{FF2B5EF4-FFF2-40B4-BE49-F238E27FC236}">
                    <a16:creationId xmlns:a16="http://schemas.microsoft.com/office/drawing/2014/main" id="{4C36ED3E-F3AF-B2DF-A013-284600D06C5E}"/>
                  </a:ext>
                </a:extLst>
              </p:cNvPr>
              <p:cNvSpPr/>
              <p:nvPr/>
            </p:nvSpPr>
            <p:spPr>
              <a:xfrm>
                <a:off x="828189" y="2265063"/>
                <a:ext cx="2265903" cy="1401745"/>
              </a:xfrm>
              <a:custGeom>
                <a:avLst/>
                <a:gdLst>
                  <a:gd name="connsiteX0" fmla="*/ 0 w 2265903"/>
                  <a:gd name="connsiteY0" fmla="*/ 0 h 1401745"/>
                  <a:gd name="connsiteX1" fmla="*/ 0 w 2265903"/>
                  <a:gd name="connsiteY1" fmla="*/ 1401745 h 1401745"/>
                  <a:gd name="connsiteX2" fmla="*/ 2265903 w 2265903"/>
                  <a:gd name="connsiteY2" fmla="*/ 1401745 h 1401745"/>
                </a:gdLst>
                <a:ahLst/>
                <a:cxnLst>
                  <a:cxn ang="0">
                    <a:pos x="connsiteX0" y="connsiteY0"/>
                  </a:cxn>
                  <a:cxn ang="0">
                    <a:pos x="connsiteX1" y="connsiteY1"/>
                  </a:cxn>
                  <a:cxn ang="0">
                    <a:pos x="connsiteX2" y="connsiteY2"/>
                  </a:cxn>
                </a:cxnLst>
                <a:rect l="l" t="t" r="r" b="b"/>
                <a:pathLst>
                  <a:path w="2265903" h="1401745">
                    <a:moveTo>
                      <a:pt x="0" y="0"/>
                    </a:moveTo>
                    <a:lnTo>
                      <a:pt x="0" y="1401745"/>
                    </a:lnTo>
                    <a:lnTo>
                      <a:pt x="2265903" y="1401745"/>
                    </a:lnTo>
                  </a:path>
                </a:pathLst>
              </a:custGeom>
              <a:noFill/>
              <a:ln w="254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TextBox 6">
                <a:extLst>
                  <a:ext uri="{FF2B5EF4-FFF2-40B4-BE49-F238E27FC236}">
                    <a16:creationId xmlns:a16="http://schemas.microsoft.com/office/drawing/2014/main" id="{B7830F6C-120C-D19B-D446-060A80918B2F}"/>
                  </a:ext>
                </a:extLst>
              </p:cNvPr>
              <p:cNvSpPr txBox="1"/>
              <p:nvPr/>
            </p:nvSpPr>
            <p:spPr>
              <a:xfrm>
                <a:off x="2934191" y="3597306"/>
                <a:ext cx="263214" cy="307777"/>
              </a:xfrm>
              <a:prstGeom prst="rect">
                <a:avLst/>
              </a:prstGeom>
              <a:noFill/>
            </p:spPr>
            <p:txBody>
              <a:bodyPr wrap="none" rtlCol="0">
                <a:spAutoFit/>
              </a:bodyPr>
              <a:lstStyle/>
              <a:p>
                <a:r>
                  <a:rPr lang="en-US" sz="1400" dirty="0"/>
                  <a:t>x</a:t>
                </a:r>
              </a:p>
            </p:txBody>
          </p:sp>
          <p:sp>
            <p:nvSpPr>
              <p:cNvPr id="8" name="TextBox 7">
                <a:extLst>
                  <a:ext uri="{FF2B5EF4-FFF2-40B4-BE49-F238E27FC236}">
                    <a16:creationId xmlns:a16="http://schemas.microsoft.com/office/drawing/2014/main" id="{57C4E6A7-F38F-AEB3-EE44-46C2FDE39492}"/>
                  </a:ext>
                </a:extLst>
              </p:cNvPr>
              <p:cNvSpPr txBox="1"/>
              <p:nvPr/>
            </p:nvSpPr>
            <p:spPr>
              <a:xfrm>
                <a:off x="811298" y="2070536"/>
                <a:ext cx="266420" cy="307777"/>
              </a:xfrm>
              <a:prstGeom prst="rect">
                <a:avLst/>
              </a:prstGeom>
              <a:noFill/>
            </p:spPr>
            <p:txBody>
              <a:bodyPr wrap="none" rtlCol="0">
                <a:spAutoFit/>
              </a:bodyPr>
              <a:lstStyle/>
              <a:p>
                <a:r>
                  <a:rPr lang="en-US" sz="1400" dirty="0"/>
                  <a:t>y</a:t>
                </a:r>
              </a:p>
            </p:txBody>
          </p:sp>
          <p:cxnSp>
            <p:nvCxnSpPr>
              <p:cNvPr id="9" name="Straight Connector 8">
                <a:extLst>
                  <a:ext uri="{FF2B5EF4-FFF2-40B4-BE49-F238E27FC236}">
                    <a16:creationId xmlns:a16="http://schemas.microsoft.com/office/drawing/2014/main" id="{0E9A9024-B138-8A1C-3608-844D48313F0D}"/>
                  </a:ext>
                </a:extLst>
              </p:cNvPr>
              <p:cNvCxnSpPr/>
              <p:nvPr/>
            </p:nvCxnSpPr>
            <p:spPr>
              <a:xfrm flipV="1">
                <a:off x="910783" y="2546987"/>
                <a:ext cx="2108284" cy="976495"/>
              </a:xfrm>
              <a:prstGeom prst="line">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744541C7-9B84-A268-6B8F-86517D3970AC}"/>
                </a:ext>
              </a:extLst>
            </p:cNvPr>
            <p:cNvGrpSpPr/>
            <p:nvPr/>
          </p:nvGrpSpPr>
          <p:grpSpPr>
            <a:xfrm>
              <a:off x="3376186" y="2070536"/>
              <a:ext cx="2379326" cy="1840897"/>
              <a:chOff x="3376186" y="2070536"/>
              <a:chExt cx="2379326" cy="1840897"/>
            </a:xfrm>
          </p:grpSpPr>
          <p:grpSp>
            <p:nvGrpSpPr>
              <p:cNvPr id="46" name="Group 45">
                <a:extLst>
                  <a:ext uri="{FF2B5EF4-FFF2-40B4-BE49-F238E27FC236}">
                    <a16:creationId xmlns:a16="http://schemas.microsoft.com/office/drawing/2014/main" id="{70B291CE-8456-D2B3-95D1-15BCE22EEECC}"/>
                  </a:ext>
                </a:extLst>
              </p:cNvPr>
              <p:cNvGrpSpPr/>
              <p:nvPr/>
            </p:nvGrpSpPr>
            <p:grpSpPr>
              <a:xfrm>
                <a:off x="3418457" y="2334566"/>
                <a:ext cx="2021122" cy="1279221"/>
                <a:chOff x="874207" y="2336243"/>
                <a:chExt cx="2021122" cy="1279221"/>
              </a:xfrm>
            </p:grpSpPr>
            <p:sp>
              <p:nvSpPr>
                <p:cNvPr id="51" name="Oval 50">
                  <a:extLst>
                    <a:ext uri="{FF2B5EF4-FFF2-40B4-BE49-F238E27FC236}">
                      <a16:creationId xmlns:a16="http://schemas.microsoft.com/office/drawing/2014/main" id="{42D95F01-C52D-8E5D-A8A5-5F9189D8274E}"/>
                    </a:ext>
                  </a:extLst>
                </p:cNvPr>
                <p:cNvSpPr/>
                <p:nvPr/>
              </p:nvSpPr>
              <p:spPr>
                <a:xfrm>
                  <a:off x="874207" y="274320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2" name="Oval 51">
                  <a:extLst>
                    <a:ext uri="{FF2B5EF4-FFF2-40B4-BE49-F238E27FC236}">
                      <a16:creationId xmlns:a16="http://schemas.microsoft.com/office/drawing/2014/main" id="{3D33D2B5-B3B9-CC61-5DB5-A7C7B78A7E1D}"/>
                    </a:ext>
                  </a:extLst>
                </p:cNvPr>
                <p:cNvSpPr/>
                <p:nvPr/>
              </p:nvSpPr>
              <p:spPr>
                <a:xfrm>
                  <a:off x="1011535" y="281521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Oval 52">
                  <a:extLst>
                    <a:ext uri="{FF2B5EF4-FFF2-40B4-BE49-F238E27FC236}">
                      <a16:creationId xmlns:a16="http://schemas.microsoft.com/office/drawing/2014/main" id="{281CBAF9-4AB1-A339-A98C-68B214E62A1D}"/>
                    </a:ext>
                  </a:extLst>
                </p:cNvPr>
                <p:cNvSpPr/>
                <p:nvPr/>
              </p:nvSpPr>
              <p:spPr>
                <a:xfrm>
                  <a:off x="911051" y="285038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4" name="Oval 53">
                  <a:extLst>
                    <a:ext uri="{FF2B5EF4-FFF2-40B4-BE49-F238E27FC236}">
                      <a16:creationId xmlns:a16="http://schemas.microsoft.com/office/drawing/2014/main" id="{874F0478-D747-78A1-8493-D758AAC7CC85}"/>
                    </a:ext>
                  </a:extLst>
                </p:cNvPr>
                <p:cNvSpPr/>
                <p:nvPr/>
              </p:nvSpPr>
              <p:spPr>
                <a:xfrm>
                  <a:off x="976367" y="296091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Oval 54">
                  <a:extLst>
                    <a:ext uri="{FF2B5EF4-FFF2-40B4-BE49-F238E27FC236}">
                      <a16:creationId xmlns:a16="http://schemas.microsoft.com/office/drawing/2014/main" id="{3D56D9B4-B918-840B-DEDA-0432A7538D10}"/>
                    </a:ext>
                  </a:extLst>
                </p:cNvPr>
                <p:cNvSpPr/>
                <p:nvPr/>
              </p:nvSpPr>
              <p:spPr>
                <a:xfrm>
                  <a:off x="1132115" y="2965936"/>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6" name="Oval 55">
                  <a:extLst>
                    <a:ext uri="{FF2B5EF4-FFF2-40B4-BE49-F238E27FC236}">
                      <a16:creationId xmlns:a16="http://schemas.microsoft.com/office/drawing/2014/main" id="{0B689DB7-4A75-DE1F-038D-A906BF6554B3}"/>
                    </a:ext>
                  </a:extLst>
                </p:cNvPr>
                <p:cNvSpPr/>
                <p:nvPr/>
              </p:nvSpPr>
              <p:spPr>
                <a:xfrm>
                  <a:off x="1061775" y="312671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Oval 56">
                  <a:extLst>
                    <a:ext uri="{FF2B5EF4-FFF2-40B4-BE49-F238E27FC236}">
                      <a16:creationId xmlns:a16="http://schemas.microsoft.com/office/drawing/2014/main" id="{091236F7-B208-B21D-E064-6D311E4140D9}"/>
                    </a:ext>
                  </a:extLst>
                </p:cNvPr>
                <p:cNvSpPr/>
                <p:nvPr/>
              </p:nvSpPr>
              <p:spPr>
                <a:xfrm>
                  <a:off x="1237625" y="30563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Oval 57">
                  <a:extLst>
                    <a:ext uri="{FF2B5EF4-FFF2-40B4-BE49-F238E27FC236}">
                      <a16:creationId xmlns:a16="http://schemas.microsoft.com/office/drawing/2014/main" id="{681E0371-541D-24AC-5A23-621CD664536F}"/>
                    </a:ext>
                  </a:extLst>
                </p:cNvPr>
                <p:cNvSpPr/>
                <p:nvPr/>
              </p:nvSpPr>
              <p:spPr>
                <a:xfrm>
                  <a:off x="1254374" y="322886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Oval 58">
                  <a:extLst>
                    <a:ext uri="{FF2B5EF4-FFF2-40B4-BE49-F238E27FC236}">
                      <a16:creationId xmlns:a16="http://schemas.microsoft.com/office/drawing/2014/main" id="{C3FE323E-7E22-F009-10B2-6AD41012723B}"/>
                    </a:ext>
                  </a:extLst>
                </p:cNvPr>
                <p:cNvSpPr/>
                <p:nvPr/>
              </p:nvSpPr>
              <p:spPr>
                <a:xfrm>
                  <a:off x="1450314" y="322886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Oval 59">
                  <a:extLst>
                    <a:ext uri="{FF2B5EF4-FFF2-40B4-BE49-F238E27FC236}">
                      <a16:creationId xmlns:a16="http://schemas.microsoft.com/office/drawing/2014/main" id="{F28F34E3-9251-720B-55BD-863C0D3C52C9}"/>
                    </a:ext>
                  </a:extLst>
                </p:cNvPr>
                <p:cNvSpPr/>
                <p:nvPr/>
              </p:nvSpPr>
              <p:spPr>
                <a:xfrm>
                  <a:off x="1153886" y="333940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1" name="Oval 60">
                  <a:extLst>
                    <a:ext uri="{FF2B5EF4-FFF2-40B4-BE49-F238E27FC236}">
                      <a16:creationId xmlns:a16="http://schemas.microsoft.com/office/drawing/2014/main" id="{15F424A6-6BF2-BC43-FB0A-571D85B57AE1}"/>
                    </a:ext>
                  </a:extLst>
                </p:cNvPr>
                <p:cNvSpPr/>
                <p:nvPr/>
              </p:nvSpPr>
              <p:spPr>
                <a:xfrm>
                  <a:off x="1311310" y="349682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2" name="Oval 61">
                  <a:extLst>
                    <a:ext uri="{FF2B5EF4-FFF2-40B4-BE49-F238E27FC236}">
                      <a16:creationId xmlns:a16="http://schemas.microsoft.com/office/drawing/2014/main" id="{3780EA1A-21F7-F45C-5241-EDCF9ABB7481}"/>
                    </a:ext>
                  </a:extLst>
                </p:cNvPr>
                <p:cNvSpPr/>
                <p:nvPr/>
              </p:nvSpPr>
              <p:spPr>
                <a:xfrm>
                  <a:off x="1467061" y="342648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Oval 62">
                  <a:extLst>
                    <a:ext uri="{FF2B5EF4-FFF2-40B4-BE49-F238E27FC236}">
                      <a16:creationId xmlns:a16="http://schemas.microsoft.com/office/drawing/2014/main" id="{A4ADEB20-3859-4691-078A-C1E0CBF68FEE}"/>
                    </a:ext>
                  </a:extLst>
                </p:cNvPr>
                <p:cNvSpPr/>
                <p:nvPr/>
              </p:nvSpPr>
              <p:spPr>
                <a:xfrm>
                  <a:off x="1549125" y="35336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Oval 63">
                  <a:extLst>
                    <a:ext uri="{FF2B5EF4-FFF2-40B4-BE49-F238E27FC236}">
                      <a16:creationId xmlns:a16="http://schemas.microsoft.com/office/drawing/2014/main" id="{27D101A1-2623-3D49-01BF-184716A72E30}"/>
                    </a:ext>
                  </a:extLst>
                </p:cNvPr>
                <p:cNvSpPr/>
                <p:nvPr/>
              </p:nvSpPr>
              <p:spPr>
                <a:xfrm>
                  <a:off x="1674725" y="344826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Oval 64">
                  <a:extLst>
                    <a:ext uri="{FF2B5EF4-FFF2-40B4-BE49-F238E27FC236}">
                      <a16:creationId xmlns:a16="http://schemas.microsoft.com/office/drawing/2014/main" id="{7D3BD267-8C93-6E15-33BC-A5FFC15F245F}"/>
                    </a:ext>
                  </a:extLst>
                </p:cNvPr>
                <p:cNvSpPr/>
                <p:nvPr/>
              </p:nvSpPr>
              <p:spPr>
                <a:xfrm>
                  <a:off x="1704869" y="357888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6" name="Oval 65">
                  <a:extLst>
                    <a:ext uri="{FF2B5EF4-FFF2-40B4-BE49-F238E27FC236}">
                      <a16:creationId xmlns:a16="http://schemas.microsoft.com/office/drawing/2014/main" id="{561C2365-4926-54B6-8E16-91122D4CD913}"/>
                    </a:ext>
                  </a:extLst>
                </p:cNvPr>
                <p:cNvSpPr/>
                <p:nvPr/>
              </p:nvSpPr>
              <p:spPr>
                <a:xfrm>
                  <a:off x="2016368" y="357386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7" name="Oval 66">
                  <a:extLst>
                    <a:ext uri="{FF2B5EF4-FFF2-40B4-BE49-F238E27FC236}">
                      <a16:creationId xmlns:a16="http://schemas.microsoft.com/office/drawing/2014/main" id="{3276DBF9-7CDE-9B09-C68B-FDF748EE4149}"/>
                    </a:ext>
                  </a:extLst>
                </p:cNvPr>
                <p:cNvSpPr/>
                <p:nvPr/>
              </p:nvSpPr>
              <p:spPr>
                <a:xfrm>
                  <a:off x="1910862" y="356884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8" name="Oval 67">
                  <a:extLst>
                    <a:ext uri="{FF2B5EF4-FFF2-40B4-BE49-F238E27FC236}">
                      <a16:creationId xmlns:a16="http://schemas.microsoft.com/office/drawing/2014/main" id="{0B0E3691-39A2-A63A-9FB3-59BBA686D645}"/>
                    </a:ext>
                  </a:extLst>
                </p:cNvPr>
                <p:cNvSpPr/>
                <p:nvPr/>
              </p:nvSpPr>
              <p:spPr>
                <a:xfrm>
                  <a:off x="1820427" y="343821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9" name="Oval 68">
                  <a:extLst>
                    <a:ext uri="{FF2B5EF4-FFF2-40B4-BE49-F238E27FC236}">
                      <a16:creationId xmlns:a16="http://schemas.microsoft.com/office/drawing/2014/main" id="{E1134D8C-2C8A-5584-D503-69CEBAA40A1F}"/>
                    </a:ext>
                  </a:extLst>
                </p:cNvPr>
                <p:cNvSpPr/>
                <p:nvPr/>
              </p:nvSpPr>
              <p:spPr>
                <a:xfrm>
                  <a:off x="2136947" y="28704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0" name="Oval 69">
                  <a:extLst>
                    <a:ext uri="{FF2B5EF4-FFF2-40B4-BE49-F238E27FC236}">
                      <a16:creationId xmlns:a16="http://schemas.microsoft.com/office/drawing/2014/main" id="{27659413-845B-7882-BB6E-A472A12EC466}"/>
                    </a:ext>
                  </a:extLst>
                </p:cNvPr>
                <p:cNvSpPr/>
                <p:nvPr/>
              </p:nvSpPr>
              <p:spPr>
                <a:xfrm>
                  <a:off x="2158720" y="304799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1" name="Oval 70">
                  <a:extLst>
                    <a:ext uri="{FF2B5EF4-FFF2-40B4-BE49-F238E27FC236}">
                      <a16:creationId xmlns:a16="http://schemas.microsoft.com/office/drawing/2014/main" id="{76A70BA0-2376-F1CA-E6A9-EC4182E917D1}"/>
                    </a:ext>
                  </a:extLst>
                </p:cNvPr>
                <p:cNvSpPr/>
                <p:nvPr/>
              </p:nvSpPr>
              <p:spPr>
                <a:xfrm>
                  <a:off x="2073307" y="323389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2" name="Oval 71">
                  <a:extLst>
                    <a:ext uri="{FF2B5EF4-FFF2-40B4-BE49-F238E27FC236}">
                      <a16:creationId xmlns:a16="http://schemas.microsoft.com/office/drawing/2014/main" id="{8C5DBF9B-096D-1099-F330-A105AC2ABA38}"/>
                    </a:ext>
                  </a:extLst>
                </p:cNvPr>
                <p:cNvSpPr/>
                <p:nvPr/>
              </p:nvSpPr>
              <p:spPr>
                <a:xfrm>
                  <a:off x="2178814" y="319370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3" name="Oval 72">
                  <a:extLst>
                    <a:ext uri="{FF2B5EF4-FFF2-40B4-BE49-F238E27FC236}">
                      <a16:creationId xmlns:a16="http://schemas.microsoft.com/office/drawing/2014/main" id="{1155F379-E297-F711-DD4B-C0443D935FAD}"/>
                    </a:ext>
                  </a:extLst>
                </p:cNvPr>
                <p:cNvSpPr/>
                <p:nvPr/>
              </p:nvSpPr>
              <p:spPr>
                <a:xfrm>
                  <a:off x="2118528" y="341979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4" name="Oval 73">
                  <a:extLst>
                    <a:ext uri="{FF2B5EF4-FFF2-40B4-BE49-F238E27FC236}">
                      <a16:creationId xmlns:a16="http://schemas.microsoft.com/office/drawing/2014/main" id="{5FCB81E7-906C-AA0A-6621-92755A5632EE}"/>
                    </a:ext>
                  </a:extLst>
                </p:cNvPr>
                <p:cNvSpPr/>
                <p:nvPr/>
              </p:nvSpPr>
              <p:spPr>
                <a:xfrm>
                  <a:off x="2314467" y="324394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5" name="Oval 74">
                  <a:extLst>
                    <a:ext uri="{FF2B5EF4-FFF2-40B4-BE49-F238E27FC236}">
                      <a16:creationId xmlns:a16="http://schemas.microsoft.com/office/drawing/2014/main" id="{8B0C9D9E-DD66-1E3B-1E90-A92CA020A9E8}"/>
                    </a:ext>
                  </a:extLst>
                </p:cNvPr>
                <p:cNvSpPr/>
                <p:nvPr/>
              </p:nvSpPr>
              <p:spPr>
                <a:xfrm>
                  <a:off x="2329539" y="30228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6" name="Oval 75">
                  <a:extLst>
                    <a:ext uri="{FF2B5EF4-FFF2-40B4-BE49-F238E27FC236}">
                      <a16:creationId xmlns:a16="http://schemas.microsoft.com/office/drawing/2014/main" id="{EC4DC0B7-C41E-F526-EAC4-5A686CBC0481}"/>
                    </a:ext>
                  </a:extLst>
                </p:cNvPr>
                <p:cNvSpPr/>
                <p:nvPr/>
              </p:nvSpPr>
              <p:spPr>
                <a:xfrm>
                  <a:off x="2244131" y="278674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7" name="Oval 76">
                  <a:extLst>
                    <a:ext uri="{FF2B5EF4-FFF2-40B4-BE49-F238E27FC236}">
                      <a16:creationId xmlns:a16="http://schemas.microsoft.com/office/drawing/2014/main" id="{5256A494-BC49-3A03-536C-2F6ED04868E7}"/>
                    </a:ext>
                  </a:extLst>
                </p:cNvPr>
                <p:cNvSpPr/>
                <p:nvPr/>
              </p:nvSpPr>
              <p:spPr>
                <a:xfrm>
                  <a:off x="2414951" y="26460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8" name="Oval 77">
                  <a:extLst>
                    <a:ext uri="{FF2B5EF4-FFF2-40B4-BE49-F238E27FC236}">
                      <a16:creationId xmlns:a16="http://schemas.microsoft.com/office/drawing/2014/main" id="{8C24F90A-266F-589A-7F28-FCB2EC588761}"/>
                    </a:ext>
                  </a:extLst>
                </p:cNvPr>
                <p:cNvSpPr/>
                <p:nvPr/>
              </p:nvSpPr>
              <p:spPr>
                <a:xfrm>
                  <a:off x="2491988" y="280851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9" name="Oval 78">
                  <a:extLst>
                    <a:ext uri="{FF2B5EF4-FFF2-40B4-BE49-F238E27FC236}">
                      <a16:creationId xmlns:a16="http://schemas.microsoft.com/office/drawing/2014/main" id="{11953D5E-8D29-2FB4-47B2-65F6D0E1188E}"/>
                    </a:ext>
                  </a:extLst>
                </p:cNvPr>
                <p:cNvSpPr/>
                <p:nvPr/>
              </p:nvSpPr>
              <p:spPr>
                <a:xfrm>
                  <a:off x="2557300" y="298436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0" name="Oval 79">
                  <a:extLst>
                    <a:ext uri="{FF2B5EF4-FFF2-40B4-BE49-F238E27FC236}">
                      <a16:creationId xmlns:a16="http://schemas.microsoft.com/office/drawing/2014/main" id="{E144B8E1-D0B5-7768-0D06-BB30F7CC345D}"/>
                    </a:ext>
                  </a:extLst>
                </p:cNvPr>
                <p:cNvSpPr/>
                <p:nvPr/>
              </p:nvSpPr>
              <p:spPr>
                <a:xfrm>
                  <a:off x="2657789" y="285875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1" name="Oval 80">
                  <a:extLst>
                    <a:ext uri="{FF2B5EF4-FFF2-40B4-BE49-F238E27FC236}">
                      <a16:creationId xmlns:a16="http://schemas.microsoft.com/office/drawing/2014/main" id="{5DA8E926-156B-AF5B-CC20-A346E6624C59}"/>
                    </a:ext>
                  </a:extLst>
                </p:cNvPr>
                <p:cNvSpPr/>
                <p:nvPr/>
              </p:nvSpPr>
              <p:spPr>
                <a:xfrm>
                  <a:off x="2672859" y="266784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2" name="Oval 81">
                  <a:extLst>
                    <a:ext uri="{FF2B5EF4-FFF2-40B4-BE49-F238E27FC236}">
                      <a16:creationId xmlns:a16="http://schemas.microsoft.com/office/drawing/2014/main" id="{0C6DBD68-AA6C-E9D5-0ADA-51CE22CAD597}"/>
                    </a:ext>
                  </a:extLst>
                </p:cNvPr>
                <p:cNvSpPr/>
                <p:nvPr/>
              </p:nvSpPr>
              <p:spPr>
                <a:xfrm>
                  <a:off x="2858753" y="2687936"/>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3" name="Oval 82">
                  <a:extLst>
                    <a:ext uri="{FF2B5EF4-FFF2-40B4-BE49-F238E27FC236}">
                      <a16:creationId xmlns:a16="http://schemas.microsoft.com/office/drawing/2014/main" id="{5C153782-D2ED-7C8C-7DA3-E4CBCB92162A}"/>
                    </a:ext>
                  </a:extLst>
                </p:cNvPr>
                <p:cNvSpPr/>
                <p:nvPr/>
              </p:nvSpPr>
              <p:spPr>
                <a:xfrm>
                  <a:off x="2692959" y="250204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4" name="Oval 83">
                  <a:extLst>
                    <a:ext uri="{FF2B5EF4-FFF2-40B4-BE49-F238E27FC236}">
                      <a16:creationId xmlns:a16="http://schemas.microsoft.com/office/drawing/2014/main" id="{942A3FD6-E13E-7ECD-C55D-BBA6FE29F204}"/>
                    </a:ext>
                  </a:extLst>
                </p:cNvPr>
                <p:cNvSpPr/>
                <p:nvPr/>
              </p:nvSpPr>
              <p:spPr>
                <a:xfrm>
                  <a:off x="2833634" y="24266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5" name="Oval 84">
                  <a:extLst>
                    <a:ext uri="{FF2B5EF4-FFF2-40B4-BE49-F238E27FC236}">
                      <a16:creationId xmlns:a16="http://schemas.microsoft.com/office/drawing/2014/main" id="{31937703-FBB8-7FCA-DA18-EB4AB43F3E4F}"/>
                    </a:ext>
                  </a:extLst>
                </p:cNvPr>
                <p:cNvSpPr/>
                <p:nvPr/>
              </p:nvSpPr>
              <p:spPr>
                <a:xfrm>
                  <a:off x="2763296" y="233624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47" name="Freeform: Shape 46">
                <a:extLst>
                  <a:ext uri="{FF2B5EF4-FFF2-40B4-BE49-F238E27FC236}">
                    <a16:creationId xmlns:a16="http://schemas.microsoft.com/office/drawing/2014/main" id="{49435F72-BF77-F553-B319-B4B01C7840B5}"/>
                  </a:ext>
                </a:extLst>
              </p:cNvPr>
              <p:cNvSpPr/>
              <p:nvPr/>
            </p:nvSpPr>
            <p:spPr>
              <a:xfrm>
                <a:off x="3387638" y="2265062"/>
                <a:ext cx="2265903" cy="1401745"/>
              </a:xfrm>
              <a:custGeom>
                <a:avLst/>
                <a:gdLst>
                  <a:gd name="connsiteX0" fmla="*/ 0 w 2265903"/>
                  <a:gd name="connsiteY0" fmla="*/ 0 h 1401745"/>
                  <a:gd name="connsiteX1" fmla="*/ 0 w 2265903"/>
                  <a:gd name="connsiteY1" fmla="*/ 1401745 h 1401745"/>
                  <a:gd name="connsiteX2" fmla="*/ 2265903 w 2265903"/>
                  <a:gd name="connsiteY2" fmla="*/ 1401745 h 1401745"/>
                </a:gdLst>
                <a:ahLst/>
                <a:cxnLst>
                  <a:cxn ang="0">
                    <a:pos x="connsiteX0" y="connsiteY0"/>
                  </a:cxn>
                  <a:cxn ang="0">
                    <a:pos x="connsiteX1" y="connsiteY1"/>
                  </a:cxn>
                  <a:cxn ang="0">
                    <a:pos x="connsiteX2" y="connsiteY2"/>
                  </a:cxn>
                </a:cxnLst>
                <a:rect l="l" t="t" r="r" b="b"/>
                <a:pathLst>
                  <a:path w="2265903" h="1401745">
                    <a:moveTo>
                      <a:pt x="0" y="0"/>
                    </a:moveTo>
                    <a:lnTo>
                      <a:pt x="0" y="1401745"/>
                    </a:lnTo>
                    <a:lnTo>
                      <a:pt x="2265903" y="1401745"/>
                    </a:lnTo>
                  </a:path>
                </a:pathLst>
              </a:custGeom>
              <a:noFill/>
              <a:ln w="254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8" name="TextBox 47">
                <a:extLst>
                  <a:ext uri="{FF2B5EF4-FFF2-40B4-BE49-F238E27FC236}">
                    <a16:creationId xmlns:a16="http://schemas.microsoft.com/office/drawing/2014/main" id="{06F2F084-4D4A-0A1C-E179-5693776AF277}"/>
                  </a:ext>
                </a:extLst>
              </p:cNvPr>
              <p:cNvSpPr txBox="1"/>
              <p:nvPr/>
            </p:nvSpPr>
            <p:spPr>
              <a:xfrm>
                <a:off x="5492298" y="3603656"/>
                <a:ext cx="263214" cy="307777"/>
              </a:xfrm>
              <a:prstGeom prst="rect">
                <a:avLst/>
              </a:prstGeom>
              <a:noFill/>
            </p:spPr>
            <p:txBody>
              <a:bodyPr wrap="none" rtlCol="0">
                <a:spAutoFit/>
              </a:bodyPr>
              <a:lstStyle/>
              <a:p>
                <a:r>
                  <a:rPr lang="en-US" sz="1400" dirty="0"/>
                  <a:t>x</a:t>
                </a:r>
              </a:p>
            </p:txBody>
          </p:sp>
          <p:sp>
            <p:nvSpPr>
              <p:cNvPr id="49" name="TextBox 48">
                <a:extLst>
                  <a:ext uri="{FF2B5EF4-FFF2-40B4-BE49-F238E27FC236}">
                    <a16:creationId xmlns:a16="http://schemas.microsoft.com/office/drawing/2014/main" id="{C6BA4152-86B2-0016-C452-433BD68B12DB}"/>
                  </a:ext>
                </a:extLst>
              </p:cNvPr>
              <p:cNvSpPr txBox="1"/>
              <p:nvPr/>
            </p:nvSpPr>
            <p:spPr>
              <a:xfrm>
                <a:off x="3376186" y="2070536"/>
                <a:ext cx="266420" cy="307777"/>
              </a:xfrm>
              <a:prstGeom prst="rect">
                <a:avLst/>
              </a:prstGeom>
              <a:noFill/>
            </p:spPr>
            <p:txBody>
              <a:bodyPr wrap="none" rtlCol="0">
                <a:spAutoFit/>
              </a:bodyPr>
              <a:lstStyle/>
              <a:p>
                <a:r>
                  <a:rPr lang="en-US" sz="1400" dirty="0"/>
                  <a:t>y</a:t>
                </a:r>
              </a:p>
            </p:txBody>
          </p:sp>
          <p:sp>
            <p:nvSpPr>
              <p:cNvPr id="50" name="Freeform: Shape 49">
                <a:extLst>
                  <a:ext uri="{FF2B5EF4-FFF2-40B4-BE49-F238E27FC236}">
                    <a16:creationId xmlns:a16="http://schemas.microsoft.com/office/drawing/2014/main" id="{A457C0C2-0721-565D-C100-03C77C99A8F2}"/>
                  </a:ext>
                </a:extLst>
              </p:cNvPr>
              <p:cNvSpPr/>
              <p:nvPr/>
            </p:nvSpPr>
            <p:spPr>
              <a:xfrm>
                <a:off x="3491802" y="2396532"/>
                <a:ext cx="1989574" cy="1155988"/>
              </a:xfrm>
              <a:custGeom>
                <a:avLst/>
                <a:gdLst>
                  <a:gd name="connsiteX0" fmla="*/ 0 w 1989574"/>
                  <a:gd name="connsiteY0" fmla="*/ 276330 h 1155988"/>
                  <a:gd name="connsiteX1" fmla="*/ 145701 w 1989574"/>
                  <a:gd name="connsiteY1" fmla="*/ 653143 h 1155988"/>
                  <a:gd name="connsiteX2" fmla="*/ 411983 w 1989574"/>
                  <a:gd name="connsiteY2" fmla="*/ 944545 h 1155988"/>
                  <a:gd name="connsiteX3" fmla="*/ 733530 w 1989574"/>
                  <a:gd name="connsiteY3" fmla="*/ 1140488 h 1155988"/>
                  <a:gd name="connsiteX4" fmla="*/ 1075174 w 1989574"/>
                  <a:gd name="connsiteY4" fmla="*/ 1095270 h 1155988"/>
                  <a:gd name="connsiteX5" fmla="*/ 1301262 w 1989574"/>
                  <a:gd name="connsiteY5" fmla="*/ 713433 h 1155988"/>
                  <a:gd name="connsiteX6" fmla="*/ 1482132 w 1989574"/>
                  <a:gd name="connsiteY6" fmla="*/ 482321 h 1155988"/>
                  <a:gd name="connsiteX7" fmla="*/ 1703196 w 1989574"/>
                  <a:gd name="connsiteY7" fmla="*/ 321547 h 1155988"/>
                  <a:gd name="connsiteX8" fmla="*/ 1889090 w 1989574"/>
                  <a:gd name="connsiteY8" fmla="*/ 150725 h 1155988"/>
                  <a:gd name="connsiteX9" fmla="*/ 1989574 w 1989574"/>
                  <a:gd name="connsiteY9" fmla="*/ 0 h 1155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9574" h="1155988">
                    <a:moveTo>
                      <a:pt x="0" y="276330"/>
                    </a:moveTo>
                    <a:cubicBezTo>
                      <a:pt x="38518" y="409052"/>
                      <a:pt x="77037" y="541774"/>
                      <a:pt x="145701" y="653143"/>
                    </a:cubicBezTo>
                    <a:cubicBezTo>
                      <a:pt x="214365" y="764512"/>
                      <a:pt x="314012" y="863321"/>
                      <a:pt x="411983" y="944545"/>
                    </a:cubicBezTo>
                    <a:cubicBezTo>
                      <a:pt x="509954" y="1025769"/>
                      <a:pt x="622998" y="1115367"/>
                      <a:pt x="733530" y="1140488"/>
                    </a:cubicBezTo>
                    <a:cubicBezTo>
                      <a:pt x="844062" y="1165609"/>
                      <a:pt x="980552" y="1166446"/>
                      <a:pt x="1075174" y="1095270"/>
                    </a:cubicBezTo>
                    <a:cubicBezTo>
                      <a:pt x="1169796" y="1024094"/>
                      <a:pt x="1233436" y="815591"/>
                      <a:pt x="1301262" y="713433"/>
                    </a:cubicBezTo>
                    <a:cubicBezTo>
                      <a:pt x="1369088" y="611275"/>
                      <a:pt x="1415143" y="547635"/>
                      <a:pt x="1482132" y="482321"/>
                    </a:cubicBezTo>
                    <a:cubicBezTo>
                      <a:pt x="1549121" y="417007"/>
                      <a:pt x="1635370" y="376813"/>
                      <a:pt x="1703196" y="321547"/>
                    </a:cubicBezTo>
                    <a:cubicBezTo>
                      <a:pt x="1771022" y="266281"/>
                      <a:pt x="1841360" y="204316"/>
                      <a:pt x="1889090" y="150725"/>
                    </a:cubicBezTo>
                    <a:cubicBezTo>
                      <a:pt x="1936820" y="97134"/>
                      <a:pt x="1963197" y="48567"/>
                      <a:pt x="1989574" y="0"/>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6" name="Group 85">
              <a:extLst>
                <a:ext uri="{FF2B5EF4-FFF2-40B4-BE49-F238E27FC236}">
                  <a16:creationId xmlns:a16="http://schemas.microsoft.com/office/drawing/2014/main" id="{266A406D-9B06-D3FF-EA9B-AA2AFEBDE281}"/>
                </a:ext>
              </a:extLst>
            </p:cNvPr>
            <p:cNvGrpSpPr/>
            <p:nvPr/>
          </p:nvGrpSpPr>
          <p:grpSpPr>
            <a:xfrm>
              <a:off x="5876082" y="2070536"/>
              <a:ext cx="2391299" cy="1853597"/>
              <a:chOff x="5876082" y="2070536"/>
              <a:chExt cx="2391299" cy="1853597"/>
            </a:xfrm>
          </p:grpSpPr>
          <p:grpSp>
            <p:nvGrpSpPr>
              <p:cNvPr id="87" name="Group 86">
                <a:extLst>
                  <a:ext uri="{FF2B5EF4-FFF2-40B4-BE49-F238E27FC236}">
                    <a16:creationId xmlns:a16="http://schemas.microsoft.com/office/drawing/2014/main" id="{A633113A-27B6-4BAB-E29C-447A4C3FC852}"/>
                  </a:ext>
                </a:extLst>
              </p:cNvPr>
              <p:cNvGrpSpPr/>
              <p:nvPr/>
            </p:nvGrpSpPr>
            <p:grpSpPr>
              <a:xfrm>
                <a:off x="5965381" y="2344613"/>
                <a:ext cx="2021122" cy="1279221"/>
                <a:chOff x="874207" y="2336243"/>
                <a:chExt cx="2021122" cy="1279221"/>
              </a:xfrm>
            </p:grpSpPr>
            <p:sp>
              <p:nvSpPr>
                <p:cNvPr id="92" name="Oval 91">
                  <a:extLst>
                    <a:ext uri="{FF2B5EF4-FFF2-40B4-BE49-F238E27FC236}">
                      <a16:creationId xmlns:a16="http://schemas.microsoft.com/office/drawing/2014/main" id="{8691D6ED-7D25-4649-3C7D-97699C600CDD}"/>
                    </a:ext>
                  </a:extLst>
                </p:cNvPr>
                <p:cNvSpPr/>
                <p:nvPr/>
              </p:nvSpPr>
              <p:spPr>
                <a:xfrm>
                  <a:off x="874207" y="274320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3" name="Oval 92">
                  <a:extLst>
                    <a:ext uri="{FF2B5EF4-FFF2-40B4-BE49-F238E27FC236}">
                      <a16:creationId xmlns:a16="http://schemas.microsoft.com/office/drawing/2014/main" id="{972B65E0-E9FF-2D05-FEDB-A527E2596D7A}"/>
                    </a:ext>
                  </a:extLst>
                </p:cNvPr>
                <p:cNvSpPr/>
                <p:nvPr/>
              </p:nvSpPr>
              <p:spPr>
                <a:xfrm>
                  <a:off x="1011535" y="281521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4" name="Oval 93">
                  <a:extLst>
                    <a:ext uri="{FF2B5EF4-FFF2-40B4-BE49-F238E27FC236}">
                      <a16:creationId xmlns:a16="http://schemas.microsoft.com/office/drawing/2014/main" id="{344D2501-ECF4-6D44-7C18-ADEEF540A434}"/>
                    </a:ext>
                  </a:extLst>
                </p:cNvPr>
                <p:cNvSpPr/>
                <p:nvPr/>
              </p:nvSpPr>
              <p:spPr>
                <a:xfrm>
                  <a:off x="911051" y="285038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5" name="Oval 94">
                  <a:extLst>
                    <a:ext uri="{FF2B5EF4-FFF2-40B4-BE49-F238E27FC236}">
                      <a16:creationId xmlns:a16="http://schemas.microsoft.com/office/drawing/2014/main" id="{446EC035-2DE3-D906-9AD4-AAB5C6FAFB35}"/>
                    </a:ext>
                  </a:extLst>
                </p:cNvPr>
                <p:cNvSpPr/>
                <p:nvPr/>
              </p:nvSpPr>
              <p:spPr>
                <a:xfrm>
                  <a:off x="976367" y="296091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6" name="Oval 95">
                  <a:extLst>
                    <a:ext uri="{FF2B5EF4-FFF2-40B4-BE49-F238E27FC236}">
                      <a16:creationId xmlns:a16="http://schemas.microsoft.com/office/drawing/2014/main" id="{BE4CF46A-9F6C-BF26-35C9-F69D051F1D7A}"/>
                    </a:ext>
                  </a:extLst>
                </p:cNvPr>
                <p:cNvSpPr/>
                <p:nvPr/>
              </p:nvSpPr>
              <p:spPr>
                <a:xfrm>
                  <a:off x="1132115" y="2965936"/>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7" name="Oval 96">
                  <a:extLst>
                    <a:ext uri="{FF2B5EF4-FFF2-40B4-BE49-F238E27FC236}">
                      <a16:creationId xmlns:a16="http://schemas.microsoft.com/office/drawing/2014/main" id="{6EB1C265-D562-C45C-9F3B-FC25FBF9E6F9}"/>
                    </a:ext>
                  </a:extLst>
                </p:cNvPr>
                <p:cNvSpPr/>
                <p:nvPr/>
              </p:nvSpPr>
              <p:spPr>
                <a:xfrm>
                  <a:off x="1061775" y="312671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8" name="Oval 97">
                  <a:extLst>
                    <a:ext uri="{FF2B5EF4-FFF2-40B4-BE49-F238E27FC236}">
                      <a16:creationId xmlns:a16="http://schemas.microsoft.com/office/drawing/2014/main" id="{C775E832-3A17-694C-82FF-95E1D58B81E9}"/>
                    </a:ext>
                  </a:extLst>
                </p:cNvPr>
                <p:cNvSpPr/>
                <p:nvPr/>
              </p:nvSpPr>
              <p:spPr>
                <a:xfrm>
                  <a:off x="1237625" y="30563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9" name="Oval 98">
                  <a:extLst>
                    <a:ext uri="{FF2B5EF4-FFF2-40B4-BE49-F238E27FC236}">
                      <a16:creationId xmlns:a16="http://schemas.microsoft.com/office/drawing/2014/main" id="{9B606D30-5B11-104F-E0A1-29EB82CEE385}"/>
                    </a:ext>
                  </a:extLst>
                </p:cNvPr>
                <p:cNvSpPr/>
                <p:nvPr/>
              </p:nvSpPr>
              <p:spPr>
                <a:xfrm>
                  <a:off x="1254374" y="322886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0" name="Oval 99">
                  <a:extLst>
                    <a:ext uri="{FF2B5EF4-FFF2-40B4-BE49-F238E27FC236}">
                      <a16:creationId xmlns:a16="http://schemas.microsoft.com/office/drawing/2014/main" id="{11CE9D28-85D2-F7FA-7B23-1D2DF64BD126}"/>
                    </a:ext>
                  </a:extLst>
                </p:cNvPr>
                <p:cNvSpPr/>
                <p:nvPr/>
              </p:nvSpPr>
              <p:spPr>
                <a:xfrm>
                  <a:off x="1450314" y="322886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1" name="Oval 100">
                  <a:extLst>
                    <a:ext uri="{FF2B5EF4-FFF2-40B4-BE49-F238E27FC236}">
                      <a16:creationId xmlns:a16="http://schemas.microsoft.com/office/drawing/2014/main" id="{E54BF972-2AC0-6208-6714-85C90EF85D8F}"/>
                    </a:ext>
                  </a:extLst>
                </p:cNvPr>
                <p:cNvSpPr/>
                <p:nvPr/>
              </p:nvSpPr>
              <p:spPr>
                <a:xfrm>
                  <a:off x="1153886" y="333940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2" name="Oval 101">
                  <a:extLst>
                    <a:ext uri="{FF2B5EF4-FFF2-40B4-BE49-F238E27FC236}">
                      <a16:creationId xmlns:a16="http://schemas.microsoft.com/office/drawing/2014/main" id="{0DB0FB97-B355-37D0-D00B-EAC3882798CB}"/>
                    </a:ext>
                  </a:extLst>
                </p:cNvPr>
                <p:cNvSpPr/>
                <p:nvPr/>
              </p:nvSpPr>
              <p:spPr>
                <a:xfrm>
                  <a:off x="1311310" y="349682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3" name="Oval 102">
                  <a:extLst>
                    <a:ext uri="{FF2B5EF4-FFF2-40B4-BE49-F238E27FC236}">
                      <a16:creationId xmlns:a16="http://schemas.microsoft.com/office/drawing/2014/main" id="{C6D51042-FEA6-3E76-DBFD-48969BFAF2CE}"/>
                    </a:ext>
                  </a:extLst>
                </p:cNvPr>
                <p:cNvSpPr/>
                <p:nvPr/>
              </p:nvSpPr>
              <p:spPr>
                <a:xfrm>
                  <a:off x="1467061" y="342648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4" name="Oval 103">
                  <a:extLst>
                    <a:ext uri="{FF2B5EF4-FFF2-40B4-BE49-F238E27FC236}">
                      <a16:creationId xmlns:a16="http://schemas.microsoft.com/office/drawing/2014/main" id="{47F323B8-8083-D4CA-4A9F-B0E3EC47F51C}"/>
                    </a:ext>
                  </a:extLst>
                </p:cNvPr>
                <p:cNvSpPr/>
                <p:nvPr/>
              </p:nvSpPr>
              <p:spPr>
                <a:xfrm>
                  <a:off x="1549125" y="35336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5" name="Oval 104">
                  <a:extLst>
                    <a:ext uri="{FF2B5EF4-FFF2-40B4-BE49-F238E27FC236}">
                      <a16:creationId xmlns:a16="http://schemas.microsoft.com/office/drawing/2014/main" id="{A88D88AE-B866-74BB-C61A-18FA3209E9D8}"/>
                    </a:ext>
                  </a:extLst>
                </p:cNvPr>
                <p:cNvSpPr/>
                <p:nvPr/>
              </p:nvSpPr>
              <p:spPr>
                <a:xfrm>
                  <a:off x="1674725" y="344826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6" name="Oval 105">
                  <a:extLst>
                    <a:ext uri="{FF2B5EF4-FFF2-40B4-BE49-F238E27FC236}">
                      <a16:creationId xmlns:a16="http://schemas.microsoft.com/office/drawing/2014/main" id="{69E68CF4-4538-04E3-24EF-A5121E974FFC}"/>
                    </a:ext>
                  </a:extLst>
                </p:cNvPr>
                <p:cNvSpPr/>
                <p:nvPr/>
              </p:nvSpPr>
              <p:spPr>
                <a:xfrm>
                  <a:off x="1704869" y="3578888"/>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7" name="Oval 106">
                  <a:extLst>
                    <a:ext uri="{FF2B5EF4-FFF2-40B4-BE49-F238E27FC236}">
                      <a16:creationId xmlns:a16="http://schemas.microsoft.com/office/drawing/2014/main" id="{CA118BD6-4864-687C-B94C-DEB9AB9FE7E0}"/>
                    </a:ext>
                  </a:extLst>
                </p:cNvPr>
                <p:cNvSpPr/>
                <p:nvPr/>
              </p:nvSpPr>
              <p:spPr>
                <a:xfrm>
                  <a:off x="2016368" y="3573864"/>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8" name="Oval 107">
                  <a:extLst>
                    <a:ext uri="{FF2B5EF4-FFF2-40B4-BE49-F238E27FC236}">
                      <a16:creationId xmlns:a16="http://schemas.microsoft.com/office/drawing/2014/main" id="{74955D41-D039-852F-FD3E-B9909F6462EE}"/>
                    </a:ext>
                  </a:extLst>
                </p:cNvPr>
                <p:cNvSpPr/>
                <p:nvPr/>
              </p:nvSpPr>
              <p:spPr>
                <a:xfrm>
                  <a:off x="1910862" y="3568840"/>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9" name="Oval 108">
                  <a:extLst>
                    <a:ext uri="{FF2B5EF4-FFF2-40B4-BE49-F238E27FC236}">
                      <a16:creationId xmlns:a16="http://schemas.microsoft.com/office/drawing/2014/main" id="{CDB5FAE8-DC2C-5A03-D9B0-92D20BF61E26}"/>
                    </a:ext>
                  </a:extLst>
                </p:cNvPr>
                <p:cNvSpPr/>
                <p:nvPr/>
              </p:nvSpPr>
              <p:spPr>
                <a:xfrm>
                  <a:off x="1820427" y="343821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0" name="Oval 109">
                  <a:extLst>
                    <a:ext uri="{FF2B5EF4-FFF2-40B4-BE49-F238E27FC236}">
                      <a16:creationId xmlns:a16="http://schemas.microsoft.com/office/drawing/2014/main" id="{A07EB87F-E1C3-6670-F18B-AE66245FE145}"/>
                    </a:ext>
                  </a:extLst>
                </p:cNvPr>
                <p:cNvSpPr/>
                <p:nvPr/>
              </p:nvSpPr>
              <p:spPr>
                <a:xfrm>
                  <a:off x="2136947" y="28704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1" name="Oval 110">
                  <a:extLst>
                    <a:ext uri="{FF2B5EF4-FFF2-40B4-BE49-F238E27FC236}">
                      <a16:creationId xmlns:a16="http://schemas.microsoft.com/office/drawing/2014/main" id="{3CAFC225-7FC2-1DD7-CE88-28A8553D4B25}"/>
                    </a:ext>
                  </a:extLst>
                </p:cNvPr>
                <p:cNvSpPr/>
                <p:nvPr/>
              </p:nvSpPr>
              <p:spPr>
                <a:xfrm>
                  <a:off x="2158720" y="304799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2" name="Oval 111">
                  <a:extLst>
                    <a:ext uri="{FF2B5EF4-FFF2-40B4-BE49-F238E27FC236}">
                      <a16:creationId xmlns:a16="http://schemas.microsoft.com/office/drawing/2014/main" id="{4846D600-83EB-7783-50CF-AFE0135DD382}"/>
                    </a:ext>
                  </a:extLst>
                </p:cNvPr>
                <p:cNvSpPr/>
                <p:nvPr/>
              </p:nvSpPr>
              <p:spPr>
                <a:xfrm>
                  <a:off x="2073307" y="323389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3" name="Oval 112">
                  <a:extLst>
                    <a:ext uri="{FF2B5EF4-FFF2-40B4-BE49-F238E27FC236}">
                      <a16:creationId xmlns:a16="http://schemas.microsoft.com/office/drawing/2014/main" id="{B32FD524-EF87-B1C6-9123-48AEF284F9BC}"/>
                    </a:ext>
                  </a:extLst>
                </p:cNvPr>
                <p:cNvSpPr/>
                <p:nvPr/>
              </p:nvSpPr>
              <p:spPr>
                <a:xfrm>
                  <a:off x="2178814" y="319370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4" name="Oval 113">
                  <a:extLst>
                    <a:ext uri="{FF2B5EF4-FFF2-40B4-BE49-F238E27FC236}">
                      <a16:creationId xmlns:a16="http://schemas.microsoft.com/office/drawing/2014/main" id="{E681D051-F8A2-3645-C946-43C93EFE10C3}"/>
                    </a:ext>
                  </a:extLst>
                </p:cNvPr>
                <p:cNvSpPr/>
                <p:nvPr/>
              </p:nvSpPr>
              <p:spPr>
                <a:xfrm>
                  <a:off x="2118528" y="341979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5" name="Oval 114">
                  <a:extLst>
                    <a:ext uri="{FF2B5EF4-FFF2-40B4-BE49-F238E27FC236}">
                      <a16:creationId xmlns:a16="http://schemas.microsoft.com/office/drawing/2014/main" id="{D3F0661E-823F-63A5-558B-FD71E0522EF6}"/>
                    </a:ext>
                  </a:extLst>
                </p:cNvPr>
                <p:cNvSpPr/>
                <p:nvPr/>
              </p:nvSpPr>
              <p:spPr>
                <a:xfrm>
                  <a:off x="2314467" y="324394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6" name="Oval 115">
                  <a:extLst>
                    <a:ext uri="{FF2B5EF4-FFF2-40B4-BE49-F238E27FC236}">
                      <a16:creationId xmlns:a16="http://schemas.microsoft.com/office/drawing/2014/main" id="{57615A25-1F2E-846D-ADBD-AABF08DCBD3B}"/>
                    </a:ext>
                  </a:extLst>
                </p:cNvPr>
                <p:cNvSpPr/>
                <p:nvPr/>
              </p:nvSpPr>
              <p:spPr>
                <a:xfrm>
                  <a:off x="2329539" y="30228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7" name="Oval 116">
                  <a:extLst>
                    <a:ext uri="{FF2B5EF4-FFF2-40B4-BE49-F238E27FC236}">
                      <a16:creationId xmlns:a16="http://schemas.microsoft.com/office/drawing/2014/main" id="{F9246891-E189-6F7A-7239-B13AF72AC537}"/>
                    </a:ext>
                  </a:extLst>
                </p:cNvPr>
                <p:cNvSpPr/>
                <p:nvPr/>
              </p:nvSpPr>
              <p:spPr>
                <a:xfrm>
                  <a:off x="2244131" y="278674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8" name="Oval 117">
                  <a:extLst>
                    <a:ext uri="{FF2B5EF4-FFF2-40B4-BE49-F238E27FC236}">
                      <a16:creationId xmlns:a16="http://schemas.microsoft.com/office/drawing/2014/main" id="{0F7C5D8E-1EBD-8965-D402-D207B9418BB6}"/>
                    </a:ext>
                  </a:extLst>
                </p:cNvPr>
                <p:cNvSpPr/>
                <p:nvPr/>
              </p:nvSpPr>
              <p:spPr>
                <a:xfrm>
                  <a:off x="2414951" y="264607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9" name="Oval 118">
                  <a:extLst>
                    <a:ext uri="{FF2B5EF4-FFF2-40B4-BE49-F238E27FC236}">
                      <a16:creationId xmlns:a16="http://schemas.microsoft.com/office/drawing/2014/main" id="{DBE5E1D5-5FD6-3DC6-F5D8-1997B8420071}"/>
                    </a:ext>
                  </a:extLst>
                </p:cNvPr>
                <p:cNvSpPr/>
                <p:nvPr/>
              </p:nvSpPr>
              <p:spPr>
                <a:xfrm>
                  <a:off x="2491988" y="280851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0" name="Oval 119">
                  <a:extLst>
                    <a:ext uri="{FF2B5EF4-FFF2-40B4-BE49-F238E27FC236}">
                      <a16:creationId xmlns:a16="http://schemas.microsoft.com/office/drawing/2014/main" id="{DA353F2C-797B-7103-6084-EA360C30363B}"/>
                    </a:ext>
                  </a:extLst>
                </p:cNvPr>
                <p:cNvSpPr/>
                <p:nvPr/>
              </p:nvSpPr>
              <p:spPr>
                <a:xfrm>
                  <a:off x="2557300" y="298436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1" name="Oval 120">
                  <a:extLst>
                    <a:ext uri="{FF2B5EF4-FFF2-40B4-BE49-F238E27FC236}">
                      <a16:creationId xmlns:a16="http://schemas.microsoft.com/office/drawing/2014/main" id="{CD814EBC-DDDC-A295-86BB-4F462407DBFE}"/>
                    </a:ext>
                  </a:extLst>
                </p:cNvPr>
                <p:cNvSpPr/>
                <p:nvPr/>
              </p:nvSpPr>
              <p:spPr>
                <a:xfrm>
                  <a:off x="2657789" y="2858755"/>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2" name="Oval 121">
                  <a:extLst>
                    <a:ext uri="{FF2B5EF4-FFF2-40B4-BE49-F238E27FC236}">
                      <a16:creationId xmlns:a16="http://schemas.microsoft.com/office/drawing/2014/main" id="{71C03E28-4FEA-8BA1-1835-FA1B584D932D}"/>
                    </a:ext>
                  </a:extLst>
                </p:cNvPr>
                <p:cNvSpPr/>
                <p:nvPr/>
              </p:nvSpPr>
              <p:spPr>
                <a:xfrm>
                  <a:off x="2672859" y="2667842"/>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3" name="Oval 122">
                  <a:extLst>
                    <a:ext uri="{FF2B5EF4-FFF2-40B4-BE49-F238E27FC236}">
                      <a16:creationId xmlns:a16="http://schemas.microsoft.com/office/drawing/2014/main" id="{D1A5C67A-7661-F208-CD2B-A28C1445896B}"/>
                    </a:ext>
                  </a:extLst>
                </p:cNvPr>
                <p:cNvSpPr/>
                <p:nvPr/>
              </p:nvSpPr>
              <p:spPr>
                <a:xfrm>
                  <a:off x="2858753" y="2687936"/>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4" name="Oval 123">
                  <a:extLst>
                    <a:ext uri="{FF2B5EF4-FFF2-40B4-BE49-F238E27FC236}">
                      <a16:creationId xmlns:a16="http://schemas.microsoft.com/office/drawing/2014/main" id="{E10CDDE8-6E07-317F-7873-24A8BC587143}"/>
                    </a:ext>
                  </a:extLst>
                </p:cNvPr>
                <p:cNvSpPr/>
                <p:nvPr/>
              </p:nvSpPr>
              <p:spPr>
                <a:xfrm>
                  <a:off x="2692959" y="2502041"/>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5" name="Oval 124">
                  <a:extLst>
                    <a:ext uri="{FF2B5EF4-FFF2-40B4-BE49-F238E27FC236}">
                      <a16:creationId xmlns:a16="http://schemas.microsoft.com/office/drawing/2014/main" id="{A0242FFF-8C74-0AEE-C924-1732C0219A1B}"/>
                    </a:ext>
                  </a:extLst>
                </p:cNvPr>
                <p:cNvSpPr/>
                <p:nvPr/>
              </p:nvSpPr>
              <p:spPr>
                <a:xfrm>
                  <a:off x="2833634" y="2426679"/>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6" name="Oval 125">
                  <a:extLst>
                    <a:ext uri="{FF2B5EF4-FFF2-40B4-BE49-F238E27FC236}">
                      <a16:creationId xmlns:a16="http://schemas.microsoft.com/office/drawing/2014/main" id="{05FE01D3-1D46-FFDB-D628-B4AE22836456}"/>
                    </a:ext>
                  </a:extLst>
                </p:cNvPr>
                <p:cNvSpPr/>
                <p:nvPr/>
              </p:nvSpPr>
              <p:spPr>
                <a:xfrm>
                  <a:off x="2763296" y="2336243"/>
                  <a:ext cx="36576" cy="36576"/>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88" name="Freeform: Shape 87">
                <a:extLst>
                  <a:ext uri="{FF2B5EF4-FFF2-40B4-BE49-F238E27FC236}">
                    <a16:creationId xmlns:a16="http://schemas.microsoft.com/office/drawing/2014/main" id="{519DA33E-9E0F-1D80-7023-77044DAD075F}"/>
                  </a:ext>
                </a:extLst>
              </p:cNvPr>
              <p:cNvSpPr/>
              <p:nvPr/>
            </p:nvSpPr>
            <p:spPr>
              <a:xfrm>
                <a:off x="5884854" y="2299962"/>
                <a:ext cx="2265903" cy="1401745"/>
              </a:xfrm>
              <a:custGeom>
                <a:avLst/>
                <a:gdLst>
                  <a:gd name="connsiteX0" fmla="*/ 0 w 2265903"/>
                  <a:gd name="connsiteY0" fmla="*/ 0 h 1401745"/>
                  <a:gd name="connsiteX1" fmla="*/ 0 w 2265903"/>
                  <a:gd name="connsiteY1" fmla="*/ 1401745 h 1401745"/>
                  <a:gd name="connsiteX2" fmla="*/ 2265903 w 2265903"/>
                  <a:gd name="connsiteY2" fmla="*/ 1401745 h 1401745"/>
                </a:gdLst>
                <a:ahLst/>
                <a:cxnLst>
                  <a:cxn ang="0">
                    <a:pos x="connsiteX0" y="connsiteY0"/>
                  </a:cxn>
                  <a:cxn ang="0">
                    <a:pos x="connsiteX1" y="connsiteY1"/>
                  </a:cxn>
                  <a:cxn ang="0">
                    <a:pos x="connsiteX2" y="connsiteY2"/>
                  </a:cxn>
                </a:cxnLst>
                <a:rect l="l" t="t" r="r" b="b"/>
                <a:pathLst>
                  <a:path w="2265903" h="1401745">
                    <a:moveTo>
                      <a:pt x="0" y="0"/>
                    </a:moveTo>
                    <a:lnTo>
                      <a:pt x="0" y="1401745"/>
                    </a:lnTo>
                    <a:lnTo>
                      <a:pt x="2265903" y="1401745"/>
                    </a:lnTo>
                  </a:path>
                </a:pathLst>
              </a:custGeom>
              <a:noFill/>
              <a:ln w="254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9" name="TextBox 88">
                <a:extLst>
                  <a:ext uri="{FF2B5EF4-FFF2-40B4-BE49-F238E27FC236}">
                    <a16:creationId xmlns:a16="http://schemas.microsoft.com/office/drawing/2014/main" id="{DFF3302D-81E3-8293-A804-12D3D7796728}"/>
                  </a:ext>
                </a:extLst>
              </p:cNvPr>
              <p:cNvSpPr txBox="1"/>
              <p:nvPr/>
            </p:nvSpPr>
            <p:spPr>
              <a:xfrm>
                <a:off x="8004167" y="3616356"/>
                <a:ext cx="263214" cy="307777"/>
              </a:xfrm>
              <a:prstGeom prst="rect">
                <a:avLst/>
              </a:prstGeom>
              <a:noFill/>
            </p:spPr>
            <p:txBody>
              <a:bodyPr wrap="none" rtlCol="0">
                <a:spAutoFit/>
              </a:bodyPr>
              <a:lstStyle/>
              <a:p>
                <a:r>
                  <a:rPr lang="en-US" sz="1400" dirty="0"/>
                  <a:t>x</a:t>
                </a:r>
              </a:p>
            </p:txBody>
          </p:sp>
          <p:sp>
            <p:nvSpPr>
              <p:cNvPr id="90" name="TextBox 89">
                <a:extLst>
                  <a:ext uri="{FF2B5EF4-FFF2-40B4-BE49-F238E27FC236}">
                    <a16:creationId xmlns:a16="http://schemas.microsoft.com/office/drawing/2014/main" id="{8B471282-2E38-1D41-6F6B-FB7A67AD3E16}"/>
                  </a:ext>
                </a:extLst>
              </p:cNvPr>
              <p:cNvSpPr txBox="1"/>
              <p:nvPr/>
            </p:nvSpPr>
            <p:spPr>
              <a:xfrm>
                <a:off x="5876082" y="2070536"/>
                <a:ext cx="266420" cy="307777"/>
              </a:xfrm>
              <a:prstGeom prst="rect">
                <a:avLst/>
              </a:prstGeom>
              <a:noFill/>
            </p:spPr>
            <p:txBody>
              <a:bodyPr wrap="none" rtlCol="0">
                <a:spAutoFit/>
              </a:bodyPr>
              <a:lstStyle/>
              <a:p>
                <a:r>
                  <a:rPr lang="en-US" sz="1400" dirty="0"/>
                  <a:t>y</a:t>
                </a:r>
              </a:p>
            </p:txBody>
          </p:sp>
          <p:sp>
            <p:nvSpPr>
              <p:cNvPr id="91" name="Freeform: Shape 90">
                <a:extLst>
                  <a:ext uri="{FF2B5EF4-FFF2-40B4-BE49-F238E27FC236}">
                    <a16:creationId xmlns:a16="http://schemas.microsoft.com/office/drawing/2014/main" id="{4B851268-530D-D93E-63AB-E0FB23AD2BBF}"/>
                  </a:ext>
                </a:extLst>
              </p:cNvPr>
              <p:cNvSpPr/>
              <p:nvPr/>
            </p:nvSpPr>
            <p:spPr>
              <a:xfrm>
                <a:off x="5948624" y="2354069"/>
                <a:ext cx="2029767" cy="1280409"/>
              </a:xfrm>
              <a:custGeom>
                <a:avLst/>
                <a:gdLst>
                  <a:gd name="connsiteX0" fmla="*/ 0 w 2029767"/>
                  <a:gd name="connsiteY0" fmla="*/ 419276 h 1280409"/>
                  <a:gd name="connsiteX1" fmla="*/ 60290 w 2029767"/>
                  <a:gd name="connsiteY1" fmla="*/ 595122 h 1280409"/>
                  <a:gd name="connsiteX2" fmla="*/ 125605 w 2029767"/>
                  <a:gd name="connsiteY2" fmla="*/ 640340 h 1280409"/>
                  <a:gd name="connsiteX3" fmla="*/ 135653 w 2029767"/>
                  <a:gd name="connsiteY3" fmla="*/ 474542 h 1280409"/>
                  <a:gd name="connsiteX4" fmla="*/ 211016 w 2029767"/>
                  <a:gd name="connsiteY4" fmla="*/ 529808 h 1280409"/>
                  <a:gd name="connsiteX5" fmla="*/ 195943 w 2029767"/>
                  <a:gd name="connsiteY5" fmla="*/ 786041 h 1280409"/>
                  <a:gd name="connsiteX6" fmla="*/ 266281 w 2029767"/>
                  <a:gd name="connsiteY6" fmla="*/ 1012129 h 1280409"/>
                  <a:gd name="connsiteX7" fmla="*/ 356717 w 2029767"/>
                  <a:gd name="connsiteY7" fmla="*/ 976960 h 1280409"/>
                  <a:gd name="connsiteX8" fmla="*/ 366765 w 2029767"/>
                  <a:gd name="connsiteY8" fmla="*/ 760920 h 1280409"/>
                  <a:gd name="connsiteX9" fmla="*/ 432079 w 2029767"/>
                  <a:gd name="connsiteY9" fmla="*/ 765944 h 1280409"/>
                  <a:gd name="connsiteX10" fmla="*/ 457200 w 2029767"/>
                  <a:gd name="connsiteY10" fmla="*/ 987008 h 1280409"/>
                  <a:gd name="connsiteX11" fmla="*/ 462224 w 2029767"/>
                  <a:gd name="connsiteY11" fmla="*/ 1172902 h 1280409"/>
                  <a:gd name="connsiteX12" fmla="*/ 567732 w 2029767"/>
                  <a:gd name="connsiteY12" fmla="*/ 1127685 h 1280409"/>
                  <a:gd name="connsiteX13" fmla="*/ 597877 w 2029767"/>
                  <a:gd name="connsiteY13" fmla="*/ 901597 h 1280409"/>
                  <a:gd name="connsiteX14" fmla="*/ 653143 w 2029767"/>
                  <a:gd name="connsiteY14" fmla="*/ 1072419 h 1280409"/>
                  <a:gd name="connsiteX15" fmla="*/ 683288 w 2029767"/>
                  <a:gd name="connsiteY15" fmla="*/ 1218120 h 1280409"/>
                  <a:gd name="connsiteX16" fmla="*/ 813917 w 2029767"/>
                  <a:gd name="connsiteY16" fmla="*/ 1253289 h 1280409"/>
                  <a:gd name="connsiteX17" fmla="*/ 834013 w 2029767"/>
                  <a:gd name="connsiteY17" fmla="*/ 1112612 h 1280409"/>
                  <a:gd name="connsiteX18" fmla="*/ 974690 w 2029767"/>
                  <a:gd name="connsiteY18" fmla="*/ 1102564 h 1280409"/>
                  <a:gd name="connsiteX19" fmla="*/ 1060101 w 2029767"/>
                  <a:gd name="connsiteY19" fmla="*/ 1253289 h 1280409"/>
                  <a:gd name="connsiteX20" fmla="*/ 1185706 w 2029767"/>
                  <a:gd name="connsiteY20" fmla="*/ 1248265 h 1280409"/>
                  <a:gd name="connsiteX21" fmla="*/ 1225899 w 2029767"/>
                  <a:gd name="connsiteY21" fmla="*/ 931742 h 1280409"/>
                  <a:gd name="connsiteX22" fmla="*/ 1276141 w 2029767"/>
                  <a:gd name="connsiteY22" fmla="*/ 1087491 h 1280409"/>
                  <a:gd name="connsiteX23" fmla="*/ 1326383 w 2029767"/>
                  <a:gd name="connsiteY23" fmla="*/ 861404 h 1280409"/>
                  <a:gd name="connsiteX24" fmla="*/ 1331407 w 2029767"/>
                  <a:gd name="connsiteY24" fmla="*/ 710678 h 1280409"/>
                  <a:gd name="connsiteX25" fmla="*/ 1311310 w 2029767"/>
                  <a:gd name="connsiteY25" fmla="*/ 534832 h 1280409"/>
                  <a:gd name="connsiteX26" fmla="*/ 1416818 w 2029767"/>
                  <a:gd name="connsiteY26" fmla="*/ 449421 h 1280409"/>
                  <a:gd name="connsiteX27" fmla="*/ 1467060 w 2029767"/>
                  <a:gd name="connsiteY27" fmla="*/ 916669 h 1280409"/>
                  <a:gd name="connsiteX28" fmla="*/ 1527350 w 2029767"/>
                  <a:gd name="connsiteY28" fmla="*/ 660436 h 1280409"/>
                  <a:gd name="connsiteX29" fmla="*/ 1562519 w 2029767"/>
                  <a:gd name="connsiteY29" fmla="*/ 328841 h 1280409"/>
                  <a:gd name="connsiteX30" fmla="*/ 1652954 w 2029767"/>
                  <a:gd name="connsiteY30" fmla="*/ 489615 h 1280409"/>
                  <a:gd name="connsiteX31" fmla="*/ 1713244 w 2029767"/>
                  <a:gd name="connsiteY31" fmla="*/ 665461 h 1280409"/>
                  <a:gd name="connsiteX32" fmla="*/ 1833824 w 2029767"/>
                  <a:gd name="connsiteY32" fmla="*/ 519760 h 1280409"/>
                  <a:gd name="connsiteX33" fmla="*/ 1828800 w 2029767"/>
                  <a:gd name="connsiteY33" fmla="*/ 333865 h 1280409"/>
                  <a:gd name="connsiteX34" fmla="*/ 1853921 w 2029767"/>
                  <a:gd name="connsiteY34" fmla="*/ 178116 h 1280409"/>
                  <a:gd name="connsiteX35" fmla="*/ 1909187 w 2029767"/>
                  <a:gd name="connsiteY35" fmla="*/ 2269 h 1280409"/>
                  <a:gd name="connsiteX36" fmla="*/ 2009671 w 2029767"/>
                  <a:gd name="connsiteY36" fmla="*/ 97729 h 1280409"/>
                  <a:gd name="connsiteX37" fmla="*/ 2029767 w 2029767"/>
                  <a:gd name="connsiteY37" fmla="*/ 369034 h 128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9767" h="1280409">
                    <a:moveTo>
                      <a:pt x="0" y="419276"/>
                    </a:moveTo>
                    <a:cubicBezTo>
                      <a:pt x="19678" y="488777"/>
                      <a:pt x="39356" y="558278"/>
                      <a:pt x="60290" y="595122"/>
                    </a:cubicBezTo>
                    <a:cubicBezTo>
                      <a:pt x="81224" y="631966"/>
                      <a:pt x="113045" y="660437"/>
                      <a:pt x="125605" y="640340"/>
                    </a:cubicBezTo>
                    <a:cubicBezTo>
                      <a:pt x="138165" y="620243"/>
                      <a:pt x="121418" y="492964"/>
                      <a:pt x="135653" y="474542"/>
                    </a:cubicBezTo>
                    <a:cubicBezTo>
                      <a:pt x="149888" y="456120"/>
                      <a:pt x="200968" y="477892"/>
                      <a:pt x="211016" y="529808"/>
                    </a:cubicBezTo>
                    <a:cubicBezTo>
                      <a:pt x="221064" y="581724"/>
                      <a:pt x="186732" y="705654"/>
                      <a:pt x="195943" y="786041"/>
                    </a:cubicBezTo>
                    <a:cubicBezTo>
                      <a:pt x="205154" y="866428"/>
                      <a:pt x="239485" y="980309"/>
                      <a:pt x="266281" y="1012129"/>
                    </a:cubicBezTo>
                    <a:cubicBezTo>
                      <a:pt x="293077" y="1043949"/>
                      <a:pt x="339970" y="1018828"/>
                      <a:pt x="356717" y="976960"/>
                    </a:cubicBezTo>
                    <a:cubicBezTo>
                      <a:pt x="373464" y="935092"/>
                      <a:pt x="354205" y="796089"/>
                      <a:pt x="366765" y="760920"/>
                    </a:cubicBezTo>
                    <a:cubicBezTo>
                      <a:pt x="379325" y="725751"/>
                      <a:pt x="417007" y="728263"/>
                      <a:pt x="432079" y="765944"/>
                    </a:cubicBezTo>
                    <a:cubicBezTo>
                      <a:pt x="447151" y="803625"/>
                      <a:pt x="452176" y="919182"/>
                      <a:pt x="457200" y="987008"/>
                    </a:cubicBezTo>
                    <a:cubicBezTo>
                      <a:pt x="462224" y="1054834"/>
                      <a:pt x="443802" y="1149456"/>
                      <a:pt x="462224" y="1172902"/>
                    </a:cubicBezTo>
                    <a:cubicBezTo>
                      <a:pt x="480646" y="1196348"/>
                      <a:pt x="545123" y="1172902"/>
                      <a:pt x="567732" y="1127685"/>
                    </a:cubicBezTo>
                    <a:cubicBezTo>
                      <a:pt x="590341" y="1082468"/>
                      <a:pt x="583642" y="910808"/>
                      <a:pt x="597877" y="901597"/>
                    </a:cubicBezTo>
                    <a:cubicBezTo>
                      <a:pt x="612112" y="892386"/>
                      <a:pt x="638908" y="1019665"/>
                      <a:pt x="653143" y="1072419"/>
                    </a:cubicBezTo>
                    <a:cubicBezTo>
                      <a:pt x="667378" y="1125173"/>
                      <a:pt x="656492" y="1187975"/>
                      <a:pt x="683288" y="1218120"/>
                    </a:cubicBezTo>
                    <a:cubicBezTo>
                      <a:pt x="710084" y="1248265"/>
                      <a:pt x="788796" y="1270874"/>
                      <a:pt x="813917" y="1253289"/>
                    </a:cubicBezTo>
                    <a:cubicBezTo>
                      <a:pt x="839038" y="1235704"/>
                      <a:pt x="807218" y="1137733"/>
                      <a:pt x="834013" y="1112612"/>
                    </a:cubicBezTo>
                    <a:cubicBezTo>
                      <a:pt x="860809" y="1087491"/>
                      <a:pt x="937009" y="1079118"/>
                      <a:pt x="974690" y="1102564"/>
                    </a:cubicBezTo>
                    <a:cubicBezTo>
                      <a:pt x="1012371" y="1126010"/>
                      <a:pt x="1024932" y="1229006"/>
                      <a:pt x="1060101" y="1253289"/>
                    </a:cubicBezTo>
                    <a:cubicBezTo>
                      <a:pt x="1095270" y="1277572"/>
                      <a:pt x="1158073" y="1301856"/>
                      <a:pt x="1185706" y="1248265"/>
                    </a:cubicBezTo>
                    <a:cubicBezTo>
                      <a:pt x="1213339" y="1194674"/>
                      <a:pt x="1210827" y="958538"/>
                      <a:pt x="1225899" y="931742"/>
                    </a:cubicBezTo>
                    <a:cubicBezTo>
                      <a:pt x="1240972" y="904946"/>
                      <a:pt x="1259394" y="1099214"/>
                      <a:pt x="1276141" y="1087491"/>
                    </a:cubicBezTo>
                    <a:cubicBezTo>
                      <a:pt x="1292888" y="1075768"/>
                      <a:pt x="1317172" y="924206"/>
                      <a:pt x="1326383" y="861404"/>
                    </a:cubicBezTo>
                    <a:cubicBezTo>
                      <a:pt x="1335594" y="798602"/>
                      <a:pt x="1333919" y="765107"/>
                      <a:pt x="1331407" y="710678"/>
                    </a:cubicBezTo>
                    <a:cubicBezTo>
                      <a:pt x="1328895" y="656249"/>
                      <a:pt x="1297075" y="578375"/>
                      <a:pt x="1311310" y="534832"/>
                    </a:cubicBezTo>
                    <a:cubicBezTo>
                      <a:pt x="1325545" y="491289"/>
                      <a:pt x="1390860" y="385782"/>
                      <a:pt x="1416818" y="449421"/>
                    </a:cubicBezTo>
                    <a:cubicBezTo>
                      <a:pt x="1442776" y="513060"/>
                      <a:pt x="1448638" y="881500"/>
                      <a:pt x="1467060" y="916669"/>
                    </a:cubicBezTo>
                    <a:cubicBezTo>
                      <a:pt x="1485482" y="951838"/>
                      <a:pt x="1511440" y="758407"/>
                      <a:pt x="1527350" y="660436"/>
                    </a:cubicBezTo>
                    <a:cubicBezTo>
                      <a:pt x="1543260" y="562465"/>
                      <a:pt x="1541585" y="357311"/>
                      <a:pt x="1562519" y="328841"/>
                    </a:cubicBezTo>
                    <a:cubicBezTo>
                      <a:pt x="1583453" y="300371"/>
                      <a:pt x="1627833" y="433512"/>
                      <a:pt x="1652954" y="489615"/>
                    </a:cubicBezTo>
                    <a:cubicBezTo>
                      <a:pt x="1678075" y="545718"/>
                      <a:pt x="1683099" y="660437"/>
                      <a:pt x="1713244" y="665461"/>
                    </a:cubicBezTo>
                    <a:cubicBezTo>
                      <a:pt x="1743389" y="670485"/>
                      <a:pt x="1814565" y="575026"/>
                      <a:pt x="1833824" y="519760"/>
                    </a:cubicBezTo>
                    <a:cubicBezTo>
                      <a:pt x="1853083" y="464494"/>
                      <a:pt x="1825451" y="390806"/>
                      <a:pt x="1828800" y="333865"/>
                    </a:cubicBezTo>
                    <a:cubicBezTo>
                      <a:pt x="1832149" y="276924"/>
                      <a:pt x="1840523" y="233382"/>
                      <a:pt x="1853921" y="178116"/>
                    </a:cubicBezTo>
                    <a:cubicBezTo>
                      <a:pt x="1867319" y="122850"/>
                      <a:pt x="1883229" y="15667"/>
                      <a:pt x="1909187" y="2269"/>
                    </a:cubicBezTo>
                    <a:cubicBezTo>
                      <a:pt x="1935145" y="-11129"/>
                      <a:pt x="1989574" y="36602"/>
                      <a:pt x="2009671" y="97729"/>
                    </a:cubicBezTo>
                    <a:cubicBezTo>
                      <a:pt x="2029768" y="158856"/>
                      <a:pt x="2029767" y="263945"/>
                      <a:pt x="2029767" y="369034"/>
                    </a:cubicBezTo>
                  </a:path>
                </a:pathLst>
              </a:cu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7" name="TextBox 126">
              <a:extLst>
                <a:ext uri="{FF2B5EF4-FFF2-40B4-BE49-F238E27FC236}">
                  <a16:creationId xmlns:a16="http://schemas.microsoft.com/office/drawing/2014/main" id="{10FA04ED-507A-B0BC-3B46-BD9F7871FF64}"/>
                </a:ext>
              </a:extLst>
            </p:cNvPr>
            <p:cNvSpPr txBox="1"/>
            <p:nvPr/>
          </p:nvSpPr>
          <p:spPr>
            <a:xfrm>
              <a:off x="1389077" y="3785063"/>
              <a:ext cx="1039387" cy="307777"/>
            </a:xfrm>
            <a:prstGeom prst="rect">
              <a:avLst/>
            </a:prstGeom>
            <a:noFill/>
          </p:spPr>
          <p:txBody>
            <a:bodyPr wrap="none" rtlCol="0">
              <a:spAutoFit/>
            </a:bodyPr>
            <a:lstStyle/>
            <a:p>
              <a:r>
                <a:rPr lang="en-US" sz="1400" dirty="0"/>
                <a:t>Underfitted</a:t>
              </a:r>
            </a:p>
          </p:txBody>
        </p:sp>
        <p:sp>
          <p:nvSpPr>
            <p:cNvPr id="128" name="TextBox 127">
              <a:extLst>
                <a:ext uri="{FF2B5EF4-FFF2-40B4-BE49-F238E27FC236}">
                  <a16:creationId xmlns:a16="http://schemas.microsoft.com/office/drawing/2014/main" id="{6477F38B-FD5B-FA81-7FAD-B276A81D200E}"/>
                </a:ext>
              </a:extLst>
            </p:cNvPr>
            <p:cNvSpPr txBox="1"/>
            <p:nvPr/>
          </p:nvSpPr>
          <p:spPr>
            <a:xfrm>
              <a:off x="4094102" y="3785063"/>
              <a:ext cx="779381" cy="307777"/>
            </a:xfrm>
            <a:prstGeom prst="rect">
              <a:avLst/>
            </a:prstGeom>
            <a:noFill/>
          </p:spPr>
          <p:txBody>
            <a:bodyPr wrap="none" rtlCol="0">
              <a:spAutoFit/>
            </a:bodyPr>
            <a:lstStyle/>
            <a:p>
              <a:r>
                <a:rPr lang="en-US" sz="1400" dirty="0"/>
                <a:t>Good fit</a:t>
              </a:r>
            </a:p>
          </p:txBody>
        </p:sp>
        <p:sp>
          <p:nvSpPr>
            <p:cNvPr id="129" name="TextBox 128">
              <a:extLst>
                <a:ext uri="{FF2B5EF4-FFF2-40B4-BE49-F238E27FC236}">
                  <a16:creationId xmlns:a16="http://schemas.microsoft.com/office/drawing/2014/main" id="{3E74E08B-466B-EF6C-A62E-FE1F60021BAC}"/>
                </a:ext>
              </a:extLst>
            </p:cNvPr>
            <p:cNvSpPr txBox="1"/>
            <p:nvPr/>
          </p:nvSpPr>
          <p:spPr>
            <a:xfrm>
              <a:off x="6653694" y="3785063"/>
              <a:ext cx="933461" cy="307777"/>
            </a:xfrm>
            <a:prstGeom prst="rect">
              <a:avLst/>
            </a:prstGeom>
            <a:noFill/>
          </p:spPr>
          <p:txBody>
            <a:bodyPr wrap="none" rtlCol="0">
              <a:spAutoFit/>
            </a:bodyPr>
            <a:lstStyle/>
            <a:p>
              <a:r>
                <a:rPr lang="en-US" sz="1400" dirty="0"/>
                <a:t>Overfitted</a:t>
              </a:r>
            </a:p>
          </p:txBody>
        </p:sp>
      </p:grpSp>
    </p:spTree>
    <p:extLst>
      <p:ext uri="{BB962C8B-B14F-4D97-AF65-F5344CB8AC3E}">
        <p14:creationId xmlns:p14="http://schemas.microsoft.com/office/powerpoint/2010/main" val="10699772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177175-13A8-7427-AD26-30AF8BCA3826}"/>
              </a:ext>
            </a:extLst>
          </p:cNvPr>
          <p:cNvSpPr>
            <a:spLocks noGrp="1"/>
          </p:cNvSpPr>
          <p:nvPr>
            <p:ph type="body" sz="quarter" idx="10"/>
          </p:nvPr>
        </p:nvSpPr>
        <p:spPr/>
        <p:txBody>
          <a:bodyPr/>
          <a:lstStyle/>
          <a:p>
            <a:r>
              <a:rPr lang="en-US" dirty="0"/>
              <a:t>Resolving underfitting</a:t>
            </a:r>
          </a:p>
          <a:p>
            <a:pPr lvl="1"/>
            <a:r>
              <a:rPr lang="en-US" dirty="0"/>
              <a:t>Add more samples, add more layers and/or nodes, restart the learning process</a:t>
            </a:r>
          </a:p>
          <a:p>
            <a:r>
              <a:rPr lang="en-US" dirty="0"/>
              <a:t>Resolving overfitting</a:t>
            </a:r>
          </a:p>
          <a:p>
            <a:pPr marL="285750" lvl="1" indent="0">
              <a:buNone/>
            </a:pPr>
            <a:r>
              <a:rPr lang="en-US" dirty="0"/>
              <a:t>(1) reduce the complexity by reducing  the number of hidden nodes</a:t>
            </a:r>
          </a:p>
        </p:txBody>
      </p:sp>
      <p:sp>
        <p:nvSpPr>
          <p:cNvPr id="3" name="Title 2">
            <a:extLst>
              <a:ext uri="{FF2B5EF4-FFF2-40B4-BE49-F238E27FC236}">
                <a16:creationId xmlns:a16="http://schemas.microsoft.com/office/drawing/2014/main" id="{B87AFEBE-FF63-8F05-FA8B-71B576285E19}"/>
              </a:ext>
            </a:extLst>
          </p:cNvPr>
          <p:cNvSpPr>
            <a:spLocks noGrp="1"/>
          </p:cNvSpPr>
          <p:nvPr>
            <p:ph type="title"/>
          </p:nvPr>
        </p:nvSpPr>
        <p:spPr/>
        <p:txBody>
          <a:bodyPr>
            <a:normAutofit fontScale="90000"/>
          </a:bodyPr>
          <a:lstStyle/>
          <a:p>
            <a:r>
              <a:rPr lang="en-US" dirty="0"/>
              <a:t>Underfitting and Overfitting </a:t>
            </a:r>
            <a:r>
              <a:rPr lang="en-US" i="1" dirty="0"/>
              <a:t>cont</a:t>
            </a:r>
            <a:r>
              <a:rPr lang="en-US" dirty="0"/>
              <a:t>.</a:t>
            </a:r>
          </a:p>
        </p:txBody>
      </p:sp>
      <p:grpSp>
        <p:nvGrpSpPr>
          <p:cNvPr id="62" name="Group 61">
            <a:extLst>
              <a:ext uri="{FF2B5EF4-FFF2-40B4-BE49-F238E27FC236}">
                <a16:creationId xmlns:a16="http://schemas.microsoft.com/office/drawing/2014/main" id="{F22C0830-0D5A-ECD4-5C57-FDB20DBD744F}"/>
              </a:ext>
            </a:extLst>
          </p:cNvPr>
          <p:cNvGrpSpPr/>
          <p:nvPr/>
        </p:nvGrpSpPr>
        <p:grpSpPr>
          <a:xfrm>
            <a:off x="4388003" y="3062867"/>
            <a:ext cx="4042941" cy="3253207"/>
            <a:chOff x="2040840" y="1635127"/>
            <a:chExt cx="4791764" cy="3855758"/>
          </a:xfrm>
        </p:grpSpPr>
        <p:grpSp>
          <p:nvGrpSpPr>
            <p:cNvPr id="5" name="Group 4">
              <a:extLst>
                <a:ext uri="{FF2B5EF4-FFF2-40B4-BE49-F238E27FC236}">
                  <a16:creationId xmlns:a16="http://schemas.microsoft.com/office/drawing/2014/main" id="{D0EF7882-43EE-A688-6726-B759CCD13AC6}"/>
                </a:ext>
              </a:extLst>
            </p:cNvPr>
            <p:cNvGrpSpPr>
              <a:grpSpLocks noChangeAspect="1"/>
            </p:cNvGrpSpPr>
            <p:nvPr/>
          </p:nvGrpSpPr>
          <p:grpSpPr bwMode="auto">
            <a:xfrm>
              <a:off x="2416177" y="1635127"/>
              <a:ext cx="4416427" cy="3602040"/>
              <a:chOff x="1522" y="1030"/>
              <a:chExt cx="2782" cy="2269"/>
            </a:xfrm>
          </p:grpSpPr>
          <p:sp>
            <p:nvSpPr>
              <p:cNvPr id="6" name="Line 6">
                <a:extLst>
                  <a:ext uri="{FF2B5EF4-FFF2-40B4-BE49-F238E27FC236}">
                    <a16:creationId xmlns:a16="http://schemas.microsoft.com/office/drawing/2014/main" id="{3314B7CD-405D-0044-ADD2-A77D2A0F9E34}"/>
                  </a:ext>
                </a:extLst>
              </p:cNvPr>
              <p:cNvSpPr>
                <a:spLocks noChangeShapeType="1"/>
              </p:cNvSpPr>
              <p:nvPr/>
            </p:nvSpPr>
            <p:spPr bwMode="auto">
              <a:xfrm>
                <a:off x="1639" y="3149"/>
                <a:ext cx="260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7">
                <a:extLst>
                  <a:ext uri="{FF2B5EF4-FFF2-40B4-BE49-F238E27FC236}">
                    <a16:creationId xmlns:a16="http://schemas.microsoft.com/office/drawing/2014/main" id="{78C8674E-53CC-1BE8-5C69-70B9483F98CC}"/>
                  </a:ext>
                </a:extLst>
              </p:cNvPr>
              <p:cNvSpPr>
                <a:spLocks noChangeShapeType="1"/>
              </p:cNvSpPr>
              <p:nvPr/>
            </p:nvSpPr>
            <p:spPr bwMode="auto">
              <a:xfrm flipV="1">
                <a:off x="1639"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8">
                <a:extLst>
                  <a:ext uri="{FF2B5EF4-FFF2-40B4-BE49-F238E27FC236}">
                    <a16:creationId xmlns:a16="http://schemas.microsoft.com/office/drawing/2014/main" id="{213BE736-D0AB-8905-3CCF-BB3752B55543}"/>
                  </a:ext>
                </a:extLst>
              </p:cNvPr>
              <p:cNvSpPr>
                <a:spLocks noChangeShapeType="1"/>
              </p:cNvSpPr>
              <p:nvPr/>
            </p:nvSpPr>
            <p:spPr bwMode="auto">
              <a:xfrm flipV="1">
                <a:off x="2011"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9">
                <a:extLst>
                  <a:ext uri="{FF2B5EF4-FFF2-40B4-BE49-F238E27FC236}">
                    <a16:creationId xmlns:a16="http://schemas.microsoft.com/office/drawing/2014/main" id="{D11F9745-90A9-E0E3-25EE-E913D8D6D5CA}"/>
                  </a:ext>
                </a:extLst>
              </p:cNvPr>
              <p:cNvSpPr>
                <a:spLocks noChangeShapeType="1"/>
              </p:cNvSpPr>
              <p:nvPr/>
            </p:nvSpPr>
            <p:spPr bwMode="auto">
              <a:xfrm flipV="1">
                <a:off x="2384"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0">
                <a:extLst>
                  <a:ext uri="{FF2B5EF4-FFF2-40B4-BE49-F238E27FC236}">
                    <a16:creationId xmlns:a16="http://schemas.microsoft.com/office/drawing/2014/main" id="{1BBAD546-DFAB-D911-D098-B6161A17D680}"/>
                  </a:ext>
                </a:extLst>
              </p:cNvPr>
              <p:cNvSpPr>
                <a:spLocks noChangeShapeType="1"/>
              </p:cNvSpPr>
              <p:nvPr/>
            </p:nvSpPr>
            <p:spPr bwMode="auto">
              <a:xfrm flipV="1">
                <a:off x="2757"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1">
                <a:extLst>
                  <a:ext uri="{FF2B5EF4-FFF2-40B4-BE49-F238E27FC236}">
                    <a16:creationId xmlns:a16="http://schemas.microsoft.com/office/drawing/2014/main" id="{32B267B3-B2B7-2164-83CC-FEBBC92E015C}"/>
                  </a:ext>
                </a:extLst>
              </p:cNvPr>
              <p:cNvSpPr>
                <a:spLocks noChangeShapeType="1"/>
              </p:cNvSpPr>
              <p:nvPr/>
            </p:nvSpPr>
            <p:spPr bwMode="auto">
              <a:xfrm flipV="1">
                <a:off x="3129"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2">
                <a:extLst>
                  <a:ext uri="{FF2B5EF4-FFF2-40B4-BE49-F238E27FC236}">
                    <a16:creationId xmlns:a16="http://schemas.microsoft.com/office/drawing/2014/main" id="{B828FA5E-3CB3-9E71-ADA9-A805EFFCDA5A}"/>
                  </a:ext>
                </a:extLst>
              </p:cNvPr>
              <p:cNvSpPr>
                <a:spLocks noChangeShapeType="1"/>
              </p:cNvSpPr>
              <p:nvPr/>
            </p:nvSpPr>
            <p:spPr bwMode="auto">
              <a:xfrm flipV="1">
                <a:off x="3502"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3">
                <a:extLst>
                  <a:ext uri="{FF2B5EF4-FFF2-40B4-BE49-F238E27FC236}">
                    <a16:creationId xmlns:a16="http://schemas.microsoft.com/office/drawing/2014/main" id="{FBA52D71-8A84-4650-DFC4-035FA42DDFB3}"/>
                  </a:ext>
                </a:extLst>
              </p:cNvPr>
              <p:cNvSpPr>
                <a:spLocks noChangeShapeType="1"/>
              </p:cNvSpPr>
              <p:nvPr/>
            </p:nvSpPr>
            <p:spPr bwMode="auto">
              <a:xfrm flipV="1">
                <a:off x="3875"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Line 14">
                <a:extLst>
                  <a:ext uri="{FF2B5EF4-FFF2-40B4-BE49-F238E27FC236}">
                    <a16:creationId xmlns:a16="http://schemas.microsoft.com/office/drawing/2014/main" id="{B0FCA062-E14D-8F26-FB98-DAB6CBDAE3CE}"/>
                  </a:ext>
                </a:extLst>
              </p:cNvPr>
              <p:cNvSpPr>
                <a:spLocks noChangeShapeType="1"/>
              </p:cNvSpPr>
              <p:nvPr/>
            </p:nvSpPr>
            <p:spPr bwMode="auto">
              <a:xfrm flipV="1">
                <a:off x="4247" y="3124"/>
                <a:ext cx="0" cy="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 name="Rectangle 15">
                <a:extLst>
                  <a:ext uri="{FF2B5EF4-FFF2-40B4-BE49-F238E27FC236}">
                    <a16:creationId xmlns:a16="http://schemas.microsoft.com/office/drawing/2014/main" id="{379F04F5-CB85-3069-8E9C-0E7ACF856C35}"/>
                  </a:ext>
                </a:extLst>
              </p:cNvPr>
              <p:cNvSpPr>
                <a:spLocks noChangeArrowheads="1"/>
              </p:cNvSpPr>
              <p:nvPr/>
            </p:nvSpPr>
            <p:spPr bwMode="auto">
              <a:xfrm>
                <a:off x="1615"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AAB8BE4C-F25C-C9C3-7734-5F8604787AC6}"/>
                  </a:ext>
                </a:extLst>
              </p:cNvPr>
              <p:cNvSpPr>
                <a:spLocks noChangeArrowheads="1"/>
              </p:cNvSpPr>
              <p:nvPr/>
            </p:nvSpPr>
            <p:spPr bwMode="auto">
              <a:xfrm>
                <a:off x="1987"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 name="Rectangle 17">
                <a:extLst>
                  <a:ext uri="{FF2B5EF4-FFF2-40B4-BE49-F238E27FC236}">
                    <a16:creationId xmlns:a16="http://schemas.microsoft.com/office/drawing/2014/main" id="{28663C37-A6C9-234B-51CC-0E0FFDDF3E11}"/>
                  </a:ext>
                </a:extLst>
              </p:cNvPr>
              <p:cNvSpPr>
                <a:spLocks noChangeArrowheads="1"/>
              </p:cNvSpPr>
              <p:nvPr/>
            </p:nvSpPr>
            <p:spPr bwMode="auto">
              <a:xfrm>
                <a:off x="2360"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 name="Rectangle 18">
                <a:extLst>
                  <a:ext uri="{FF2B5EF4-FFF2-40B4-BE49-F238E27FC236}">
                    <a16:creationId xmlns:a16="http://schemas.microsoft.com/office/drawing/2014/main" id="{89677DF4-9024-7FD3-0E47-B8EDCAF965BE}"/>
                  </a:ext>
                </a:extLst>
              </p:cNvPr>
              <p:cNvSpPr>
                <a:spLocks noChangeArrowheads="1"/>
              </p:cNvSpPr>
              <p:nvPr/>
            </p:nvSpPr>
            <p:spPr bwMode="auto">
              <a:xfrm>
                <a:off x="2733"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 name="Rectangle 19">
                <a:extLst>
                  <a:ext uri="{FF2B5EF4-FFF2-40B4-BE49-F238E27FC236}">
                    <a16:creationId xmlns:a16="http://schemas.microsoft.com/office/drawing/2014/main" id="{860A9945-C7D3-9271-8AC2-A33127062958}"/>
                  </a:ext>
                </a:extLst>
              </p:cNvPr>
              <p:cNvSpPr>
                <a:spLocks noChangeArrowheads="1"/>
              </p:cNvSpPr>
              <p:nvPr/>
            </p:nvSpPr>
            <p:spPr bwMode="auto">
              <a:xfrm>
                <a:off x="3105" y="319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 name="Rectangle 20">
                <a:extLst>
                  <a:ext uri="{FF2B5EF4-FFF2-40B4-BE49-F238E27FC236}">
                    <a16:creationId xmlns:a16="http://schemas.microsoft.com/office/drawing/2014/main" id="{17F78F35-F8D0-3F5F-E7A8-E72E3D3995AB}"/>
                  </a:ext>
                </a:extLst>
              </p:cNvPr>
              <p:cNvSpPr>
                <a:spLocks noChangeArrowheads="1"/>
              </p:cNvSpPr>
              <p:nvPr/>
            </p:nvSpPr>
            <p:spPr bwMode="auto">
              <a:xfrm>
                <a:off x="3460" y="319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1" name="Rectangle 21">
                <a:extLst>
                  <a:ext uri="{FF2B5EF4-FFF2-40B4-BE49-F238E27FC236}">
                    <a16:creationId xmlns:a16="http://schemas.microsoft.com/office/drawing/2014/main" id="{7DF01621-3185-8A54-BFC4-4140B8562F73}"/>
                  </a:ext>
                </a:extLst>
              </p:cNvPr>
              <p:cNvSpPr>
                <a:spLocks noChangeArrowheads="1"/>
              </p:cNvSpPr>
              <p:nvPr/>
            </p:nvSpPr>
            <p:spPr bwMode="auto">
              <a:xfrm>
                <a:off x="3833" y="319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 name="Rectangle 22">
                <a:extLst>
                  <a:ext uri="{FF2B5EF4-FFF2-40B4-BE49-F238E27FC236}">
                    <a16:creationId xmlns:a16="http://schemas.microsoft.com/office/drawing/2014/main" id="{DE927955-45B7-8478-2323-06F8E65CFD3A}"/>
                  </a:ext>
                </a:extLst>
              </p:cNvPr>
              <p:cNvSpPr>
                <a:spLocks noChangeArrowheads="1"/>
              </p:cNvSpPr>
              <p:nvPr/>
            </p:nvSpPr>
            <p:spPr bwMode="auto">
              <a:xfrm>
                <a:off x="4205" y="319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3" name="Line 23">
                <a:extLst>
                  <a:ext uri="{FF2B5EF4-FFF2-40B4-BE49-F238E27FC236}">
                    <a16:creationId xmlns:a16="http://schemas.microsoft.com/office/drawing/2014/main" id="{F8E14CCB-0B13-C448-2FEF-0898DBF8A09F}"/>
                  </a:ext>
                </a:extLst>
              </p:cNvPr>
              <p:cNvSpPr>
                <a:spLocks noChangeShapeType="1"/>
              </p:cNvSpPr>
              <p:nvPr/>
            </p:nvSpPr>
            <p:spPr bwMode="auto">
              <a:xfrm flipV="1">
                <a:off x="1639" y="1086"/>
                <a:ext cx="0" cy="2063"/>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4">
                <a:extLst>
                  <a:ext uri="{FF2B5EF4-FFF2-40B4-BE49-F238E27FC236}">
                    <a16:creationId xmlns:a16="http://schemas.microsoft.com/office/drawing/2014/main" id="{A81203B4-6D64-BDEE-CE9C-E1A3FFB4AEBC}"/>
                  </a:ext>
                </a:extLst>
              </p:cNvPr>
              <p:cNvSpPr>
                <a:spLocks noChangeShapeType="1"/>
              </p:cNvSpPr>
              <p:nvPr/>
            </p:nvSpPr>
            <p:spPr bwMode="auto">
              <a:xfrm>
                <a:off x="1639" y="3149"/>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5">
                <a:extLst>
                  <a:ext uri="{FF2B5EF4-FFF2-40B4-BE49-F238E27FC236}">
                    <a16:creationId xmlns:a16="http://schemas.microsoft.com/office/drawing/2014/main" id="{E1ADC0BB-0004-8F2C-ED27-A5354C21BCA4}"/>
                  </a:ext>
                </a:extLst>
              </p:cNvPr>
              <p:cNvSpPr>
                <a:spLocks noChangeShapeType="1"/>
              </p:cNvSpPr>
              <p:nvPr/>
            </p:nvSpPr>
            <p:spPr bwMode="auto">
              <a:xfrm>
                <a:off x="1639" y="280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26">
                <a:extLst>
                  <a:ext uri="{FF2B5EF4-FFF2-40B4-BE49-F238E27FC236}">
                    <a16:creationId xmlns:a16="http://schemas.microsoft.com/office/drawing/2014/main" id="{BB8E5A38-0A9D-C8F5-45A7-BDE95B910A0E}"/>
                  </a:ext>
                </a:extLst>
              </p:cNvPr>
              <p:cNvSpPr>
                <a:spLocks noChangeShapeType="1"/>
              </p:cNvSpPr>
              <p:nvPr/>
            </p:nvSpPr>
            <p:spPr bwMode="auto">
              <a:xfrm>
                <a:off x="1639" y="2462"/>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27">
                <a:extLst>
                  <a:ext uri="{FF2B5EF4-FFF2-40B4-BE49-F238E27FC236}">
                    <a16:creationId xmlns:a16="http://schemas.microsoft.com/office/drawing/2014/main" id="{4D547E10-4155-113C-5D12-3C38AE5E0C6B}"/>
                  </a:ext>
                </a:extLst>
              </p:cNvPr>
              <p:cNvSpPr>
                <a:spLocks noChangeShapeType="1"/>
              </p:cNvSpPr>
              <p:nvPr/>
            </p:nvSpPr>
            <p:spPr bwMode="auto">
              <a:xfrm>
                <a:off x="1639" y="2118"/>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28">
                <a:extLst>
                  <a:ext uri="{FF2B5EF4-FFF2-40B4-BE49-F238E27FC236}">
                    <a16:creationId xmlns:a16="http://schemas.microsoft.com/office/drawing/2014/main" id="{FFC03D3C-5A4E-9DC9-0941-0B4B15093973}"/>
                  </a:ext>
                </a:extLst>
              </p:cNvPr>
              <p:cNvSpPr>
                <a:spLocks noChangeShapeType="1"/>
              </p:cNvSpPr>
              <p:nvPr/>
            </p:nvSpPr>
            <p:spPr bwMode="auto">
              <a:xfrm>
                <a:off x="1639" y="1774"/>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29">
                <a:extLst>
                  <a:ext uri="{FF2B5EF4-FFF2-40B4-BE49-F238E27FC236}">
                    <a16:creationId xmlns:a16="http://schemas.microsoft.com/office/drawing/2014/main" id="{51796786-7B60-8587-D8D0-8B1BC7326B30}"/>
                  </a:ext>
                </a:extLst>
              </p:cNvPr>
              <p:cNvSpPr>
                <a:spLocks noChangeShapeType="1"/>
              </p:cNvSpPr>
              <p:nvPr/>
            </p:nvSpPr>
            <p:spPr bwMode="auto">
              <a:xfrm>
                <a:off x="1639" y="1430"/>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Line 30">
                <a:extLst>
                  <a:ext uri="{FF2B5EF4-FFF2-40B4-BE49-F238E27FC236}">
                    <a16:creationId xmlns:a16="http://schemas.microsoft.com/office/drawing/2014/main" id="{B939FBDD-C674-DBCA-CE98-55FFB57C3DBF}"/>
                  </a:ext>
                </a:extLst>
              </p:cNvPr>
              <p:cNvSpPr>
                <a:spLocks noChangeShapeType="1"/>
              </p:cNvSpPr>
              <p:nvPr/>
            </p:nvSpPr>
            <p:spPr bwMode="auto">
              <a:xfrm>
                <a:off x="1639" y="1086"/>
                <a:ext cx="26"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1" name="Rectangle 31">
                <a:extLst>
                  <a:ext uri="{FF2B5EF4-FFF2-40B4-BE49-F238E27FC236}">
                    <a16:creationId xmlns:a16="http://schemas.microsoft.com/office/drawing/2014/main" id="{F8D35AF6-AF29-5FFD-5415-83D92D29A6E3}"/>
                  </a:ext>
                </a:extLst>
              </p:cNvPr>
              <p:cNvSpPr>
                <a:spLocks noChangeArrowheads="1"/>
              </p:cNvSpPr>
              <p:nvPr/>
            </p:nvSpPr>
            <p:spPr bwMode="auto">
              <a:xfrm>
                <a:off x="1522" y="3093"/>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2" name="Rectangle 32">
                <a:extLst>
                  <a:ext uri="{FF2B5EF4-FFF2-40B4-BE49-F238E27FC236}">
                    <a16:creationId xmlns:a16="http://schemas.microsoft.com/office/drawing/2014/main" id="{62DF9713-D417-008C-753F-AA3473581777}"/>
                  </a:ext>
                </a:extLst>
              </p:cNvPr>
              <p:cNvSpPr>
                <a:spLocks noChangeArrowheads="1"/>
              </p:cNvSpPr>
              <p:nvPr/>
            </p:nvSpPr>
            <p:spPr bwMode="auto">
              <a:xfrm>
                <a:off x="1546" y="275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3" name="Rectangle 33">
                <a:extLst>
                  <a:ext uri="{FF2B5EF4-FFF2-40B4-BE49-F238E27FC236}">
                    <a16:creationId xmlns:a16="http://schemas.microsoft.com/office/drawing/2014/main" id="{163E92DD-6819-2441-6B16-C96478ACE729}"/>
                  </a:ext>
                </a:extLst>
              </p:cNvPr>
              <p:cNvSpPr>
                <a:spLocks noChangeArrowheads="1"/>
              </p:cNvSpPr>
              <p:nvPr/>
            </p:nvSpPr>
            <p:spPr bwMode="auto">
              <a:xfrm>
                <a:off x="1546" y="240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4" name="Rectangle 34">
                <a:extLst>
                  <a:ext uri="{FF2B5EF4-FFF2-40B4-BE49-F238E27FC236}">
                    <a16:creationId xmlns:a16="http://schemas.microsoft.com/office/drawing/2014/main" id="{5B568E9E-6C22-DA84-D2C8-93AA91706A43}"/>
                  </a:ext>
                </a:extLst>
              </p:cNvPr>
              <p:cNvSpPr>
                <a:spLocks noChangeArrowheads="1"/>
              </p:cNvSpPr>
              <p:nvPr/>
            </p:nvSpPr>
            <p:spPr bwMode="auto">
              <a:xfrm>
                <a:off x="1546" y="206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5" name="Rectangle 35">
                <a:extLst>
                  <a:ext uri="{FF2B5EF4-FFF2-40B4-BE49-F238E27FC236}">
                    <a16:creationId xmlns:a16="http://schemas.microsoft.com/office/drawing/2014/main" id="{BE196300-579B-5508-7767-E1E5371F7C95}"/>
                  </a:ext>
                </a:extLst>
              </p:cNvPr>
              <p:cNvSpPr>
                <a:spLocks noChangeArrowheads="1"/>
              </p:cNvSpPr>
              <p:nvPr/>
            </p:nvSpPr>
            <p:spPr bwMode="auto">
              <a:xfrm>
                <a:off x="1546" y="171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6" name="Rectangle 36">
                <a:extLst>
                  <a:ext uri="{FF2B5EF4-FFF2-40B4-BE49-F238E27FC236}">
                    <a16:creationId xmlns:a16="http://schemas.microsoft.com/office/drawing/2014/main" id="{A59948B3-E75C-AB65-6F50-86295F44A25F}"/>
                  </a:ext>
                </a:extLst>
              </p:cNvPr>
              <p:cNvSpPr>
                <a:spLocks noChangeArrowheads="1"/>
              </p:cNvSpPr>
              <p:nvPr/>
            </p:nvSpPr>
            <p:spPr bwMode="auto">
              <a:xfrm>
                <a:off x="1546" y="137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7" name="Rectangle 37">
                <a:extLst>
                  <a:ext uri="{FF2B5EF4-FFF2-40B4-BE49-F238E27FC236}">
                    <a16:creationId xmlns:a16="http://schemas.microsoft.com/office/drawing/2014/main" id="{5ADFAC0E-341B-A97A-72A1-0BB310A5DC02}"/>
                  </a:ext>
                </a:extLst>
              </p:cNvPr>
              <p:cNvSpPr>
                <a:spLocks noChangeArrowheads="1"/>
              </p:cNvSpPr>
              <p:nvPr/>
            </p:nvSpPr>
            <p:spPr bwMode="auto">
              <a:xfrm>
                <a:off x="1546" y="1030"/>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5</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8" name="Freeform 38">
                <a:extLst>
                  <a:ext uri="{FF2B5EF4-FFF2-40B4-BE49-F238E27FC236}">
                    <a16:creationId xmlns:a16="http://schemas.microsoft.com/office/drawing/2014/main" id="{8DEB5B5A-239B-848E-73C7-397AB53B48C4}"/>
                  </a:ext>
                </a:extLst>
              </p:cNvPr>
              <p:cNvSpPr>
                <a:spLocks/>
              </p:cNvSpPr>
              <p:nvPr/>
            </p:nvSpPr>
            <p:spPr bwMode="auto">
              <a:xfrm>
                <a:off x="1639" y="1153"/>
                <a:ext cx="2341" cy="1804"/>
              </a:xfrm>
              <a:custGeom>
                <a:avLst/>
                <a:gdLst>
                  <a:gd name="T0" fmla="*/ 0 w 2341"/>
                  <a:gd name="T1" fmla="*/ 1658 h 1804"/>
                  <a:gd name="T2" fmla="*/ 47 w 2341"/>
                  <a:gd name="T3" fmla="*/ 1191 h 1804"/>
                  <a:gd name="T4" fmla="*/ 94 w 2341"/>
                  <a:gd name="T5" fmla="*/ 1085 h 1804"/>
                  <a:gd name="T6" fmla="*/ 140 w 2341"/>
                  <a:gd name="T7" fmla="*/ 1179 h 1804"/>
                  <a:gd name="T8" fmla="*/ 187 w 2341"/>
                  <a:gd name="T9" fmla="*/ 1288 h 1804"/>
                  <a:gd name="T10" fmla="*/ 234 w 2341"/>
                  <a:gd name="T11" fmla="*/ 1345 h 1804"/>
                  <a:gd name="T12" fmla="*/ 281 w 2341"/>
                  <a:gd name="T13" fmla="*/ 1367 h 1804"/>
                  <a:gd name="T14" fmla="*/ 328 w 2341"/>
                  <a:gd name="T15" fmla="*/ 1373 h 1804"/>
                  <a:gd name="T16" fmla="*/ 375 w 2341"/>
                  <a:gd name="T17" fmla="*/ 1372 h 1804"/>
                  <a:gd name="T18" fmla="*/ 421 w 2341"/>
                  <a:gd name="T19" fmla="*/ 1362 h 1804"/>
                  <a:gd name="T20" fmla="*/ 468 w 2341"/>
                  <a:gd name="T21" fmla="*/ 1337 h 1804"/>
                  <a:gd name="T22" fmla="*/ 515 w 2341"/>
                  <a:gd name="T23" fmla="*/ 1286 h 1804"/>
                  <a:gd name="T24" fmla="*/ 562 w 2341"/>
                  <a:gd name="T25" fmla="*/ 1224 h 1804"/>
                  <a:gd name="T26" fmla="*/ 609 w 2341"/>
                  <a:gd name="T27" fmla="*/ 1263 h 1804"/>
                  <a:gd name="T28" fmla="*/ 656 w 2341"/>
                  <a:gd name="T29" fmla="*/ 1498 h 1804"/>
                  <a:gd name="T30" fmla="*/ 702 w 2341"/>
                  <a:gd name="T31" fmla="*/ 1716 h 1804"/>
                  <a:gd name="T32" fmla="*/ 749 w 2341"/>
                  <a:gd name="T33" fmla="*/ 1793 h 1804"/>
                  <a:gd name="T34" fmla="*/ 796 w 2341"/>
                  <a:gd name="T35" fmla="*/ 1804 h 1804"/>
                  <a:gd name="T36" fmla="*/ 843 w 2341"/>
                  <a:gd name="T37" fmla="*/ 1798 h 1804"/>
                  <a:gd name="T38" fmla="*/ 890 w 2341"/>
                  <a:gd name="T39" fmla="*/ 1784 h 1804"/>
                  <a:gd name="T40" fmla="*/ 937 w 2341"/>
                  <a:gd name="T41" fmla="*/ 1750 h 1804"/>
                  <a:gd name="T42" fmla="*/ 983 w 2341"/>
                  <a:gd name="T43" fmla="*/ 1670 h 1804"/>
                  <a:gd name="T44" fmla="*/ 1030 w 2341"/>
                  <a:gd name="T45" fmla="*/ 1532 h 1804"/>
                  <a:gd name="T46" fmla="*/ 1077 w 2341"/>
                  <a:gd name="T47" fmla="*/ 1387 h 1804"/>
                  <a:gd name="T48" fmla="*/ 1124 w 2341"/>
                  <a:gd name="T49" fmla="*/ 1293 h 1804"/>
                  <a:gd name="T50" fmla="*/ 1171 w 2341"/>
                  <a:gd name="T51" fmla="*/ 1238 h 1804"/>
                  <a:gd name="T52" fmla="*/ 1218 w 2341"/>
                  <a:gd name="T53" fmla="*/ 1183 h 1804"/>
                  <a:gd name="T54" fmla="*/ 1264 w 2341"/>
                  <a:gd name="T55" fmla="*/ 1086 h 1804"/>
                  <a:gd name="T56" fmla="*/ 1311 w 2341"/>
                  <a:gd name="T57" fmla="*/ 888 h 1804"/>
                  <a:gd name="T58" fmla="*/ 1358 w 2341"/>
                  <a:gd name="T59" fmla="*/ 533 h 1804"/>
                  <a:gd name="T60" fmla="*/ 1405 w 2341"/>
                  <a:gd name="T61" fmla="*/ 90 h 1804"/>
                  <a:gd name="T62" fmla="*/ 1452 w 2341"/>
                  <a:gd name="T63" fmla="*/ 0 h 1804"/>
                  <a:gd name="T64" fmla="*/ 1499 w 2341"/>
                  <a:gd name="T65" fmla="*/ 540 h 1804"/>
                  <a:gd name="T66" fmla="*/ 1545 w 2341"/>
                  <a:gd name="T67" fmla="*/ 982 h 1804"/>
                  <a:gd name="T68" fmla="*/ 1592 w 2341"/>
                  <a:gd name="T69" fmla="*/ 1064 h 1804"/>
                  <a:gd name="T70" fmla="*/ 1639 w 2341"/>
                  <a:gd name="T71" fmla="*/ 1034 h 1804"/>
                  <a:gd name="T72" fmla="*/ 1686 w 2341"/>
                  <a:gd name="T73" fmla="*/ 1001 h 1804"/>
                  <a:gd name="T74" fmla="*/ 1733 w 2341"/>
                  <a:gd name="T75" fmla="*/ 983 h 1804"/>
                  <a:gd name="T76" fmla="*/ 1779 w 2341"/>
                  <a:gd name="T77" fmla="*/ 974 h 1804"/>
                  <a:gd name="T78" fmla="*/ 1826 w 2341"/>
                  <a:gd name="T79" fmla="*/ 972 h 1804"/>
                  <a:gd name="T80" fmla="*/ 1873 w 2341"/>
                  <a:gd name="T81" fmla="*/ 977 h 1804"/>
                  <a:gd name="T82" fmla="*/ 1920 w 2341"/>
                  <a:gd name="T83" fmla="*/ 1001 h 1804"/>
                  <a:gd name="T84" fmla="*/ 1967 w 2341"/>
                  <a:gd name="T85" fmla="*/ 1080 h 1804"/>
                  <a:gd name="T86" fmla="*/ 2014 w 2341"/>
                  <a:gd name="T87" fmla="*/ 1277 h 1804"/>
                  <a:gd name="T88" fmla="*/ 2060 w 2341"/>
                  <a:gd name="T89" fmla="*/ 1529 h 1804"/>
                  <a:gd name="T90" fmla="*/ 2107 w 2341"/>
                  <a:gd name="T91" fmla="*/ 1531 h 1804"/>
                  <a:gd name="T92" fmla="*/ 2154 w 2341"/>
                  <a:gd name="T93" fmla="*/ 1274 h 1804"/>
                  <a:gd name="T94" fmla="*/ 2201 w 2341"/>
                  <a:gd name="T95" fmla="*/ 1044 h 1804"/>
                  <a:gd name="T96" fmla="*/ 2248 w 2341"/>
                  <a:gd name="T97" fmla="*/ 922 h 1804"/>
                  <a:gd name="T98" fmla="*/ 2295 w 2341"/>
                  <a:gd name="T99" fmla="*/ 856 h 1804"/>
                  <a:gd name="T100" fmla="*/ 2341 w 2341"/>
                  <a:gd name="T101" fmla="*/ 783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1" h="1804">
                    <a:moveTo>
                      <a:pt x="0" y="1658"/>
                    </a:moveTo>
                    <a:lnTo>
                      <a:pt x="47" y="1191"/>
                    </a:lnTo>
                    <a:lnTo>
                      <a:pt x="94" y="1085"/>
                    </a:lnTo>
                    <a:lnTo>
                      <a:pt x="140" y="1179"/>
                    </a:lnTo>
                    <a:lnTo>
                      <a:pt x="187" y="1288"/>
                    </a:lnTo>
                    <a:lnTo>
                      <a:pt x="234" y="1345"/>
                    </a:lnTo>
                    <a:lnTo>
                      <a:pt x="281" y="1367"/>
                    </a:lnTo>
                    <a:lnTo>
                      <a:pt x="328" y="1373"/>
                    </a:lnTo>
                    <a:lnTo>
                      <a:pt x="375" y="1372"/>
                    </a:lnTo>
                    <a:lnTo>
                      <a:pt x="421" y="1362"/>
                    </a:lnTo>
                    <a:lnTo>
                      <a:pt x="468" y="1337"/>
                    </a:lnTo>
                    <a:lnTo>
                      <a:pt x="515" y="1286"/>
                    </a:lnTo>
                    <a:lnTo>
                      <a:pt x="562" y="1224"/>
                    </a:lnTo>
                    <a:lnTo>
                      <a:pt x="609" y="1263"/>
                    </a:lnTo>
                    <a:lnTo>
                      <a:pt x="656" y="1498"/>
                    </a:lnTo>
                    <a:lnTo>
                      <a:pt x="702" y="1716"/>
                    </a:lnTo>
                    <a:lnTo>
                      <a:pt x="749" y="1793"/>
                    </a:lnTo>
                    <a:lnTo>
                      <a:pt x="796" y="1804"/>
                    </a:lnTo>
                    <a:lnTo>
                      <a:pt x="843" y="1798"/>
                    </a:lnTo>
                    <a:lnTo>
                      <a:pt x="890" y="1784"/>
                    </a:lnTo>
                    <a:lnTo>
                      <a:pt x="937" y="1750"/>
                    </a:lnTo>
                    <a:lnTo>
                      <a:pt x="983" y="1670"/>
                    </a:lnTo>
                    <a:lnTo>
                      <a:pt x="1030" y="1532"/>
                    </a:lnTo>
                    <a:lnTo>
                      <a:pt x="1077" y="1387"/>
                    </a:lnTo>
                    <a:lnTo>
                      <a:pt x="1124" y="1293"/>
                    </a:lnTo>
                    <a:lnTo>
                      <a:pt x="1171" y="1238"/>
                    </a:lnTo>
                    <a:lnTo>
                      <a:pt x="1218" y="1183"/>
                    </a:lnTo>
                    <a:lnTo>
                      <a:pt x="1264" y="1086"/>
                    </a:lnTo>
                    <a:lnTo>
                      <a:pt x="1311" y="888"/>
                    </a:lnTo>
                    <a:lnTo>
                      <a:pt x="1358" y="533"/>
                    </a:lnTo>
                    <a:lnTo>
                      <a:pt x="1405" y="90"/>
                    </a:lnTo>
                    <a:lnTo>
                      <a:pt x="1452" y="0"/>
                    </a:lnTo>
                    <a:lnTo>
                      <a:pt x="1499" y="540"/>
                    </a:lnTo>
                    <a:lnTo>
                      <a:pt x="1545" y="982"/>
                    </a:lnTo>
                    <a:lnTo>
                      <a:pt x="1592" y="1064"/>
                    </a:lnTo>
                    <a:lnTo>
                      <a:pt x="1639" y="1034"/>
                    </a:lnTo>
                    <a:lnTo>
                      <a:pt x="1686" y="1001"/>
                    </a:lnTo>
                    <a:lnTo>
                      <a:pt x="1733" y="983"/>
                    </a:lnTo>
                    <a:lnTo>
                      <a:pt x="1779" y="974"/>
                    </a:lnTo>
                    <a:lnTo>
                      <a:pt x="1826" y="972"/>
                    </a:lnTo>
                    <a:lnTo>
                      <a:pt x="1873" y="977"/>
                    </a:lnTo>
                    <a:lnTo>
                      <a:pt x="1920" y="1001"/>
                    </a:lnTo>
                    <a:lnTo>
                      <a:pt x="1967" y="1080"/>
                    </a:lnTo>
                    <a:lnTo>
                      <a:pt x="2014" y="1277"/>
                    </a:lnTo>
                    <a:lnTo>
                      <a:pt x="2060" y="1529"/>
                    </a:lnTo>
                    <a:lnTo>
                      <a:pt x="2107" y="1531"/>
                    </a:lnTo>
                    <a:lnTo>
                      <a:pt x="2154" y="1274"/>
                    </a:lnTo>
                    <a:lnTo>
                      <a:pt x="2201" y="1044"/>
                    </a:lnTo>
                    <a:lnTo>
                      <a:pt x="2248" y="922"/>
                    </a:lnTo>
                    <a:lnTo>
                      <a:pt x="2295" y="856"/>
                    </a:lnTo>
                    <a:lnTo>
                      <a:pt x="2341" y="783"/>
                    </a:lnTo>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9" name="Freeform 39">
                <a:extLst>
                  <a:ext uri="{FF2B5EF4-FFF2-40B4-BE49-F238E27FC236}">
                    <a16:creationId xmlns:a16="http://schemas.microsoft.com/office/drawing/2014/main" id="{BA2BBE5C-CED4-8C31-6CD4-CA79E21BF3B7}"/>
                  </a:ext>
                </a:extLst>
              </p:cNvPr>
              <p:cNvSpPr>
                <a:spLocks/>
              </p:cNvSpPr>
              <p:nvPr/>
            </p:nvSpPr>
            <p:spPr bwMode="auto">
              <a:xfrm>
                <a:off x="1639" y="1915"/>
                <a:ext cx="2341" cy="918"/>
              </a:xfrm>
              <a:custGeom>
                <a:avLst/>
                <a:gdLst>
                  <a:gd name="T0" fmla="*/ 0 w 2341"/>
                  <a:gd name="T1" fmla="*/ 891 h 918"/>
                  <a:gd name="T2" fmla="*/ 47 w 2341"/>
                  <a:gd name="T3" fmla="*/ 788 h 918"/>
                  <a:gd name="T4" fmla="*/ 94 w 2341"/>
                  <a:gd name="T5" fmla="*/ 691 h 918"/>
                  <a:gd name="T6" fmla="*/ 140 w 2341"/>
                  <a:gd name="T7" fmla="*/ 604 h 918"/>
                  <a:gd name="T8" fmla="*/ 187 w 2341"/>
                  <a:gd name="T9" fmla="*/ 532 h 918"/>
                  <a:gd name="T10" fmla="*/ 234 w 2341"/>
                  <a:gd name="T11" fmla="*/ 477 h 918"/>
                  <a:gd name="T12" fmla="*/ 281 w 2341"/>
                  <a:gd name="T13" fmla="*/ 444 h 918"/>
                  <a:gd name="T14" fmla="*/ 328 w 2341"/>
                  <a:gd name="T15" fmla="*/ 432 h 918"/>
                  <a:gd name="T16" fmla="*/ 375 w 2341"/>
                  <a:gd name="T17" fmla="*/ 441 h 918"/>
                  <a:gd name="T18" fmla="*/ 421 w 2341"/>
                  <a:gd name="T19" fmla="*/ 470 h 918"/>
                  <a:gd name="T20" fmla="*/ 468 w 2341"/>
                  <a:gd name="T21" fmla="*/ 516 h 918"/>
                  <a:gd name="T22" fmla="*/ 515 w 2341"/>
                  <a:gd name="T23" fmla="*/ 574 h 918"/>
                  <a:gd name="T24" fmla="*/ 562 w 2341"/>
                  <a:gd name="T25" fmla="*/ 640 h 918"/>
                  <a:gd name="T26" fmla="*/ 609 w 2341"/>
                  <a:gd name="T27" fmla="*/ 709 h 918"/>
                  <a:gd name="T28" fmla="*/ 656 w 2341"/>
                  <a:gd name="T29" fmla="*/ 776 h 918"/>
                  <a:gd name="T30" fmla="*/ 702 w 2341"/>
                  <a:gd name="T31" fmla="*/ 834 h 918"/>
                  <a:gd name="T32" fmla="*/ 749 w 2341"/>
                  <a:gd name="T33" fmla="*/ 879 h 918"/>
                  <a:gd name="T34" fmla="*/ 796 w 2341"/>
                  <a:gd name="T35" fmla="*/ 908 h 918"/>
                  <a:gd name="T36" fmla="*/ 843 w 2341"/>
                  <a:gd name="T37" fmla="*/ 918 h 918"/>
                  <a:gd name="T38" fmla="*/ 890 w 2341"/>
                  <a:gd name="T39" fmla="*/ 906 h 918"/>
                  <a:gd name="T40" fmla="*/ 937 w 2341"/>
                  <a:gd name="T41" fmla="*/ 872 h 918"/>
                  <a:gd name="T42" fmla="*/ 983 w 2341"/>
                  <a:gd name="T43" fmla="*/ 818 h 918"/>
                  <a:gd name="T44" fmla="*/ 1030 w 2341"/>
                  <a:gd name="T45" fmla="*/ 746 h 918"/>
                  <a:gd name="T46" fmla="*/ 1077 w 2341"/>
                  <a:gd name="T47" fmla="*/ 659 h 918"/>
                  <a:gd name="T48" fmla="*/ 1124 w 2341"/>
                  <a:gd name="T49" fmla="*/ 562 h 918"/>
                  <a:gd name="T50" fmla="*/ 1171 w 2341"/>
                  <a:gd name="T51" fmla="*/ 459 h 918"/>
                  <a:gd name="T52" fmla="*/ 1218 w 2341"/>
                  <a:gd name="T53" fmla="*/ 356 h 918"/>
                  <a:gd name="T54" fmla="*/ 1264 w 2341"/>
                  <a:gd name="T55" fmla="*/ 259 h 918"/>
                  <a:gd name="T56" fmla="*/ 1311 w 2341"/>
                  <a:gd name="T57" fmla="*/ 171 h 918"/>
                  <a:gd name="T58" fmla="*/ 1358 w 2341"/>
                  <a:gd name="T59" fmla="*/ 99 h 918"/>
                  <a:gd name="T60" fmla="*/ 1405 w 2341"/>
                  <a:gd name="T61" fmla="*/ 45 h 918"/>
                  <a:gd name="T62" fmla="*/ 1452 w 2341"/>
                  <a:gd name="T63" fmla="*/ 12 h 918"/>
                  <a:gd name="T64" fmla="*/ 1499 w 2341"/>
                  <a:gd name="T65" fmla="*/ 0 h 918"/>
                  <a:gd name="T66" fmla="*/ 1545 w 2341"/>
                  <a:gd name="T67" fmla="*/ 9 h 918"/>
                  <a:gd name="T68" fmla="*/ 1592 w 2341"/>
                  <a:gd name="T69" fmla="*/ 38 h 918"/>
                  <a:gd name="T70" fmla="*/ 1639 w 2341"/>
                  <a:gd name="T71" fmla="*/ 84 h 918"/>
                  <a:gd name="T72" fmla="*/ 1686 w 2341"/>
                  <a:gd name="T73" fmla="*/ 142 h 918"/>
                  <a:gd name="T74" fmla="*/ 1733 w 2341"/>
                  <a:gd name="T75" fmla="*/ 208 h 918"/>
                  <a:gd name="T76" fmla="*/ 1779 w 2341"/>
                  <a:gd name="T77" fmla="*/ 277 h 918"/>
                  <a:gd name="T78" fmla="*/ 1826 w 2341"/>
                  <a:gd name="T79" fmla="*/ 343 h 918"/>
                  <a:gd name="T80" fmla="*/ 1873 w 2341"/>
                  <a:gd name="T81" fmla="*/ 401 h 918"/>
                  <a:gd name="T82" fmla="*/ 1920 w 2341"/>
                  <a:gd name="T83" fmla="*/ 447 h 918"/>
                  <a:gd name="T84" fmla="*/ 1967 w 2341"/>
                  <a:gd name="T85" fmla="*/ 476 h 918"/>
                  <a:gd name="T86" fmla="*/ 2014 w 2341"/>
                  <a:gd name="T87" fmla="*/ 485 h 918"/>
                  <a:gd name="T88" fmla="*/ 2060 w 2341"/>
                  <a:gd name="T89" fmla="*/ 474 h 918"/>
                  <a:gd name="T90" fmla="*/ 2107 w 2341"/>
                  <a:gd name="T91" fmla="*/ 440 h 918"/>
                  <a:gd name="T92" fmla="*/ 2154 w 2341"/>
                  <a:gd name="T93" fmla="*/ 386 h 918"/>
                  <a:gd name="T94" fmla="*/ 2201 w 2341"/>
                  <a:gd name="T95" fmla="*/ 314 h 918"/>
                  <a:gd name="T96" fmla="*/ 2248 w 2341"/>
                  <a:gd name="T97" fmla="*/ 227 h 918"/>
                  <a:gd name="T98" fmla="*/ 2295 w 2341"/>
                  <a:gd name="T99" fmla="*/ 129 h 918"/>
                  <a:gd name="T100" fmla="*/ 2341 w 2341"/>
                  <a:gd name="T101" fmla="*/ 27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1" h="918">
                    <a:moveTo>
                      <a:pt x="0" y="891"/>
                    </a:moveTo>
                    <a:lnTo>
                      <a:pt x="47" y="788"/>
                    </a:lnTo>
                    <a:lnTo>
                      <a:pt x="94" y="691"/>
                    </a:lnTo>
                    <a:lnTo>
                      <a:pt x="140" y="604"/>
                    </a:lnTo>
                    <a:lnTo>
                      <a:pt x="187" y="532"/>
                    </a:lnTo>
                    <a:lnTo>
                      <a:pt x="234" y="477"/>
                    </a:lnTo>
                    <a:lnTo>
                      <a:pt x="281" y="444"/>
                    </a:lnTo>
                    <a:lnTo>
                      <a:pt x="328" y="432"/>
                    </a:lnTo>
                    <a:lnTo>
                      <a:pt x="375" y="441"/>
                    </a:lnTo>
                    <a:lnTo>
                      <a:pt x="421" y="470"/>
                    </a:lnTo>
                    <a:lnTo>
                      <a:pt x="468" y="516"/>
                    </a:lnTo>
                    <a:lnTo>
                      <a:pt x="515" y="574"/>
                    </a:lnTo>
                    <a:lnTo>
                      <a:pt x="562" y="640"/>
                    </a:lnTo>
                    <a:lnTo>
                      <a:pt x="609" y="709"/>
                    </a:lnTo>
                    <a:lnTo>
                      <a:pt x="656" y="776"/>
                    </a:lnTo>
                    <a:lnTo>
                      <a:pt x="702" y="834"/>
                    </a:lnTo>
                    <a:lnTo>
                      <a:pt x="749" y="879"/>
                    </a:lnTo>
                    <a:lnTo>
                      <a:pt x="796" y="908"/>
                    </a:lnTo>
                    <a:lnTo>
                      <a:pt x="843" y="918"/>
                    </a:lnTo>
                    <a:lnTo>
                      <a:pt x="890" y="906"/>
                    </a:lnTo>
                    <a:lnTo>
                      <a:pt x="937" y="872"/>
                    </a:lnTo>
                    <a:lnTo>
                      <a:pt x="983" y="818"/>
                    </a:lnTo>
                    <a:lnTo>
                      <a:pt x="1030" y="746"/>
                    </a:lnTo>
                    <a:lnTo>
                      <a:pt x="1077" y="659"/>
                    </a:lnTo>
                    <a:lnTo>
                      <a:pt x="1124" y="562"/>
                    </a:lnTo>
                    <a:lnTo>
                      <a:pt x="1171" y="459"/>
                    </a:lnTo>
                    <a:lnTo>
                      <a:pt x="1218" y="356"/>
                    </a:lnTo>
                    <a:lnTo>
                      <a:pt x="1264" y="259"/>
                    </a:lnTo>
                    <a:lnTo>
                      <a:pt x="1311" y="171"/>
                    </a:lnTo>
                    <a:lnTo>
                      <a:pt x="1358" y="99"/>
                    </a:lnTo>
                    <a:lnTo>
                      <a:pt x="1405" y="45"/>
                    </a:lnTo>
                    <a:lnTo>
                      <a:pt x="1452" y="12"/>
                    </a:lnTo>
                    <a:lnTo>
                      <a:pt x="1499" y="0"/>
                    </a:lnTo>
                    <a:lnTo>
                      <a:pt x="1545" y="9"/>
                    </a:lnTo>
                    <a:lnTo>
                      <a:pt x="1592" y="38"/>
                    </a:lnTo>
                    <a:lnTo>
                      <a:pt x="1639" y="84"/>
                    </a:lnTo>
                    <a:lnTo>
                      <a:pt x="1686" y="142"/>
                    </a:lnTo>
                    <a:lnTo>
                      <a:pt x="1733" y="208"/>
                    </a:lnTo>
                    <a:lnTo>
                      <a:pt x="1779" y="277"/>
                    </a:lnTo>
                    <a:lnTo>
                      <a:pt x="1826" y="343"/>
                    </a:lnTo>
                    <a:lnTo>
                      <a:pt x="1873" y="401"/>
                    </a:lnTo>
                    <a:lnTo>
                      <a:pt x="1920" y="447"/>
                    </a:lnTo>
                    <a:lnTo>
                      <a:pt x="1967" y="476"/>
                    </a:lnTo>
                    <a:lnTo>
                      <a:pt x="2014" y="485"/>
                    </a:lnTo>
                    <a:lnTo>
                      <a:pt x="2060" y="474"/>
                    </a:lnTo>
                    <a:lnTo>
                      <a:pt x="2107" y="440"/>
                    </a:lnTo>
                    <a:lnTo>
                      <a:pt x="2154" y="386"/>
                    </a:lnTo>
                    <a:lnTo>
                      <a:pt x="2201" y="314"/>
                    </a:lnTo>
                    <a:lnTo>
                      <a:pt x="2248" y="227"/>
                    </a:lnTo>
                    <a:lnTo>
                      <a:pt x="2295" y="129"/>
                    </a:lnTo>
                    <a:lnTo>
                      <a:pt x="2341" y="27"/>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0" name="Freeform 40">
                <a:extLst>
                  <a:ext uri="{FF2B5EF4-FFF2-40B4-BE49-F238E27FC236}">
                    <a16:creationId xmlns:a16="http://schemas.microsoft.com/office/drawing/2014/main" id="{035F5B41-216E-BE6D-530B-BCEF34382AE5}"/>
                  </a:ext>
                </a:extLst>
              </p:cNvPr>
              <p:cNvSpPr>
                <a:spLocks noEditPoints="1"/>
              </p:cNvSpPr>
              <p:nvPr/>
            </p:nvSpPr>
            <p:spPr bwMode="auto">
              <a:xfrm>
                <a:off x="1613" y="2785"/>
                <a:ext cx="52" cy="52"/>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1" name="Freeform 41">
                <a:extLst>
                  <a:ext uri="{FF2B5EF4-FFF2-40B4-BE49-F238E27FC236}">
                    <a16:creationId xmlns:a16="http://schemas.microsoft.com/office/drawing/2014/main" id="{A48DF0F5-DF03-3FD9-BCC9-6E51EADF93E1}"/>
                  </a:ext>
                </a:extLst>
              </p:cNvPr>
              <p:cNvSpPr>
                <a:spLocks noEditPoints="1"/>
              </p:cNvSpPr>
              <p:nvPr/>
            </p:nvSpPr>
            <p:spPr bwMode="auto">
              <a:xfrm>
                <a:off x="1780" y="2374"/>
                <a:ext cx="52" cy="52"/>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2" name="Freeform 42">
                <a:extLst>
                  <a:ext uri="{FF2B5EF4-FFF2-40B4-BE49-F238E27FC236}">
                    <a16:creationId xmlns:a16="http://schemas.microsoft.com/office/drawing/2014/main" id="{A788FC92-4867-4B13-5F73-B3FDB8E3B7CF}"/>
                  </a:ext>
                </a:extLst>
              </p:cNvPr>
              <p:cNvSpPr>
                <a:spLocks noEditPoints="1"/>
              </p:cNvSpPr>
              <p:nvPr/>
            </p:nvSpPr>
            <p:spPr bwMode="auto">
              <a:xfrm>
                <a:off x="1948" y="2500"/>
                <a:ext cx="51" cy="53"/>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6" y="128"/>
                      <a:pt x="10" y="102"/>
                      <a:pt x="10" y="70"/>
                    </a:cubicBezTo>
                    <a:cubicBezTo>
                      <a:pt x="10" y="37"/>
                      <a:pt x="36"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3" name="Freeform 43">
                <a:extLst>
                  <a:ext uri="{FF2B5EF4-FFF2-40B4-BE49-F238E27FC236}">
                    <a16:creationId xmlns:a16="http://schemas.microsoft.com/office/drawing/2014/main" id="{34962501-BBD7-1E43-F0A8-9E7BC645CD7D}"/>
                  </a:ext>
                </a:extLst>
              </p:cNvPr>
              <p:cNvSpPr>
                <a:spLocks noEditPoints="1"/>
              </p:cNvSpPr>
              <p:nvPr/>
            </p:nvSpPr>
            <p:spPr bwMode="auto">
              <a:xfrm>
                <a:off x="2115" y="2430"/>
                <a:ext cx="52" cy="53"/>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4" name="Freeform 44">
                <a:extLst>
                  <a:ext uri="{FF2B5EF4-FFF2-40B4-BE49-F238E27FC236}">
                    <a16:creationId xmlns:a16="http://schemas.microsoft.com/office/drawing/2014/main" id="{D0DA7317-D471-0233-D138-EAEA13795776}"/>
                  </a:ext>
                </a:extLst>
              </p:cNvPr>
              <p:cNvSpPr>
                <a:spLocks noEditPoints="1"/>
              </p:cNvSpPr>
              <p:nvPr/>
            </p:nvSpPr>
            <p:spPr bwMode="auto">
              <a:xfrm>
                <a:off x="2282" y="2701"/>
                <a:ext cx="52" cy="52"/>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2"/>
                      <a:pt x="0" y="70"/>
                    </a:cubicBezTo>
                    <a:cubicBezTo>
                      <a:pt x="0" y="108"/>
                      <a:pt x="31" y="139"/>
                      <a:pt x="69" y="139"/>
                    </a:cubicBezTo>
                    <a:cubicBezTo>
                      <a:pt x="108" y="139"/>
                      <a:pt x="139" y="108"/>
                      <a:pt x="139" y="70"/>
                    </a:cubicBezTo>
                    <a:lnTo>
                      <a:pt x="139" y="70"/>
                    </a:lnTo>
                    <a:cubicBezTo>
                      <a:pt x="139" y="32"/>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5" name="Freeform 45">
                <a:extLst>
                  <a:ext uri="{FF2B5EF4-FFF2-40B4-BE49-F238E27FC236}">
                    <a16:creationId xmlns:a16="http://schemas.microsoft.com/office/drawing/2014/main" id="{00266644-674A-1534-E7EB-6FCBCFAD7433}"/>
                  </a:ext>
                </a:extLst>
              </p:cNvPr>
              <p:cNvSpPr>
                <a:spLocks noEditPoints="1"/>
              </p:cNvSpPr>
              <p:nvPr/>
            </p:nvSpPr>
            <p:spPr bwMode="auto">
              <a:xfrm>
                <a:off x="2449" y="2927"/>
                <a:ext cx="52" cy="51"/>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6" name="Freeform 46">
                <a:extLst>
                  <a:ext uri="{FF2B5EF4-FFF2-40B4-BE49-F238E27FC236}">
                    <a16:creationId xmlns:a16="http://schemas.microsoft.com/office/drawing/2014/main" id="{D6A35DFF-47FE-F416-4397-01DB1FD43CB4}"/>
                  </a:ext>
                </a:extLst>
              </p:cNvPr>
              <p:cNvSpPr>
                <a:spLocks noEditPoints="1"/>
              </p:cNvSpPr>
              <p:nvPr/>
            </p:nvSpPr>
            <p:spPr bwMode="auto">
              <a:xfrm>
                <a:off x="2616" y="2744"/>
                <a:ext cx="52" cy="52"/>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7" name="Freeform 47">
                <a:extLst>
                  <a:ext uri="{FF2B5EF4-FFF2-40B4-BE49-F238E27FC236}">
                    <a16:creationId xmlns:a16="http://schemas.microsoft.com/office/drawing/2014/main" id="{9CCDEEDB-1DFA-3F7E-7241-025D2506C013}"/>
                  </a:ext>
                </a:extLst>
              </p:cNvPr>
              <p:cNvSpPr>
                <a:spLocks noEditPoints="1"/>
              </p:cNvSpPr>
              <p:nvPr/>
            </p:nvSpPr>
            <p:spPr bwMode="auto">
              <a:xfrm>
                <a:off x="2784" y="2365"/>
                <a:ext cx="52" cy="52"/>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8" name="Freeform 48">
                <a:extLst>
                  <a:ext uri="{FF2B5EF4-FFF2-40B4-BE49-F238E27FC236}">
                    <a16:creationId xmlns:a16="http://schemas.microsoft.com/office/drawing/2014/main" id="{23CA212B-7E43-42A9-C7AB-844400C56641}"/>
                  </a:ext>
                </a:extLst>
              </p:cNvPr>
              <p:cNvSpPr>
                <a:spLocks noEditPoints="1"/>
              </p:cNvSpPr>
              <p:nvPr/>
            </p:nvSpPr>
            <p:spPr bwMode="auto">
              <a:xfrm>
                <a:off x="2951" y="1833"/>
                <a:ext cx="52" cy="52"/>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2" y="10"/>
                      <a:pt x="128" y="37"/>
                      <a:pt x="128" y="69"/>
                    </a:cubicBezTo>
                    <a:lnTo>
                      <a:pt x="128" y="69"/>
                    </a:lnTo>
                    <a:cubicBezTo>
                      <a:pt x="128" y="101"/>
                      <a:pt x="102"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49" name="Freeform 49">
                <a:extLst>
                  <a:ext uri="{FF2B5EF4-FFF2-40B4-BE49-F238E27FC236}">
                    <a16:creationId xmlns:a16="http://schemas.microsoft.com/office/drawing/2014/main" id="{0EDD0AC4-910E-3240-1FAC-8188A76A7689}"/>
                  </a:ext>
                </a:extLst>
              </p:cNvPr>
              <p:cNvSpPr>
                <a:spLocks noEditPoints="1"/>
              </p:cNvSpPr>
              <p:nvPr/>
            </p:nvSpPr>
            <p:spPr bwMode="auto">
              <a:xfrm>
                <a:off x="3118" y="1755"/>
                <a:ext cx="52" cy="52"/>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2"/>
                      <a:pt x="102" y="128"/>
                      <a:pt x="69" y="128"/>
                    </a:cubicBezTo>
                    <a:cubicBezTo>
                      <a:pt x="37" y="128"/>
                      <a:pt x="11" y="102"/>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0" name="Freeform 50">
                <a:extLst>
                  <a:ext uri="{FF2B5EF4-FFF2-40B4-BE49-F238E27FC236}">
                    <a16:creationId xmlns:a16="http://schemas.microsoft.com/office/drawing/2014/main" id="{858453A5-2F22-84F5-526C-B3FC46B3AF78}"/>
                  </a:ext>
                </a:extLst>
              </p:cNvPr>
              <p:cNvSpPr>
                <a:spLocks noEditPoints="1"/>
              </p:cNvSpPr>
              <p:nvPr/>
            </p:nvSpPr>
            <p:spPr bwMode="auto">
              <a:xfrm>
                <a:off x="3285" y="2136"/>
                <a:ext cx="53" cy="52"/>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1" name="Freeform 51">
                <a:extLst>
                  <a:ext uri="{FF2B5EF4-FFF2-40B4-BE49-F238E27FC236}">
                    <a16:creationId xmlns:a16="http://schemas.microsoft.com/office/drawing/2014/main" id="{BB954CD8-5118-8922-48EB-4D0F4659EE13}"/>
                  </a:ext>
                </a:extLst>
              </p:cNvPr>
              <p:cNvSpPr>
                <a:spLocks noEditPoints="1"/>
              </p:cNvSpPr>
              <p:nvPr/>
            </p:nvSpPr>
            <p:spPr bwMode="auto">
              <a:xfrm>
                <a:off x="3452" y="2100"/>
                <a:ext cx="53" cy="52"/>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2" name="Freeform 52">
                <a:extLst>
                  <a:ext uri="{FF2B5EF4-FFF2-40B4-BE49-F238E27FC236}">
                    <a16:creationId xmlns:a16="http://schemas.microsoft.com/office/drawing/2014/main" id="{50D1ED1A-0050-AA43-5858-DBFA095D428B}"/>
                  </a:ext>
                </a:extLst>
              </p:cNvPr>
              <p:cNvSpPr>
                <a:spLocks noEditPoints="1"/>
              </p:cNvSpPr>
              <p:nvPr/>
            </p:nvSpPr>
            <p:spPr bwMode="auto">
              <a:xfrm>
                <a:off x="3620" y="2368"/>
                <a:ext cx="52" cy="52"/>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3" name="Freeform 53">
                <a:extLst>
                  <a:ext uri="{FF2B5EF4-FFF2-40B4-BE49-F238E27FC236}">
                    <a16:creationId xmlns:a16="http://schemas.microsoft.com/office/drawing/2014/main" id="{CD683BCE-9D5F-5F89-E8D5-E2DE1BCD07C9}"/>
                  </a:ext>
                </a:extLst>
              </p:cNvPr>
              <p:cNvSpPr>
                <a:spLocks noEditPoints="1"/>
              </p:cNvSpPr>
              <p:nvPr/>
            </p:nvSpPr>
            <p:spPr bwMode="auto">
              <a:xfrm>
                <a:off x="3787" y="2289"/>
                <a:ext cx="52" cy="52"/>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7" y="139"/>
                      <a:pt x="139" y="108"/>
                      <a:pt x="139" y="70"/>
                    </a:cubicBezTo>
                    <a:lnTo>
                      <a:pt x="139" y="70"/>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4" name="Freeform 54">
                <a:extLst>
                  <a:ext uri="{FF2B5EF4-FFF2-40B4-BE49-F238E27FC236}">
                    <a16:creationId xmlns:a16="http://schemas.microsoft.com/office/drawing/2014/main" id="{736E0970-BF23-BAFE-1F65-40E066B00CFE}"/>
                  </a:ext>
                </a:extLst>
              </p:cNvPr>
              <p:cNvSpPr>
                <a:spLocks noEditPoints="1"/>
              </p:cNvSpPr>
              <p:nvPr/>
            </p:nvSpPr>
            <p:spPr bwMode="auto">
              <a:xfrm>
                <a:off x="3954" y="1910"/>
                <a:ext cx="53" cy="52"/>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55" name="TextBox 54">
              <a:extLst>
                <a:ext uri="{FF2B5EF4-FFF2-40B4-BE49-F238E27FC236}">
                  <a16:creationId xmlns:a16="http://schemas.microsoft.com/office/drawing/2014/main" id="{343F9298-B678-6921-3C39-BB23428C9749}"/>
                </a:ext>
              </a:extLst>
            </p:cNvPr>
            <p:cNvSpPr txBox="1"/>
            <p:nvPr/>
          </p:nvSpPr>
          <p:spPr>
            <a:xfrm>
              <a:off x="4618150" y="5121553"/>
              <a:ext cx="284052" cy="369332"/>
            </a:xfrm>
            <a:prstGeom prst="rect">
              <a:avLst/>
            </a:prstGeom>
            <a:noFill/>
          </p:spPr>
          <p:txBody>
            <a:bodyPr wrap="none" rtlCol="0">
              <a:spAutoFit/>
            </a:bodyPr>
            <a:lstStyle/>
            <a:p>
              <a:r>
                <a:rPr lang="en-US" dirty="0"/>
                <a:t>x</a:t>
              </a:r>
            </a:p>
          </p:txBody>
        </p:sp>
        <p:sp>
          <p:nvSpPr>
            <p:cNvPr id="56" name="TextBox 55">
              <a:extLst>
                <a:ext uri="{FF2B5EF4-FFF2-40B4-BE49-F238E27FC236}">
                  <a16:creationId xmlns:a16="http://schemas.microsoft.com/office/drawing/2014/main" id="{42822AB4-B8C0-BD5B-24EA-4A4E12AC254E}"/>
                </a:ext>
              </a:extLst>
            </p:cNvPr>
            <p:cNvSpPr txBox="1"/>
            <p:nvPr/>
          </p:nvSpPr>
          <p:spPr>
            <a:xfrm rot="16200000">
              <a:off x="2083480" y="3193842"/>
              <a:ext cx="284052" cy="369332"/>
            </a:xfrm>
            <a:prstGeom prst="rect">
              <a:avLst/>
            </a:prstGeom>
            <a:noFill/>
          </p:spPr>
          <p:txBody>
            <a:bodyPr wrap="none" rtlCol="0">
              <a:spAutoFit/>
            </a:bodyPr>
            <a:lstStyle/>
            <a:p>
              <a:r>
                <a:rPr lang="en-US" dirty="0"/>
                <a:t>z</a:t>
              </a:r>
            </a:p>
          </p:txBody>
        </p:sp>
        <p:grpSp>
          <p:nvGrpSpPr>
            <p:cNvPr id="57" name="Group 56">
              <a:extLst>
                <a:ext uri="{FF2B5EF4-FFF2-40B4-BE49-F238E27FC236}">
                  <a16:creationId xmlns:a16="http://schemas.microsoft.com/office/drawing/2014/main" id="{EFB7C31F-6509-72A2-5BC4-8E3C53FD8D74}"/>
                </a:ext>
              </a:extLst>
            </p:cNvPr>
            <p:cNvGrpSpPr/>
            <p:nvPr/>
          </p:nvGrpSpPr>
          <p:grpSpPr>
            <a:xfrm>
              <a:off x="2723807" y="1778985"/>
              <a:ext cx="2041992" cy="547174"/>
              <a:chOff x="2825751" y="1790891"/>
              <a:chExt cx="2041992" cy="547174"/>
            </a:xfrm>
          </p:grpSpPr>
          <p:cxnSp>
            <p:nvCxnSpPr>
              <p:cNvPr id="58" name="Straight Connector 57">
                <a:extLst>
                  <a:ext uri="{FF2B5EF4-FFF2-40B4-BE49-F238E27FC236}">
                    <a16:creationId xmlns:a16="http://schemas.microsoft.com/office/drawing/2014/main" id="{D6A0DC09-9FCE-7067-EC1F-030BA4C2C246}"/>
                  </a:ext>
                </a:extLst>
              </p:cNvPr>
              <p:cNvCxnSpPr>
                <a:cxnSpLocks/>
              </p:cNvCxnSpPr>
              <p:nvPr/>
            </p:nvCxnSpPr>
            <p:spPr>
              <a:xfrm>
                <a:off x="2908302" y="1940311"/>
                <a:ext cx="246063"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231AF8-95B9-4B19-173F-E4ABF43BF225}"/>
                  </a:ext>
                </a:extLst>
              </p:cNvPr>
              <p:cNvCxnSpPr>
                <a:cxnSpLocks/>
              </p:cNvCxnSpPr>
              <p:nvPr/>
            </p:nvCxnSpPr>
            <p:spPr>
              <a:xfrm>
                <a:off x="2908302" y="2159466"/>
                <a:ext cx="246063" cy="0"/>
              </a:xfrm>
              <a:prstGeom prst="line">
                <a:avLst/>
              </a:prstGeom>
              <a:ln w="1905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BEF1280-4DD1-2D95-DC9D-099B99D2D505}"/>
                  </a:ext>
                </a:extLst>
              </p:cNvPr>
              <p:cNvSpPr txBox="1"/>
              <p:nvPr/>
            </p:nvSpPr>
            <p:spPr>
              <a:xfrm>
                <a:off x="3142703" y="1790891"/>
                <a:ext cx="1725040" cy="547174"/>
              </a:xfrm>
              <a:prstGeom prst="rect">
                <a:avLst/>
              </a:prstGeom>
              <a:noFill/>
            </p:spPr>
            <p:txBody>
              <a:bodyPr wrap="none" rtlCol="0">
                <a:spAutoFit/>
              </a:bodyPr>
              <a:lstStyle/>
              <a:p>
                <a:r>
                  <a:rPr lang="en-US" sz="1200" dirty="0"/>
                  <a:t>Network prediction</a:t>
                </a:r>
              </a:p>
              <a:p>
                <a:r>
                  <a:rPr lang="en-US" sz="1200" dirty="0"/>
                  <a:t>True function</a:t>
                </a:r>
              </a:p>
            </p:txBody>
          </p:sp>
          <p:sp>
            <p:nvSpPr>
              <p:cNvPr id="61" name="Rectangle 60">
                <a:extLst>
                  <a:ext uri="{FF2B5EF4-FFF2-40B4-BE49-F238E27FC236}">
                    <a16:creationId xmlns:a16="http://schemas.microsoft.com/office/drawing/2014/main" id="{C00563A6-E48C-BAC3-2908-F05F3C4FEBA8}"/>
                  </a:ext>
                </a:extLst>
              </p:cNvPr>
              <p:cNvSpPr/>
              <p:nvPr/>
            </p:nvSpPr>
            <p:spPr>
              <a:xfrm>
                <a:off x="2825751" y="1790891"/>
                <a:ext cx="1960898" cy="53115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B1E7E54-CFA5-E0BC-37BA-FA939ADD9C99}"/>
                  </a:ext>
                </a:extLst>
              </p:cNvPr>
              <p:cNvSpPr txBox="1"/>
              <p:nvPr/>
            </p:nvSpPr>
            <p:spPr>
              <a:xfrm>
                <a:off x="497081" y="3266533"/>
                <a:ext cx="3804439" cy="2129878"/>
              </a:xfrm>
              <a:prstGeom prst="rect">
                <a:avLst/>
              </a:prstGeom>
              <a:noFill/>
            </p:spPr>
            <p:txBody>
              <a:bodyPr wrap="none" rtlCol="0">
                <a:spAutoFit/>
              </a:bodyPr>
              <a:lstStyle/>
              <a:p>
                <a:pPr>
                  <a:lnSpc>
                    <a:spcPct val="150000"/>
                  </a:lnSpc>
                </a:pPr>
                <a:r>
                  <a:rPr lang="en-US" dirty="0"/>
                  <a:t>15 samples from </a:t>
                </a:r>
                <a14:m>
                  <m:oMath xmlns:m="http://schemas.openxmlformats.org/officeDocument/2006/math">
                    <m:r>
                      <a:rPr lang="en-US" i="1">
                        <a:latin typeface="Cambria Math" panose="02040503050406030204" pitchFamily="18" charset="0"/>
                      </a:rPr>
                      <m:t>𝑧</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=0.2</m:t>
                    </m:r>
                    <m:r>
                      <a:rPr lang="en-US" i="1">
                        <a:latin typeface="Cambria Math" panose="02040503050406030204" pitchFamily="18" charset="0"/>
                      </a:rPr>
                      <m:t>𝑥</m:t>
                    </m:r>
                    <m:r>
                      <a:rPr lang="en-US" i="1">
                        <a:latin typeface="Cambria Math" panose="02040503050406030204" pitchFamily="18" charset="0"/>
                      </a:rPr>
                      <m:t>+</m:t>
                    </m:r>
                    <m:func>
                      <m:funcPr>
                        <m:ctrlPr>
                          <a:rPr lang="en-US" i="1">
                            <a:latin typeface="Cambria Math" panose="02040503050406030204" pitchFamily="18" charset="0"/>
                          </a:rPr>
                        </m:ctrlPr>
                      </m:funcPr>
                      <m:fName>
                        <m:r>
                          <m:rPr>
                            <m:sty m:val="p"/>
                          </m:rPr>
                          <a:rPr lang="en-US">
                            <a:latin typeface="Cambria Math" panose="02040503050406030204" pitchFamily="18" charset="0"/>
                          </a:rPr>
                          <m:t>sin</m:t>
                        </m:r>
                      </m:fName>
                      <m:e>
                        <m:r>
                          <a:rPr lang="en-US" i="1">
                            <a:latin typeface="Cambria Math" panose="02040503050406030204" pitchFamily="18" charset="0"/>
                          </a:rPr>
                          <m:t>𝑥</m:t>
                        </m:r>
                      </m:e>
                    </m:func>
                  </m:oMath>
                </a14:m>
                <a:endParaRPr lang="en-US" dirty="0"/>
              </a:p>
              <a:p>
                <a:pPr>
                  <a:lnSpc>
                    <a:spcPct val="150000"/>
                  </a:lnSpc>
                </a:pPr>
                <a:r>
                  <a:rPr lang="en-US" dirty="0"/>
                  <a:t>Add random noise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d>
                      <m:dPr>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0,0.3</m:t>
                            </m:r>
                          </m:e>
                          <m:sup>
                            <m:r>
                              <a:rPr lang="en-US" b="0" i="1" smtClean="0">
                                <a:latin typeface="Cambria Math" panose="02040503050406030204" pitchFamily="18" charset="0"/>
                                <a:ea typeface="Cambria Math" panose="02040503050406030204" pitchFamily="18" charset="0"/>
                              </a:rPr>
                              <m:t>2</m:t>
                            </m:r>
                          </m:sup>
                        </m:sSup>
                      </m:e>
                    </m:d>
                  </m:oMath>
                </a14:m>
                <a:br>
                  <a:rPr lang="en-US" dirty="0"/>
                </a:br>
                <a:r>
                  <a:rPr lang="en-US" dirty="0"/>
                  <a:t>Use all 15 samples for training</a:t>
                </a:r>
              </a:p>
              <a:p>
                <a:pPr>
                  <a:lnSpc>
                    <a:spcPct val="150000"/>
                  </a:lnSpc>
                </a:pPr>
                <a:r>
                  <a:rPr lang="en-US" dirty="0"/>
                  <a:t>Use 10 hidden nodes</a:t>
                </a:r>
              </a:p>
              <a:p>
                <a:pPr>
                  <a:lnSpc>
                    <a:spcPct val="150000"/>
                  </a:lnSpc>
                </a:pPr>
                <a:r>
                  <a:rPr lang="en-US" dirty="0"/>
                  <a:t>69 epochs with </a:t>
                </a:r>
                <a14:m>
                  <m:oMath xmlns:m="http://schemas.openxmlformats.org/officeDocument/2006/math">
                    <m:r>
                      <m:rPr>
                        <m:sty m:val="p"/>
                      </m:rPr>
                      <a:rPr lang="en-US" b="0" i="0" smtClean="0">
                        <a:latin typeface="Cambria Math" panose="02040503050406030204" pitchFamily="18" charset="0"/>
                      </a:rPr>
                      <m:t>MSE</m:t>
                    </m:r>
                    <m:r>
                      <a:rPr lang="en-US" b="0" i="0" smtClean="0">
                        <a:latin typeface="Cambria Math" panose="02040503050406030204" pitchFamily="18" charset="0"/>
                      </a:rPr>
                      <m:t>=</m:t>
                    </m:r>
                    <m:r>
                      <a:rPr lang="en-US" i="1">
                        <a:latin typeface="Cambria Math" panose="02040503050406030204" pitchFamily="18" charset="0"/>
                      </a:rPr>
                      <m:t>9.97×</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−20</m:t>
                        </m:r>
                      </m:sup>
                    </m:sSup>
                  </m:oMath>
                </a14:m>
                <a:endParaRPr lang="en-US" dirty="0"/>
              </a:p>
            </p:txBody>
          </p:sp>
        </mc:Choice>
        <mc:Fallback xmlns="">
          <p:sp>
            <p:nvSpPr>
              <p:cNvPr id="65" name="TextBox 64">
                <a:extLst>
                  <a:ext uri="{FF2B5EF4-FFF2-40B4-BE49-F238E27FC236}">
                    <a16:creationId xmlns:a16="http://schemas.microsoft.com/office/drawing/2014/main" id="{DB1E7E54-CFA5-E0BC-37BA-FA939ADD9C99}"/>
                  </a:ext>
                </a:extLst>
              </p:cNvPr>
              <p:cNvSpPr txBox="1">
                <a:spLocks noRot="1" noChangeAspect="1" noMove="1" noResize="1" noEditPoints="1" noAdjustHandles="1" noChangeArrowheads="1" noChangeShapeType="1" noTextEdit="1"/>
              </p:cNvSpPr>
              <p:nvPr/>
            </p:nvSpPr>
            <p:spPr>
              <a:xfrm>
                <a:off x="497081" y="3266533"/>
                <a:ext cx="3804439" cy="2129878"/>
              </a:xfrm>
              <a:prstGeom prst="rect">
                <a:avLst/>
              </a:prstGeom>
              <a:blipFill>
                <a:blip r:embed="rId2"/>
                <a:stretch>
                  <a:fillRect l="-1442" b="-4298"/>
                </a:stretch>
              </a:blipFill>
            </p:spPr>
            <p:txBody>
              <a:bodyPr/>
              <a:lstStyle/>
              <a:p>
                <a:r>
                  <a:rPr lang="en-US">
                    <a:noFill/>
                  </a:rPr>
                  <a:t> </a:t>
                </a:r>
              </a:p>
            </p:txBody>
          </p:sp>
        </mc:Fallback>
      </mc:AlternateContent>
    </p:spTree>
    <p:extLst>
      <p:ext uri="{BB962C8B-B14F-4D97-AF65-F5344CB8AC3E}">
        <p14:creationId xmlns:p14="http://schemas.microsoft.com/office/powerpoint/2010/main" val="1230400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1146B61-ED7A-866B-93BD-BE45280AE027}"/>
                  </a:ext>
                </a:extLst>
              </p:cNvPr>
              <p:cNvSpPr>
                <a:spLocks noGrp="1"/>
              </p:cNvSpPr>
              <p:nvPr>
                <p:ph type="body" sz="quarter" idx="10"/>
              </p:nvPr>
            </p:nvSpPr>
            <p:spPr/>
            <p:txBody>
              <a:bodyPr/>
              <a:lstStyle/>
              <a:p>
                <a:r>
                  <a:rPr lang="en-US" dirty="0"/>
                  <a:t>Goal: Good model for both training and prediction points</a:t>
                </a:r>
              </a:p>
              <a:p>
                <a:r>
                  <a:rPr lang="en-US" dirty="0"/>
                  <a:t>Regularization: modify the learning process to prevent overfitting</a:t>
                </a:r>
              </a:p>
              <a:p>
                <a:pPr lvl="1"/>
                <a:r>
                  <a:rPr lang="en-US" dirty="0"/>
                  <a:t>predictions vary slowly when input variable changes, not fluctuating</a:t>
                </a:r>
              </a:p>
              <a:p>
                <a:pPr lvl="1"/>
                <a:r>
                  <a:rPr lang="en-US" dirty="0"/>
                  <a:t>weights affect generalization more than biases</a:t>
                </a:r>
              </a:p>
              <a:p>
                <a:pPr lvl="1"/>
                <a:r>
                  <a:rPr lang="en-US" dirty="0"/>
                  <a:t>Large weights lead to a large change in output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overfit</a:t>
                </a:r>
              </a:p>
              <a:p>
                <a:pPr lvl="1"/>
                <a:r>
                  <a:rPr lang="en-US" dirty="0"/>
                  <a:t>helpful to reduce the magnitudes of weights </a:t>
                </a:r>
              </a:p>
            </p:txBody>
          </p:sp>
        </mc:Choice>
        <mc:Fallback xmlns="">
          <p:sp>
            <p:nvSpPr>
              <p:cNvPr id="2" name="Text Placeholder 1">
                <a:extLst>
                  <a:ext uri="{FF2B5EF4-FFF2-40B4-BE49-F238E27FC236}">
                    <a16:creationId xmlns:a16="http://schemas.microsoft.com/office/drawing/2014/main" id="{71146B61-ED7A-866B-93BD-BE45280AE02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F26AE92C-98B0-1088-EF65-090959C4D808}"/>
                  </a:ext>
                </a:extLst>
              </p:cNvPr>
              <p:cNvSpPr>
                <a:spLocks noGrp="1"/>
              </p:cNvSpPr>
              <p:nvPr>
                <p:ph type="title"/>
              </p:nvPr>
            </p:nvSpPr>
            <p:spPr/>
            <p:txBody>
              <a:bodyPr>
                <a:normAutofit fontScale="90000"/>
              </a:bodyPr>
              <a:lstStyle/>
              <a:p>
                <a:r>
                  <a:rPr lang="en-US" dirty="0"/>
                  <a:t>Overfitting (2)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𝑳</m:t>
                        </m:r>
                      </m:e>
                      <m:sub>
                        <m:r>
                          <a:rPr lang="en-US" b="1" i="1" smtClean="0">
                            <a:latin typeface="Cambria Math" panose="02040503050406030204" pitchFamily="18" charset="0"/>
                          </a:rPr>
                          <m:t>𝟐</m:t>
                        </m:r>
                      </m:sub>
                    </m:sSub>
                  </m:oMath>
                </a14:m>
                <a:r>
                  <a:rPr lang="en-US" dirty="0"/>
                  <a:t> Regularization</a:t>
                </a:r>
              </a:p>
            </p:txBody>
          </p:sp>
        </mc:Choice>
        <mc:Fallback xmlns="">
          <p:sp>
            <p:nvSpPr>
              <p:cNvPr id="3" name="Title 2">
                <a:extLst>
                  <a:ext uri="{FF2B5EF4-FFF2-40B4-BE49-F238E27FC236}">
                    <a16:creationId xmlns:a16="http://schemas.microsoft.com/office/drawing/2014/main" id="{F26AE92C-98B0-1088-EF65-090959C4D808}"/>
                  </a:ext>
                </a:extLst>
              </p:cNvPr>
              <p:cNvSpPr>
                <a:spLocks noGrp="1" noRot="1" noChangeAspect="1" noMove="1" noResize="1" noEditPoints="1" noAdjustHandles="1" noChangeArrowheads="1" noChangeShapeType="1" noTextEdit="1"/>
              </p:cNvSpPr>
              <p:nvPr>
                <p:ph type="title"/>
              </p:nvPr>
            </p:nvSpPr>
            <p:spPr>
              <a:blipFill>
                <a:blip r:embed="rId3"/>
                <a:stretch>
                  <a:fillRect l="-868" t="-14493" b="-27536"/>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B93FD489-35A9-94D0-A17D-29F3E08C25CA}"/>
              </a:ext>
            </a:extLst>
          </p:cNvPr>
          <p:cNvGrpSpPr/>
          <p:nvPr/>
        </p:nvGrpSpPr>
        <p:grpSpPr>
          <a:xfrm>
            <a:off x="2728561" y="3983458"/>
            <a:ext cx="3932434" cy="2417342"/>
            <a:chOff x="1742272" y="2140371"/>
            <a:chExt cx="3702349" cy="2417342"/>
          </a:xfrm>
        </p:grpSpPr>
        <p:cxnSp>
          <p:nvCxnSpPr>
            <p:cNvPr id="9" name="직선 화살표 연결선 1084">
              <a:extLst>
                <a:ext uri="{FF2B5EF4-FFF2-40B4-BE49-F238E27FC236}">
                  <a16:creationId xmlns:a16="http://schemas.microsoft.com/office/drawing/2014/main" id="{33D21DB3-9DEA-4A9F-8641-EB4437250100}"/>
                </a:ext>
              </a:extLst>
            </p:cNvPr>
            <p:cNvCxnSpPr>
              <a:cxnSpLocks/>
            </p:cNvCxnSpPr>
            <p:nvPr/>
          </p:nvCxnSpPr>
          <p:spPr>
            <a:xfrm flipH="1">
              <a:off x="3492652" y="3201739"/>
              <a:ext cx="275028" cy="429283"/>
            </a:xfrm>
            <a:prstGeom prst="straightConnector1">
              <a:avLst/>
            </a:prstGeom>
            <a:ln w="12700">
              <a:solidFill>
                <a:srgbClr val="252C41"/>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10" name="직선 화살표 연결선 1085">
              <a:extLst>
                <a:ext uri="{FF2B5EF4-FFF2-40B4-BE49-F238E27FC236}">
                  <a16:creationId xmlns:a16="http://schemas.microsoft.com/office/drawing/2014/main" id="{8E576133-0D65-CCCF-2F01-F8236D28CB3A}"/>
                </a:ext>
              </a:extLst>
            </p:cNvPr>
            <p:cNvCxnSpPr>
              <a:cxnSpLocks/>
            </p:cNvCxnSpPr>
            <p:nvPr/>
          </p:nvCxnSpPr>
          <p:spPr>
            <a:xfrm>
              <a:off x="3984485" y="3280750"/>
              <a:ext cx="165118" cy="376217"/>
            </a:xfrm>
            <a:prstGeom prst="straightConnector1">
              <a:avLst/>
            </a:prstGeom>
            <a:ln w="12700">
              <a:solidFill>
                <a:srgbClr val="252C41"/>
              </a:solidFill>
              <a:prstDash val="dash"/>
              <a:tailEnd type="triangle" w="sm" len="sm"/>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4E8936B4-50E8-EB22-169B-9FE46E0BCCF7}"/>
                </a:ext>
              </a:extLst>
            </p:cNvPr>
            <p:cNvSpPr/>
            <p:nvPr/>
          </p:nvSpPr>
          <p:spPr>
            <a:xfrm>
              <a:off x="1781852" y="2342710"/>
              <a:ext cx="3421602" cy="1974601"/>
            </a:xfrm>
            <a:custGeom>
              <a:avLst/>
              <a:gdLst>
                <a:gd name="connsiteX0" fmla="*/ 0 w 2265903"/>
                <a:gd name="connsiteY0" fmla="*/ 0 h 1401745"/>
                <a:gd name="connsiteX1" fmla="*/ 0 w 2265903"/>
                <a:gd name="connsiteY1" fmla="*/ 1401745 h 1401745"/>
                <a:gd name="connsiteX2" fmla="*/ 2265903 w 2265903"/>
                <a:gd name="connsiteY2" fmla="*/ 1401745 h 1401745"/>
              </a:gdLst>
              <a:ahLst/>
              <a:cxnLst>
                <a:cxn ang="0">
                  <a:pos x="connsiteX0" y="connsiteY0"/>
                </a:cxn>
                <a:cxn ang="0">
                  <a:pos x="connsiteX1" y="connsiteY1"/>
                </a:cxn>
                <a:cxn ang="0">
                  <a:pos x="connsiteX2" y="connsiteY2"/>
                </a:cxn>
              </a:cxnLst>
              <a:rect l="l" t="t" r="r" b="b"/>
              <a:pathLst>
                <a:path w="2265903" h="1401745">
                  <a:moveTo>
                    <a:pt x="0" y="0"/>
                  </a:moveTo>
                  <a:lnTo>
                    <a:pt x="0" y="1401745"/>
                  </a:lnTo>
                  <a:lnTo>
                    <a:pt x="2265903" y="1401745"/>
                  </a:lnTo>
                </a:path>
              </a:pathLst>
            </a:custGeom>
            <a:noFill/>
            <a:ln w="2540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6A3C90-F7F5-65FA-3A56-C316D2E06D36}"/>
                    </a:ext>
                  </a:extLst>
                </p:cNvPr>
                <p:cNvSpPr txBox="1"/>
                <p:nvPr/>
              </p:nvSpPr>
              <p:spPr>
                <a:xfrm>
                  <a:off x="5041446" y="4252744"/>
                  <a:ext cx="403175" cy="304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dirty="0" smtClean="0">
                            <a:latin typeface="Cambria Math" panose="02040503050406030204" pitchFamily="18" charset="0"/>
                          </a:rPr>
                          <m:t>𝑤</m:t>
                        </m:r>
                      </m:oMath>
                    </m:oMathPara>
                  </a14:m>
                  <a:endParaRPr lang="en-US" sz="1400" dirty="0"/>
                </a:p>
              </p:txBody>
            </p:sp>
          </mc:Choice>
          <mc:Fallback xmlns="">
            <p:sp>
              <p:nvSpPr>
                <p:cNvPr id="34" name="TextBox 33">
                  <a:extLst>
                    <a:ext uri="{FF2B5EF4-FFF2-40B4-BE49-F238E27FC236}">
                      <a16:creationId xmlns:a16="http://schemas.microsoft.com/office/drawing/2014/main" id="{03EC6501-0234-8418-F4D9-F115D7499EA3}"/>
                    </a:ext>
                  </a:extLst>
                </p:cNvPr>
                <p:cNvSpPr txBox="1">
                  <a:spLocks noRot="1" noChangeAspect="1" noMove="1" noResize="1" noEditPoints="1" noAdjustHandles="1" noChangeArrowheads="1" noChangeShapeType="1" noTextEdit="1"/>
                </p:cNvSpPr>
                <p:nvPr/>
              </p:nvSpPr>
              <p:spPr>
                <a:xfrm>
                  <a:off x="5041446" y="4252744"/>
                  <a:ext cx="403175" cy="304969"/>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9183DEAC-C26F-2A0D-2978-FD7C8CF03246}"/>
                </a:ext>
              </a:extLst>
            </p:cNvPr>
            <p:cNvSpPr txBox="1"/>
            <p:nvPr/>
          </p:nvSpPr>
          <p:spPr>
            <a:xfrm>
              <a:off x="1742272" y="2140371"/>
              <a:ext cx="515153" cy="307777"/>
            </a:xfrm>
            <a:prstGeom prst="rect">
              <a:avLst/>
            </a:prstGeom>
            <a:noFill/>
          </p:spPr>
          <p:txBody>
            <a:bodyPr wrap="square" rtlCol="0">
              <a:spAutoFit/>
            </a:bodyPr>
            <a:lstStyle/>
            <a:p>
              <a:r>
                <a:rPr lang="en-US" sz="1400" dirty="0"/>
                <a:t>MSE</a:t>
              </a:r>
            </a:p>
          </p:txBody>
        </p:sp>
        <p:sp>
          <p:nvSpPr>
            <p:cNvPr id="14" name="Freeform: Shape 13">
              <a:extLst>
                <a:ext uri="{FF2B5EF4-FFF2-40B4-BE49-F238E27FC236}">
                  <a16:creationId xmlns:a16="http://schemas.microsoft.com/office/drawing/2014/main" id="{A4A054BB-420E-0D6C-D7A8-9B6C59AE393D}"/>
                </a:ext>
              </a:extLst>
            </p:cNvPr>
            <p:cNvSpPr/>
            <p:nvPr/>
          </p:nvSpPr>
          <p:spPr>
            <a:xfrm>
              <a:off x="2104550" y="2707066"/>
              <a:ext cx="2857446" cy="1218318"/>
            </a:xfrm>
            <a:custGeom>
              <a:avLst/>
              <a:gdLst>
                <a:gd name="connsiteX0" fmla="*/ 0 w 1892300"/>
                <a:gd name="connsiteY0" fmla="*/ 434975 h 825190"/>
                <a:gd name="connsiteX1" fmla="*/ 171450 w 1892300"/>
                <a:gd name="connsiteY1" fmla="*/ 111125 h 825190"/>
                <a:gd name="connsiteX2" fmla="*/ 349250 w 1892300"/>
                <a:gd name="connsiteY2" fmla="*/ 3175 h 825190"/>
                <a:gd name="connsiteX3" fmla="*/ 508000 w 1892300"/>
                <a:gd name="connsiteY3" fmla="*/ 212725 h 825190"/>
                <a:gd name="connsiteX4" fmla="*/ 622300 w 1892300"/>
                <a:gd name="connsiteY4" fmla="*/ 511175 h 825190"/>
                <a:gd name="connsiteX5" fmla="*/ 723900 w 1892300"/>
                <a:gd name="connsiteY5" fmla="*/ 733425 h 825190"/>
                <a:gd name="connsiteX6" fmla="*/ 831850 w 1892300"/>
                <a:gd name="connsiteY6" fmla="*/ 822325 h 825190"/>
                <a:gd name="connsiteX7" fmla="*/ 996950 w 1892300"/>
                <a:gd name="connsiteY7" fmla="*/ 638175 h 825190"/>
                <a:gd name="connsiteX8" fmla="*/ 1098550 w 1892300"/>
                <a:gd name="connsiteY8" fmla="*/ 434975 h 825190"/>
                <a:gd name="connsiteX9" fmla="*/ 1181100 w 1892300"/>
                <a:gd name="connsiteY9" fmla="*/ 377825 h 825190"/>
                <a:gd name="connsiteX10" fmla="*/ 1263650 w 1892300"/>
                <a:gd name="connsiteY10" fmla="*/ 568325 h 825190"/>
                <a:gd name="connsiteX11" fmla="*/ 1320800 w 1892300"/>
                <a:gd name="connsiteY11" fmla="*/ 714375 h 825190"/>
                <a:gd name="connsiteX12" fmla="*/ 1422400 w 1892300"/>
                <a:gd name="connsiteY12" fmla="*/ 746125 h 825190"/>
                <a:gd name="connsiteX13" fmla="*/ 1612900 w 1892300"/>
                <a:gd name="connsiteY13" fmla="*/ 631825 h 825190"/>
                <a:gd name="connsiteX14" fmla="*/ 1892300 w 1892300"/>
                <a:gd name="connsiteY14" fmla="*/ 498475 h 825190"/>
                <a:gd name="connsiteX0" fmla="*/ 0 w 1892300"/>
                <a:gd name="connsiteY0" fmla="*/ 434975 h 825190"/>
                <a:gd name="connsiteX1" fmla="*/ 171450 w 1892300"/>
                <a:gd name="connsiteY1" fmla="*/ 111125 h 825190"/>
                <a:gd name="connsiteX2" fmla="*/ 349250 w 1892300"/>
                <a:gd name="connsiteY2" fmla="*/ 3175 h 825190"/>
                <a:gd name="connsiteX3" fmla="*/ 508000 w 1892300"/>
                <a:gd name="connsiteY3" fmla="*/ 212725 h 825190"/>
                <a:gd name="connsiteX4" fmla="*/ 622300 w 1892300"/>
                <a:gd name="connsiteY4" fmla="*/ 511175 h 825190"/>
                <a:gd name="connsiteX5" fmla="*/ 723900 w 1892300"/>
                <a:gd name="connsiteY5" fmla="*/ 733425 h 825190"/>
                <a:gd name="connsiteX6" fmla="*/ 831850 w 1892300"/>
                <a:gd name="connsiteY6" fmla="*/ 822325 h 825190"/>
                <a:gd name="connsiteX7" fmla="*/ 996950 w 1892300"/>
                <a:gd name="connsiteY7" fmla="*/ 638175 h 825190"/>
                <a:gd name="connsiteX8" fmla="*/ 1098550 w 1892300"/>
                <a:gd name="connsiteY8" fmla="*/ 434975 h 825190"/>
                <a:gd name="connsiteX9" fmla="*/ 1181100 w 1892300"/>
                <a:gd name="connsiteY9" fmla="*/ 377825 h 825190"/>
                <a:gd name="connsiteX10" fmla="*/ 1263650 w 1892300"/>
                <a:gd name="connsiteY10" fmla="*/ 568325 h 825190"/>
                <a:gd name="connsiteX11" fmla="*/ 1339850 w 1892300"/>
                <a:gd name="connsiteY11" fmla="*/ 814387 h 825190"/>
                <a:gd name="connsiteX12" fmla="*/ 1422400 w 1892300"/>
                <a:gd name="connsiteY12" fmla="*/ 746125 h 825190"/>
                <a:gd name="connsiteX13" fmla="*/ 1612900 w 1892300"/>
                <a:gd name="connsiteY13" fmla="*/ 631825 h 825190"/>
                <a:gd name="connsiteX14" fmla="*/ 1892300 w 1892300"/>
                <a:gd name="connsiteY14" fmla="*/ 498475 h 825190"/>
                <a:gd name="connsiteX0" fmla="*/ 0 w 1892300"/>
                <a:gd name="connsiteY0" fmla="*/ 434975 h 869222"/>
                <a:gd name="connsiteX1" fmla="*/ 171450 w 1892300"/>
                <a:gd name="connsiteY1" fmla="*/ 111125 h 869222"/>
                <a:gd name="connsiteX2" fmla="*/ 349250 w 1892300"/>
                <a:gd name="connsiteY2" fmla="*/ 3175 h 869222"/>
                <a:gd name="connsiteX3" fmla="*/ 508000 w 1892300"/>
                <a:gd name="connsiteY3" fmla="*/ 212725 h 869222"/>
                <a:gd name="connsiteX4" fmla="*/ 622300 w 1892300"/>
                <a:gd name="connsiteY4" fmla="*/ 511175 h 869222"/>
                <a:gd name="connsiteX5" fmla="*/ 723900 w 1892300"/>
                <a:gd name="connsiteY5" fmla="*/ 733425 h 869222"/>
                <a:gd name="connsiteX6" fmla="*/ 831850 w 1892300"/>
                <a:gd name="connsiteY6" fmla="*/ 822325 h 869222"/>
                <a:gd name="connsiteX7" fmla="*/ 996950 w 1892300"/>
                <a:gd name="connsiteY7" fmla="*/ 638175 h 869222"/>
                <a:gd name="connsiteX8" fmla="*/ 1098550 w 1892300"/>
                <a:gd name="connsiteY8" fmla="*/ 434975 h 869222"/>
                <a:gd name="connsiteX9" fmla="*/ 1181100 w 1892300"/>
                <a:gd name="connsiteY9" fmla="*/ 377825 h 869222"/>
                <a:gd name="connsiteX10" fmla="*/ 1263650 w 1892300"/>
                <a:gd name="connsiteY10" fmla="*/ 568325 h 869222"/>
                <a:gd name="connsiteX11" fmla="*/ 1339850 w 1892300"/>
                <a:gd name="connsiteY11" fmla="*/ 814387 h 869222"/>
                <a:gd name="connsiteX12" fmla="*/ 1484312 w 1892300"/>
                <a:gd name="connsiteY12" fmla="*/ 855663 h 869222"/>
                <a:gd name="connsiteX13" fmla="*/ 1612900 w 1892300"/>
                <a:gd name="connsiteY13" fmla="*/ 631825 h 869222"/>
                <a:gd name="connsiteX14" fmla="*/ 1892300 w 1892300"/>
                <a:gd name="connsiteY14" fmla="*/ 498475 h 869222"/>
                <a:gd name="connsiteX0" fmla="*/ 0 w 1892300"/>
                <a:gd name="connsiteY0" fmla="*/ 434975 h 865366"/>
                <a:gd name="connsiteX1" fmla="*/ 171450 w 1892300"/>
                <a:gd name="connsiteY1" fmla="*/ 111125 h 865366"/>
                <a:gd name="connsiteX2" fmla="*/ 349250 w 1892300"/>
                <a:gd name="connsiteY2" fmla="*/ 3175 h 865366"/>
                <a:gd name="connsiteX3" fmla="*/ 508000 w 1892300"/>
                <a:gd name="connsiteY3" fmla="*/ 212725 h 865366"/>
                <a:gd name="connsiteX4" fmla="*/ 622300 w 1892300"/>
                <a:gd name="connsiteY4" fmla="*/ 511175 h 865366"/>
                <a:gd name="connsiteX5" fmla="*/ 723900 w 1892300"/>
                <a:gd name="connsiteY5" fmla="*/ 733425 h 865366"/>
                <a:gd name="connsiteX6" fmla="*/ 831850 w 1892300"/>
                <a:gd name="connsiteY6" fmla="*/ 822325 h 865366"/>
                <a:gd name="connsiteX7" fmla="*/ 996950 w 1892300"/>
                <a:gd name="connsiteY7" fmla="*/ 638175 h 865366"/>
                <a:gd name="connsiteX8" fmla="*/ 1098550 w 1892300"/>
                <a:gd name="connsiteY8" fmla="*/ 434975 h 865366"/>
                <a:gd name="connsiteX9" fmla="*/ 1181100 w 1892300"/>
                <a:gd name="connsiteY9" fmla="*/ 377825 h 865366"/>
                <a:gd name="connsiteX10" fmla="*/ 1263650 w 1892300"/>
                <a:gd name="connsiteY10" fmla="*/ 568325 h 865366"/>
                <a:gd name="connsiteX11" fmla="*/ 1339850 w 1892300"/>
                <a:gd name="connsiteY11" fmla="*/ 814387 h 865366"/>
                <a:gd name="connsiteX12" fmla="*/ 1484312 w 1892300"/>
                <a:gd name="connsiteY12" fmla="*/ 855663 h 865366"/>
                <a:gd name="connsiteX13" fmla="*/ 1679575 w 1892300"/>
                <a:gd name="connsiteY13" fmla="*/ 684213 h 865366"/>
                <a:gd name="connsiteX14" fmla="*/ 1892300 w 1892300"/>
                <a:gd name="connsiteY14" fmla="*/ 498475 h 865366"/>
                <a:gd name="connsiteX0" fmla="*/ 0 w 1892300"/>
                <a:gd name="connsiteY0" fmla="*/ 434975 h 865366"/>
                <a:gd name="connsiteX1" fmla="*/ 171450 w 1892300"/>
                <a:gd name="connsiteY1" fmla="*/ 111125 h 865366"/>
                <a:gd name="connsiteX2" fmla="*/ 349250 w 1892300"/>
                <a:gd name="connsiteY2" fmla="*/ 3175 h 865366"/>
                <a:gd name="connsiteX3" fmla="*/ 508000 w 1892300"/>
                <a:gd name="connsiteY3" fmla="*/ 212725 h 865366"/>
                <a:gd name="connsiteX4" fmla="*/ 622300 w 1892300"/>
                <a:gd name="connsiteY4" fmla="*/ 511175 h 865366"/>
                <a:gd name="connsiteX5" fmla="*/ 723900 w 1892300"/>
                <a:gd name="connsiteY5" fmla="*/ 733425 h 865366"/>
                <a:gd name="connsiteX6" fmla="*/ 831850 w 1892300"/>
                <a:gd name="connsiteY6" fmla="*/ 822325 h 865366"/>
                <a:gd name="connsiteX7" fmla="*/ 996950 w 1892300"/>
                <a:gd name="connsiteY7" fmla="*/ 638175 h 865366"/>
                <a:gd name="connsiteX8" fmla="*/ 1098550 w 1892300"/>
                <a:gd name="connsiteY8" fmla="*/ 434975 h 865366"/>
                <a:gd name="connsiteX9" fmla="*/ 1181100 w 1892300"/>
                <a:gd name="connsiteY9" fmla="*/ 377825 h 865366"/>
                <a:gd name="connsiteX10" fmla="*/ 1263650 w 1892300"/>
                <a:gd name="connsiteY10" fmla="*/ 568325 h 865366"/>
                <a:gd name="connsiteX11" fmla="*/ 1339850 w 1892300"/>
                <a:gd name="connsiteY11" fmla="*/ 814387 h 865366"/>
                <a:gd name="connsiteX12" fmla="*/ 1484312 w 1892300"/>
                <a:gd name="connsiteY12" fmla="*/ 855663 h 865366"/>
                <a:gd name="connsiteX13" fmla="*/ 1679575 w 1892300"/>
                <a:gd name="connsiteY13" fmla="*/ 684213 h 865366"/>
                <a:gd name="connsiteX14" fmla="*/ 1892300 w 1892300"/>
                <a:gd name="connsiteY14" fmla="*/ 498475 h 865366"/>
                <a:gd name="connsiteX0" fmla="*/ 0 w 1892300"/>
                <a:gd name="connsiteY0" fmla="*/ 434975 h 865366"/>
                <a:gd name="connsiteX1" fmla="*/ 171450 w 1892300"/>
                <a:gd name="connsiteY1" fmla="*/ 111125 h 865366"/>
                <a:gd name="connsiteX2" fmla="*/ 349250 w 1892300"/>
                <a:gd name="connsiteY2" fmla="*/ 3175 h 865366"/>
                <a:gd name="connsiteX3" fmla="*/ 508000 w 1892300"/>
                <a:gd name="connsiteY3" fmla="*/ 212725 h 865366"/>
                <a:gd name="connsiteX4" fmla="*/ 622300 w 1892300"/>
                <a:gd name="connsiteY4" fmla="*/ 511175 h 865366"/>
                <a:gd name="connsiteX5" fmla="*/ 723900 w 1892300"/>
                <a:gd name="connsiteY5" fmla="*/ 733425 h 865366"/>
                <a:gd name="connsiteX6" fmla="*/ 841375 w 1892300"/>
                <a:gd name="connsiteY6" fmla="*/ 746125 h 865366"/>
                <a:gd name="connsiteX7" fmla="*/ 996950 w 1892300"/>
                <a:gd name="connsiteY7" fmla="*/ 638175 h 865366"/>
                <a:gd name="connsiteX8" fmla="*/ 1098550 w 1892300"/>
                <a:gd name="connsiteY8" fmla="*/ 434975 h 865366"/>
                <a:gd name="connsiteX9" fmla="*/ 1181100 w 1892300"/>
                <a:gd name="connsiteY9" fmla="*/ 377825 h 865366"/>
                <a:gd name="connsiteX10" fmla="*/ 1263650 w 1892300"/>
                <a:gd name="connsiteY10" fmla="*/ 568325 h 865366"/>
                <a:gd name="connsiteX11" fmla="*/ 1339850 w 1892300"/>
                <a:gd name="connsiteY11" fmla="*/ 814387 h 865366"/>
                <a:gd name="connsiteX12" fmla="*/ 1484312 w 1892300"/>
                <a:gd name="connsiteY12" fmla="*/ 855663 h 865366"/>
                <a:gd name="connsiteX13" fmla="*/ 1679575 w 1892300"/>
                <a:gd name="connsiteY13" fmla="*/ 684213 h 865366"/>
                <a:gd name="connsiteX14" fmla="*/ 1892300 w 1892300"/>
                <a:gd name="connsiteY14" fmla="*/ 498475 h 865366"/>
                <a:gd name="connsiteX0" fmla="*/ 0 w 1892300"/>
                <a:gd name="connsiteY0" fmla="*/ 434975 h 865366"/>
                <a:gd name="connsiteX1" fmla="*/ 171450 w 1892300"/>
                <a:gd name="connsiteY1" fmla="*/ 111125 h 865366"/>
                <a:gd name="connsiteX2" fmla="*/ 349250 w 1892300"/>
                <a:gd name="connsiteY2" fmla="*/ 3175 h 865366"/>
                <a:gd name="connsiteX3" fmla="*/ 508000 w 1892300"/>
                <a:gd name="connsiteY3" fmla="*/ 212725 h 865366"/>
                <a:gd name="connsiteX4" fmla="*/ 622300 w 1892300"/>
                <a:gd name="connsiteY4" fmla="*/ 511175 h 865366"/>
                <a:gd name="connsiteX5" fmla="*/ 709612 w 1892300"/>
                <a:gd name="connsiteY5" fmla="*/ 661987 h 865366"/>
                <a:gd name="connsiteX6" fmla="*/ 841375 w 1892300"/>
                <a:gd name="connsiteY6" fmla="*/ 746125 h 865366"/>
                <a:gd name="connsiteX7" fmla="*/ 996950 w 1892300"/>
                <a:gd name="connsiteY7" fmla="*/ 638175 h 865366"/>
                <a:gd name="connsiteX8" fmla="*/ 1098550 w 1892300"/>
                <a:gd name="connsiteY8" fmla="*/ 434975 h 865366"/>
                <a:gd name="connsiteX9" fmla="*/ 1181100 w 1892300"/>
                <a:gd name="connsiteY9" fmla="*/ 377825 h 865366"/>
                <a:gd name="connsiteX10" fmla="*/ 1263650 w 1892300"/>
                <a:gd name="connsiteY10" fmla="*/ 568325 h 865366"/>
                <a:gd name="connsiteX11" fmla="*/ 1339850 w 1892300"/>
                <a:gd name="connsiteY11" fmla="*/ 814387 h 865366"/>
                <a:gd name="connsiteX12" fmla="*/ 1484312 w 1892300"/>
                <a:gd name="connsiteY12" fmla="*/ 855663 h 865366"/>
                <a:gd name="connsiteX13" fmla="*/ 1679575 w 1892300"/>
                <a:gd name="connsiteY13" fmla="*/ 684213 h 865366"/>
                <a:gd name="connsiteX14" fmla="*/ 1892300 w 1892300"/>
                <a:gd name="connsiteY14" fmla="*/ 498475 h 865366"/>
                <a:gd name="connsiteX0" fmla="*/ 0 w 1892300"/>
                <a:gd name="connsiteY0" fmla="*/ 434975 h 864869"/>
                <a:gd name="connsiteX1" fmla="*/ 171450 w 1892300"/>
                <a:gd name="connsiteY1" fmla="*/ 111125 h 864869"/>
                <a:gd name="connsiteX2" fmla="*/ 349250 w 1892300"/>
                <a:gd name="connsiteY2" fmla="*/ 3175 h 864869"/>
                <a:gd name="connsiteX3" fmla="*/ 508000 w 1892300"/>
                <a:gd name="connsiteY3" fmla="*/ 212725 h 864869"/>
                <a:gd name="connsiteX4" fmla="*/ 622300 w 1892300"/>
                <a:gd name="connsiteY4" fmla="*/ 511175 h 864869"/>
                <a:gd name="connsiteX5" fmla="*/ 709612 w 1892300"/>
                <a:gd name="connsiteY5" fmla="*/ 661987 h 864869"/>
                <a:gd name="connsiteX6" fmla="*/ 841375 w 1892300"/>
                <a:gd name="connsiteY6" fmla="*/ 746125 h 864869"/>
                <a:gd name="connsiteX7" fmla="*/ 996950 w 1892300"/>
                <a:gd name="connsiteY7" fmla="*/ 638175 h 864869"/>
                <a:gd name="connsiteX8" fmla="*/ 1098550 w 1892300"/>
                <a:gd name="connsiteY8" fmla="*/ 434975 h 864869"/>
                <a:gd name="connsiteX9" fmla="*/ 1181100 w 1892300"/>
                <a:gd name="connsiteY9" fmla="*/ 377825 h 864869"/>
                <a:gd name="connsiteX10" fmla="*/ 1263650 w 1892300"/>
                <a:gd name="connsiteY10" fmla="*/ 568325 h 864869"/>
                <a:gd name="connsiteX11" fmla="*/ 1339850 w 1892300"/>
                <a:gd name="connsiteY11" fmla="*/ 814387 h 864869"/>
                <a:gd name="connsiteX12" fmla="*/ 1484312 w 1892300"/>
                <a:gd name="connsiteY12" fmla="*/ 855663 h 864869"/>
                <a:gd name="connsiteX13" fmla="*/ 1689037 w 1892300"/>
                <a:gd name="connsiteY13" fmla="*/ 690975 h 864869"/>
                <a:gd name="connsiteX14" fmla="*/ 1892300 w 1892300"/>
                <a:gd name="connsiteY14" fmla="*/ 498475 h 864869"/>
                <a:gd name="connsiteX0" fmla="*/ 0 w 1892300"/>
                <a:gd name="connsiteY0" fmla="*/ 434975 h 864869"/>
                <a:gd name="connsiteX1" fmla="*/ 171450 w 1892300"/>
                <a:gd name="connsiteY1" fmla="*/ 111125 h 864869"/>
                <a:gd name="connsiteX2" fmla="*/ 349250 w 1892300"/>
                <a:gd name="connsiteY2" fmla="*/ 3175 h 864869"/>
                <a:gd name="connsiteX3" fmla="*/ 508000 w 1892300"/>
                <a:gd name="connsiteY3" fmla="*/ 212725 h 864869"/>
                <a:gd name="connsiteX4" fmla="*/ 622300 w 1892300"/>
                <a:gd name="connsiteY4" fmla="*/ 511175 h 864869"/>
                <a:gd name="connsiteX5" fmla="*/ 709612 w 1892300"/>
                <a:gd name="connsiteY5" fmla="*/ 661987 h 864869"/>
                <a:gd name="connsiteX6" fmla="*/ 841375 w 1892300"/>
                <a:gd name="connsiteY6" fmla="*/ 746125 h 864869"/>
                <a:gd name="connsiteX7" fmla="*/ 996950 w 1892300"/>
                <a:gd name="connsiteY7" fmla="*/ 638175 h 864869"/>
                <a:gd name="connsiteX8" fmla="*/ 1098550 w 1892300"/>
                <a:gd name="connsiteY8" fmla="*/ 434975 h 864869"/>
                <a:gd name="connsiteX9" fmla="*/ 1181100 w 1892300"/>
                <a:gd name="connsiteY9" fmla="*/ 377825 h 864869"/>
                <a:gd name="connsiteX10" fmla="*/ 1263650 w 1892300"/>
                <a:gd name="connsiteY10" fmla="*/ 568325 h 864869"/>
                <a:gd name="connsiteX11" fmla="*/ 1339850 w 1892300"/>
                <a:gd name="connsiteY11" fmla="*/ 814387 h 864869"/>
                <a:gd name="connsiteX12" fmla="*/ 1484312 w 1892300"/>
                <a:gd name="connsiteY12" fmla="*/ 855663 h 864869"/>
                <a:gd name="connsiteX13" fmla="*/ 1689037 w 1892300"/>
                <a:gd name="connsiteY13" fmla="*/ 690975 h 864869"/>
                <a:gd name="connsiteX14" fmla="*/ 1892300 w 1892300"/>
                <a:gd name="connsiteY14" fmla="*/ 498475 h 864869"/>
                <a:gd name="connsiteX0" fmla="*/ 0 w 1892300"/>
                <a:gd name="connsiteY0" fmla="*/ 434975 h 864869"/>
                <a:gd name="connsiteX1" fmla="*/ 171450 w 1892300"/>
                <a:gd name="connsiteY1" fmla="*/ 111125 h 864869"/>
                <a:gd name="connsiteX2" fmla="*/ 349250 w 1892300"/>
                <a:gd name="connsiteY2" fmla="*/ 3175 h 864869"/>
                <a:gd name="connsiteX3" fmla="*/ 508000 w 1892300"/>
                <a:gd name="connsiteY3" fmla="*/ 212725 h 864869"/>
                <a:gd name="connsiteX4" fmla="*/ 622300 w 1892300"/>
                <a:gd name="connsiteY4" fmla="*/ 511175 h 864869"/>
                <a:gd name="connsiteX5" fmla="*/ 709612 w 1892300"/>
                <a:gd name="connsiteY5" fmla="*/ 661987 h 864869"/>
                <a:gd name="connsiteX6" fmla="*/ 841375 w 1892300"/>
                <a:gd name="connsiteY6" fmla="*/ 746125 h 864869"/>
                <a:gd name="connsiteX7" fmla="*/ 996950 w 1892300"/>
                <a:gd name="connsiteY7" fmla="*/ 638175 h 864869"/>
                <a:gd name="connsiteX8" fmla="*/ 1098550 w 1892300"/>
                <a:gd name="connsiteY8" fmla="*/ 434975 h 864869"/>
                <a:gd name="connsiteX9" fmla="*/ 1181100 w 1892300"/>
                <a:gd name="connsiteY9" fmla="*/ 377825 h 864869"/>
                <a:gd name="connsiteX10" fmla="*/ 1263650 w 1892300"/>
                <a:gd name="connsiteY10" fmla="*/ 568325 h 864869"/>
                <a:gd name="connsiteX11" fmla="*/ 1339850 w 1892300"/>
                <a:gd name="connsiteY11" fmla="*/ 814387 h 864869"/>
                <a:gd name="connsiteX12" fmla="*/ 1484312 w 1892300"/>
                <a:gd name="connsiteY12" fmla="*/ 855663 h 864869"/>
                <a:gd name="connsiteX13" fmla="*/ 1689037 w 1892300"/>
                <a:gd name="connsiteY13" fmla="*/ 690975 h 864869"/>
                <a:gd name="connsiteX14" fmla="*/ 1892300 w 1892300"/>
                <a:gd name="connsiteY14" fmla="*/ 498475 h 864869"/>
                <a:gd name="connsiteX0" fmla="*/ 0 w 1892300"/>
                <a:gd name="connsiteY0" fmla="*/ 434975 h 864869"/>
                <a:gd name="connsiteX1" fmla="*/ 171450 w 1892300"/>
                <a:gd name="connsiteY1" fmla="*/ 111125 h 864869"/>
                <a:gd name="connsiteX2" fmla="*/ 349250 w 1892300"/>
                <a:gd name="connsiteY2" fmla="*/ 3175 h 864869"/>
                <a:gd name="connsiteX3" fmla="*/ 508000 w 1892300"/>
                <a:gd name="connsiteY3" fmla="*/ 212725 h 864869"/>
                <a:gd name="connsiteX4" fmla="*/ 622300 w 1892300"/>
                <a:gd name="connsiteY4" fmla="*/ 511175 h 864869"/>
                <a:gd name="connsiteX5" fmla="*/ 709612 w 1892300"/>
                <a:gd name="connsiteY5" fmla="*/ 661987 h 864869"/>
                <a:gd name="connsiteX6" fmla="*/ 841375 w 1892300"/>
                <a:gd name="connsiteY6" fmla="*/ 746125 h 864869"/>
                <a:gd name="connsiteX7" fmla="*/ 996950 w 1892300"/>
                <a:gd name="connsiteY7" fmla="*/ 638175 h 864869"/>
                <a:gd name="connsiteX8" fmla="*/ 1098550 w 1892300"/>
                <a:gd name="connsiteY8" fmla="*/ 434975 h 864869"/>
                <a:gd name="connsiteX9" fmla="*/ 1181100 w 1892300"/>
                <a:gd name="connsiteY9" fmla="*/ 377825 h 864869"/>
                <a:gd name="connsiteX10" fmla="*/ 1263650 w 1892300"/>
                <a:gd name="connsiteY10" fmla="*/ 568325 h 864869"/>
                <a:gd name="connsiteX11" fmla="*/ 1339850 w 1892300"/>
                <a:gd name="connsiteY11" fmla="*/ 814387 h 864869"/>
                <a:gd name="connsiteX12" fmla="*/ 1484312 w 1892300"/>
                <a:gd name="connsiteY12" fmla="*/ 855663 h 864869"/>
                <a:gd name="connsiteX13" fmla="*/ 1689037 w 1892300"/>
                <a:gd name="connsiteY13" fmla="*/ 690975 h 864869"/>
                <a:gd name="connsiteX14" fmla="*/ 1892300 w 1892300"/>
                <a:gd name="connsiteY14" fmla="*/ 498475 h 864869"/>
                <a:gd name="connsiteX0" fmla="*/ 0 w 1892300"/>
                <a:gd name="connsiteY0" fmla="*/ 434975 h 864869"/>
                <a:gd name="connsiteX1" fmla="*/ 171450 w 1892300"/>
                <a:gd name="connsiteY1" fmla="*/ 111125 h 864869"/>
                <a:gd name="connsiteX2" fmla="*/ 349250 w 1892300"/>
                <a:gd name="connsiteY2" fmla="*/ 3175 h 864869"/>
                <a:gd name="connsiteX3" fmla="*/ 508000 w 1892300"/>
                <a:gd name="connsiteY3" fmla="*/ 212725 h 864869"/>
                <a:gd name="connsiteX4" fmla="*/ 622300 w 1892300"/>
                <a:gd name="connsiteY4" fmla="*/ 511175 h 864869"/>
                <a:gd name="connsiteX5" fmla="*/ 709612 w 1892300"/>
                <a:gd name="connsiteY5" fmla="*/ 661987 h 864869"/>
                <a:gd name="connsiteX6" fmla="*/ 841375 w 1892300"/>
                <a:gd name="connsiteY6" fmla="*/ 746125 h 864869"/>
                <a:gd name="connsiteX7" fmla="*/ 996950 w 1892300"/>
                <a:gd name="connsiteY7" fmla="*/ 638175 h 864869"/>
                <a:gd name="connsiteX8" fmla="*/ 1098550 w 1892300"/>
                <a:gd name="connsiteY8" fmla="*/ 434975 h 864869"/>
                <a:gd name="connsiteX9" fmla="*/ 1181100 w 1892300"/>
                <a:gd name="connsiteY9" fmla="*/ 377825 h 864869"/>
                <a:gd name="connsiteX10" fmla="*/ 1263650 w 1892300"/>
                <a:gd name="connsiteY10" fmla="*/ 568325 h 864869"/>
                <a:gd name="connsiteX11" fmla="*/ 1339850 w 1892300"/>
                <a:gd name="connsiteY11" fmla="*/ 814387 h 864869"/>
                <a:gd name="connsiteX12" fmla="*/ 1484312 w 1892300"/>
                <a:gd name="connsiteY12" fmla="*/ 855663 h 864869"/>
                <a:gd name="connsiteX13" fmla="*/ 1689037 w 1892300"/>
                <a:gd name="connsiteY13" fmla="*/ 690975 h 864869"/>
                <a:gd name="connsiteX14" fmla="*/ 1892300 w 1892300"/>
                <a:gd name="connsiteY14" fmla="*/ 498475 h 86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2300" h="864869">
                  <a:moveTo>
                    <a:pt x="0" y="434975"/>
                  </a:moveTo>
                  <a:cubicBezTo>
                    <a:pt x="56621" y="309033"/>
                    <a:pt x="113242" y="183092"/>
                    <a:pt x="171450" y="111125"/>
                  </a:cubicBezTo>
                  <a:cubicBezTo>
                    <a:pt x="229658" y="39158"/>
                    <a:pt x="293158" y="-13758"/>
                    <a:pt x="349250" y="3175"/>
                  </a:cubicBezTo>
                  <a:cubicBezTo>
                    <a:pt x="405342" y="20108"/>
                    <a:pt x="462492" y="128058"/>
                    <a:pt x="508000" y="212725"/>
                  </a:cubicBezTo>
                  <a:cubicBezTo>
                    <a:pt x="553508" y="297392"/>
                    <a:pt x="588698" y="436298"/>
                    <a:pt x="622300" y="511175"/>
                  </a:cubicBezTo>
                  <a:cubicBezTo>
                    <a:pt x="655902" y="586052"/>
                    <a:pt x="673100" y="622829"/>
                    <a:pt x="709612" y="661987"/>
                  </a:cubicBezTo>
                  <a:cubicBezTo>
                    <a:pt x="746124" y="701145"/>
                    <a:pt x="793485" y="750094"/>
                    <a:pt x="841375" y="746125"/>
                  </a:cubicBezTo>
                  <a:cubicBezTo>
                    <a:pt x="889265" y="742156"/>
                    <a:pt x="954088" y="690033"/>
                    <a:pt x="996950" y="638175"/>
                  </a:cubicBezTo>
                  <a:cubicBezTo>
                    <a:pt x="1039812" y="586317"/>
                    <a:pt x="1067858" y="478367"/>
                    <a:pt x="1098550" y="434975"/>
                  </a:cubicBezTo>
                  <a:cubicBezTo>
                    <a:pt x="1129242" y="391583"/>
                    <a:pt x="1153583" y="355600"/>
                    <a:pt x="1181100" y="377825"/>
                  </a:cubicBezTo>
                  <a:cubicBezTo>
                    <a:pt x="1208617" y="400050"/>
                    <a:pt x="1237192" y="495565"/>
                    <a:pt x="1263650" y="568325"/>
                  </a:cubicBezTo>
                  <a:cubicBezTo>
                    <a:pt x="1290108" y="641085"/>
                    <a:pt x="1303073" y="766497"/>
                    <a:pt x="1339850" y="814387"/>
                  </a:cubicBezTo>
                  <a:cubicBezTo>
                    <a:pt x="1376627" y="862277"/>
                    <a:pt x="1426114" y="876232"/>
                    <a:pt x="1484312" y="855663"/>
                  </a:cubicBezTo>
                  <a:cubicBezTo>
                    <a:pt x="1542510" y="835094"/>
                    <a:pt x="1617028" y="745773"/>
                    <a:pt x="1689037" y="690975"/>
                  </a:cubicBezTo>
                  <a:cubicBezTo>
                    <a:pt x="1765683" y="620507"/>
                    <a:pt x="1798066" y="578321"/>
                    <a:pt x="1892300" y="498475"/>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타원 1083">
              <a:extLst>
                <a:ext uri="{FF2B5EF4-FFF2-40B4-BE49-F238E27FC236}">
                  <a16:creationId xmlns:a16="http://schemas.microsoft.com/office/drawing/2014/main" id="{D3F357A4-13C6-FC24-79B5-B3C1EB2E3D76}"/>
                </a:ext>
              </a:extLst>
            </p:cNvPr>
            <p:cNvSpPr/>
            <p:nvPr/>
          </p:nvSpPr>
          <p:spPr>
            <a:xfrm>
              <a:off x="4223915" y="3880521"/>
              <a:ext cx="105867" cy="91127"/>
            </a:xfrm>
            <a:prstGeom prst="ellipse">
              <a:avLst/>
            </a:prstGeom>
            <a:solidFill>
              <a:srgbClr val="25A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6" name="타원 1082">
              <a:extLst>
                <a:ext uri="{FF2B5EF4-FFF2-40B4-BE49-F238E27FC236}">
                  <a16:creationId xmlns:a16="http://schemas.microsoft.com/office/drawing/2014/main" id="{5FFC6E5F-2EBF-C43E-FEC1-C240580AE9EE}"/>
                </a:ext>
              </a:extLst>
            </p:cNvPr>
            <p:cNvSpPr/>
            <p:nvPr/>
          </p:nvSpPr>
          <p:spPr>
            <a:xfrm>
              <a:off x="3821518" y="3177897"/>
              <a:ext cx="105867" cy="91127"/>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타원 1083">
              <a:extLst>
                <a:ext uri="{FF2B5EF4-FFF2-40B4-BE49-F238E27FC236}">
                  <a16:creationId xmlns:a16="http://schemas.microsoft.com/office/drawing/2014/main" id="{17C0B795-90B7-20AD-B279-FAB03EC2B441}"/>
                </a:ext>
              </a:extLst>
            </p:cNvPr>
            <p:cNvSpPr/>
            <p:nvPr/>
          </p:nvSpPr>
          <p:spPr>
            <a:xfrm>
              <a:off x="3308442" y="3729994"/>
              <a:ext cx="105867" cy="91127"/>
            </a:xfrm>
            <a:prstGeom prst="ellipse">
              <a:avLst/>
            </a:prstGeom>
            <a:solidFill>
              <a:srgbClr val="25A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8" name="TextBox 17">
              <a:extLst>
                <a:ext uri="{FF2B5EF4-FFF2-40B4-BE49-F238E27FC236}">
                  <a16:creationId xmlns:a16="http://schemas.microsoft.com/office/drawing/2014/main" id="{249551A4-6E15-2E0C-1DAE-CA9F58792BA4}"/>
                </a:ext>
              </a:extLst>
            </p:cNvPr>
            <p:cNvSpPr txBox="1"/>
            <p:nvPr/>
          </p:nvSpPr>
          <p:spPr>
            <a:xfrm>
              <a:off x="3704741" y="2876465"/>
              <a:ext cx="414406" cy="390201"/>
            </a:xfrm>
            <a:prstGeom prst="rect">
              <a:avLst/>
            </a:prstGeom>
            <a:noFill/>
          </p:spPr>
          <p:txBody>
            <a:bodyPr wrap="none" rtlCol="0">
              <a:spAutoFit/>
            </a:bodyPr>
            <a:lstStyle/>
            <a:p>
              <a:r>
                <a:rPr lang="en-US" sz="1200" dirty="0"/>
                <a:t>A</a:t>
              </a:r>
            </a:p>
          </p:txBody>
        </p:sp>
        <p:sp>
          <p:nvSpPr>
            <p:cNvPr id="19" name="TextBox 18">
              <a:extLst>
                <a:ext uri="{FF2B5EF4-FFF2-40B4-BE49-F238E27FC236}">
                  <a16:creationId xmlns:a16="http://schemas.microsoft.com/office/drawing/2014/main" id="{FB402DCD-5BEE-F4AD-FFF9-87AA8A5E685C}"/>
                </a:ext>
              </a:extLst>
            </p:cNvPr>
            <p:cNvSpPr txBox="1"/>
            <p:nvPr/>
          </p:nvSpPr>
          <p:spPr>
            <a:xfrm>
              <a:off x="2958240" y="2956920"/>
              <a:ext cx="864896" cy="523220"/>
            </a:xfrm>
            <a:prstGeom prst="rect">
              <a:avLst/>
            </a:prstGeom>
            <a:noFill/>
          </p:spPr>
          <p:txBody>
            <a:bodyPr wrap="square" rtlCol="0">
              <a:spAutoFit/>
            </a:bodyPr>
            <a:lstStyle/>
            <a:p>
              <a:r>
                <a:rPr lang="en-US" sz="1400" dirty="0"/>
                <a:t>Reducing weight</a:t>
              </a:r>
            </a:p>
          </p:txBody>
        </p:sp>
        <p:sp>
          <p:nvSpPr>
            <p:cNvPr id="20" name="TextBox 19">
              <a:extLst>
                <a:ext uri="{FF2B5EF4-FFF2-40B4-BE49-F238E27FC236}">
                  <a16:creationId xmlns:a16="http://schemas.microsoft.com/office/drawing/2014/main" id="{60B83F0F-5500-02CE-51FC-852AD8AD58C5}"/>
                </a:ext>
              </a:extLst>
            </p:cNvPr>
            <p:cNvSpPr txBox="1"/>
            <p:nvPr/>
          </p:nvSpPr>
          <p:spPr>
            <a:xfrm>
              <a:off x="4014512" y="3020131"/>
              <a:ext cx="947483" cy="523220"/>
            </a:xfrm>
            <a:prstGeom prst="rect">
              <a:avLst/>
            </a:prstGeom>
            <a:noFill/>
          </p:spPr>
          <p:txBody>
            <a:bodyPr wrap="square" rtlCol="0">
              <a:spAutoFit/>
            </a:bodyPr>
            <a:lstStyle/>
            <a:p>
              <a:r>
                <a:rPr lang="en-US" sz="1400" dirty="0"/>
                <a:t>Increasing weight</a:t>
              </a:r>
            </a:p>
          </p:txBody>
        </p:sp>
      </p:grpSp>
    </p:spTree>
    <p:extLst>
      <p:ext uri="{BB962C8B-B14F-4D97-AF65-F5344CB8AC3E}">
        <p14:creationId xmlns:p14="http://schemas.microsoft.com/office/powerpoint/2010/main" val="1555525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4A7E186-7FD3-76B1-7B3D-CB4E84498F03}"/>
                  </a:ext>
                </a:extLst>
              </p:cNvPr>
              <p:cNvSpPr>
                <a:spLocks noGrp="1"/>
              </p:cNvSpPr>
              <p:nvPr>
                <p:ph type="body" sz="quarter" idx="10"/>
              </p:nvPr>
            </p:nvSpPr>
            <p:spPr/>
            <p:txBody>
              <a:bodyPr/>
              <a:lstStyle/>
              <a:p>
                <a:r>
                  <a:rPr lang="en-US" dirty="0"/>
                  <a:t>Penalize the loss function with weights</a:t>
                </a:r>
              </a:p>
              <a:p>
                <a:pPr>
                  <a:spcAft>
                    <a:spcPts val="1800"/>
                  </a:spcAft>
                </a:pPr>
                <a:endParaRPr lang="en-US" dirty="0"/>
              </a:p>
              <a:p>
                <a:r>
                  <a:rPr lang="en-US" dirty="0"/>
                  <a:t>Gradient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2</m:t>
                        </m:r>
                      </m:sub>
                    </m:sSub>
                  </m:oMath>
                </a14:m>
                <a:endParaRPr lang="en-US" dirty="0"/>
              </a:p>
              <a:p>
                <a:pPr>
                  <a:lnSpc>
                    <a:spcPct val="150000"/>
                  </a:lnSpc>
                </a:pPr>
                <a:endParaRPr lang="en-US" dirty="0"/>
              </a:p>
              <a:p>
                <a:r>
                  <a:rPr lang="en-US" dirty="0"/>
                  <a:t>Updating parameters</a:t>
                </a:r>
              </a:p>
            </p:txBody>
          </p:sp>
        </mc:Choice>
        <mc:Fallback xmlns="">
          <p:sp>
            <p:nvSpPr>
              <p:cNvPr id="2" name="Text Placeholder 1">
                <a:extLst>
                  <a:ext uri="{FF2B5EF4-FFF2-40B4-BE49-F238E27FC236}">
                    <a16:creationId xmlns:a16="http://schemas.microsoft.com/office/drawing/2014/main" id="{94A7E186-7FD3-76B1-7B3D-CB4E84498F03}"/>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90D0DD1B-5234-6DD0-CE36-6AAC69C3E554}"/>
                  </a:ext>
                </a:extLst>
              </p:cNvPr>
              <p:cNvSpPr>
                <a:spLocks noGrp="1"/>
              </p:cNvSpPr>
              <p:nvPr>
                <p:ph type="title"/>
              </p:nvPr>
            </p:nvSpPr>
            <p:spPr/>
            <p:txBody>
              <a:bodyPr>
                <a:normAutofit fontScale="90000"/>
              </a:bodyPr>
              <a:lstStyle/>
              <a:p>
                <a:r>
                  <a:rPr lang="en-US" dirty="0"/>
                  <a:t>Overfitting (2)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𝑳</m:t>
                        </m:r>
                      </m:e>
                      <m:sub>
                        <m:r>
                          <a:rPr lang="en-US" i="1">
                            <a:latin typeface="Cambria Math" panose="02040503050406030204" pitchFamily="18" charset="0"/>
                          </a:rPr>
                          <m:t>𝟐</m:t>
                        </m:r>
                      </m:sub>
                    </m:sSub>
                  </m:oMath>
                </a14:m>
                <a:r>
                  <a:rPr lang="en-US" dirty="0"/>
                  <a:t> Regularization </a:t>
                </a:r>
                <a:r>
                  <a:rPr lang="en-US" i="1" dirty="0"/>
                  <a:t>cont</a:t>
                </a:r>
                <a:r>
                  <a:rPr lang="en-US" dirty="0"/>
                  <a:t>.</a:t>
                </a:r>
              </a:p>
            </p:txBody>
          </p:sp>
        </mc:Choice>
        <mc:Fallback xmlns="">
          <p:sp>
            <p:nvSpPr>
              <p:cNvPr id="3" name="Title 2">
                <a:extLst>
                  <a:ext uri="{FF2B5EF4-FFF2-40B4-BE49-F238E27FC236}">
                    <a16:creationId xmlns:a16="http://schemas.microsoft.com/office/drawing/2014/main" id="{90D0DD1B-5234-6DD0-CE36-6AAC69C3E554}"/>
                  </a:ext>
                </a:extLst>
              </p:cNvPr>
              <p:cNvSpPr>
                <a:spLocks noGrp="1" noRot="1" noChangeAspect="1" noMove="1" noResize="1" noEditPoints="1" noAdjustHandles="1" noChangeArrowheads="1" noChangeShapeType="1" noTextEdit="1"/>
              </p:cNvSpPr>
              <p:nvPr>
                <p:ph type="title"/>
              </p:nvPr>
            </p:nvSpPr>
            <p:spPr>
              <a:blipFill>
                <a:blip r:embed="rId3"/>
                <a:stretch>
                  <a:fillRect l="-868" t="-14493" b="-27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5257FEA-1AE3-BE47-3141-0195CC8792D3}"/>
                  </a:ext>
                </a:extLst>
              </p:cNvPr>
              <p:cNvSpPr txBox="1"/>
              <p:nvPr/>
            </p:nvSpPr>
            <p:spPr>
              <a:xfrm>
                <a:off x="1100253" y="1234068"/>
                <a:ext cx="6445162" cy="992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𝐹</m:t>
                          </m:r>
                        </m:e>
                      </m:acc>
                      <m:r>
                        <a:rPr lang="en-US" sz="2000" i="1">
                          <a:latin typeface="Cambria Math" panose="02040503050406030204" pitchFamily="18" charset="0"/>
                        </a:rPr>
                        <m:t>=(1−</m:t>
                      </m:r>
                      <m:r>
                        <a:rPr lang="en-US" sz="2000" i="1">
                          <a:latin typeface="Cambria Math" panose="02040503050406030204" pitchFamily="18" charset="0"/>
                        </a:rPr>
                        <m:t>𝛾</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r>
                        <a:rPr lang="en-US" sz="2000" i="1">
                          <a:latin typeface="Cambria Math" panose="02040503050406030204" pitchFamily="18" charset="0"/>
                        </a:rPr>
                        <m:t>𝛾</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r>
                            <a:rPr lang="en-US" sz="2000" i="1">
                              <a:latin typeface="Cambria Math" panose="02040503050406030204" pitchFamily="18" charset="0"/>
                            </a:rPr>
                            <m:t>𝛾</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p>
                            <m:sSupPr>
                              <m:ctrlPr>
                                <a:rPr lang="en-US" sz="2000" i="1">
                                  <a:latin typeface="Cambria Math" panose="02040503050406030204" pitchFamily="18" charset="0"/>
                                </a:rPr>
                              </m:ctrlPr>
                            </m:sSupPr>
                            <m:e>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1">
                                      <a:latin typeface="Cambria Math" panose="02040503050406030204" pitchFamily="18" charset="0"/>
                                    </a:rPr>
                                    <m:t>𝑖</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b="1" i="1">
                                      <a:latin typeface="Cambria Math" panose="02040503050406030204" pitchFamily="18" charset="0"/>
                                    </a:rPr>
                                    <m:t>𝐝</m:t>
                                  </m:r>
                                </m:e>
                              </m:d>
                              <m:r>
                                <a:rPr lang="en-US" sz="2000" i="1">
                                  <a:latin typeface="Cambria Math" panose="02040503050406030204" pitchFamily="18" charset="0"/>
                                </a:rPr>
                                <m:t>]</m:t>
                              </m:r>
                            </m:e>
                            <m:sup>
                              <m:r>
                                <a:rPr lang="en-US" sz="2000" i="1">
                                  <a:latin typeface="Cambria Math" panose="02040503050406030204" pitchFamily="18" charset="0"/>
                                </a:rPr>
                                <m:t>2</m:t>
                              </m:r>
                            </m:sup>
                          </m:sSup>
                        </m:e>
                      </m:nary>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𝛾</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𝑤</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𝑤</m:t>
                              </m:r>
                            </m:sub>
                          </m:sSub>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𝑗</m:t>
                              </m:r>
                            </m:sub>
                            <m:sup>
                              <m:r>
                                <a:rPr lang="en-US" sz="2000" i="1">
                                  <a:latin typeface="Cambria Math" panose="02040503050406030204" pitchFamily="18" charset="0"/>
                                </a:rPr>
                                <m:t>2</m:t>
                              </m:r>
                            </m:sup>
                          </m:sSubSup>
                        </m:e>
                      </m:nary>
                    </m:oMath>
                  </m:oMathPara>
                </a14:m>
                <a:endParaRPr lang="en-US" sz="2000" dirty="0"/>
              </a:p>
            </p:txBody>
          </p:sp>
        </mc:Choice>
        <mc:Fallback xmlns="">
          <p:sp>
            <p:nvSpPr>
              <p:cNvPr id="4" name="TextBox 3">
                <a:extLst>
                  <a:ext uri="{FF2B5EF4-FFF2-40B4-BE49-F238E27FC236}">
                    <a16:creationId xmlns:a16="http://schemas.microsoft.com/office/drawing/2014/main" id="{85257FEA-1AE3-BE47-3141-0195CC8792D3}"/>
                  </a:ext>
                </a:extLst>
              </p:cNvPr>
              <p:cNvSpPr txBox="1">
                <a:spLocks noRot="1" noChangeAspect="1" noMove="1" noResize="1" noEditPoints="1" noAdjustHandles="1" noChangeArrowheads="1" noChangeShapeType="1" noTextEdit="1"/>
              </p:cNvSpPr>
              <p:nvPr/>
            </p:nvSpPr>
            <p:spPr>
              <a:xfrm>
                <a:off x="1100253" y="1234068"/>
                <a:ext cx="6445162" cy="99232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3C2D652-995C-E78E-D12A-F5D5110B73D6}"/>
                  </a:ext>
                </a:extLst>
              </p:cNvPr>
              <p:cNvSpPr txBox="1"/>
              <p:nvPr/>
            </p:nvSpPr>
            <p:spPr>
              <a:xfrm>
                <a:off x="1241502" y="2478077"/>
                <a:ext cx="3885103" cy="10831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den>
                      </m:f>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r>
                                <a:rPr lang="en-US" sz="2000" i="1">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𝑤</m:t>
                                  </m:r>
                                </m:sub>
                              </m:sSub>
                            </m:den>
                          </m:f>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𝑤</m:t>
                                  </m:r>
                                </m:sub>
                              </m:sSub>
                            </m:sup>
                            <m:e>
                              <m:sSubSup>
                                <m:sSubSupPr>
                                  <m:ctrlPr>
                                    <a:rPr lang="en-US" sz="2000" i="1">
                                      <a:latin typeface="Cambria Math" panose="02040503050406030204" pitchFamily="18" charset="0"/>
                                    </a:rPr>
                                  </m:ctrlPr>
                                </m:sSubSupPr>
                                <m:e>
                                  <m:r>
                                    <a:rPr lang="en-US" sz="2000" i="1">
                                      <a:latin typeface="Cambria Math" panose="02040503050406030204" pitchFamily="18" charset="0"/>
                                    </a:rPr>
                                    <m:t>𝑤</m:t>
                                  </m:r>
                                </m:e>
                                <m:sub>
                                  <m:r>
                                    <a:rPr lang="en-US" sz="2000" i="1">
                                      <a:latin typeface="Cambria Math" panose="02040503050406030204" pitchFamily="18" charset="0"/>
                                    </a:rPr>
                                    <m:t>𝑗</m:t>
                                  </m:r>
                                </m:sub>
                                <m:sup>
                                  <m:r>
                                    <a:rPr lang="en-US" sz="2000" i="1">
                                      <a:latin typeface="Cambria Math" panose="02040503050406030204" pitchFamily="18" charset="0"/>
                                    </a:rPr>
                                    <m:t>2</m:t>
                                  </m:r>
                                </m:sup>
                              </m:sSubSup>
                            </m:e>
                          </m:nary>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2</m:t>
                          </m:r>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𝑤</m:t>
                              </m:r>
                            </m:sub>
                          </m:sSub>
                        </m:den>
                      </m:f>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m:t>
                          </m:r>
                        </m:sub>
                      </m:sSub>
                    </m:oMath>
                  </m:oMathPara>
                </a14:m>
                <a:endParaRPr lang="en-US" sz="2000" dirty="0"/>
              </a:p>
            </p:txBody>
          </p:sp>
        </mc:Choice>
        <mc:Fallback xmlns="">
          <p:sp>
            <p:nvSpPr>
              <p:cNvPr id="6" name="TextBox 5">
                <a:extLst>
                  <a:ext uri="{FF2B5EF4-FFF2-40B4-BE49-F238E27FC236}">
                    <a16:creationId xmlns:a16="http://schemas.microsoft.com/office/drawing/2014/main" id="{73C2D652-995C-E78E-D12A-F5D5110B73D6}"/>
                  </a:ext>
                </a:extLst>
              </p:cNvPr>
              <p:cNvSpPr txBox="1">
                <a:spLocks noRot="1" noChangeAspect="1" noMove="1" noResize="1" noEditPoints="1" noAdjustHandles="1" noChangeArrowheads="1" noChangeShapeType="1" noTextEdit="1"/>
              </p:cNvSpPr>
              <p:nvPr/>
            </p:nvSpPr>
            <p:spPr>
              <a:xfrm>
                <a:off x="1241502" y="2478077"/>
                <a:ext cx="3885103" cy="10831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4EB4B75-36D3-C3CA-B9A6-DBE08D3CB481}"/>
                  </a:ext>
                </a:extLst>
              </p:cNvPr>
              <p:cNvSpPr txBox="1"/>
              <p:nvPr/>
            </p:nvSpPr>
            <p:spPr>
              <a:xfrm>
                <a:off x="1397620" y="4014434"/>
                <a:ext cx="4475456" cy="79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h𝑗</m:t>
                          </m:r>
                        </m:sub>
                      </m:sSub>
                      <m:r>
                        <a:rPr lang="en-US" sz="2000" i="1">
                          <a:latin typeface="Cambria Math" panose="02040503050406030204" pitchFamily="18" charset="0"/>
                        </a:rPr>
                        <m:t>−</m:t>
                      </m:r>
                      <m:r>
                        <a:rPr lang="en-US" sz="2000" i="1">
                          <a:latin typeface="Cambria Math" panose="02040503050406030204" pitchFamily="18" charset="0"/>
                        </a:rPr>
                        <m:t>𝛼</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𝛾</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𝐹</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h𝑗</m:t>
                                  </m:r>
                                </m:sub>
                              </m:sSub>
                            </m:den>
                          </m:f>
                          <m:r>
                            <a:rPr lang="en-US" sz="2000" i="1">
                              <a:latin typeface="Cambria Math" panose="02040503050406030204" pitchFamily="18" charset="0"/>
                            </a:rPr>
                            <m:t>+</m:t>
                          </m:r>
                          <m:r>
                            <a:rPr lang="en-US" sz="2000" i="1">
                              <a:latin typeface="Cambria Math" panose="02040503050406030204" pitchFamily="18" charset="0"/>
                            </a:rPr>
                            <m:t>𝛾</m:t>
                          </m:r>
                          <m:f>
                            <m:fPr>
                              <m:ctrlPr>
                                <a:rPr lang="en-US" sz="2000" i="1">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h𝑗</m:t>
                                  </m:r>
                                </m:sub>
                              </m:sSub>
                            </m:den>
                          </m:f>
                        </m:e>
                      </m:d>
                    </m:oMath>
                  </m:oMathPara>
                </a14:m>
                <a:endParaRPr lang="en-US" sz="2000" dirty="0"/>
              </a:p>
            </p:txBody>
          </p:sp>
        </mc:Choice>
        <mc:Fallback xmlns="">
          <p:sp>
            <p:nvSpPr>
              <p:cNvPr id="8" name="TextBox 7">
                <a:extLst>
                  <a:ext uri="{FF2B5EF4-FFF2-40B4-BE49-F238E27FC236}">
                    <a16:creationId xmlns:a16="http://schemas.microsoft.com/office/drawing/2014/main" id="{F4EB4B75-36D3-C3CA-B9A6-DBE08D3CB481}"/>
                  </a:ext>
                </a:extLst>
              </p:cNvPr>
              <p:cNvSpPr txBox="1">
                <a:spLocks noRot="1" noChangeAspect="1" noMove="1" noResize="1" noEditPoints="1" noAdjustHandles="1" noChangeArrowheads="1" noChangeShapeType="1" noTextEdit="1"/>
              </p:cNvSpPr>
              <p:nvPr/>
            </p:nvSpPr>
            <p:spPr>
              <a:xfrm>
                <a:off x="1397620" y="4014434"/>
                <a:ext cx="4475456" cy="7948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44C0240-CA15-4BC4-01CB-4609972A0197}"/>
                  </a:ext>
                </a:extLst>
              </p:cNvPr>
              <p:cNvSpPr txBox="1"/>
              <p:nvPr/>
            </p:nvSpPr>
            <p:spPr>
              <a:xfrm>
                <a:off x="1397620" y="5055214"/>
                <a:ext cx="5158463" cy="794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𝑥𝑗</m:t>
                          </m:r>
                          <m:r>
                            <a:rPr lang="en-US" sz="2000" i="1">
                              <a:latin typeface="Cambria Math" panose="02040503050406030204" pitchFamily="18" charset="0"/>
                            </a:rPr>
                            <m:t>,</m:t>
                          </m:r>
                          <m:r>
                            <a:rPr lang="en-US" sz="2000" i="1">
                              <a:latin typeface="Cambria Math" panose="02040503050406030204" pitchFamily="18" charset="0"/>
                            </a:rPr>
                            <m:t>𝑘</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𝑥𝑗</m:t>
                          </m:r>
                          <m:r>
                            <a:rPr lang="en-US" sz="2000" i="1">
                              <a:latin typeface="Cambria Math" panose="02040503050406030204" pitchFamily="18" charset="0"/>
                            </a:rPr>
                            <m:t>,</m:t>
                          </m:r>
                          <m:r>
                            <a:rPr lang="en-US" sz="2000" i="1">
                              <a:latin typeface="Cambria Math" panose="02040503050406030204" pitchFamily="18" charset="0"/>
                            </a:rPr>
                            <m:t>𝑘</m:t>
                          </m:r>
                        </m:sub>
                      </m:sSub>
                      <m:r>
                        <a:rPr lang="en-US" sz="2000" i="1">
                          <a:latin typeface="Cambria Math" panose="02040503050406030204" pitchFamily="18" charset="0"/>
                        </a:rPr>
                        <m:t>−</m:t>
                      </m:r>
                      <m:r>
                        <a:rPr lang="en-US" sz="2000" i="1">
                          <a:latin typeface="Cambria Math" panose="02040503050406030204" pitchFamily="18" charset="0"/>
                        </a:rPr>
                        <m:t>𝛼</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𝛾</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𝐹</m:t>
                              </m:r>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𝑥𝑗</m:t>
                                  </m:r>
                                  <m:r>
                                    <a:rPr lang="en-US" sz="2000" i="1">
                                      <a:latin typeface="Cambria Math" panose="02040503050406030204" pitchFamily="18" charset="0"/>
                                    </a:rPr>
                                    <m:t>,</m:t>
                                  </m:r>
                                  <m:r>
                                    <a:rPr lang="en-US" sz="2000" i="1">
                                      <a:latin typeface="Cambria Math" panose="02040503050406030204" pitchFamily="18" charset="0"/>
                                    </a:rPr>
                                    <m:t>𝑘</m:t>
                                  </m:r>
                                </m:sub>
                              </m:sSub>
                            </m:den>
                          </m:f>
                          <m:r>
                            <a:rPr lang="en-US" sz="2000" i="1">
                              <a:latin typeface="Cambria Math" panose="02040503050406030204" pitchFamily="18" charset="0"/>
                            </a:rPr>
                            <m:t>+</m:t>
                          </m:r>
                          <m:r>
                            <a:rPr lang="en-US" sz="2000" i="1">
                              <a:latin typeface="Cambria Math" panose="02040503050406030204" pitchFamily="18" charset="0"/>
                            </a:rPr>
                            <m:t>𝛾</m:t>
                          </m:r>
                          <m:f>
                            <m:fPr>
                              <m:ctrlPr>
                                <a:rPr lang="en-US" sz="2000" i="1">
                                  <a:latin typeface="Cambria Math" panose="02040503050406030204" pitchFamily="18" charset="0"/>
                                </a:rPr>
                              </m:ctrlPr>
                            </m:fPr>
                            <m:nu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2</m:t>
                                  </m:r>
                                </m:sub>
                              </m:sSub>
                            </m:num>
                            <m:den>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𝑊</m:t>
                                  </m:r>
                                </m:e>
                                <m:sub>
                                  <m:r>
                                    <a:rPr lang="en-US" sz="2000" i="1">
                                      <a:latin typeface="Cambria Math" panose="02040503050406030204" pitchFamily="18" charset="0"/>
                                    </a:rPr>
                                    <m:t>𝑥𝑗</m:t>
                                  </m:r>
                                  <m:r>
                                    <a:rPr lang="en-US" sz="2000" i="1">
                                      <a:latin typeface="Cambria Math" panose="02040503050406030204" pitchFamily="18" charset="0"/>
                                    </a:rPr>
                                    <m:t>,</m:t>
                                  </m:r>
                                  <m:r>
                                    <a:rPr lang="en-US" sz="2000" i="1">
                                      <a:latin typeface="Cambria Math" panose="02040503050406030204" pitchFamily="18" charset="0"/>
                                    </a:rPr>
                                    <m:t>𝑘</m:t>
                                  </m:r>
                                </m:sub>
                              </m:sSub>
                            </m:den>
                          </m:f>
                        </m:e>
                      </m:d>
                    </m:oMath>
                  </m:oMathPara>
                </a14:m>
                <a:endParaRPr lang="en-US" sz="2000" dirty="0"/>
              </a:p>
            </p:txBody>
          </p:sp>
        </mc:Choice>
        <mc:Fallback xmlns="">
          <p:sp>
            <p:nvSpPr>
              <p:cNvPr id="10" name="TextBox 9">
                <a:extLst>
                  <a:ext uri="{FF2B5EF4-FFF2-40B4-BE49-F238E27FC236}">
                    <a16:creationId xmlns:a16="http://schemas.microsoft.com/office/drawing/2014/main" id="{044C0240-CA15-4BC4-01CB-4609972A0197}"/>
                  </a:ext>
                </a:extLst>
              </p:cNvPr>
              <p:cNvSpPr txBox="1">
                <a:spLocks noRot="1" noChangeAspect="1" noMove="1" noResize="1" noEditPoints="1" noAdjustHandles="1" noChangeArrowheads="1" noChangeShapeType="1" noTextEdit="1"/>
              </p:cNvSpPr>
              <p:nvPr/>
            </p:nvSpPr>
            <p:spPr>
              <a:xfrm>
                <a:off x="1397620" y="5055214"/>
                <a:ext cx="5158463" cy="79489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458677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B98EC11-A1F9-C7A6-7886-9BFE2EFFB047}"/>
                  </a:ext>
                </a:extLst>
              </p:cNvPr>
              <p:cNvSpPr>
                <a:spLocks noGrp="1"/>
              </p:cNvSpPr>
              <p:nvPr>
                <p:ph type="body" sz="quarter" idx="10"/>
              </p:nvPr>
            </p:nvSpPr>
            <p:spPr/>
            <p:txBody>
              <a:bodyPr/>
              <a:lstStyle/>
              <a:p>
                <a:r>
                  <a:rPr lang="en-US" dirty="0"/>
                  <a:t>Too-small </a:t>
                </a:r>
                <a14:m>
                  <m:oMath xmlns:m="http://schemas.openxmlformats.org/officeDocument/2006/math">
                    <m:r>
                      <a:rPr lang="en-US" b="0" i="1" smtClean="0">
                        <a:latin typeface="Cambria Math" panose="02040503050406030204" pitchFamily="18" charset="0"/>
                      </a:rPr>
                      <m:t>𝛾</m:t>
                    </m:r>
                  </m:oMath>
                </a14:m>
                <a:r>
                  <a:rPr lang="en-US" dirty="0"/>
                  <a:t>: no regularization</a:t>
                </a:r>
              </a:p>
              <a:p>
                <a:pPr lvl="1"/>
                <a:r>
                  <a:rPr lang="en-US" dirty="0"/>
                  <a:t>The overfitting effect becomes significant in the extrapolation region</a:t>
                </a:r>
              </a:p>
              <a:p>
                <a:r>
                  <a:rPr lang="en-US" dirty="0"/>
                  <a:t>Too-large </a:t>
                </a:r>
                <a14:m>
                  <m:oMath xmlns:m="http://schemas.openxmlformats.org/officeDocument/2006/math">
                    <m:r>
                      <a:rPr lang="en-US" b="0" i="1" smtClean="0">
                        <a:latin typeface="Cambria Math" panose="02040503050406030204" pitchFamily="18" charset="0"/>
                      </a:rPr>
                      <m:t>𝛾</m:t>
                    </m:r>
                  </m:oMath>
                </a14:m>
                <a:r>
                  <a:rPr lang="en-US" dirty="0"/>
                  <a:t>: regularization dominates MSE</a:t>
                </a:r>
              </a:p>
              <a:p>
                <a:pPr lvl="1"/>
                <a:r>
                  <a:rPr lang="en-US" dirty="0"/>
                  <a:t>trained model loses its prediction capability</a:t>
                </a:r>
              </a:p>
            </p:txBody>
          </p:sp>
        </mc:Choice>
        <mc:Fallback xmlns="">
          <p:sp>
            <p:nvSpPr>
              <p:cNvPr id="2" name="Text Placeholder 1">
                <a:extLst>
                  <a:ext uri="{FF2B5EF4-FFF2-40B4-BE49-F238E27FC236}">
                    <a16:creationId xmlns:a16="http://schemas.microsoft.com/office/drawing/2014/main" id="{5B98EC11-A1F9-C7A6-7886-9BFE2EFFB047}"/>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CD37D3B5-A146-036D-B2B2-224D65D6EEC7}"/>
                  </a:ext>
                </a:extLst>
              </p:cNvPr>
              <p:cNvSpPr>
                <a:spLocks noGrp="1"/>
              </p:cNvSpPr>
              <p:nvPr>
                <p:ph type="title"/>
              </p:nvPr>
            </p:nvSpPr>
            <p:spPr/>
            <p:txBody>
              <a:bodyPr>
                <a:normAutofit fontScale="90000"/>
              </a:bodyPr>
              <a:lstStyle/>
              <a:p>
                <a:r>
                  <a:rPr lang="en-US" dirty="0"/>
                  <a:t>Overfitting (2)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𝑳</m:t>
                        </m:r>
                      </m:e>
                      <m:sub>
                        <m:r>
                          <a:rPr lang="en-US" i="1">
                            <a:latin typeface="Cambria Math" panose="02040503050406030204" pitchFamily="18" charset="0"/>
                          </a:rPr>
                          <m:t>𝟐</m:t>
                        </m:r>
                      </m:sub>
                    </m:sSub>
                  </m:oMath>
                </a14:m>
                <a:r>
                  <a:rPr lang="en-US" dirty="0"/>
                  <a:t> Regularization </a:t>
                </a:r>
                <a:r>
                  <a:rPr lang="en-US" i="1" dirty="0"/>
                  <a:t>cont</a:t>
                </a:r>
                <a:r>
                  <a:rPr lang="en-US" dirty="0"/>
                  <a:t>.</a:t>
                </a:r>
              </a:p>
            </p:txBody>
          </p:sp>
        </mc:Choice>
        <mc:Fallback xmlns="">
          <p:sp>
            <p:nvSpPr>
              <p:cNvPr id="3" name="Title 2">
                <a:extLst>
                  <a:ext uri="{FF2B5EF4-FFF2-40B4-BE49-F238E27FC236}">
                    <a16:creationId xmlns:a16="http://schemas.microsoft.com/office/drawing/2014/main" id="{CD37D3B5-A146-036D-B2B2-224D65D6EEC7}"/>
                  </a:ext>
                </a:extLst>
              </p:cNvPr>
              <p:cNvSpPr>
                <a:spLocks noGrp="1" noRot="1" noChangeAspect="1" noMove="1" noResize="1" noEditPoints="1" noAdjustHandles="1" noChangeArrowheads="1" noChangeShapeType="1" noTextEdit="1"/>
              </p:cNvSpPr>
              <p:nvPr>
                <p:ph type="title"/>
              </p:nvPr>
            </p:nvSpPr>
            <p:spPr>
              <a:blipFill>
                <a:blip r:embed="rId3"/>
                <a:stretch>
                  <a:fillRect l="-868" t="-14493" b="-27536"/>
                </a:stretch>
              </a:blipFill>
            </p:spPr>
            <p:txBody>
              <a:bodyPr/>
              <a:lstStyle/>
              <a:p>
                <a:r>
                  <a:rPr lang="en-US">
                    <a:noFill/>
                  </a:rPr>
                  <a:t> </a:t>
                </a:r>
              </a:p>
            </p:txBody>
          </p:sp>
        </mc:Fallback>
      </mc:AlternateContent>
      <p:pic>
        <p:nvPicPr>
          <p:cNvPr id="4" name="그림 1046">
            <a:extLst>
              <a:ext uri="{FF2B5EF4-FFF2-40B4-BE49-F238E27FC236}">
                <a16:creationId xmlns:a16="http://schemas.microsoft.com/office/drawing/2014/main" id="{68D4809C-732C-4334-652A-F6CB87B096C9}"/>
              </a:ext>
            </a:extLst>
          </p:cNvPr>
          <p:cNvPicPr>
            <a:picLocks noChangeAspect="1"/>
          </p:cNvPicPr>
          <p:nvPr/>
        </p:nvPicPr>
        <p:blipFill>
          <a:blip r:embed="rId4"/>
          <a:stretch>
            <a:fillRect/>
          </a:stretch>
        </p:blipFill>
        <p:spPr>
          <a:xfrm>
            <a:off x="4779764" y="3398906"/>
            <a:ext cx="3440430" cy="2707005"/>
          </a:xfrm>
          <a:prstGeom prst="rect">
            <a:avLst/>
          </a:prstGeom>
          <a:ln>
            <a:solidFill>
              <a:schemeClr val="tx1"/>
            </a:solidFill>
          </a:ln>
        </p:spPr>
      </p:pic>
      <p:pic>
        <p:nvPicPr>
          <p:cNvPr id="5" name="그림 1051">
            <a:extLst>
              <a:ext uri="{FF2B5EF4-FFF2-40B4-BE49-F238E27FC236}">
                <a16:creationId xmlns:a16="http://schemas.microsoft.com/office/drawing/2014/main" id="{367127E3-8DED-508D-B4D7-0E6EA101C913}"/>
              </a:ext>
            </a:extLst>
          </p:cNvPr>
          <p:cNvPicPr>
            <a:picLocks noChangeAspect="1"/>
          </p:cNvPicPr>
          <p:nvPr/>
        </p:nvPicPr>
        <p:blipFill>
          <a:blip r:embed="rId5"/>
          <a:stretch>
            <a:fillRect/>
          </a:stretch>
        </p:blipFill>
        <p:spPr>
          <a:xfrm>
            <a:off x="519325" y="3395572"/>
            <a:ext cx="3513773" cy="2713673"/>
          </a:xfrm>
          <a:prstGeom prst="rect">
            <a:avLst/>
          </a:prstGeom>
          <a:ln>
            <a:solidFill>
              <a:schemeClr val="tx1"/>
            </a:solid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366C99-1D40-CBC9-AAD7-DB874A3A0A88}"/>
                  </a:ext>
                </a:extLst>
              </p:cNvPr>
              <p:cNvSpPr txBox="1"/>
              <p:nvPr/>
            </p:nvSpPr>
            <p:spPr>
              <a:xfrm>
                <a:off x="1608913" y="3026240"/>
                <a:ext cx="1334596" cy="369332"/>
              </a:xfrm>
              <a:prstGeom prst="rect">
                <a:avLst/>
              </a:prstGeom>
              <a:noFill/>
            </p:spPr>
            <p:txBody>
              <a:bodyPr wrap="none" rtlCol="0">
                <a:spAutoFit/>
              </a:bodyPr>
              <a:lstStyle/>
              <a:p>
                <a:r>
                  <a:rPr lang="en-US" dirty="0"/>
                  <a:t>Too-small </a:t>
                </a:r>
                <a14:m>
                  <m:oMath xmlns:m="http://schemas.openxmlformats.org/officeDocument/2006/math">
                    <m:r>
                      <a:rPr lang="en-US" i="1">
                        <a:latin typeface="Cambria Math" panose="02040503050406030204" pitchFamily="18" charset="0"/>
                      </a:rPr>
                      <m:t>𝛾</m:t>
                    </m:r>
                  </m:oMath>
                </a14:m>
                <a:endParaRPr lang="en-US" dirty="0"/>
              </a:p>
            </p:txBody>
          </p:sp>
        </mc:Choice>
        <mc:Fallback xmlns="">
          <p:sp>
            <p:nvSpPr>
              <p:cNvPr id="9" name="TextBox 8">
                <a:extLst>
                  <a:ext uri="{FF2B5EF4-FFF2-40B4-BE49-F238E27FC236}">
                    <a16:creationId xmlns:a16="http://schemas.microsoft.com/office/drawing/2014/main" id="{71366C99-1D40-CBC9-AAD7-DB874A3A0A88}"/>
                  </a:ext>
                </a:extLst>
              </p:cNvPr>
              <p:cNvSpPr txBox="1">
                <a:spLocks noRot="1" noChangeAspect="1" noMove="1" noResize="1" noEditPoints="1" noAdjustHandles="1" noChangeArrowheads="1" noChangeShapeType="1" noTextEdit="1"/>
              </p:cNvSpPr>
              <p:nvPr/>
            </p:nvSpPr>
            <p:spPr>
              <a:xfrm>
                <a:off x="1608913" y="3026240"/>
                <a:ext cx="1334596" cy="369332"/>
              </a:xfrm>
              <a:prstGeom prst="rect">
                <a:avLst/>
              </a:prstGeom>
              <a:blipFill>
                <a:blip r:embed="rId6"/>
                <a:stretch>
                  <a:fillRect l="-4110" t="-6557" b="-262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61D3F2-1407-AB3A-73F4-A507E4DFC96C}"/>
                  </a:ext>
                </a:extLst>
              </p:cNvPr>
              <p:cNvSpPr txBox="1"/>
              <p:nvPr/>
            </p:nvSpPr>
            <p:spPr>
              <a:xfrm>
                <a:off x="5721790" y="3026240"/>
                <a:ext cx="1271182" cy="369332"/>
              </a:xfrm>
              <a:prstGeom prst="rect">
                <a:avLst/>
              </a:prstGeom>
              <a:noFill/>
            </p:spPr>
            <p:txBody>
              <a:bodyPr wrap="none" rtlCol="0">
                <a:spAutoFit/>
              </a:bodyPr>
              <a:lstStyle/>
              <a:p>
                <a:r>
                  <a:rPr lang="en-US" dirty="0"/>
                  <a:t>Too-large </a:t>
                </a:r>
                <a14:m>
                  <m:oMath xmlns:m="http://schemas.openxmlformats.org/officeDocument/2006/math">
                    <m:r>
                      <a:rPr lang="en-US" i="1">
                        <a:latin typeface="Cambria Math" panose="02040503050406030204" pitchFamily="18" charset="0"/>
                      </a:rPr>
                      <m:t>𝛾</m:t>
                    </m:r>
                  </m:oMath>
                </a14:m>
                <a:endParaRPr lang="en-US" dirty="0"/>
              </a:p>
            </p:txBody>
          </p:sp>
        </mc:Choice>
        <mc:Fallback xmlns="">
          <p:sp>
            <p:nvSpPr>
              <p:cNvPr id="10" name="TextBox 9">
                <a:extLst>
                  <a:ext uri="{FF2B5EF4-FFF2-40B4-BE49-F238E27FC236}">
                    <a16:creationId xmlns:a16="http://schemas.microsoft.com/office/drawing/2014/main" id="{6F61D3F2-1407-AB3A-73F4-A507E4DFC96C}"/>
                  </a:ext>
                </a:extLst>
              </p:cNvPr>
              <p:cNvSpPr txBox="1">
                <a:spLocks noRot="1" noChangeAspect="1" noMove="1" noResize="1" noEditPoints="1" noAdjustHandles="1" noChangeArrowheads="1" noChangeShapeType="1" noTextEdit="1"/>
              </p:cNvSpPr>
              <p:nvPr/>
            </p:nvSpPr>
            <p:spPr>
              <a:xfrm>
                <a:off x="5721790" y="3026240"/>
                <a:ext cx="1271182" cy="369332"/>
              </a:xfrm>
              <a:prstGeom prst="rect">
                <a:avLst/>
              </a:prstGeom>
              <a:blipFill>
                <a:blip r:embed="rId7"/>
                <a:stretch>
                  <a:fillRect l="-4327" t="-6557" b="-26230"/>
                </a:stretch>
              </a:blipFill>
            </p:spPr>
            <p:txBody>
              <a:bodyPr/>
              <a:lstStyle/>
              <a:p>
                <a:r>
                  <a:rPr lang="en-US">
                    <a:noFill/>
                  </a:rPr>
                  <a:t> </a:t>
                </a:r>
              </a:p>
            </p:txBody>
          </p:sp>
        </mc:Fallback>
      </mc:AlternateContent>
    </p:spTree>
    <p:extLst>
      <p:ext uri="{BB962C8B-B14F-4D97-AF65-F5344CB8AC3E}">
        <p14:creationId xmlns:p14="http://schemas.microsoft.com/office/powerpoint/2010/main" val="234790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E69FAA-F38C-4460-8ACD-8D331634CAC3}"/>
              </a:ext>
            </a:extLst>
          </p:cNvPr>
          <p:cNvSpPr>
            <a:spLocks noGrp="1"/>
          </p:cNvSpPr>
          <p:nvPr>
            <p:ph type="body" sz="quarter" idx="10"/>
          </p:nvPr>
        </p:nvSpPr>
        <p:spPr/>
        <p:txBody>
          <a:bodyPr/>
          <a:lstStyle/>
          <a:p>
            <a:r>
              <a:rPr lang="en-US" dirty="0"/>
              <a:t>part of a broader family of machine learning methods based on artificial neural networks with representation learning</a:t>
            </a:r>
          </a:p>
          <a:p>
            <a:pPr lvl="1"/>
            <a:r>
              <a:rPr lang="en-US" dirty="0"/>
              <a:t>Learning can be supervised, semi-supervised or unsupervised</a:t>
            </a:r>
          </a:p>
          <a:p>
            <a:r>
              <a:rPr lang="en-US" dirty="0"/>
              <a:t>The adjective "</a:t>
            </a:r>
            <a:r>
              <a:rPr lang="en-US" dirty="0">
                <a:solidFill>
                  <a:srgbClr val="FF0000"/>
                </a:solidFill>
              </a:rPr>
              <a:t>deep</a:t>
            </a:r>
            <a:r>
              <a:rPr lang="en-US" dirty="0"/>
              <a:t>" comes from the use of multiple layers in the network</a:t>
            </a:r>
          </a:p>
          <a:p>
            <a:pPr lvl="1"/>
            <a:r>
              <a:rPr lang="en-US" dirty="0"/>
              <a:t>Deep learning is a modern variation </a:t>
            </a:r>
            <a:br>
              <a:rPr lang="en-US" dirty="0"/>
            </a:br>
            <a:r>
              <a:rPr lang="en-US" dirty="0"/>
              <a:t>which is concerned with an unbounded </a:t>
            </a:r>
            <a:br>
              <a:rPr lang="en-US" dirty="0"/>
            </a:br>
            <a:r>
              <a:rPr lang="en-US" dirty="0"/>
              <a:t>number of layers of bounded size</a:t>
            </a:r>
          </a:p>
          <a:p>
            <a:pPr lvl="1"/>
            <a:r>
              <a:rPr lang="en-US" dirty="0"/>
              <a:t>permits practical application and </a:t>
            </a:r>
            <a:br>
              <a:rPr lang="en-US" dirty="0"/>
            </a:br>
            <a:r>
              <a:rPr lang="en-US" dirty="0"/>
              <a:t>optimized implementation</a:t>
            </a:r>
          </a:p>
        </p:txBody>
      </p:sp>
      <p:sp>
        <p:nvSpPr>
          <p:cNvPr id="3" name="Title 2">
            <a:extLst>
              <a:ext uri="{FF2B5EF4-FFF2-40B4-BE49-F238E27FC236}">
                <a16:creationId xmlns:a16="http://schemas.microsoft.com/office/drawing/2014/main" id="{4426A24E-629E-4AA2-8BB8-AC6E1148FF89}"/>
              </a:ext>
            </a:extLst>
          </p:cNvPr>
          <p:cNvSpPr>
            <a:spLocks noGrp="1"/>
          </p:cNvSpPr>
          <p:nvPr>
            <p:ph type="title"/>
          </p:nvPr>
        </p:nvSpPr>
        <p:spPr/>
        <p:txBody>
          <a:bodyPr>
            <a:normAutofit fontScale="90000"/>
          </a:bodyPr>
          <a:lstStyle/>
          <a:p>
            <a:r>
              <a:rPr lang="en-US" dirty="0"/>
              <a:t>Deep Learning</a:t>
            </a:r>
          </a:p>
        </p:txBody>
      </p:sp>
      <p:pic>
        <p:nvPicPr>
          <p:cNvPr id="5" name="Graphic 4">
            <a:extLst>
              <a:ext uri="{FF2B5EF4-FFF2-40B4-BE49-F238E27FC236}">
                <a16:creationId xmlns:a16="http://schemas.microsoft.com/office/drawing/2014/main" id="{5AA6FFAD-2759-457E-805E-005AF19323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67036" y="2708893"/>
            <a:ext cx="3000375" cy="3609975"/>
          </a:xfrm>
          <a:prstGeom prst="rect">
            <a:avLst/>
          </a:prstGeom>
        </p:spPr>
      </p:pic>
    </p:spTree>
    <p:extLst>
      <p:ext uri="{BB962C8B-B14F-4D97-AF65-F5344CB8AC3E}">
        <p14:creationId xmlns:p14="http://schemas.microsoft.com/office/powerpoint/2010/main" val="25837159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E33B9D4-9AF3-A792-0F02-666F591B0D43}"/>
                  </a:ext>
                </a:extLst>
              </p:cNvPr>
              <p:cNvSpPr>
                <a:spLocks noGrp="1"/>
              </p:cNvSpPr>
              <p:nvPr>
                <p:ph type="body" sz="quarter" idx="10"/>
              </p:nvPr>
            </p:nvSpPr>
            <p:spPr>
              <a:xfrm>
                <a:off x="304800" y="774200"/>
                <a:ext cx="8534400" cy="1478346"/>
              </a:xfrm>
            </p:spPr>
            <p:txBody>
              <a:bodyPr/>
              <a:lstStyle/>
              <a:p>
                <a:r>
                  <a:rPr lang="en-US" sz="2000" dirty="0"/>
                  <a:t>Adaptive learning rate improves convergence near optimal parameters</a:t>
                </a:r>
              </a:p>
              <a:p>
                <a:r>
                  <a:rPr lang="en-US" sz="2000" dirty="0"/>
                  <a:t>Normalization prevents vanishing gradient issue in activation functions</a:t>
                </a:r>
              </a:p>
              <a:p>
                <a14:m>
                  <m:oMath xmlns:m="http://schemas.openxmlformats.org/officeDocument/2006/math">
                    <m:sSub>
                      <m:sSubPr>
                        <m:ctrlPr>
                          <a:rPr lang="en-US" sz="2000" i="1" dirty="0" smtClean="0">
                            <a:latin typeface="Cambria Math" panose="02040503050406030204" pitchFamily="18" charset="0"/>
                          </a:rPr>
                        </m:ctrlPr>
                      </m:sSubPr>
                      <m:e>
                        <m:r>
                          <a:rPr lang="en-US" sz="2000" i="1" dirty="0" smtClean="0">
                            <a:latin typeface="Cambria Math" panose="02040503050406030204" pitchFamily="18" charset="0"/>
                          </a:rPr>
                          <m:t>𝐿</m:t>
                        </m:r>
                      </m:e>
                      <m:sub>
                        <m:r>
                          <a:rPr lang="en-US" sz="2000" i="1" dirty="0" smtClean="0">
                            <a:latin typeface="Cambria Math" panose="02040503050406030204" pitchFamily="18" charset="0"/>
                          </a:rPr>
                          <m:t>2</m:t>
                        </m:r>
                      </m:sub>
                    </m:sSub>
                  </m:oMath>
                </a14:m>
                <a:r>
                  <a:rPr lang="en-US" sz="2000" dirty="0"/>
                  <a:t>-norm regularization prevents large weights</a:t>
                </a:r>
                <a:endParaRPr lang="en-US" dirty="0"/>
              </a:p>
            </p:txBody>
          </p:sp>
        </mc:Choice>
        <mc:Fallback xmlns="">
          <p:sp>
            <p:nvSpPr>
              <p:cNvPr id="2" name="Text Placeholder 1">
                <a:extLst>
                  <a:ext uri="{FF2B5EF4-FFF2-40B4-BE49-F238E27FC236}">
                    <a16:creationId xmlns:a16="http://schemas.microsoft.com/office/drawing/2014/main" id="{0E33B9D4-9AF3-A792-0F02-666F591B0D43}"/>
                  </a:ext>
                </a:extLst>
              </p:cNvPr>
              <p:cNvSpPr>
                <a:spLocks noGrp="1" noRot="1" noChangeAspect="1" noMove="1" noResize="1" noEditPoints="1" noAdjustHandles="1" noChangeArrowheads="1" noChangeShapeType="1" noTextEdit="1"/>
              </p:cNvSpPr>
              <p:nvPr>
                <p:ph type="body" sz="quarter" idx="10"/>
              </p:nvPr>
            </p:nvSpPr>
            <p:spPr>
              <a:xfrm>
                <a:off x="304800" y="774200"/>
                <a:ext cx="8534400" cy="1478346"/>
              </a:xfrm>
              <a:blipFill>
                <a:blip r:embed="rId2"/>
                <a:stretch>
                  <a:fillRect l="-643" t="-3704" b="-41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93C9084-09D2-65F5-2C02-1063C32B73BC}"/>
              </a:ext>
            </a:extLst>
          </p:cNvPr>
          <p:cNvSpPr>
            <a:spLocks noGrp="1"/>
          </p:cNvSpPr>
          <p:nvPr>
            <p:ph type="title"/>
          </p:nvPr>
        </p:nvSpPr>
        <p:spPr/>
        <p:txBody>
          <a:bodyPr>
            <a:normAutofit fontScale="90000"/>
          </a:bodyPr>
          <a:lstStyle/>
          <a:p>
            <a:r>
              <a:rPr lang="en-US" dirty="0"/>
              <a:t>How to Improve Learning Speed?</a:t>
            </a:r>
          </a:p>
        </p:txBody>
      </p:sp>
      <p:grpSp>
        <p:nvGrpSpPr>
          <p:cNvPr id="19" name="Group 18">
            <a:extLst>
              <a:ext uri="{FF2B5EF4-FFF2-40B4-BE49-F238E27FC236}">
                <a16:creationId xmlns:a16="http://schemas.microsoft.com/office/drawing/2014/main" id="{CCF8A2D2-358A-0870-B53C-305260AF5BE4}"/>
              </a:ext>
            </a:extLst>
          </p:cNvPr>
          <p:cNvGrpSpPr/>
          <p:nvPr/>
        </p:nvGrpSpPr>
        <p:grpSpPr>
          <a:xfrm>
            <a:off x="5083087" y="2890965"/>
            <a:ext cx="2916052" cy="3509834"/>
            <a:chOff x="5083087" y="2890965"/>
            <a:chExt cx="2916052" cy="3509834"/>
          </a:xfrm>
        </p:grpSpPr>
        <p:sp>
          <p:nvSpPr>
            <p:cNvPr id="4" name="TextBox 28">
              <a:extLst>
                <a:ext uri="{FF2B5EF4-FFF2-40B4-BE49-F238E27FC236}">
                  <a16:creationId xmlns:a16="http://schemas.microsoft.com/office/drawing/2014/main" id="{1D71AF14-2D4A-DE4F-DFEF-B357BAB09CC4}"/>
                </a:ext>
              </a:extLst>
            </p:cNvPr>
            <p:cNvSpPr txBox="1"/>
            <p:nvPr/>
          </p:nvSpPr>
          <p:spPr>
            <a:xfrm>
              <a:off x="7779520" y="6053363"/>
              <a:ext cx="219619" cy="215444"/>
            </a:xfrm>
            <a:prstGeom prst="rect">
              <a:avLst/>
            </a:prstGeom>
            <a:solidFill>
              <a:schemeClr val="bg1"/>
            </a:solidFill>
          </p:spPr>
          <p:txBody>
            <a:bodyPr wrap="square" lIns="0" tIns="0" rIns="0" bIns="0" rtlCol="0" anchor="ctr" anchorCtr="0">
              <a:spAutoFit/>
            </a:bodyPr>
            <a:lstStyle/>
            <a:p>
              <a:pPr marL="0" marR="0" algn="ctr" fontAlgn="base">
                <a:spcBef>
                  <a:spcPts val="0"/>
                </a:spcBef>
                <a:spcAft>
                  <a:spcPts val="0"/>
                </a:spcAft>
                <a:tabLst>
                  <a:tab pos="228600" algn="l"/>
                  <a:tab pos="2971800" algn="ctr"/>
                  <a:tab pos="5943600" algn="r"/>
                </a:tabLst>
              </a:pPr>
              <a:r>
                <a:rPr lang="en-US" sz="14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8">
                  <a:extLst>
                    <a:ext uri="{FF2B5EF4-FFF2-40B4-BE49-F238E27FC236}">
                      <a16:creationId xmlns:a16="http://schemas.microsoft.com/office/drawing/2014/main" id="{A8D6F555-D3B0-A4AD-9C75-61D96A5170B5}"/>
                    </a:ext>
                  </a:extLst>
                </p:cNvPr>
                <p:cNvSpPr txBox="1"/>
                <p:nvPr/>
              </p:nvSpPr>
              <p:spPr>
                <a:xfrm>
                  <a:off x="6309700" y="6062245"/>
                  <a:ext cx="458434" cy="338554"/>
                </a:xfrm>
                <a:prstGeom prst="rect">
                  <a:avLst/>
                </a:prstGeom>
                <a:solidFill>
                  <a:schemeClr val="bg1"/>
                </a:solidFill>
              </p:spPr>
              <p:txBody>
                <a:bodyPr wrap="square" rtlCol="0" anchor="ctr" anchorCtr="0">
                  <a:spAutoFit/>
                </a:bodyPr>
                <a:lstStyle/>
                <a:p>
                  <a:pPr marL="0" marR="0" fontAlgn="base">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ctrlPr>
                          </m:sSubPr>
                          <m:e>
                            <m: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t>𝒘</m:t>
                            </m:r>
                          </m:e>
                          <m:sub>
                            <m: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t>𝟏</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mc:Choice>
          <mc:Fallback xmlns="">
            <p:sp>
              <p:nvSpPr>
                <p:cNvPr id="5" name="TextBox 28">
                  <a:extLst>
                    <a:ext uri="{FF2B5EF4-FFF2-40B4-BE49-F238E27FC236}">
                      <a16:creationId xmlns:a16="http://schemas.microsoft.com/office/drawing/2014/main" id="{A8D6F555-D3B0-A4AD-9C75-61D96A5170B5}"/>
                    </a:ext>
                  </a:extLst>
                </p:cNvPr>
                <p:cNvSpPr txBox="1">
                  <a:spLocks noRot="1" noChangeAspect="1" noMove="1" noResize="1" noEditPoints="1" noAdjustHandles="1" noChangeArrowheads="1" noChangeShapeType="1" noTextEdit="1"/>
                </p:cNvSpPr>
                <p:nvPr/>
              </p:nvSpPr>
              <p:spPr>
                <a:xfrm>
                  <a:off x="6309700" y="6062245"/>
                  <a:ext cx="458434" cy="338554"/>
                </a:xfrm>
                <a:prstGeom prst="rect">
                  <a:avLst/>
                </a:prstGeom>
                <a:blipFill>
                  <a:blip r:embed="rId3"/>
                  <a:stretch>
                    <a:fillRect/>
                  </a:stretch>
                </a:blipFill>
              </p:spPr>
              <p:txBody>
                <a:bodyPr/>
                <a:lstStyle/>
                <a:p>
                  <a:r>
                    <a:rPr lang="en-US">
                      <a:noFill/>
                    </a:rPr>
                    <a:t> </a:t>
                  </a:r>
                </a:p>
              </p:txBody>
            </p:sp>
          </mc:Fallback>
        </mc:AlternateContent>
        <p:sp>
          <p:nvSpPr>
            <p:cNvPr id="6" name="TextBox 28">
              <a:extLst>
                <a:ext uri="{FF2B5EF4-FFF2-40B4-BE49-F238E27FC236}">
                  <a16:creationId xmlns:a16="http://schemas.microsoft.com/office/drawing/2014/main" id="{07270291-7853-D99B-450A-C83E4C1C3CBE}"/>
                </a:ext>
              </a:extLst>
            </p:cNvPr>
            <p:cNvSpPr txBox="1"/>
            <p:nvPr/>
          </p:nvSpPr>
          <p:spPr>
            <a:xfrm>
              <a:off x="5093661" y="6053363"/>
              <a:ext cx="219619" cy="215444"/>
            </a:xfrm>
            <a:prstGeom prst="rect">
              <a:avLst/>
            </a:prstGeom>
            <a:solidFill>
              <a:schemeClr val="bg1"/>
            </a:solidFill>
          </p:spPr>
          <p:txBody>
            <a:bodyPr wrap="square" lIns="0" tIns="0" rIns="0" bIns="0" rtlCol="0" anchor="ctr" anchorCtr="0">
              <a:spAutoFit/>
            </a:bodyPr>
            <a:lstStyle/>
            <a:p>
              <a:pPr marL="0" marR="0" algn="ctr" fontAlgn="base">
                <a:spcBef>
                  <a:spcPts val="0"/>
                </a:spcBef>
                <a:spcAft>
                  <a:spcPts val="0"/>
                </a:spcAft>
                <a:tabLst>
                  <a:tab pos="228600" algn="l"/>
                  <a:tab pos="2971800" algn="ctr"/>
                  <a:tab pos="5943600" algn="r"/>
                </a:tabLst>
              </a:pPr>
              <a:r>
                <a:rPr lang="en-US" sz="14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28">
                  <a:extLst>
                    <a:ext uri="{FF2B5EF4-FFF2-40B4-BE49-F238E27FC236}">
                      <a16:creationId xmlns:a16="http://schemas.microsoft.com/office/drawing/2014/main" id="{FA0ADF6C-B5A3-0A14-FDA7-1FE7C47BA8A8}"/>
                    </a:ext>
                  </a:extLst>
                </p:cNvPr>
                <p:cNvSpPr txBox="1"/>
                <p:nvPr/>
              </p:nvSpPr>
              <p:spPr>
                <a:xfrm>
                  <a:off x="5313280" y="2890965"/>
                  <a:ext cx="2466240" cy="307777"/>
                </a:xfrm>
                <a:prstGeom prst="rect">
                  <a:avLst/>
                </a:prstGeom>
                <a:solidFill>
                  <a:schemeClr val="bg1"/>
                </a:solidFill>
              </p:spPr>
              <p:txBody>
                <a:bodyPr wrap="square" rtlCol="0" anchor="ctr" anchorCtr="0">
                  <a:spAutoFit/>
                </a:bodyPr>
                <a:lstStyle/>
                <a:p>
                  <a:pPr marL="0" marR="0" algn="ctr" fontAlgn="base">
                    <a:spcBef>
                      <a:spcPts val="0"/>
                    </a:spcBef>
                    <a:spcAft>
                      <a:spcPts val="0"/>
                    </a:spcAft>
                    <a:tabLst>
                      <a:tab pos="228600" algn="l"/>
                      <a:tab pos="2971800" algn="ctr"/>
                      <a:tab pos="5943600" algn="r"/>
                    </a:tabLst>
                  </a:pPr>
                  <a14:m>
                    <m:oMath xmlns:m="http://schemas.openxmlformats.org/officeDocument/2006/math">
                      <m:sSub>
                        <m:sSubPr>
                          <m:ctrlPr>
                            <a:rPr lang="en-US" sz="1400" b="1" i="1" kern="1200" dirty="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en-US" sz="1400" b="1" i="1" kern="1200" dirty="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𝑳</m:t>
                          </m:r>
                        </m:e>
                        <m:sub>
                          <m:r>
                            <a:rPr lang="en-US" sz="1400" b="1" i="1" kern="1200" dirty="0" smtClean="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sub>
                      </m:sSub>
                    </m:oMath>
                  </a14:m>
                  <a:r>
                    <a:rPr lang="en-US" sz="1400" b="1"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 Regularized: 17 epochs</a:t>
                  </a:r>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p:txBody>
            </p:sp>
          </mc:Choice>
          <mc:Fallback xmlns="">
            <p:sp>
              <p:nvSpPr>
                <p:cNvPr id="13" name="TextBox 28">
                  <a:extLst>
                    <a:ext uri="{FF2B5EF4-FFF2-40B4-BE49-F238E27FC236}">
                      <a16:creationId xmlns:a16="http://schemas.microsoft.com/office/drawing/2014/main" id="{FA0ADF6C-B5A3-0A14-FDA7-1FE7C47BA8A8}"/>
                    </a:ext>
                  </a:extLst>
                </p:cNvPr>
                <p:cNvSpPr txBox="1">
                  <a:spLocks noRot="1" noChangeAspect="1" noMove="1" noResize="1" noEditPoints="1" noAdjustHandles="1" noChangeArrowheads="1" noChangeShapeType="1" noTextEdit="1"/>
                </p:cNvSpPr>
                <p:nvPr/>
              </p:nvSpPr>
              <p:spPr>
                <a:xfrm>
                  <a:off x="5313280" y="2890965"/>
                  <a:ext cx="2466240" cy="307777"/>
                </a:xfrm>
                <a:prstGeom prst="rect">
                  <a:avLst/>
                </a:prstGeom>
                <a:blipFill>
                  <a:blip r:embed="rId4"/>
                  <a:stretch>
                    <a:fillRect t="-1961" b="-19608"/>
                  </a:stretch>
                </a:blipFill>
              </p:spPr>
              <p:txBody>
                <a:bodyPr/>
                <a:lstStyle/>
                <a:p>
                  <a:r>
                    <a:rPr lang="en-US">
                      <a:noFill/>
                    </a:rPr>
                    <a:t> </a:t>
                  </a:r>
                </a:p>
              </p:txBody>
            </p:sp>
          </mc:Fallback>
        </mc:AlternateContent>
        <p:pic>
          <p:nvPicPr>
            <p:cNvPr id="15" name="Picture 14" descr="enter image description here">
              <a:extLst>
                <a:ext uri="{FF2B5EF4-FFF2-40B4-BE49-F238E27FC236}">
                  <a16:creationId xmlns:a16="http://schemas.microsoft.com/office/drawing/2014/main" id="{8E622A87-0270-1523-FD09-D8E0A4EF72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169" t="7143" r="9556" b="10196"/>
            <a:stretch/>
          </p:blipFill>
          <p:spPr bwMode="auto">
            <a:xfrm>
              <a:off x="5083087" y="3197784"/>
              <a:ext cx="2898666" cy="2880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88573CA9-F4F0-92F3-0164-087897F56863}"/>
              </a:ext>
            </a:extLst>
          </p:cNvPr>
          <p:cNvGrpSpPr/>
          <p:nvPr/>
        </p:nvGrpSpPr>
        <p:grpSpPr>
          <a:xfrm>
            <a:off x="742631" y="2920700"/>
            <a:ext cx="3353359" cy="3480100"/>
            <a:chOff x="742631" y="2920700"/>
            <a:chExt cx="3353359" cy="3480100"/>
          </a:xfrm>
        </p:grpSpPr>
        <p:sp>
          <p:nvSpPr>
            <p:cNvPr id="7" name="TextBox 28">
              <a:extLst>
                <a:ext uri="{FF2B5EF4-FFF2-40B4-BE49-F238E27FC236}">
                  <a16:creationId xmlns:a16="http://schemas.microsoft.com/office/drawing/2014/main" id="{D877200D-4B39-DC32-616E-E92B14F5F2C0}"/>
                </a:ext>
              </a:extLst>
            </p:cNvPr>
            <p:cNvSpPr txBox="1"/>
            <p:nvPr/>
          </p:nvSpPr>
          <p:spPr>
            <a:xfrm>
              <a:off x="3862035" y="6053363"/>
              <a:ext cx="219619" cy="215444"/>
            </a:xfrm>
            <a:prstGeom prst="rect">
              <a:avLst/>
            </a:prstGeom>
            <a:solidFill>
              <a:schemeClr val="bg1"/>
            </a:solidFill>
          </p:spPr>
          <p:txBody>
            <a:bodyPr wrap="square" lIns="0" tIns="0" rIns="0" bIns="0" rtlCol="0" anchor="ctr" anchorCtr="0">
              <a:spAutoFit/>
            </a:bodyPr>
            <a:lstStyle/>
            <a:p>
              <a:pPr marL="0" marR="0" algn="ctr" fontAlgn="base">
                <a:spcBef>
                  <a:spcPts val="0"/>
                </a:spcBef>
                <a:spcAft>
                  <a:spcPts val="0"/>
                </a:spcAft>
                <a:tabLst>
                  <a:tab pos="228600" algn="l"/>
                  <a:tab pos="2971800" algn="ctr"/>
                  <a:tab pos="5943600" algn="r"/>
                </a:tabLst>
              </a:pPr>
              <a:r>
                <a:rPr lang="en-US" sz="14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28">
                  <a:extLst>
                    <a:ext uri="{FF2B5EF4-FFF2-40B4-BE49-F238E27FC236}">
                      <a16:creationId xmlns:a16="http://schemas.microsoft.com/office/drawing/2014/main" id="{E5F1149B-B2CD-F15D-A255-B8D3375D5CAF}"/>
                    </a:ext>
                  </a:extLst>
                </p:cNvPr>
                <p:cNvSpPr txBox="1"/>
                <p:nvPr/>
              </p:nvSpPr>
              <p:spPr>
                <a:xfrm>
                  <a:off x="2413362" y="6062246"/>
                  <a:ext cx="458434" cy="338554"/>
                </a:xfrm>
                <a:prstGeom prst="rect">
                  <a:avLst/>
                </a:prstGeom>
                <a:solidFill>
                  <a:schemeClr val="bg1"/>
                </a:solidFill>
              </p:spPr>
              <p:txBody>
                <a:bodyPr wrap="square" rtlCol="0" anchor="ctr" anchorCtr="0">
                  <a:spAutoFit/>
                </a:bodyPr>
                <a:lstStyle/>
                <a:p>
                  <a:pPr marL="0" marR="0" fontAlgn="base">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ctrlPr>
                          </m:sSubPr>
                          <m:e>
                            <m: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t>𝒘</m:t>
                            </m:r>
                          </m:e>
                          <m:sub>
                            <m: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t>𝟏</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mc:Choice>
          <mc:Fallback xmlns="">
            <p:sp>
              <p:nvSpPr>
                <p:cNvPr id="8" name="TextBox 28">
                  <a:extLst>
                    <a:ext uri="{FF2B5EF4-FFF2-40B4-BE49-F238E27FC236}">
                      <a16:creationId xmlns:a16="http://schemas.microsoft.com/office/drawing/2014/main" id="{E5F1149B-B2CD-F15D-A255-B8D3375D5CAF}"/>
                    </a:ext>
                  </a:extLst>
                </p:cNvPr>
                <p:cNvSpPr txBox="1">
                  <a:spLocks noRot="1" noChangeAspect="1" noMove="1" noResize="1" noEditPoints="1" noAdjustHandles="1" noChangeArrowheads="1" noChangeShapeType="1" noTextEdit="1"/>
                </p:cNvSpPr>
                <p:nvPr/>
              </p:nvSpPr>
              <p:spPr>
                <a:xfrm>
                  <a:off x="2413362" y="6062246"/>
                  <a:ext cx="458434" cy="338554"/>
                </a:xfrm>
                <a:prstGeom prst="rect">
                  <a:avLst/>
                </a:prstGeom>
                <a:blipFill>
                  <a:blip r:embed="rId6"/>
                  <a:stretch>
                    <a:fillRect/>
                  </a:stretch>
                </a:blipFill>
              </p:spPr>
              <p:txBody>
                <a:bodyPr/>
                <a:lstStyle/>
                <a:p>
                  <a:r>
                    <a:rPr lang="en-US">
                      <a:noFill/>
                    </a:rPr>
                    <a:t> </a:t>
                  </a:r>
                </a:p>
              </p:txBody>
            </p:sp>
          </mc:Fallback>
        </mc:AlternateContent>
        <p:sp>
          <p:nvSpPr>
            <p:cNvPr id="9" name="TextBox 28">
              <a:extLst>
                <a:ext uri="{FF2B5EF4-FFF2-40B4-BE49-F238E27FC236}">
                  <a16:creationId xmlns:a16="http://schemas.microsoft.com/office/drawing/2014/main" id="{482050B8-8D6C-8606-A064-CE4C41A690B4}"/>
                </a:ext>
              </a:extLst>
            </p:cNvPr>
            <p:cNvSpPr txBox="1"/>
            <p:nvPr/>
          </p:nvSpPr>
          <p:spPr>
            <a:xfrm>
              <a:off x="1207898" y="6053360"/>
              <a:ext cx="219619" cy="215444"/>
            </a:xfrm>
            <a:prstGeom prst="rect">
              <a:avLst/>
            </a:prstGeom>
            <a:solidFill>
              <a:schemeClr val="bg1"/>
            </a:solidFill>
          </p:spPr>
          <p:txBody>
            <a:bodyPr wrap="square" lIns="0" tIns="0" rIns="0" bIns="0" rtlCol="0" anchor="ctr" anchorCtr="0">
              <a:spAutoFit/>
            </a:bodyPr>
            <a:lstStyle/>
            <a:p>
              <a:pPr marL="0" marR="0" algn="ctr" fontAlgn="base">
                <a:spcBef>
                  <a:spcPts val="0"/>
                </a:spcBef>
                <a:spcAft>
                  <a:spcPts val="0"/>
                </a:spcAft>
                <a:tabLst>
                  <a:tab pos="228600" algn="l"/>
                  <a:tab pos="2971800" algn="ctr"/>
                  <a:tab pos="5943600" algn="r"/>
                </a:tabLst>
              </a:pPr>
              <a:r>
                <a:rPr lang="en-US" sz="14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0" name="TextBox 28">
              <a:extLst>
                <a:ext uri="{FF2B5EF4-FFF2-40B4-BE49-F238E27FC236}">
                  <a16:creationId xmlns:a16="http://schemas.microsoft.com/office/drawing/2014/main" id="{351CB946-55D4-F3FF-BF88-B2E8BA39E7E0}"/>
                </a:ext>
              </a:extLst>
            </p:cNvPr>
            <p:cNvSpPr txBox="1"/>
            <p:nvPr/>
          </p:nvSpPr>
          <p:spPr>
            <a:xfrm>
              <a:off x="975265" y="5873624"/>
              <a:ext cx="220411" cy="215444"/>
            </a:xfrm>
            <a:prstGeom prst="rect">
              <a:avLst/>
            </a:prstGeom>
            <a:solidFill>
              <a:schemeClr val="bg1"/>
            </a:solidFill>
          </p:spPr>
          <p:txBody>
            <a:bodyPr wrap="square" lIns="0" tIns="0" rIns="0" bIns="0" rtlCol="0" anchor="ctr" anchorCtr="0">
              <a:spAutoFit/>
            </a:bodyPr>
            <a:lstStyle/>
            <a:p>
              <a:pPr marL="0" marR="0" algn="ctr" fontAlgn="base">
                <a:spcBef>
                  <a:spcPts val="0"/>
                </a:spcBef>
                <a:spcAft>
                  <a:spcPts val="0"/>
                </a:spcAft>
                <a:tabLst>
                  <a:tab pos="228600" algn="l"/>
                  <a:tab pos="2971800" algn="ctr"/>
                  <a:tab pos="5943600" algn="r"/>
                </a:tabLst>
              </a:pPr>
              <a:r>
                <a:rPr lang="en-US" sz="14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0</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1" name="TextBox 28">
              <a:extLst>
                <a:ext uri="{FF2B5EF4-FFF2-40B4-BE49-F238E27FC236}">
                  <a16:creationId xmlns:a16="http://schemas.microsoft.com/office/drawing/2014/main" id="{21DA1EFE-C68B-791E-D5BA-B53173FBEAA4}"/>
                </a:ext>
              </a:extLst>
            </p:cNvPr>
            <p:cNvSpPr txBox="1"/>
            <p:nvPr/>
          </p:nvSpPr>
          <p:spPr>
            <a:xfrm>
              <a:off x="975265" y="3188157"/>
              <a:ext cx="220411" cy="215444"/>
            </a:xfrm>
            <a:prstGeom prst="rect">
              <a:avLst/>
            </a:prstGeom>
            <a:solidFill>
              <a:schemeClr val="bg1"/>
            </a:solidFill>
          </p:spPr>
          <p:txBody>
            <a:bodyPr wrap="square" lIns="0" tIns="0" rIns="0" bIns="0" rtlCol="0" anchor="ctr" anchorCtr="0">
              <a:spAutoFit/>
            </a:bodyPr>
            <a:lstStyle/>
            <a:p>
              <a:pPr marL="0" marR="0" algn="ctr" fontAlgn="base">
                <a:spcBef>
                  <a:spcPts val="0"/>
                </a:spcBef>
                <a:spcAft>
                  <a:spcPts val="0"/>
                </a:spcAft>
                <a:tabLst>
                  <a:tab pos="228600" algn="l"/>
                  <a:tab pos="2971800" algn="ctr"/>
                  <a:tab pos="5943600" algn="r"/>
                </a:tabLst>
              </a:pPr>
              <a:r>
                <a:rPr lang="en-US" sz="1400" b="1" kern="120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5</a:t>
              </a:r>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p:sp>
          <p:nvSpPr>
            <p:cNvPr id="12" name="TextBox 28">
              <a:extLst>
                <a:ext uri="{FF2B5EF4-FFF2-40B4-BE49-F238E27FC236}">
                  <a16:creationId xmlns:a16="http://schemas.microsoft.com/office/drawing/2014/main" id="{E39E4083-7AF1-3F9F-1AAE-84A816F54420}"/>
                </a:ext>
              </a:extLst>
            </p:cNvPr>
            <p:cNvSpPr txBox="1"/>
            <p:nvPr/>
          </p:nvSpPr>
          <p:spPr>
            <a:xfrm>
              <a:off x="1195677" y="2920700"/>
              <a:ext cx="2796460" cy="307777"/>
            </a:xfrm>
            <a:prstGeom prst="rect">
              <a:avLst/>
            </a:prstGeom>
            <a:solidFill>
              <a:schemeClr val="bg1"/>
            </a:solidFill>
          </p:spPr>
          <p:txBody>
            <a:bodyPr wrap="square" rtlCol="0" anchor="ctr" anchorCtr="0">
              <a:spAutoFit/>
            </a:bodyPr>
            <a:lstStyle/>
            <a:p>
              <a:pPr marL="0" marR="0" algn="ctr" fontAlgn="base">
                <a:spcBef>
                  <a:spcPts val="0"/>
                </a:spcBef>
                <a:spcAft>
                  <a:spcPts val="0"/>
                </a:spcAft>
                <a:tabLst>
                  <a:tab pos="228600" algn="l"/>
                  <a:tab pos="2971800" algn="ctr"/>
                  <a:tab pos="5943600" algn="r"/>
                </a:tabLst>
              </a:pPr>
              <a:r>
                <a:rPr lang="en-US" sz="1400" b="1" kern="1200"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Unregularized: 100 epochs</a:t>
              </a:r>
              <a:endParaRPr lang="en-US" sz="1400" dirty="0">
                <a:effectLst/>
                <a:latin typeface="Times New Roman" panose="02020603050405020304" pitchFamily="18" charset="0"/>
                <a:ea typeface="Malgun Gothic" panose="020B0503020000020004" pitchFamily="34" charset="-127"/>
                <a:cs typeface="Times New Roman" panose="02020603050405020304" pitchFamily="18" charset="0"/>
              </a:endParaRPr>
            </a:p>
          </p:txBody>
        </p:sp>
        <p:pic>
          <p:nvPicPr>
            <p:cNvPr id="14" name="Picture 13" descr="enter image description here">
              <a:extLst>
                <a:ext uri="{FF2B5EF4-FFF2-40B4-BE49-F238E27FC236}">
                  <a16:creationId xmlns:a16="http://schemas.microsoft.com/office/drawing/2014/main" id="{B9AFD4F4-7A9B-B0A0-50A2-56E5552A12D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168" t="7143" r="53557" b="10196"/>
            <a:stretch/>
          </p:blipFill>
          <p:spPr bwMode="auto">
            <a:xfrm>
              <a:off x="1197324" y="3197784"/>
              <a:ext cx="2898666" cy="288080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6" name="TextBox 28">
                  <a:extLst>
                    <a:ext uri="{FF2B5EF4-FFF2-40B4-BE49-F238E27FC236}">
                      <a16:creationId xmlns:a16="http://schemas.microsoft.com/office/drawing/2014/main" id="{0FAA82F0-0443-DE8A-A0A8-82D08B86D055}"/>
                    </a:ext>
                  </a:extLst>
                </p:cNvPr>
                <p:cNvSpPr txBox="1"/>
                <p:nvPr/>
              </p:nvSpPr>
              <p:spPr>
                <a:xfrm>
                  <a:off x="742631" y="4465764"/>
                  <a:ext cx="458434" cy="338554"/>
                </a:xfrm>
                <a:prstGeom prst="rect">
                  <a:avLst/>
                </a:prstGeom>
                <a:solidFill>
                  <a:schemeClr val="bg1"/>
                </a:solidFill>
              </p:spPr>
              <p:txBody>
                <a:bodyPr wrap="square" rtlCol="0" anchor="ctr" anchorCtr="0">
                  <a:spAutoFit/>
                </a:bodyPr>
                <a:lstStyle/>
                <a:p>
                  <a:pPr marL="0" marR="0" fontAlgn="base">
                    <a:spcBef>
                      <a:spcPts val="0"/>
                    </a:spcBef>
                    <a:spcAft>
                      <a:spcPts val="0"/>
                    </a:spcAft>
                    <a:tabLst>
                      <a:tab pos="228600" algn="l"/>
                      <a:tab pos="2971800" algn="ctr"/>
                      <a:tab pos="5943600" algn="r"/>
                    </a:tabLst>
                  </a:pPr>
                  <a14:m>
                    <m:oMathPara xmlns:m="http://schemas.openxmlformats.org/officeDocument/2006/math">
                      <m:oMathParaPr>
                        <m:jc m:val="centerGroup"/>
                      </m:oMathParaPr>
                      <m:oMath xmlns:m="http://schemas.openxmlformats.org/officeDocument/2006/math">
                        <m:sSub>
                          <m:sSubPr>
                            <m:ctrlP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ctrlPr>
                          </m:sSubPr>
                          <m:e>
                            <m: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t>𝒘</m:t>
                            </m:r>
                          </m:e>
                          <m:sub>
                            <m:r>
                              <a:rPr lang="en-US" sz="1600" b="1" i="1" kern="1200">
                                <a:solidFill>
                                  <a:srgbClr val="000000"/>
                                </a:solidFill>
                                <a:effectLst/>
                                <a:latin typeface="Cambria Math" panose="02040503050406030204" pitchFamily="18" charset="0"/>
                                <a:ea typeface="Malgun Gothic" panose="020B0503020000020004" pitchFamily="34" charset="-127"/>
                                <a:cs typeface="Arial" panose="020B0604020202020204" pitchFamily="34" charset="0"/>
                              </a:rPr>
                              <m:t>𝟐</m:t>
                            </m:r>
                          </m:sub>
                        </m:sSub>
                      </m:oMath>
                    </m:oMathPara>
                  </a14:m>
                  <a:endParaRPr lang="en-US" sz="1400">
                    <a:effectLst/>
                    <a:latin typeface="Times New Roman" panose="02020603050405020304" pitchFamily="18" charset="0"/>
                    <a:ea typeface="Malgun Gothic" panose="020B0503020000020004" pitchFamily="34" charset="-127"/>
                    <a:cs typeface="Times New Roman" panose="02020603050405020304" pitchFamily="18" charset="0"/>
                  </a:endParaRPr>
                </a:p>
              </p:txBody>
            </p:sp>
          </mc:Choice>
          <mc:Fallback xmlns="">
            <p:sp>
              <p:nvSpPr>
                <p:cNvPr id="16" name="TextBox 28">
                  <a:extLst>
                    <a:ext uri="{FF2B5EF4-FFF2-40B4-BE49-F238E27FC236}">
                      <a16:creationId xmlns:a16="http://schemas.microsoft.com/office/drawing/2014/main" id="{0FAA82F0-0443-DE8A-A0A8-82D08B86D055}"/>
                    </a:ext>
                  </a:extLst>
                </p:cNvPr>
                <p:cNvSpPr txBox="1">
                  <a:spLocks noRot="1" noChangeAspect="1" noMove="1" noResize="1" noEditPoints="1" noAdjustHandles="1" noChangeArrowheads="1" noChangeShapeType="1" noTextEdit="1"/>
                </p:cNvSpPr>
                <p:nvPr/>
              </p:nvSpPr>
              <p:spPr>
                <a:xfrm>
                  <a:off x="742631" y="4465764"/>
                  <a:ext cx="458434" cy="338554"/>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06839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1379C4-5156-B10F-B94B-E66F07BCBEA8}"/>
              </a:ext>
            </a:extLst>
          </p:cNvPr>
          <p:cNvSpPr>
            <a:spLocks noGrp="1"/>
          </p:cNvSpPr>
          <p:nvPr>
            <p:ph type="body" sz="quarter" idx="10"/>
          </p:nvPr>
        </p:nvSpPr>
        <p:spPr>
          <a:xfrm>
            <a:off x="304800" y="603218"/>
            <a:ext cx="8534400" cy="474737"/>
          </a:xfrm>
        </p:spPr>
        <p:txBody>
          <a:bodyPr>
            <a:normAutofit/>
          </a:bodyPr>
          <a:lstStyle/>
          <a:p>
            <a:r>
              <a:rPr lang="en-US" sz="2000" dirty="0"/>
              <a:t>Use all data for training regularization</a:t>
            </a:r>
          </a:p>
        </p:txBody>
      </p:sp>
      <p:sp>
        <p:nvSpPr>
          <p:cNvPr id="3" name="Title 2">
            <a:extLst>
              <a:ext uri="{FF2B5EF4-FFF2-40B4-BE49-F238E27FC236}">
                <a16:creationId xmlns:a16="http://schemas.microsoft.com/office/drawing/2014/main" id="{F9DFABEA-56A8-0F0C-385E-366AABF208DB}"/>
              </a:ext>
            </a:extLst>
          </p:cNvPr>
          <p:cNvSpPr>
            <a:spLocks noGrp="1"/>
          </p:cNvSpPr>
          <p:nvPr>
            <p:ph type="title"/>
          </p:nvPr>
        </p:nvSpPr>
        <p:spPr/>
        <p:txBody>
          <a:bodyPr>
            <a:normAutofit fontScale="90000"/>
          </a:bodyPr>
          <a:lstStyle/>
          <a:p>
            <a:r>
              <a:rPr lang="en-US" dirty="0"/>
              <a:t>Ex8.8) Using Regularization Instead of Validation Set</a:t>
            </a:r>
          </a:p>
        </p:txBody>
      </p:sp>
      <p:sp>
        <p:nvSpPr>
          <p:cNvPr id="4" name="TextBox 3">
            <a:extLst>
              <a:ext uri="{FF2B5EF4-FFF2-40B4-BE49-F238E27FC236}">
                <a16:creationId xmlns:a16="http://schemas.microsoft.com/office/drawing/2014/main" id="{AEDF756C-52DA-CFBF-0E81-FC46D0EF450F}"/>
              </a:ext>
            </a:extLst>
          </p:cNvPr>
          <p:cNvSpPr txBox="1"/>
          <p:nvPr/>
        </p:nvSpPr>
        <p:spPr>
          <a:xfrm>
            <a:off x="959005" y="921839"/>
            <a:ext cx="6413935" cy="5816977"/>
          </a:xfrm>
          <a:prstGeom prst="rect">
            <a:avLst/>
          </a:prstGeom>
          <a:noFill/>
        </p:spPr>
        <p:txBody>
          <a:bodyPr wrap="none" rtlCol="0">
            <a:spAutoFit/>
          </a:bodyPr>
          <a:lstStyle/>
          <a:p>
            <a:r>
              <a:rPr lang="en-US" sz="1200" noProof="1">
                <a:latin typeface="Courier New" panose="02070309020205020404" pitchFamily="49" charset="0"/>
                <a:cs typeface="Courier New" panose="02070309020205020404" pitchFamily="49" charset="0"/>
              </a:rPr>
              <a:t>clear; close all; rng default</a:t>
            </a:r>
          </a:p>
          <a:p>
            <a:r>
              <a:rPr lang="en-US" sz="1200" noProof="1">
                <a:latin typeface="Courier New" panose="02070309020205020404" pitchFamily="49" charset="0"/>
                <a:cs typeface="Courier New" panose="02070309020205020404" pitchFamily="49" charset="0"/>
              </a:rPr>
              <a:t>a=0; b=4*pi; n=51; ns=15; nh=10; </a:t>
            </a:r>
          </a:p>
          <a:p>
            <a:r>
              <a:rPr lang="en-US" sz="1200" noProof="1">
                <a:latin typeface="Courier New" panose="02070309020205020404" pitchFamily="49" charset="0"/>
                <a:cs typeface="Courier New" panose="02070309020205020404" pitchFamily="49" charset="0"/>
              </a:rPr>
              <a:t>x=linspace(a,b,n);                             % Test grid points</a:t>
            </a:r>
          </a:p>
          <a:p>
            <a:r>
              <a:rPr lang="en-US" sz="1200" noProof="1">
                <a:latin typeface="Courier New" panose="02070309020205020404" pitchFamily="49" charset="0"/>
                <a:cs typeface="Courier New" panose="02070309020205020404" pitchFamily="49" charset="0"/>
              </a:rPr>
              <a:t>z=0.2*x+sin(x);                                   % True function</a:t>
            </a:r>
          </a:p>
          <a:p>
            <a:r>
              <a:rPr lang="en-US" sz="1200" noProof="1">
                <a:latin typeface="Courier New" panose="02070309020205020404" pitchFamily="49" charset="0"/>
                <a:cs typeface="Courier New" panose="02070309020205020404" pitchFamily="49" charset="0"/>
              </a:rPr>
              <a:t>xx=linspace(a,b,ns);                     % Equally spaced samples</a:t>
            </a:r>
          </a:p>
          <a:p>
            <a:r>
              <a:rPr lang="en-US" sz="1200" noProof="1">
                <a:latin typeface="Courier New" panose="02070309020205020404" pitchFamily="49" charset="0"/>
                <a:cs typeface="Courier New" panose="02070309020205020404" pitchFamily="49" charset="0"/>
              </a:rPr>
              <a:t>yy=0.2*xx+sin(xx);</a:t>
            </a:r>
          </a:p>
          <a:p>
            <a:r>
              <a:rPr lang="en-US" sz="1200" noProof="1">
                <a:latin typeface="Courier New" panose="02070309020205020404" pitchFamily="49" charset="0"/>
                <a:cs typeface="Courier New" panose="02070309020205020404" pitchFamily="49" charset="0"/>
              </a:rPr>
              <a:t>%</a:t>
            </a:r>
          </a:p>
          <a:p>
            <a:r>
              <a:rPr lang="en-US" sz="1200" noProof="1">
                <a:latin typeface="Courier New" panose="02070309020205020404" pitchFamily="49" charset="0"/>
                <a:cs typeface="Courier New" panose="02070309020205020404" pitchFamily="49" charset="0"/>
              </a:rPr>
              <a:t>figure(1); hold on</a:t>
            </a:r>
          </a:p>
          <a:p>
            <a:r>
              <a:rPr lang="en-US" sz="1200" noProof="1">
                <a:latin typeface="Courier New" panose="02070309020205020404" pitchFamily="49" charset="0"/>
                <a:cs typeface="Courier New" panose="02070309020205020404" pitchFamily="49" charset="0"/>
              </a:rPr>
              <a:t>for i=1:20                                   % Repetition of FFNN</a:t>
            </a:r>
          </a:p>
          <a:p>
            <a:r>
              <a:rPr lang="en-US" sz="1200" noProof="1">
                <a:latin typeface="Courier New" panose="02070309020205020404" pitchFamily="49" charset="0"/>
                <a:cs typeface="Courier New" panose="02070309020205020404" pitchFamily="49" charset="0"/>
              </a:rPr>
              <a:t> v=randn(1,ns); v=0.3*(v-mean(v))/std(v); </a:t>
            </a:r>
          </a:p>
          <a:p>
            <a:r>
              <a:rPr lang="en-US" sz="1200" noProof="1">
                <a:latin typeface="Courier New" panose="02070309020205020404" pitchFamily="49" charset="0"/>
                <a:cs typeface="Courier New" panose="02070309020205020404" pitchFamily="49" charset="0"/>
              </a:rPr>
              <a:t> yy=0.2*xx+sin(xx)+v;                          % Add random noise</a:t>
            </a:r>
          </a:p>
          <a:p>
            <a:r>
              <a:rPr lang="en-US" sz="1200" noProof="1">
                <a:latin typeface="Courier New" panose="02070309020205020404" pitchFamily="49" charset="0"/>
                <a:cs typeface="Courier New" panose="02070309020205020404" pitchFamily="49" charset="0"/>
              </a:rPr>
              <a:t> %</a:t>
            </a:r>
          </a:p>
          <a:p>
            <a:r>
              <a:rPr lang="en-US" sz="1200" noProof="1">
                <a:latin typeface="Courier New" panose="02070309020205020404" pitchFamily="49" charset="0"/>
                <a:cs typeface="Courier New" panose="02070309020205020404" pitchFamily="49" charset="0"/>
              </a:rPr>
              <a:t> net=feedforwardnet(nh,'traincgf');% create two-layer network model</a:t>
            </a:r>
          </a:p>
          <a:p>
            <a:r>
              <a:rPr lang="en-US" sz="1200" noProof="1">
                <a:latin typeface="Courier New" panose="02070309020205020404" pitchFamily="49" charset="0"/>
                <a:cs typeface="Courier New" panose="02070309020205020404" pitchFamily="49" charset="0"/>
              </a:rPr>
              <a:t> net=configure(net,xx,yy);</a:t>
            </a:r>
          </a:p>
          <a:p>
            <a:r>
              <a:rPr lang="en-US" sz="1200" noProof="1">
                <a:latin typeface="Courier New" panose="02070309020205020404" pitchFamily="49" charset="0"/>
                <a:cs typeface="Courier New" panose="02070309020205020404" pitchFamily="49" charset="0"/>
              </a:rPr>
              <a:t> </a:t>
            </a:r>
            <a:r>
              <a:rPr lang="en-US" sz="1200" b="1" noProof="1">
                <a:solidFill>
                  <a:srgbClr val="FF0000"/>
                </a:solidFill>
                <a:latin typeface="Courier New" panose="02070309020205020404" pitchFamily="49" charset="0"/>
                <a:cs typeface="Courier New" panose="02070309020205020404" pitchFamily="49" charset="0"/>
              </a:rPr>
              <a:t>net.performParam.regularization=0.01</a:t>
            </a:r>
            <a:r>
              <a:rPr lang="en-US" sz="1200" noProof="1">
                <a:latin typeface="Courier New" panose="02070309020205020404" pitchFamily="49" charset="0"/>
                <a:cs typeface="Courier New" panose="02070309020205020404" pitchFamily="49" charset="0"/>
              </a:rPr>
              <a:t>;</a:t>
            </a:r>
          </a:p>
          <a:p>
            <a:r>
              <a:rPr lang="en-US" sz="1200" noProof="1">
                <a:latin typeface="Courier New" panose="02070309020205020404" pitchFamily="49" charset="0"/>
                <a:cs typeface="Courier New" panose="02070309020205020404" pitchFamily="49" charset="0"/>
              </a:rPr>
              <a:t> %</a:t>
            </a:r>
          </a:p>
          <a:p>
            <a:r>
              <a:rPr lang="en-US" sz="1200" noProof="1">
                <a:latin typeface="Courier New" panose="02070309020205020404" pitchFamily="49" charset="0"/>
                <a:cs typeface="Courier New" panose="02070309020205020404" pitchFamily="49" charset="0"/>
              </a:rPr>
              <a:t> all=1:ns; valInd=[]; testInd=[];</a:t>
            </a:r>
          </a:p>
          <a:p>
            <a:r>
              <a:rPr lang="en-US" sz="1200" noProof="1">
                <a:latin typeface="Courier New" panose="02070309020205020404" pitchFamily="49" charset="0"/>
                <a:cs typeface="Courier New" panose="02070309020205020404" pitchFamily="49" charset="0"/>
              </a:rPr>
              <a:t> net.divideFcn = 'divideind';                    % Fixed datasets</a:t>
            </a:r>
          </a:p>
          <a:p>
            <a:r>
              <a:rPr lang="en-US" sz="1200" noProof="1">
                <a:latin typeface="Courier New" panose="02070309020205020404" pitchFamily="49" charset="0"/>
                <a:cs typeface="Courier New" panose="02070309020205020404" pitchFamily="49" charset="0"/>
              </a:rPr>
              <a:t> net.divideParam.valInd=valInd;</a:t>
            </a:r>
          </a:p>
          <a:p>
            <a:r>
              <a:rPr lang="en-US" sz="1200" noProof="1">
                <a:latin typeface="Courier New" panose="02070309020205020404" pitchFamily="49" charset="0"/>
                <a:cs typeface="Courier New" panose="02070309020205020404" pitchFamily="49" charset="0"/>
              </a:rPr>
              <a:t> net.divideParam.testInd=testInd;</a:t>
            </a:r>
          </a:p>
          <a:p>
            <a:r>
              <a:rPr lang="en-US" sz="1200" noProof="1">
                <a:latin typeface="Courier New" panose="02070309020205020404" pitchFamily="49" charset="0"/>
                <a:cs typeface="Courier New" panose="02070309020205020404" pitchFamily="49" charset="0"/>
              </a:rPr>
              <a:t> net.divideParam.trainInd=setdiff(setdiff(all,valInd),testInd);</a:t>
            </a:r>
          </a:p>
          <a:p>
            <a:r>
              <a:rPr lang="en-US" sz="1200" noProof="1">
                <a:latin typeface="Courier New" panose="02070309020205020404" pitchFamily="49" charset="0"/>
                <a:cs typeface="Courier New" panose="02070309020205020404" pitchFamily="49" charset="0"/>
              </a:rPr>
              <a:t> %</a:t>
            </a:r>
          </a:p>
          <a:p>
            <a:r>
              <a:rPr lang="en-US" sz="1200" noProof="1">
                <a:latin typeface="Courier New" panose="02070309020205020404" pitchFamily="49" charset="0"/>
                <a:cs typeface="Courier New" panose="02070309020205020404" pitchFamily="49" charset="0"/>
              </a:rPr>
              <a:t> [netModel,trainRecor]=train(net,xx,yy);  % train the model 'net'</a:t>
            </a:r>
          </a:p>
          <a:p>
            <a:r>
              <a:rPr lang="en-US" sz="1200" noProof="1">
                <a:latin typeface="Courier New" panose="02070309020205020404" pitchFamily="49" charset="0"/>
                <a:cs typeface="Courier New" panose="02070309020205020404" pitchFamily="49" charset="0"/>
              </a:rPr>
              <a:t> zNN=sim(netModel,x);                    % FFNN model predictions</a:t>
            </a:r>
          </a:p>
          <a:p>
            <a:r>
              <a:rPr lang="en-US" sz="1200" noProof="1">
                <a:latin typeface="Courier New" panose="02070309020205020404" pitchFamily="49" charset="0"/>
                <a:cs typeface="Courier New" panose="02070309020205020404" pitchFamily="49" charset="0"/>
              </a:rPr>
              <a:t> plot(x,zNN,'k');</a:t>
            </a:r>
          </a:p>
          <a:p>
            <a:r>
              <a:rPr lang="en-US" sz="1200" noProof="1">
                <a:latin typeface="Courier New" panose="02070309020205020404" pitchFamily="49" charset="0"/>
                <a:cs typeface="Courier New" panose="02070309020205020404" pitchFamily="49" charset="0"/>
              </a:rPr>
              <a:t> %</a:t>
            </a:r>
          </a:p>
          <a:p>
            <a:r>
              <a:rPr lang="en-US" sz="1200" noProof="1">
                <a:latin typeface="Courier New" panose="02070309020205020404" pitchFamily="49" charset="0"/>
                <a:cs typeface="Courier New" panose="02070309020205020404" pitchFamily="49" charset="0"/>
              </a:rPr>
              <a:t> RMSE(i)=sqrt((z-zNN)*(z-zNN)'/n);            % RMSE at test grid</a:t>
            </a:r>
          </a:p>
          <a:p>
            <a:r>
              <a:rPr lang="en-US" sz="1200" noProof="1">
                <a:latin typeface="Courier New" panose="02070309020205020404" pitchFamily="49" charset="0"/>
                <a:cs typeface="Courier New" panose="02070309020205020404" pitchFamily="49" charset="0"/>
              </a:rPr>
              <a:t>end</a:t>
            </a:r>
          </a:p>
          <a:p>
            <a:r>
              <a:rPr lang="en-US" sz="1200" noProof="1">
                <a:latin typeface="Courier New" panose="02070309020205020404" pitchFamily="49" charset="0"/>
                <a:cs typeface="Courier New" panose="02070309020205020404" pitchFamily="49" charset="0"/>
              </a:rPr>
              <a:t>plot(x,z,'r',xx, yy,'or'); hold off</a:t>
            </a:r>
          </a:p>
          <a:p>
            <a:r>
              <a:rPr lang="en-US" sz="1200" noProof="1">
                <a:latin typeface="Courier New" panose="02070309020205020404" pitchFamily="49" charset="0"/>
                <a:cs typeface="Courier New" panose="02070309020205020404" pitchFamily="49" charset="0"/>
              </a:rPr>
              <a:t>m=mean(RMSE), s=std(RMSE)   % Mean and standard deviation of RMSE</a:t>
            </a:r>
          </a:p>
        </p:txBody>
      </p:sp>
    </p:spTree>
    <p:extLst>
      <p:ext uri="{BB962C8B-B14F-4D97-AF65-F5344CB8AC3E}">
        <p14:creationId xmlns:p14="http://schemas.microsoft.com/office/powerpoint/2010/main" val="6050434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DFC42-8112-4B57-07E6-1C0FEC18E531}"/>
              </a:ext>
            </a:extLst>
          </p:cNvPr>
          <p:cNvSpPr>
            <a:spLocks noGrp="1"/>
          </p:cNvSpPr>
          <p:nvPr>
            <p:ph type="title"/>
          </p:nvPr>
        </p:nvSpPr>
        <p:spPr/>
        <p:txBody>
          <a:bodyPr>
            <a:normAutofit fontScale="90000"/>
          </a:bodyPr>
          <a:lstStyle/>
          <a:p>
            <a:r>
              <a:rPr lang="en-US" dirty="0"/>
              <a:t>Ex8.8) Using Regularization Instead of Validation Set </a:t>
            </a:r>
            <a:r>
              <a:rPr lang="en-US" i="1" dirty="0"/>
              <a:t>cont</a:t>
            </a:r>
            <a:r>
              <a:rPr lang="en-US" dirty="0"/>
              <a:t>.</a:t>
            </a:r>
          </a:p>
        </p:txBody>
      </p:sp>
      <p:grpSp>
        <p:nvGrpSpPr>
          <p:cNvPr id="294" name="Group 293">
            <a:extLst>
              <a:ext uri="{FF2B5EF4-FFF2-40B4-BE49-F238E27FC236}">
                <a16:creationId xmlns:a16="http://schemas.microsoft.com/office/drawing/2014/main" id="{C2D58B68-FBB5-9CFE-3C38-6DE64A22E345}"/>
              </a:ext>
            </a:extLst>
          </p:cNvPr>
          <p:cNvGrpSpPr/>
          <p:nvPr/>
        </p:nvGrpSpPr>
        <p:grpSpPr>
          <a:xfrm>
            <a:off x="1040973" y="842004"/>
            <a:ext cx="6618177" cy="5490992"/>
            <a:chOff x="308684" y="585790"/>
            <a:chExt cx="7104947" cy="5894857"/>
          </a:xfrm>
        </p:grpSpPr>
        <p:grpSp>
          <p:nvGrpSpPr>
            <p:cNvPr id="4" name="Group 4">
              <a:extLst>
                <a:ext uri="{FF2B5EF4-FFF2-40B4-BE49-F238E27FC236}">
                  <a16:creationId xmlns:a16="http://schemas.microsoft.com/office/drawing/2014/main" id="{BFD16B53-97FB-0120-17E9-24F79DE4A091}"/>
                </a:ext>
              </a:extLst>
            </p:cNvPr>
            <p:cNvGrpSpPr>
              <a:grpSpLocks noChangeAspect="1"/>
            </p:cNvGrpSpPr>
            <p:nvPr/>
          </p:nvGrpSpPr>
          <p:grpSpPr bwMode="auto">
            <a:xfrm>
              <a:off x="630240" y="585790"/>
              <a:ext cx="3094040" cy="2540003"/>
              <a:chOff x="397" y="369"/>
              <a:chExt cx="1949" cy="1600"/>
            </a:xfrm>
          </p:grpSpPr>
          <p:sp>
            <p:nvSpPr>
              <p:cNvPr id="5" name="Line 6">
                <a:extLst>
                  <a:ext uri="{FF2B5EF4-FFF2-40B4-BE49-F238E27FC236}">
                    <a16:creationId xmlns:a16="http://schemas.microsoft.com/office/drawing/2014/main" id="{EE5F599F-283D-F43A-9B94-5C9730486AC6}"/>
                  </a:ext>
                </a:extLst>
              </p:cNvPr>
              <p:cNvSpPr>
                <a:spLocks noChangeShapeType="1"/>
              </p:cNvSpPr>
              <p:nvPr/>
            </p:nvSpPr>
            <p:spPr bwMode="auto">
              <a:xfrm>
                <a:off x="487" y="1833"/>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 name="Line 7">
                <a:extLst>
                  <a:ext uri="{FF2B5EF4-FFF2-40B4-BE49-F238E27FC236}">
                    <a16:creationId xmlns:a16="http://schemas.microsoft.com/office/drawing/2014/main" id="{DBBBD2AD-9048-203D-69B0-784A295CF4E6}"/>
                  </a:ext>
                </a:extLst>
              </p:cNvPr>
              <p:cNvSpPr>
                <a:spLocks noChangeShapeType="1"/>
              </p:cNvSpPr>
              <p:nvPr/>
            </p:nvSpPr>
            <p:spPr bwMode="auto">
              <a:xfrm flipV="1">
                <a:off x="487"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 name="Line 8">
                <a:extLst>
                  <a:ext uri="{FF2B5EF4-FFF2-40B4-BE49-F238E27FC236}">
                    <a16:creationId xmlns:a16="http://schemas.microsoft.com/office/drawing/2014/main" id="{CD2C90BA-33A4-1F73-3590-0AC398BEC097}"/>
                  </a:ext>
                </a:extLst>
              </p:cNvPr>
              <p:cNvSpPr>
                <a:spLocks noChangeShapeType="1"/>
              </p:cNvSpPr>
              <p:nvPr/>
            </p:nvSpPr>
            <p:spPr bwMode="auto">
              <a:xfrm flipV="1">
                <a:off x="742"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 name="Line 9">
                <a:extLst>
                  <a:ext uri="{FF2B5EF4-FFF2-40B4-BE49-F238E27FC236}">
                    <a16:creationId xmlns:a16="http://schemas.microsoft.com/office/drawing/2014/main" id="{7FDCF203-7C30-112E-E6E4-DAC949E5BE40}"/>
                  </a:ext>
                </a:extLst>
              </p:cNvPr>
              <p:cNvSpPr>
                <a:spLocks noChangeShapeType="1"/>
              </p:cNvSpPr>
              <p:nvPr/>
            </p:nvSpPr>
            <p:spPr bwMode="auto">
              <a:xfrm flipV="1">
                <a:off x="998"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 name="Line 10">
                <a:extLst>
                  <a:ext uri="{FF2B5EF4-FFF2-40B4-BE49-F238E27FC236}">
                    <a16:creationId xmlns:a16="http://schemas.microsoft.com/office/drawing/2014/main" id="{EFF8CECF-9CCE-200C-28AA-AEB9757CB32B}"/>
                  </a:ext>
                </a:extLst>
              </p:cNvPr>
              <p:cNvSpPr>
                <a:spLocks noChangeShapeType="1"/>
              </p:cNvSpPr>
              <p:nvPr/>
            </p:nvSpPr>
            <p:spPr bwMode="auto">
              <a:xfrm flipV="1">
                <a:off x="1254"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 name="Line 11">
                <a:extLst>
                  <a:ext uri="{FF2B5EF4-FFF2-40B4-BE49-F238E27FC236}">
                    <a16:creationId xmlns:a16="http://schemas.microsoft.com/office/drawing/2014/main" id="{CAFC62E7-DCC9-1E67-74C5-59442A817F3C}"/>
                  </a:ext>
                </a:extLst>
              </p:cNvPr>
              <p:cNvSpPr>
                <a:spLocks noChangeShapeType="1"/>
              </p:cNvSpPr>
              <p:nvPr/>
            </p:nvSpPr>
            <p:spPr bwMode="auto">
              <a:xfrm flipV="1">
                <a:off x="1509"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 name="Line 12">
                <a:extLst>
                  <a:ext uri="{FF2B5EF4-FFF2-40B4-BE49-F238E27FC236}">
                    <a16:creationId xmlns:a16="http://schemas.microsoft.com/office/drawing/2014/main" id="{A87C0B41-D488-34DB-85B0-12FF97A2D315}"/>
                  </a:ext>
                </a:extLst>
              </p:cNvPr>
              <p:cNvSpPr>
                <a:spLocks noChangeShapeType="1"/>
              </p:cNvSpPr>
              <p:nvPr/>
            </p:nvSpPr>
            <p:spPr bwMode="auto">
              <a:xfrm flipV="1">
                <a:off x="1765"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 name="Line 13">
                <a:extLst>
                  <a:ext uri="{FF2B5EF4-FFF2-40B4-BE49-F238E27FC236}">
                    <a16:creationId xmlns:a16="http://schemas.microsoft.com/office/drawing/2014/main" id="{D0E55476-3DC1-B223-7FFB-CA3418B9E7AD}"/>
                  </a:ext>
                </a:extLst>
              </p:cNvPr>
              <p:cNvSpPr>
                <a:spLocks noChangeShapeType="1"/>
              </p:cNvSpPr>
              <p:nvPr/>
            </p:nvSpPr>
            <p:spPr bwMode="auto">
              <a:xfrm flipV="1">
                <a:off x="2020"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 name="Line 14">
                <a:extLst>
                  <a:ext uri="{FF2B5EF4-FFF2-40B4-BE49-F238E27FC236}">
                    <a16:creationId xmlns:a16="http://schemas.microsoft.com/office/drawing/2014/main" id="{F106086F-7216-D98C-5017-C256D26B37E5}"/>
                  </a:ext>
                </a:extLst>
              </p:cNvPr>
              <p:cNvSpPr>
                <a:spLocks noChangeShapeType="1"/>
              </p:cNvSpPr>
              <p:nvPr/>
            </p:nvSpPr>
            <p:spPr bwMode="auto">
              <a:xfrm flipV="1">
                <a:off x="2276"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 name="Rectangle 15">
                <a:extLst>
                  <a:ext uri="{FF2B5EF4-FFF2-40B4-BE49-F238E27FC236}">
                    <a16:creationId xmlns:a16="http://schemas.microsoft.com/office/drawing/2014/main" id="{FC8B7260-8292-E01E-016F-1BD1DB5AC064}"/>
                  </a:ext>
                </a:extLst>
              </p:cNvPr>
              <p:cNvSpPr>
                <a:spLocks noChangeArrowheads="1"/>
              </p:cNvSpPr>
              <p:nvPr/>
            </p:nvSpPr>
            <p:spPr bwMode="auto">
              <a:xfrm>
                <a:off x="470"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 name="Rectangle 16">
                <a:extLst>
                  <a:ext uri="{FF2B5EF4-FFF2-40B4-BE49-F238E27FC236}">
                    <a16:creationId xmlns:a16="http://schemas.microsoft.com/office/drawing/2014/main" id="{42CF711D-443E-83F7-A868-A1BF170EC7DE}"/>
                  </a:ext>
                </a:extLst>
              </p:cNvPr>
              <p:cNvSpPr>
                <a:spLocks noChangeArrowheads="1"/>
              </p:cNvSpPr>
              <p:nvPr/>
            </p:nvSpPr>
            <p:spPr bwMode="auto">
              <a:xfrm>
                <a:off x="726"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 name="Rectangle 17">
                <a:extLst>
                  <a:ext uri="{FF2B5EF4-FFF2-40B4-BE49-F238E27FC236}">
                    <a16:creationId xmlns:a16="http://schemas.microsoft.com/office/drawing/2014/main" id="{0BFA0E49-D7E0-692E-8397-2D386941F348}"/>
                  </a:ext>
                </a:extLst>
              </p:cNvPr>
              <p:cNvSpPr>
                <a:spLocks noChangeArrowheads="1"/>
              </p:cNvSpPr>
              <p:nvPr/>
            </p:nvSpPr>
            <p:spPr bwMode="auto">
              <a:xfrm>
                <a:off x="982"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 name="Rectangle 18">
                <a:extLst>
                  <a:ext uri="{FF2B5EF4-FFF2-40B4-BE49-F238E27FC236}">
                    <a16:creationId xmlns:a16="http://schemas.microsoft.com/office/drawing/2014/main" id="{62753F76-E08F-5E2D-1018-4A0BCADD9172}"/>
                  </a:ext>
                </a:extLst>
              </p:cNvPr>
              <p:cNvSpPr>
                <a:spLocks noChangeArrowheads="1"/>
              </p:cNvSpPr>
              <p:nvPr/>
            </p:nvSpPr>
            <p:spPr bwMode="auto">
              <a:xfrm>
                <a:off x="1237"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8" name="Rectangle 19">
                <a:extLst>
                  <a:ext uri="{FF2B5EF4-FFF2-40B4-BE49-F238E27FC236}">
                    <a16:creationId xmlns:a16="http://schemas.microsoft.com/office/drawing/2014/main" id="{6B701002-2167-62B8-A589-7B8C2281C6A2}"/>
                  </a:ext>
                </a:extLst>
              </p:cNvPr>
              <p:cNvSpPr>
                <a:spLocks noChangeArrowheads="1"/>
              </p:cNvSpPr>
              <p:nvPr/>
            </p:nvSpPr>
            <p:spPr bwMode="auto">
              <a:xfrm>
                <a:off x="1493"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9" name="Rectangle 20">
                <a:extLst>
                  <a:ext uri="{FF2B5EF4-FFF2-40B4-BE49-F238E27FC236}">
                    <a16:creationId xmlns:a16="http://schemas.microsoft.com/office/drawing/2014/main" id="{B66523CE-A1FA-9F98-4E7E-04F3FEF089C1}"/>
                  </a:ext>
                </a:extLst>
              </p:cNvPr>
              <p:cNvSpPr>
                <a:spLocks noChangeArrowheads="1"/>
              </p:cNvSpPr>
              <p:nvPr/>
            </p:nvSpPr>
            <p:spPr bwMode="auto">
              <a:xfrm>
                <a:off x="1736" y="186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0" name="Rectangle 21">
                <a:extLst>
                  <a:ext uri="{FF2B5EF4-FFF2-40B4-BE49-F238E27FC236}">
                    <a16:creationId xmlns:a16="http://schemas.microsoft.com/office/drawing/2014/main" id="{537F6DD1-FF43-9E28-63ED-F9F2CB987423}"/>
                  </a:ext>
                </a:extLst>
              </p:cNvPr>
              <p:cNvSpPr>
                <a:spLocks noChangeArrowheads="1"/>
              </p:cNvSpPr>
              <p:nvPr/>
            </p:nvSpPr>
            <p:spPr bwMode="auto">
              <a:xfrm>
                <a:off x="1991" y="186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1" name="Rectangle 22">
                <a:extLst>
                  <a:ext uri="{FF2B5EF4-FFF2-40B4-BE49-F238E27FC236}">
                    <a16:creationId xmlns:a16="http://schemas.microsoft.com/office/drawing/2014/main" id="{EB47F9E7-4E0E-CBE0-A86D-9517D78A2895}"/>
                  </a:ext>
                </a:extLst>
              </p:cNvPr>
              <p:cNvSpPr>
                <a:spLocks noChangeArrowheads="1"/>
              </p:cNvSpPr>
              <p:nvPr/>
            </p:nvSpPr>
            <p:spPr bwMode="auto">
              <a:xfrm>
                <a:off x="2247" y="186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 name="Line 23">
                <a:extLst>
                  <a:ext uri="{FF2B5EF4-FFF2-40B4-BE49-F238E27FC236}">
                    <a16:creationId xmlns:a16="http://schemas.microsoft.com/office/drawing/2014/main" id="{E03E2944-2793-C882-734F-B0849E52AFC6}"/>
                  </a:ext>
                </a:extLst>
              </p:cNvPr>
              <p:cNvSpPr>
                <a:spLocks noChangeShapeType="1"/>
              </p:cNvSpPr>
              <p:nvPr/>
            </p:nvSpPr>
            <p:spPr bwMode="auto">
              <a:xfrm flipV="1">
                <a:off x="487" y="419"/>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 name="Line 24">
                <a:extLst>
                  <a:ext uri="{FF2B5EF4-FFF2-40B4-BE49-F238E27FC236}">
                    <a16:creationId xmlns:a16="http://schemas.microsoft.com/office/drawing/2014/main" id="{11FC5DC5-CC81-998E-81CB-3627F64B646D}"/>
                  </a:ext>
                </a:extLst>
              </p:cNvPr>
              <p:cNvSpPr>
                <a:spLocks noChangeShapeType="1"/>
              </p:cNvSpPr>
              <p:nvPr/>
            </p:nvSpPr>
            <p:spPr bwMode="auto">
              <a:xfrm>
                <a:off x="487" y="183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 name="Line 25">
                <a:extLst>
                  <a:ext uri="{FF2B5EF4-FFF2-40B4-BE49-F238E27FC236}">
                    <a16:creationId xmlns:a16="http://schemas.microsoft.com/office/drawing/2014/main" id="{1A619276-D14B-ECD4-0B23-94C2B0B586F0}"/>
                  </a:ext>
                </a:extLst>
              </p:cNvPr>
              <p:cNvSpPr>
                <a:spLocks noChangeShapeType="1"/>
              </p:cNvSpPr>
              <p:nvPr/>
            </p:nvSpPr>
            <p:spPr bwMode="auto">
              <a:xfrm>
                <a:off x="487" y="169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 name="Line 26">
                <a:extLst>
                  <a:ext uri="{FF2B5EF4-FFF2-40B4-BE49-F238E27FC236}">
                    <a16:creationId xmlns:a16="http://schemas.microsoft.com/office/drawing/2014/main" id="{7E38994A-9439-A8AF-80A2-8BCC6CAC581C}"/>
                  </a:ext>
                </a:extLst>
              </p:cNvPr>
              <p:cNvSpPr>
                <a:spLocks noChangeShapeType="1"/>
              </p:cNvSpPr>
              <p:nvPr/>
            </p:nvSpPr>
            <p:spPr bwMode="auto">
              <a:xfrm>
                <a:off x="487" y="155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 name="Line 27">
                <a:extLst>
                  <a:ext uri="{FF2B5EF4-FFF2-40B4-BE49-F238E27FC236}">
                    <a16:creationId xmlns:a16="http://schemas.microsoft.com/office/drawing/2014/main" id="{BA951525-803A-18CE-B5C8-90EF409E5749}"/>
                  </a:ext>
                </a:extLst>
              </p:cNvPr>
              <p:cNvSpPr>
                <a:spLocks noChangeShapeType="1"/>
              </p:cNvSpPr>
              <p:nvPr/>
            </p:nvSpPr>
            <p:spPr bwMode="auto">
              <a:xfrm>
                <a:off x="487" y="140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7" name="Line 28">
                <a:extLst>
                  <a:ext uri="{FF2B5EF4-FFF2-40B4-BE49-F238E27FC236}">
                    <a16:creationId xmlns:a16="http://schemas.microsoft.com/office/drawing/2014/main" id="{333032F3-139A-B081-4C66-46FF74689F26}"/>
                  </a:ext>
                </a:extLst>
              </p:cNvPr>
              <p:cNvSpPr>
                <a:spLocks noChangeShapeType="1"/>
              </p:cNvSpPr>
              <p:nvPr/>
            </p:nvSpPr>
            <p:spPr bwMode="auto">
              <a:xfrm>
                <a:off x="487" y="126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8" name="Line 29">
                <a:extLst>
                  <a:ext uri="{FF2B5EF4-FFF2-40B4-BE49-F238E27FC236}">
                    <a16:creationId xmlns:a16="http://schemas.microsoft.com/office/drawing/2014/main" id="{3383F1E2-30CC-9B66-C9D3-FBE984BC4631}"/>
                  </a:ext>
                </a:extLst>
              </p:cNvPr>
              <p:cNvSpPr>
                <a:spLocks noChangeShapeType="1"/>
              </p:cNvSpPr>
              <p:nvPr/>
            </p:nvSpPr>
            <p:spPr bwMode="auto">
              <a:xfrm>
                <a:off x="487" y="112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9" name="Line 30">
                <a:extLst>
                  <a:ext uri="{FF2B5EF4-FFF2-40B4-BE49-F238E27FC236}">
                    <a16:creationId xmlns:a16="http://schemas.microsoft.com/office/drawing/2014/main" id="{B41DC114-40DE-150D-9331-439D591873DE}"/>
                  </a:ext>
                </a:extLst>
              </p:cNvPr>
              <p:cNvSpPr>
                <a:spLocks noChangeShapeType="1"/>
              </p:cNvSpPr>
              <p:nvPr/>
            </p:nvSpPr>
            <p:spPr bwMode="auto">
              <a:xfrm>
                <a:off x="487" y="98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0" name="Line 31">
                <a:extLst>
                  <a:ext uri="{FF2B5EF4-FFF2-40B4-BE49-F238E27FC236}">
                    <a16:creationId xmlns:a16="http://schemas.microsoft.com/office/drawing/2014/main" id="{B9233C48-1981-5E25-4CE2-9996F4A88897}"/>
                  </a:ext>
                </a:extLst>
              </p:cNvPr>
              <p:cNvSpPr>
                <a:spLocks noChangeShapeType="1"/>
              </p:cNvSpPr>
              <p:nvPr/>
            </p:nvSpPr>
            <p:spPr bwMode="auto">
              <a:xfrm>
                <a:off x="487" y="84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1" name="Line 32">
                <a:extLst>
                  <a:ext uri="{FF2B5EF4-FFF2-40B4-BE49-F238E27FC236}">
                    <a16:creationId xmlns:a16="http://schemas.microsoft.com/office/drawing/2014/main" id="{E708F86E-2E4F-9134-CC8A-0D46F6B19388}"/>
                  </a:ext>
                </a:extLst>
              </p:cNvPr>
              <p:cNvSpPr>
                <a:spLocks noChangeShapeType="1"/>
              </p:cNvSpPr>
              <p:nvPr/>
            </p:nvSpPr>
            <p:spPr bwMode="auto">
              <a:xfrm>
                <a:off x="487" y="70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2" name="Line 33">
                <a:extLst>
                  <a:ext uri="{FF2B5EF4-FFF2-40B4-BE49-F238E27FC236}">
                    <a16:creationId xmlns:a16="http://schemas.microsoft.com/office/drawing/2014/main" id="{66D420C3-7FFC-B536-D1BC-7E79EB019067}"/>
                  </a:ext>
                </a:extLst>
              </p:cNvPr>
              <p:cNvSpPr>
                <a:spLocks noChangeShapeType="1"/>
              </p:cNvSpPr>
              <p:nvPr/>
            </p:nvSpPr>
            <p:spPr bwMode="auto">
              <a:xfrm>
                <a:off x="487" y="56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3" name="Line 34">
                <a:extLst>
                  <a:ext uri="{FF2B5EF4-FFF2-40B4-BE49-F238E27FC236}">
                    <a16:creationId xmlns:a16="http://schemas.microsoft.com/office/drawing/2014/main" id="{D62D2645-2B4A-3C0C-1368-F73FC044ADF0}"/>
                  </a:ext>
                </a:extLst>
              </p:cNvPr>
              <p:cNvSpPr>
                <a:spLocks noChangeShapeType="1"/>
              </p:cNvSpPr>
              <p:nvPr/>
            </p:nvSpPr>
            <p:spPr bwMode="auto">
              <a:xfrm>
                <a:off x="487" y="4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34" name="Rectangle 35">
                <a:extLst>
                  <a:ext uri="{FF2B5EF4-FFF2-40B4-BE49-F238E27FC236}">
                    <a16:creationId xmlns:a16="http://schemas.microsoft.com/office/drawing/2014/main" id="{FF290147-5956-7264-435B-CEBF13247E8E}"/>
                  </a:ext>
                </a:extLst>
              </p:cNvPr>
              <p:cNvSpPr>
                <a:spLocks noChangeArrowheads="1"/>
              </p:cNvSpPr>
              <p:nvPr/>
            </p:nvSpPr>
            <p:spPr bwMode="auto">
              <a:xfrm>
                <a:off x="397" y="1784"/>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-1</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35" name="Rectangle 37">
                <a:extLst>
                  <a:ext uri="{FF2B5EF4-FFF2-40B4-BE49-F238E27FC236}">
                    <a16:creationId xmlns:a16="http://schemas.microsoft.com/office/drawing/2014/main" id="{E4C19960-C609-6190-AC85-BB80BA4E7CD2}"/>
                  </a:ext>
                </a:extLst>
              </p:cNvPr>
              <p:cNvSpPr>
                <a:spLocks noChangeArrowheads="1"/>
              </p:cNvSpPr>
              <p:nvPr/>
            </p:nvSpPr>
            <p:spPr bwMode="auto">
              <a:xfrm>
                <a:off x="413" y="149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6" name="Rectangle 39">
                <a:extLst>
                  <a:ext uri="{FF2B5EF4-FFF2-40B4-BE49-F238E27FC236}">
                    <a16:creationId xmlns:a16="http://schemas.microsoft.com/office/drawing/2014/main" id="{F83152D6-2B50-3101-A677-FDC0F85C5BBD}"/>
                  </a:ext>
                </a:extLst>
              </p:cNvPr>
              <p:cNvSpPr>
                <a:spLocks noChangeArrowheads="1"/>
              </p:cNvSpPr>
              <p:nvPr/>
            </p:nvSpPr>
            <p:spPr bwMode="auto">
              <a:xfrm>
                <a:off x="413" y="121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7" name="Rectangle 41">
                <a:extLst>
                  <a:ext uri="{FF2B5EF4-FFF2-40B4-BE49-F238E27FC236}">
                    <a16:creationId xmlns:a16="http://schemas.microsoft.com/office/drawing/2014/main" id="{FAC68E20-D553-8482-127B-A6BDE04AD4DE}"/>
                  </a:ext>
                </a:extLst>
              </p:cNvPr>
              <p:cNvSpPr>
                <a:spLocks noChangeArrowheads="1"/>
              </p:cNvSpPr>
              <p:nvPr/>
            </p:nvSpPr>
            <p:spPr bwMode="auto">
              <a:xfrm>
                <a:off x="413" y="93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8" name="Rectangle 43">
                <a:extLst>
                  <a:ext uri="{FF2B5EF4-FFF2-40B4-BE49-F238E27FC236}">
                    <a16:creationId xmlns:a16="http://schemas.microsoft.com/office/drawing/2014/main" id="{58A1C5DC-DF82-B52E-875F-0DE33F537C30}"/>
                  </a:ext>
                </a:extLst>
              </p:cNvPr>
              <p:cNvSpPr>
                <a:spLocks noChangeArrowheads="1"/>
              </p:cNvSpPr>
              <p:nvPr/>
            </p:nvSpPr>
            <p:spPr bwMode="auto">
              <a:xfrm>
                <a:off x="413" y="65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39" name="Rectangle 45">
                <a:extLst>
                  <a:ext uri="{FF2B5EF4-FFF2-40B4-BE49-F238E27FC236}">
                    <a16:creationId xmlns:a16="http://schemas.microsoft.com/office/drawing/2014/main" id="{111732E2-1E67-AD67-BF75-E286D2DF3E90}"/>
                  </a:ext>
                </a:extLst>
              </p:cNvPr>
              <p:cNvSpPr>
                <a:spLocks noChangeArrowheads="1"/>
              </p:cNvSpPr>
              <p:nvPr/>
            </p:nvSpPr>
            <p:spPr bwMode="auto">
              <a:xfrm>
                <a:off x="413" y="36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40" name="Freeform 46">
                <a:extLst>
                  <a:ext uri="{FF2B5EF4-FFF2-40B4-BE49-F238E27FC236}">
                    <a16:creationId xmlns:a16="http://schemas.microsoft.com/office/drawing/2014/main" id="{7CF43AE7-B981-E6A7-CCA3-5DEC17DBF3C2}"/>
                  </a:ext>
                </a:extLst>
              </p:cNvPr>
              <p:cNvSpPr>
                <a:spLocks/>
              </p:cNvSpPr>
              <p:nvPr/>
            </p:nvSpPr>
            <p:spPr bwMode="auto">
              <a:xfrm>
                <a:off x="487" y="475"/>
                <a:ext cx="1606" cy="1214"/>
              </a:xfrm>
              <a:custGeom>
                <a:avLst/>
                <a:gdLst>
                  <a:gd name="T0" fmla="*/ 0 w 1606"/>
                  <a:gd name="T1" fmla="*/ 1080 h 1214"/>
                  <a:gd name="T2" fmla="*/ 32 w 1606"/>
                  <a:gd name="T3" fmla="*/ 790 h 1214"/>
                  <a:gd name="T4" fmla="*/ 64 w 1606"/>
                  <a:gd name="T5" fmla="*/ 678 h 1214"/>
                  <a:gd name="T6" fmla="*/ 96 w 1606"/>
                  <a:gd name="T7" fmla="*/ 709 h 1214"/>
                  <a:gd name="T8" fmla="*/ 128 w 1606"/>
                  <a:gd name="T9" fmla="*/ 764 h 1214"/>
                  <a:gd name="T10" fmla="*/ 161 w 1606"/>
                  <a:gd name="T11" fmla="*/ 795 h 1214"/>
                  <a:gd name="T12" fmla="*/ 193 w 1606"/>
                  <a:gd name="T13" fmla="*/ 808 h 1214"/>
                  <a:gd name="T14" fmla="*/ 225 w 1606"/>
                  <a:gd name="T15" fmla="*/ 814 h 1214"/>
                  <a:gd name="T16" fmla="*/ 257 w 1606"/>
                  <a:gd name="T17" fmla="*/ 815 h 1214"/>
                  <a:gd name="T18" fmla="*/ 289 w 1606"/>
                  <a:gd name="T19" fmla="*/ 816 h 1214"/>
                  <a:gd name="T20" fmla="*/ 321 w 1606"/>
                  <a:gd name="T21" fmla="*/ 818 h 1214"/>
                  <a:gd name="T22" fmla="*/ 353 w 1606"/>
                  <a:gd name="T23" fmla="*/ 822 h 1214"/>
                  <a:gd name="T24" fmla="*/ 385 w 1606"/>
                  <a:gd name="T25" fmla="*/ 835 h 1214"/>
                  <a:gd name="T26" fmla="*/ 417 w 1606"/>
                  <a:gd name="T27" fmla="*/ 874 h 1214"/>
                  <a:gd name="T28" fmla="*/ 450 w 1606"/>
                  <a:gd name="T29" fmla="*/ 970 h 1214"/>
                  <a:gd name="T30" fmla="*/ 482 w 1606"/>
                  <a:gd name="T31" fmla="*/ 1114 h 1214"/>
                  <a:gd name="T32" fmla="*/ 514 w 1606"/>
                  <a:gd name="T33" fmla="*/ 1207 h 1214"/>
                  <a:gd name="T34" fmla="*/ 546 w 1606"/>
                  <a:gd name="T35" fmla="*/ 1214 h 1214"/>
                  <a:gd name="T36" fmla="*/ 578 w 1606"/>
                  <a:gd name="T37" fmla="*/ 1193 h 1214"/>
                  <a:gd name="T38" fmla="*/ 610 w 1606"/>
                  <a:gd name="T39" fmla="*/ 1173 h 1214"/>
                  <a:gd name="T40" fmla="*/ 642 w 1606"/>
                  <a:gd name="T41" fmla="*/ 1145 h 1214"/>
                  <a:gd name="T42" fmla="*/ 674 w 1606"/>
                  <a:gd name="T43" fmla="*/ 1086 h 1214"/>
                  <a:gd name="T44" fmla="*/ 707 w 1606"/>
                  <a:gd name="T45" fmla="*/ 979 h 1214"/>
                  <a:gd name="T46" fmla="*/ 739 w 1606"/>
                  <a:gd name="T47" fmla="*/ 859 h 1214"/>
                  <a:gd name="T48" fmla="*/ 771 w 1606"/>
                  <a:gd name="T49" fmla="*/ 778 h 1214"/>
                  <a:gd name="T50" fmla="*/ 803 w 1606"/>
                  <a:gd name="T51" fmla="*/ 734 h 1214"/>
                  <a:gd name="T52" fmla="*/ 835 w 1606"/>
                  <a:gd name="T53" fmla="*/ 694 h 1214"/>
                  <a:gd name="T54" fmla="*/ 867 w 1606"/>
                  <a:gd name="T55" fmla="*/ 612 h 1214"/>
                  <a:gd name="T56" fmla="*/ 899 w 1606"/>
                  <a:gd name="T57" fmla="*/ 440 h 1214"/>
                  <a:gd name="T58" fmla="*/ 931 w 1606"/>
                  <a:gd name="T59" fmla="*/ 184 h 1214"/>
                  <a:gd name="T60" fmla="*/ 963 w 1606"/>
                  <a:gd name="T61" fmla="*/ 0 h 1214"/>
                  <a:gd name="T62" fmla="*/ 996 w 1606"/>
                  <a:gd name="T63" fmla="*/ 19 h 1214"/>
                  <a:gd name="T64" fmla="*/ 1028 w 1606"/>
                  <a:gd name="T65" fmla="*/ 203 h 1214"/>
                  <a:gd name="T66" fmla="*/ 1060 w 1606"/>
                  <a:gd name="T67" fmla="*/ 385 h 1214"/>
                  <a:gd name="T68" fmla="*/ 1092 w 1606"/>
                  <a:gd name="T69" fmla="*/ 479 h 1214"/>
                  <a:gd name="T70" fmla="*/ 1124 w 1606"/>
                  <a:gd name="T71" fmla="*/ 514 h 1214"/>
                  <a:gd name="T72" fmla="*/ 1156 w 1606"/>
                  <a:gd name="T73" fmla="*/ 526 h 1214"/>
                  <a:gd name="T74" fmla="*/ 1188 w 1606"/>
                  <a:gd name="T75" fmla="*/ 530 h 1214"/>
                  <a:gd name="T76" fmla="*/ 1220 w 1606"/>
                  <a:gd name="T77" fmla="*/ 533 h 1214"/>
                  <a:gd name="T78" fmla="*/ 1252 w 1606"/>
                  <a:gd name="T79" fmla="*/ 537 h 1214"/>
                  <a:gd name="T80" fmla="*/ 1285 w 1606"/>
                  <a:gd name="T81" fmla="*/ 547 h 1214"/>
                  <a:gd name="T82" fmla="*/ 1317 w 1606"/>
                  <a:gd name="T83" fmla="*/ 575 h 1214"/>
                  <a:gd name="T84" fmla="*/ 1349 w 1606"/>
                  <a:gd name="T85" fmla="*/ 641 h 1214"/>
                  <a:gd name="T86" fmla="*/ 1381 w 1606"/>
                  <a:gd name="T87" fmla="*/ 753 h 1214"/>
                  <a:gd name="T88" fmla="*/ 1413 w 1606"/>
                  <a:gd name="T89" fmla="*/ 853 h 1214"/>
                  <a:gd name="T90" fmla="*/ 1445 w 1606"/>
                  <a:gd name="T91" fmla="*/ 839 h 1214"/>
                  <a:gd name="T92" fmla="*/ 1477 w 1606"/>
                  <a:gd name="T93" fmla="*/ 724 h 1214"/>
                  <a:gd name="T94" fmla="*/ 1509 w 1606"/>
                  <a:gd name="T95" fmla="*/ 615 h 1214"/>
                  <a:gd name="T96" fmla="*/ 1541 w 1606"/>
                  <a:gd name="T97" fmla="*/ 546 h 1214"/>
                  <a:gd name="T98" fmla="*/ 1574 w 1606"/>
                  <a:gd name="T99" fmla="*/ 479 h 1214"/>
                  <a:gd name="T100" fmla="*/ 1606 w 1606"/>
                  <a:gd name="T101" fmla="*/ 36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214">
                    <a:moveTo>
                      <a:pt x="0" y="1080"/>
                    </a:moveTo>
                    <a:lnTo>
                      <a:pt x="32" y="790"/>
                    </a:lnTo>
                    <a:lnTo>
                      <a:pt x="64" y="678"/>
                    </a:lnTo>
                    <a:lnTo>
                      <a:pt x="96" y="709"/>
                    </a:lnTo>
                    <a:lnTo>
                      <a:pt x="128" y="764"/>
                    </a:lnTo>
                    <a:lnTo>
                      <a:pt x="161" y="795"/>
                    </a:lnTo>
                    <a:lnTo>
                      <a:pt x="193" y="808"/>
                    </a:lnTo>
                    <a:lnTo>
                      <a:pt x="225" y="814"/>
                    </a:lnTo>
                    <a:lnTo>
                      <a:pt x="257" y="815"/>
                    </a:lnTo>
                    <a:lnTo>
                      <a:pt x="289" y="816"/>
                    </a:lnTo>
                    <a:lnTo>
                      <a:pt x="321" y="818"/>
                    </a:lnTo>
                    <a:lnTo>
                      <a:pt x="353" y="822"/>
                    </a:lnTo>
                    <a:lnTo>
                      <a:pt x="385" y="835"/>
                    </a:lnTo>
                    <a:lnTo>
                      <a:pt x="417" y="874"/>
                    </a:lnTo>
                    <a:lnTo>
                      <a:pt x="450" y="970"/>
                    </a:lnTo>
                    <a:lnTo>
                      <a:pt x="482" y="1114"/>
                    </a:lnTo>
                    <a:lnTo>
                      <a:pt x="514" y="1207"/>
                    </a:lnTo>
                    <a:lnTo>
                      <a:pt x="546" y="1214"/>
                    </a:lnTo>
                    <a:lnTo>
                      <a:pt x="578" y="1193"/>
                    </a:lnTo>
                    <a:lnTo>
                      <a:pt x="610" y="1173"/>
                    </a:lnTo>
                    <a:lnTo>
                      <a:pt x="642" y="1145"/>
                    </a:lnTo>
                    <a:lnTo>
                      <a:pt x="674" y="1086"/>
                    </a:lnTo>
                    <a:lnTo>
                      <a:pt x="707" y="979"/>
                    </a:lnTo>
                    <a:lnTo>
                      <a:pt x="739" y="859"/>
                    </a:lnTo>
                    <a:lnTo>
                      <a:pt x="771" y="778"/>
                    </a:lnTo>
                    <a:lnTo>
                      <a:pt x="803" y="734"/>
                    </a:lnTo>
                    <a:lnTo>
                      <a:pt x="835" y="694"/>
                    </a:lnTo>
                    <a:lnTo>
                      <a:pt x="867" y="612"/>
                    </a:lnTo>
                    <a:lnTo>
                      <a:pt x="899" y="440"/>
                    </a:lnTo>
                    <a:lnTo>
                      <a:pt x="931" y="184"/>
                    </a:lnTo>
                    <a:lnTo>
                      <a:pt x="963" y="0"/>
                    </a:lnTo>
                    <a:lnTo>
                      <a:pt x="996" y="19"/>
                    </a:lnTo>
                    <a:lnTo>
                      <a:pt x="1028" y="203"/>
                    </a:lnTo>
                    <a:lnTo>
                      <a:pt x="1060" y="385"/>
                    </a:lnTo>
                    <a:lnTo>
                      <a:pt x="1092" y="479"/>
                    </a:lnTo>
                    <a:lnTo>
                      <a:pt x="1124" y="514"/>
                    </a:lnTo>
                    <a:lnTo>
                      <a:pt x="1156" y="526"/>
                    </a:lnTo>
                    <a:lnTo>
                      <a:pt x="1188" y="530"/>
                    </a:lnTo>
                    <a:lnTo>
                      <a:pt x="1220" y="533"/>
                    </a:lnTo>
                    <a:lnTo>
                      <a:pt x="1252" y="537"/>
                    </a:lnTo>
                    <a:lnTo>
                      <a:pt x="1285" y="547"/>
                    </a:lnTo>
                    <a:lnTo>
                      <a:pt x="1317" y="575"/>
                    </a:lnTo>
                    <a:lnTo>
                      <a:pt x="1349" y="641"/>
                    </a:lnTo>
                    <a:lnTo>
                      <a:pt x="1381" y="753"/>
                    </a:lnTo>
                    <a:lnTo>
                      <a:pt x="1413" y="853"/>
                    </a:lnTo>
                    <a:lnTo>
                      <a:pt x="1445" y="839"/>
                    </a:lnTo>
                    <a:lnTo>
                      <a:pt x="1477" y="724"/>
                    </a:lnTo>
                    <a:lnTo>
                      <a:pt x="1509" y="615"/>
                    </a:lnTo>
                    <a:lnTo>
                      <a:pt x="1541" y="546"/>
                    </a:lnTo>
                    <a:lnTo>
                      <a:pt x="1574" y="479"/>
                    </a:lnTo>
                    <a:lnTo>
                      <a:pt x="1606" y="36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1" name="Freeform 47">
                <a:extLst>
                  <a:ext uri="{FF2B5EF4-FFF2-40B4-BE49-F238E27FC236}">
                    <a16:creationId xmlns:a16="http://schemas.microsoft.com/office/drawing/2014/main" id="{E4DA9544-19BA-024F-7E43-38F77CE9C147}"/>
                  </a:ext>
                </a:extLst>
              </p:cNvPr>
              <p:cNvSpPr>
                <a:spLocks/>
              </p:cNvSpPr>
              <p:nvPr/>
            </p:nvSpPr>
            <p:spPr bwMode="auto">
              <a:xfrm>
                <a:off x="487" y="822"/>
                <a:ext cx="1606" cy="793"/>
              </a:xfrm>
              <a:custGeom>
                <a:avLst/>
                <a:gdLst>
                  <a:gd name="T0" fmla="*/ 0 w 1606"/>
                  <a:gd name="T1" fmla="*/ 699 h 793"/>
                  <a:gd name="T2" fmla="*/ 32 w 1606"/>
                  <a:gd name="T3" fmla="*/ 654 h 793"/>
                  <a:gd name="T4" fmla="*/ 64 w 1606"/>
                  <a:gd name="T5" fmla="*/ 624 h 793"/>
                  <a:gd name="T6" fmla="*/ 96 w 1606"/>
                  <a:gd name="T7" fmla="*/ 580 h 793"/>
                  <a:gd name="T8" fmla="*/ 128 w 1606"/>
                  <a:gd name="T9" fmla="*/ 486 h 793"/>
                  <a:gd name="T10" fmla="*/ 161 w 1606"/>
                  <a:gd name="T11" fmla="*/ 328 h 793"/>
                  <a:gd name="T12" fmla="*/ 193 w 1606"/>
                  <a:gd name="T13" fmla="*/ 192 h 793"/>
                  <a:gd name="T14" fmla="*/ 225 w 1606"/>
                  <a:gd name="T15" fmla="*/ 202 h 793"/>
                  <a:gd name="T16" fmla="*/ 257 w 1606"/>
                  <a:gd name="T17" fmla="*/ 348 h 793"/>
                  <a:gd name="T18" fmla="*/ 289 w 1606"/>
                  <a:gd name="T19" fmla="*/ 503 h 793"/>
                  <a:gd name="T20" fmla="*/ 321 w 1606"/>
                  <a:gd name="T21" fmla="*/ 594 h 793"/>
                  <a:gd name="T22" fmla="*/ 353 w 1606"/>
                  <a:gd name="T23" fmla="*/ 634 h 793"/>
                  <a:gd name="T24" fmla="*/ 385 w 1606"/>
                  <a:gd name="T25" fmla="*/ 648 h 793"/>
                  <a:gd name="T26" fmla="*/ 417 w 1606"/>
                  <a:gd name="T27" fmla="*/ 655 h 793"/>
                  <a:gd name="T28" fmla="*/ 450 w 1606"/>
                  <a:gd name="T29" fmla="*/ 661 h 793"/>
                  <a:gd name="T30" fmla="*/ 482 w 1606"/>
                  <a:gd name="T31" fmla="*/ 672 h 793"/>
                  <a:gd name="T32" fmla="*/ 514 w 1606"/>
                  <a:gd name="T33" fmla="*/ 698 h 793"/>
                  <a:gd name="T34" fmla="*/ 546 w 1606"/>
                  <a:gd name="T35" fmla="*/ 741 h 793"/>
                  <a:gd name="T36" fmla="*/ 578 w 1606"/>
                  <a:gd name="T37" fmla="*/ 782 h 793"/>
                  <a:gd name="T38" fmla="*/ 610 w 1606"/>
                  <a:gd name="T39" fmla="*/ 793 h 793"/>
                  <a:gd name="T40" fmla="*/ 642 w 1606"/>
                  <a:gd name="T41" fmla="*/ 761 h 793"/>
                  <a:gd name="T42" fmla="*/ 674 w 1606"/>
                  <a:gd name="T43" fmla="*/ 671 h 793"/>
                  <a:gd name="T44" fmla="*/ 707 w 1606"/>
                  <a:gd name="T45" fmla="*/ 538 h 793"/>
                  <a:gd name="T46" fmla="*/ 739 w 1606"/>
                  <a:gd name="T47" fmla="*/ 427 h 793"/>
                  <a:gd name="T48" fmla="*/ 771 w 1606"/>
                  <a:gd name="T49" fmla="*/ 370 h 793"/>
                  <a:gd name="T50" fmla="*/ 803 w 1606"/>
                  <a:gd name="T51" fmla="*/ 344 h 793"/>
                  <a:gd name="T52" fmla="*/ 835 w 1606"/>
                  <a:gd name="T53" fmla="*/ 328 h 793"/>
                  <a:gd name="T54" fmla="*/ 867 w 1606"/>
                  <a:gd name="T55" fmla="*/ 301 h 793"/>
                  <a:gd name="T56" fmla="*/ 899 w 1606"/>
                  <a:gd name="T57" fmla="*/ 242 h 793"/>
                  <a:gd name="T58" fmla="*/ 931 w 1606"/>
                  <a:gd name="T59" fmla="*/ 147 h 793"/>
                  <a:gd name="T60" fmla="*/ 963 w 1606"/>
                  <a:gd name="T61" fmla="*/ 55 h 793"/>
                  <a:gd name="T62" fmla="*/ 996 w 1606"/>
                  <a:gd name="T63" fmla="*/ 7 h 793"/>
                  <a:gd name="T64" fmla="*/ 1028 w 1606"/>
                  <a:gd name="T65" fmla="*/ 0 h 793"/>
                  <a:gd name="T66" fmla="*/ 1060 w 1606"/>
                  <a:gd name="T67" fmla="*/ 24 h 793"/>
                  <a:gd name="T68" fmla="*/ 1092 w 1606"/>
                  <a:gd name="T69" fmla="*/ 66 h 793"/>
                  <a:gd name="T70" fmla="*/ 1124 w 1606"/>
                  <a:gd name="T71" fmla="*/ 101 h 793"/>
                  <a:gd name="T72" fmla="*/ 1156 w 1606"/>
                  <a:gd name="T73" fmla="*/ 122 h 793"/>
                  <a:gd name="T74" fmla="*/ 1188 w 1606"/>
                  <a:gd name="T75" fmla="*/ 141 h 793"/>
                  <a:gd name="T76" fmla="*/ 1220 w 1606"/>
                  <a:gd name="T77" fmla="*/ 171 h 793"/>
                  <a:gd name="T78" fmla="*/ 1252 w 1606"/>
                  <a:gd name="T79" fmla="*/ 219 h 793"/>
                  <a:gd name="T80" fmla="*/ 1285 w 1606"/>
                  <a:gd name="T81" fmla="*/ 263 h 793"/>
                  <a:gd name="T82" fmla="*/ 1317 w 1606"/>
                  <a:gd name="T83" fmla="*/ 287 h 793"/>
                  <a:gd name="T84" fmla="*/ 1349 w 1606"/>
                  <a:gd name="T85" fmla="*/ 294 h 793"/>
                  <a:gd name="T86" fmla="*/ 1381 w 1606"/>
                  <a:gd name="T87" fmla="*/ 286 h 793"/>
                  <a:gd name="T88" fmla="*/ 1413 w 1606"/>
                  <a:gd name="T89" fmla="*/ 262 h 793"/>
                  <a:gd name="T90" fmla="*/ 1445 w 1606"/>
                  <a:gd name="T91" fmla="*/ 225 h 793"/>
                  <a:gd name="T92" fmla="*/ 1477 w 1606"/>
                  <a:gd name="T93" fmla="*/ 191 h 793"/>
                  <a:gd name="T94" fmla="*/ 1509 w 1606"/>
                  <a:gd name="T95" fmla="*/ 172 h 793"/>
                  <a:gd name="T96" fmla="*/ 1541 w 1606"/>
                  <a:gd name="T97" fmla="*/ 159 h 793"/>
                  <a:gd name="T98" fmla="*/ 1574 w 1606"/>
                  <a:gd name="T99" fmla="*/ 141 h 793"/>
                  <a:gd name="T100" fmla="*/ 1606 w 1606"/>
                  <a:gd name="T101" fmla="*/ 107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93">
                    <a:moveTo>
                      <a:pt x="0" y="699"/>
                    </a:moveTo>
                    <a:lnTo>
                      <a:pt x="32" y="654"/>
                    </a:lnTo>
                    <a:lnTo>
                      <a:pt x="64" y="624"/>
                    </a:lnTo>
                    <a:lnTo>
                      <a:pt x="96" y="580"/>
                    </a:lnTo>
                    <a:lnTo>
                      <a:pt x="128" y="486"/>
                    </a:lnTo>
                    <a:lnTo>
                      <a:pt x="161" y="328"/>
                    </a:lnTo>
                    <a:lnTo>
                      <a:pt x="193" y="192"/>
                    </a:lnTo>
                    <a:lnTo>
                      <a:pt x="225" y="202"/>
                    </a:lnTo>
                    <a:lnTo>
                      <a:pt x="257" y="348"/>
                    </a:lnTo>
                    <a:lnTo>
                      <a:pt x="289" y="503"/>
                    </a:lnTo>
                    <a:lnTo>
                      <a:pt x="321" y="594"/>
                    </a:lnTo>
                    <a:lnTo>
                      <a:pt x="353" y="634"/>
                    </a:lnTo>
                    <a:lnTo>
                      <a:pt x="385" y="648"/>
                    </a:lnTo>
                    <a:lnTo>
                      <a:pt x="417" y="655"/>
                    </a:lnTo>
                    <a:lnTo>
                      <a:pt x="450" y="661"/>
                    </a:lnTo>
                    <a:lnTo>
                      <a:pt x="482" y="672"/>
                    </a:lnTo>
                    <a:lnTo>
                      <a:pt x="514" y="698"/>
                    </a:lnTo>
                    <a:lnTo>
                      <a:pt x="546" y="741"/>
                    </a:lnTo>
                    <a:lnTo>
                      <a:pt x="578" y="782"/>
                    </a:lnTo>
                    <a:lnTo>
                      <a:pt x="610" y="793"/>
                    </a:lnTo>
                    <a:lnTo>
                      <a:pt x="642" y="761"/>
                    </a:lnTo>
                    <a:lnTo>
                      <a:pt x="674" y="671"/>
                    </a:lnTo>
                    <a:lnTo>
                      <a:pt x="707" y="538"/>
                    </a:lnTo>
                    <a:lnTo>
                      <a:pt x="739" y="427"/>
                    </a:lnTo>
                    <a:lnTo>
                      <a:pt x="771" y="370"/>
                    </a:lnTo>
                    <a:lnTo>
                      <a:pt x="803" y="344"/>
                    </a:lnTo>
                    <a:lnTo>
                      <a:pt x="835" y="328"/>
                    </a:lnTo>
                    <a:lnTo>
                      <a:pt x="867" y="301"/>
                    </a:lnTo>
                    <a:lnTo>
                      <a:pt x="899" y="242"/>
                    </a:lnTo>
                    <a:lnTo>
                      <a:pt x="931" y="147"/>
                    </a:lnTo>
                    <a:lnTo>
                      <a:pt x="963" y="55"/>
                    </a:lnTo>
                    <a:lnTo>
                      <a:pt x="996" y="7"/>
                    </a:lnTo>
                    <a:lnTo>
                      <a:pt x="1028" y="0"/>
                    </a:lnTo>
                    <a:lnTo>
                      <a:pt x="1060" y="24"/>
                    </a:lnTo>
                    <a:lnTo>
                      <a:pt x="1092" y="66"/>
                    </a:lnTo>
                    <a:lnTo>
                      <a:pt x="1124" y="101"/>
                    </a:lnTo>
                    <a:lnTo>
                      <a:pt x="1156" y="122"/>
                    </a:lnTo>
                    <a:lnTo>
                      <a:pt x="1188" y="141"/>
                    </a:lnTo>
                    <a:lnTo>
                      <a:pt x="1220" y="171"/>
                    </a:lnTo>
                    <a:lnTo>
                      <a:pt x="1252" y="219"/>
                    </a:lnTo>
                    <a:lnTo>
                      <a:pt x="1285" y="263"/>
                    </a:lnTo>
                    <a:lnTo>
                      <a:pt x="1317" y="287"/>
                    </a:lnTo>
                    <a:lnTo>
                      <a:pt x="1349" y="294"/>
                    </a:lnTo>
                    <a:lnTo>
                      <a:pt x="1381" y="286"/>
                    </a:lnTo>
                    <a:lnTo>
                      <a:pt x="1413" y="262"/>
                    </a:lnTo>
                    <a:lnTo>
                      <a:pt x="1445" y="225"/>
                    </a:lnTo>
                    <a:lnTo>
                      <a:pt x="1477" y="191"/>
                    </a:lnTo>
                    <a:lnTo>
                      <a:pt x="1509" y="172"/>
                    </a:lnTo>
                    <a:lnTo>
                      <a:pt x="1541" y="159"/>
                    </a:lnTo>
                    <a:lnTo>
                      <a:pt x="1574" y="141"/>
                    </a:lnTo>
                    <a:lnTo>
                      <a:pt x="1606" y="10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2" name="Freeform 48">
                <a:extLst>
                  <a:ext uri="{FF2B5EF4-FFF2-40B4-BE49-F238E27FC236}">
                    <a16:creationId xmlns:a16="http://schemas.microsoft.com/office/drawing/2014/main" id="{A7F6F4A9-DF19-644A-E489-EC573E356646}"/>
                  </a:ext>
                </a:extLst>
              </p:cNvPr>
              <p:cNvSpPr>
                <a:spLocks/>
              </p:cNvSpPr>
              <p:nvPr/>
            </p:nvSpPr>
            <p:spPr bwMode="auto">
              <a:xfrm>
                <a:off x="487" y="683"/>
                <a:ext cx="1606" cy="1031"/>
              </a:xfrm>
              <a:custGeom>
                <a:avLst/>
                <a:gdLst>
                  <a:gd name="T0" fmla="*/ 0 w 1606"/>
                  <a:gd name="T1" fmla="*/ 807 h 1031"/>
                  <a:gd name="T2" fmla="*/ 32 w 1606"/>
                  <a:gd name="T3" fmla="*/ 722 h 1031"/>
                  <a:gd name="T4" fmla="*/ 64 w 1606"/>
                  <a:gd name="T5" fmla="*/ 676 h 1031"/>
                  <a:gd name="T6" fmla="*/ 96 w 1606"/>
                  <a:gd name="T7" fmla="*/ 644 h 1031"/>
                  <a:gd name="T8" fmla="*/ 128 w 1606"/>
                  <a:gd name="T9" fmla="*/ 599 h 1031"/>
                  <a:gd name="T10" fmla="*/ 161 w 1606"/>
                  <a:gd name="T11" fmla="*/ 529 h 1031"/>
                  <a:gd name="T12" fmla="*/ 193 w 1606"/>
                  <a:gd name="T13" fmla="*/ 458 h 1031"/>
                  <a:gd name="T14" fmla="*/ 225 w 1606"/>
                  <a:gd name="T15" fmla="*/ 419 h 1031"/>
                  <a:gd name="T16" fmla="*/ 257 w 1606"/>
                  <a:gd name="T17" fmla="*/ 419 h 1031"/>
                  <a:gd name="T18" fmla="*/ 289 w 1606"/>
                  <a:gd name="T19" fmla="*/ 462 h 1031"/>
                  <a:gd name="T20" fmla="*/ 321 w 1606"/>
                  <a:gd name="T21" fmla="*/ 567 h 1031"/>
                  <a:gd name="T22" fmla="*/ 353 w 1606"/>
                  <a:gd name="T23" fmla="*/ 714 h 1031"/>
                  <a:gd name="T24" fmla="*/ 385 w 1606"/>
                  <a:gd name="T25" fmla="*/ 831 h 1031"/>
                  <a:gd name="T26" fmla="*/ 417 w 1606"/>
                  <a:gd name="T27" fmla="*/ 892 h 1031"/>
                  <a:gd name="T28" fmla="*/ 450 w 1606"/>
                  <a:gd name="T29" fmla="*/ 919 h 1031"/>
                  <a:gd name="T30" fmla="*/ 482 w 1606"/>
                  <a:gd name="T31" fmla="*/ 938 h 1031"/>
                  <a:gd name="T32" fmla="*/ 514 w 1606"/>
                  <a:gd name="T33" fmla="*/ 965 h 1031"/>
                  <a:gd name="T34" fmla="*/ 546 w 1606"/>
                  <a:gd name="T35" fmla="*/ 1003 h 1031"/>
                  <a:gd name="T36" fmla="*/ 578 w 1606"/>
                  <a:gd name="T37" fmla="*/ 1031 h 1031"/>
                  <a:gd name="T38" fmla="*/ 610 w 1606"/>
                  <a:gd name="T39" fmla="*/ 1018 h 1031"/>
                  <a:gd name="T40" fmla="*/ 642 w 1606"/>
                  <a:gd name="T41" fmla="*/ 945 h 1031"/>
                  <a:gd name="T42" fmla="*/ 674 w 1606"/>
                  <a:gd name="T43" fmla="*/ 810 h 1031"/>
                  <a:gd name="T44" fmla="*/ 707 w 1606"/>
                  <a:gd name="T45" fmla="*/ 674 h 1031"/>
                  <a:gd name="T46" fmla="*/ 739 w 1606"/>
                  <a:gd name="T47" fmla="*/ 593 h 1031"/>
                  <a:gd name="T48" fmla="*/ 771 w 1606"/>
                  <a:gd name="T49" fmla="*/ 556 h 1031"/>
                  <a:gd name="T50" fmla="*/ 803 w 1606"/>
                  <a:gd name="T51" fmla="*/ 537 h 1031"/>
                  <a:gd name="T52" fmla="*/ 835 w 1606"/>
                  <a:gd name="T53" fmla="*/ 512 h 1031"/>
                  <a:gd name="T54" fmla="*/ 867 w 1606"/>
                  <a:gd name="T55" fmla="*/ 457 h 1031"/>
                  <a:gd name="T56" fmla="*/ 899 w 1606"/>
                  <a:gd name="T57" fmla="*/ 348 h 1031"/>
                  <a:gd name="T58" fmla="*/ 931 w 1606"/>
                  <a:gd name="T59" fmla="*/ 206 h 1031"/>
                  <a:gd name="T60" fmla="*/ 963 w 1606"/>
                  <a:gd name="T61" fmla="*/ 100 h 1031"/>
                  <a:gd name="T62" fmla="*/ 996 w 1606"/>
                  <a:gd name="T63" fmla="*/ 45 h 1031"/>
                  <a:gd name="T64" fmla="*/ 1028 w 1606"/>
                  <a:gd name="T65" fmla="*/ 16 h 1031"/>
                  <a:gd name="T66" fmla="*/ 1060 w 1606"/>
                  <a:gd name="T67" fmla="*/ 0 h 1031"/>
                  <a:gd name="T68" fmla="*/ 1092 w 1606"/>
                  <a:gd name="T69" fmla="*/ 22 h 1031"/>
                  <a:gd name="T70" fmla="*/ 1124 w 1606"/>
                  <a:gd name="T71" fmla="*/ 119 h 1031"/>
                  <a:gd name="T72" fmla="*/ 1156 w 1606"/>
                  <a:gd name="T73" fmla="*/ 257 h 1031"/>
                  <a:gd name="T74" fmla="*/ 1188 w 1606"/>
                  <a:gd name="T75" fmla="*/ 350 h 1031"/>
                  <a:gd name="T76" fmla="*/ 1220 w 1606"/>
                  <a:gd name="T77" fmla="*/ 390 h 1031"/>
                  <a:gd name="T78" fmla="*/ 1252 w 1606"/>
                  <a:gd name="T79" fmla="*/ 403 h 1031"/>
                  <a:gd name="T80" fmla="*/ 1285 w 1606"/>
                  <a:gd name="T81" fmla="*/ 408 h 1031"/>
                  <a:gd name="T82" fmla="*/ 1317 w 1606"/>
                  <a:gd name="T83" fmla="*/ 409 h 1031"/>
                  <a:gd name="T84" fmla="*/ 1349 w 1606"/>
                  <a:gd name="T85" fmla="*/ 411 h 1031"/>
                  <a:gd name="T86" fmla="*/ 1381 w 1606"/>
                  <a:gd name="T87" fmla="*/ 414 h 1031"/>
                  <a:gd name="T88" fmla="*/ 1413 w 1606"/>
                  <a:gd name="T89" fmla="*/ 422 h 1031"/>
                  <a:gd name="T90" fmla="*/ 1445 w 1606"/>
                  <a:gd name="T91" fmla="*/ 442 h 1031"/>
                  <a:gd name="T92" fmla="*/ 1477 w 1606"/>
                  <a:gd name="T93" fmla="*/ 486 h 1031"/>
                  <a:gd name="T94" fmla="*/ 1509 w 1606"/>
                  <a:gd name="T95" fmla="*/ 539 h 1031"/>
                  <a:gd name="T96" fmla="*/ 1541 w 1606"/>
                  <a:gd name="T97" fmla="*/ 528 h 1031"/>
                  <a:gd name="T98" fmla="*/ 1574 w 1606"/>
                  <a:gd name="T99" fmla="*/ 367 h 1031"/>
                  <a:gd name="T100" fmla="*/ 1606 w 1606"/>
                  <a:gd name="T101" fmla="*/ 10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31">
                    <a:moveTo>
                      <a:pt x="0" y="807"/>
                    </a:moveTo>
                    <a:lnTo>
                      <a:pt x="32" y="722"/>
                    </a:lnTo>
                    <a:lnTo>
                      <a:pt x="64" y="676"/>
                    </a:lnTo>
                    <a:lnTo>
                      <a:pt x="96" y="644"/>
                    </a:lnTo>
                    <a:lnTo>
                      <a:pt x="128" y="599"/>
                    </a:lnTo>
                    <a:lnTo>
                      <a:pt x="161" y="529"/>
                    </a:lnTo>
                    <a:lnTo>
                      <a:pt x="193" y="458"/>
                    </a:lnTo>
                    <a:lnTo>
                      <a:pt x="225" y="419"/>
                    </a:lnTo>
                    <a:lnTo>
                      <a:pt x="257" y="419"/>
                    </a:lnTo>
                    <a:lnTo>
                      <a:pt x="289" y="462"/>
                    </a:lnTo>
                    <a:lnTo>
                      <a:pt x="321" y="567"/>
                    </a:lnTo>
                    <a:lnTo>
                      <a:pt x="353" y="714"/>
                    </a:lnTo>
                    <a:lnTo>
                      <a:pt x="385" y="831"/>
                    </a:lnTo>
                    <a:lnTo>
                      <a:pt x="417" y="892"/>
                    </a:lnTo>
                    <a:lnTo>
                      <a:pt x="450" y="919"/>
                    </a:lnTo>
                    <a:lnTo>
                      <a:pt x="482" y="938"/>
                    </a:lnTo>
                    <a:lnTo>
                      <a:pt x="514" y="965"/>
                    </a:lnTo>
                    <a:lnTo>
                      <a:pt x="546" y="1003"/>
                    </a:lnTo>
                    <a:lnTo>
                      <a:pt x="578" y="1031"/>
                    </a:lnTo>
                    <a:lnTo>
                      <a:pt x="610" y="1018"/>
                    </a:lnTo>
                    <a:lnTo>
                      <a:pt x="642" y="945"/>
                    </a:lnTo>
                    <a:lnTo>
                      <a:pt x="674" y="810"/>
                    </a:lnTo>
                    <a:lnTo>
                      <a:pt x="707" y="674"/>
                    </a:lnTo>
                    <a:lnTo>
                      <a:pt x="739" y="593"/>
                    </a:lnTo>
                    <a:lnTo>
                      <a:pt x="771" y="556"/>
                    </a:lnTo>
                    <a:lnTo>
                      <a:pt x="803" y="537"/>
                    </a:lnTo>
                    <a:lnTo>
                      <a:pt x="835" y="512"/>
                    </a:lnTo>
                    <a:lnTo>
                      <a:pt x="867" y="457"/>
                    </a:lnTo>
                    <a:lnTo>
                      <a:pt x="899" y="348"/>
                    </a:lnTo>
                    <a:lnTo>
                      <a:pt x="931" y="206"/>
                    </a:lnTo>
                    <a:lnTo>
                      <a:pt x="963" y="100"/>
                    </a:lnTo>
                    <a:lnTo>
                      <a:pt x="996" y="45"/>
                    </a:lnTo>
                    <a:lnTo>
                      <a:pt x="1028" y="16"/>
                    </a:lnTo>
                    <a:lnTo>
                      <a:pt x="1060" y="0"/>
                    </a:lnTo>
                    <a:lnTo>
                      <a:pt x="1092" y="22"/>
                    </a:lnTo>
                    <a:lnTo>
                      <a:pt x="1124" y="119"/>
                    </a:lnTo>
                    <a:lnTo>
                      <a:pt x="1156" y="257"/>
                    </a:lnTo>
                    <a:lnTo>
                      <a:pt x="1188" y="350"/>
                    </a:lnTo>
                    <a:lnTo>
                      <a:pt x="1220" y="390"/>
                    </a:lnTo>
                    <a:lnTo>
                      <a:pt x="1252" y="403"/>
                    </a:lnTo>
                    <a:lnTo>
                      <a:pt x="1285" y="408"/>
                    </a:lnTo>
                    <a:lnTo>
                      <a:pt x="1317" y="409"/>
                    </a:lnTo>
                    <a:lnTo>
                      <a:pt x="1349" y="411"/>
                    </a:lnTo>
                    <a:lnTo>
                      <a:pt x="1381" y="414"/>
                    </a:lnTo>
                    <a:lnTo>
                      <a:pt x="1413" y="422"/>
                    </a:lnTo>
                    <a:lnTo>
                      <a:pt x="1445" y="442"/>
                    </a:lnTo>
                    <a:lnTo>
                      <a:pt x="1477" y="486"/>
                    </a:lnTo>
                    <a:lnTo>
                      <a:pt x="1509" y="539"/>
                    </a:lnTo>
                    <a:lnTo>
                      <a:pt x="1541" y="528"/>
                    </a:lnTo>
                    <a:lnTo>
                      <a:pt x="1574" y="367"/>
                    </a:lnTo>
                    <a:lnTo>
                      <a:pt x="1606" y="10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3" name="Freeform 49">
                <a:extLst>
                  <a:ext uri="{FF2B5EF4-FFF2-40B4-BE49-F238E27FC236}">
                    <a16:creationId xmlns:a16="http://schemas.microsoft.com/office/drawing/2014/main" id="{800C40CD-5FF9-FC5D-B82D-8E5401D3BD28}"/>
                  </a:ext>
                </a:extLst>
              </p:cNvPr>
              <p:cNvSpPr>
                <a:spLocks/>
              </p:cNvSpPr>
              <p:nvPr/>
            </p:nvSpPr>
            <p:spPr bwMode="auto">
              <a:xfrm>
                <a:off x="487" y="742"/>
                <a:ext cx="1606" cy="802"/>
              </a:xfrm>
              <a:custGeom>
                <a:avLst/>
                <a:gdLst>
                  <a:gd name="T0" fmla="*/ 0 w 1606"/>
                  <a:gd name="T1" fmla="*/ 773 h 802"/>
                  <a:gd name="T2" fmla="*/ 32 w 1606"/>
                  <a:gd name="T3" fmla="*/ 610 h 802"/>
                  <a:gd name="T4" fmla="*/ 64 w 1606"/>
                  <a:gd name="T5" fmla="*/ 505 h 802"/>
                  <a:gd name="T6" fmla="*/ 96 w 1606"/>
                  <a:gd name="T7" fmla="*/ 460 h 802"/>
                  <a:gd name="T8" fmla="*/ 128 w 1606"/>
                  <a:gd name="T9" fmla="*/ 443 h 802"/>
                  <a:gd name="T10" fmla="*/ 161 w 1606"/>
                  <a:gd name="T11" fmla="*/ 438 h 802"/>
                  <a:gd name="T12" fmla="*/ 193 w 1606"/>
                  <a:gd name="T13" fmla="*/ 439 h 802"/>
                  <a:gd name="T14" fmla="*/ 225 w 1606"/>
                  <a:gd name="T15" fmla="*/ 446 h 802"/>
                  <a:gd name="T16" fmla="*/ 257 w 1606"/>
                  <a:gd name="T17" fmla="*/ 468 h 802"/>
                  <a:gd name="T18" fmla="*/ 289 w 1606"/>
                  <a:gd name="T19" fmla="*/ 521 h 802"/>
                  <a:gd name="T20" fmla="*/ 321 w 1606"/>
                  <a:gd name="T21" fmla="*/ 607 h 802"/>
                  <a:gd name="T22" fmla="*/ 353 w 1606"/>
                  <a:gd name="T23" fmla="*/ 691 h 802"/>
                  <a:gd name="T24" fmla="*/ 385 w 1606"/>
                  <a:gd name="T25" fmla="*/ 740 h 802"/>
                  <a:gd name="T26" fmla="*/ 417 w 1606"/>
                  <a:gd name="T27" fmla="*/ 761 h 802"/>
                  <a:gd name="T28" fmla="*/ 450 w 1606"/>
                  <a:gd name="T29" fmla="*/ 769 h 802"/>
                  <a:gd name="T30" fmla="*/ 482 w 1606"/>
                  <a:gd name="T31" fmla="*/ 772 h 802"/>
                  <a:gd name="T32" fmla="*/ 514 w 1606"/>
                  <a:gd name="T33" fmla="*/ 774 h 802"/>
                  <a:gd name="T34" fmla="*/ 546 w 1606"/>
                  <a:gd name="T35" fmla="*/ 777 h 802"/>
                  <a:gd name="T36" fmla="*/ 578 w 1606"/>
                  <a:gd name="T37" fmla="*/ 783 h 802"/>
                  <a:gd name="T38" fmla="*/ 610 w 1606"/>
                  <a:gd name="T39" fmla="*/ 794 h 802"/>
                  <a:gd name="T40" fmla="*/ 642 w 1606"/>
                  <a:gd name="T41" fmla="*/ 802 h 802"/>
                  <a:gd name="T42" fmla="*/ 674 w 1606"/>
                  <a:gd name="T43" fmla="*/ 800 h 802"/>
                  <a:gd name="T44" fmla="*/ 707 w 1606"/>
                  <a:gd name="T45" fmla="*/ 777 h 802"/>
                  <a:gd name="T46" fmla="*/ 739 w 1606"/>
                  <a:gd name="T47" fmla="*/ 710 h 802"/>
                  <a:gd name="T48" fmla="*/ 771 w 1606"/>
                  <a:gd name="T49" fmla="*/ 574 h 802"/>
                  <a:gd name="T50" fmla="*/ 803 w 1606"/>
                  <a:gd name="T51" fmla="*/ 407 h 802"/>
                  <a:gd name="T52" fmla="*/ 835 w 1606"/>
                  <a:gd name="T53" fmla="*/ 291 h 802"/>
                  <a:gd name="T54" fmla="*/ 867 w 1606"/>
                  <a:gd name="T55" fmla="*/ 235 h 802"/>
                  <a:gd name="T56" fmla="*/ 899 w 1606"/>
                  <a:gd name="T57" fmla="*/ 203 h 802"/>
                  <a:gd name="T58" fmla="*/ 931 w 1606"/>
                  <a:gd name="T59" fmla="*/ 163 h 802"/>
                  <a:gd name="T60" fmla="*/ 963 w 1606"/>
                  <a:gd name="T61" fmla="*/ 98 h 802"/>
                  <a:gd name="T62" fmla="*/ 996 w 1606"/>
                  <a:gd name="T63" fmla="*/ 27 h 802"/>
                  <a:gd name="T64" fmla="*/ 1028 w 1606"/>
                  <a:gd name="T65" fmla="*/ 0 h 802"/>
                  <a:gd name="T66" fmla="*/ 1060 w 1606"/>
                  <a:gd name="T67" fmla="*/ 44 h 802"/>
                  <a:gd name="T68" fmla="*/ 1092 w 1606"/>
                  <a:gd name="T69" fmla="*/ 146 h 802"/>
                  <a:gd name="T70" fmla="*/ 1124 w 1606"/>
                  <a:gd name="T71" fmla="*/ 249 h 802"/>
                  <a:gd name="T72" fmla="*/ 1156 w 1606"/>
                  <a:gd name="T73" fmla="*/ 309 h 802"/>
                  <a:gd name="T74" fmla="*/ 1188 w 1606"/>
                  <a:gd name="T75" fmla="*/ 337 h 802"/>
                  <a:gd name="T76" fmla="*/ 1220 w 1606"/>
                  <a:gd name="T77" fmla="*/ 358 h 802"/>
                  <a:gd name="T78" fmla="*/ 1252 w 1606"/>
                  <a:gd name="T79" fmla="*/ 391 h 802"/>
                  <a:gd name="T80" fmla="*/ 1285 w 1606"/>
                  <a:gd name="T81" fmla="*/ 446 h 802"/>
                  <a:gd name="T82" fmla="*/ 1317 w 1606"/>
                  <a:gd name="T83" fmla="*/ 509 h 802"/>
                  <a:gd name="T84" fmla="*/ 1349 w 1606"/>
                  <a:gd name="T85" fmla="*/ 547 h 802"/>
                  <a:gd name="T86" fmla="*/ 1381 w 1606"/>
                  <a:gd name="T87" fmla="*/ 549 h 802"/>
                  <a:gd name="T88" fmla="*/ 1413 w 1606"/>
                  <a:gd name="T89" fmla="*/ 509 h 802"/>
                  <a:gd name="T90" fmla="*/ 1445 w 1606"/>
                  <a:gd name="T91" fmla="*/ 411 h 802"/>
                  <a:gd name="T92" fmla="*/ 1477 w 1606"/>
                  <a:gd name="T93" fmla="*/ 269 h 802"/>
                  <a:gd name="T94" fmla="*/ 1509 w 1606"/>
                  <a:gd name="T95" fmla="*/ 150 h 802"/>
                  <a:gd name="T96" fmla="*/ 1541 w 1606"/>
                  <a:gd name="T97" fmla="*/ 88 h 802"/>
                  <a:gd name="T98" fmla="*/ 1574 w 1606"/>
                  <a:gd name="T99" fmla="*/ 63 h 802"/>
                  <a:gd name="T100" fmla="*/ 1606 w 1606"/>
                  <a:gd name="T101" fmla="*/ 5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02">
                    <a:moveTo>
                      <a:pt x="0" y="773"/>
                    </a:moveTo>
                    <a:lnTo>
                      <a:pt x="32" y="610"/>
                    </a:lnTo>
                    <a:lnTo>
                      <a:pt x="64" y="505"/>
                    </a:lnTo>
                    <a:lnTo>
                      <a:pt x="96" y="460"/>
                    </a:lnTo>
                    <a:lnTo>
                      <a:pt x="128" y="443"/>
                    </a:lnTo>
                    <a:lnTo>
                      <a:pt x="161" y="438"/>
                    </a:lnTo>
                    <a:lnTo>
                      <a:pt x="193" y="439"/>
                    </a:lnTo>
                    <a:lnTo>
                      <a:pt x="225" y="446"/>
                    </a:lnTo>
                    <a:lnTo>
                      <a:pt x="257" y="468"/>
                    </a:lnTo>
                    <a:lnTo>
                      <a:pt x="289" y="521"/>
                    </a:lnTo>
                    <a:lnTo>
                      <a:pt x="321" y="607"/>
                    </a:lnTo>
                    <a:lnTo>
                      <a:pt x="353" y="691"/>
                    </a:lnTo>
                    <a:lnTo>
                      <a:pt x="385" y="740"/>
                    </a:lnTo>
                    <a:lnTo>
                      <a:pt x="417" y="761"/>
                    </a:lnTo>
                    <a:lnTo>
                      <a:pt x="450" y="769"/>
                    </a:lnTo>
                    <a:lnTo>
                      <a:pt x="482" y="772"/>
                    </a:lnTo>
                    <a:lnTo>
                      <a:pt x="514" y="774"/>
                    </a:lnTo>
                    <a:lnTo>
                      <a:pt x="546" y="777"/>
                    </a:lnTo>
                    <a:lnTo>
                      <a:pt x="578" y="783"/>
                    </a:lnTo>
                    <a:lnTo>
                      <a:pt x="610" y="794"/>
                    </a:lnTo>
                    <a:lnTo>
                      <a:pt x="642" y="802"/>
                    </a:lnTo>
                    <a:lnTo>
                      <a:pt x="674" y="800"/>
                    </a:lnTo>
                    <a:lnTo>
                      <a:pt x="707" y="777"/>
                    </a:lnTo>
                    <a:lnTo>
                      <a:pt x="739" y="710"/>
                    </a:lnTo>
                    <a:lnTo>
                      <a:pt x="771" y="574"/>
                    </a:lnTo>
                    <a:lnTo>
                      <a:pt x="803" y="407"/>
                    </a:lnTo>
                    <a:lnTo>
                      <a:pt x="835" y="291"/>
                    </a:lnTo>
                    <a:lnTo>
                      <a:pt x="867" y="235"/>
                    </a:lnTo>
                    <a:lnTo>
                      <a:pt x="899" y="203"/>
                    </a:lnTo>
                    <a:lnTo>
                      <a:pt x="931" y="163"/>
                    </a:lnTo>
                    <a:lnTo>
                      <a:pt x="963" y="98"/>
                    </a:lnTo>
                    <a:lnTo>
                      <a:pt x="996" y="27"/>
                    </a:lnTo>
                    <a:lnTo>
                      <a:pt x="1028" y="0"/>
                    </a:lnTo>
                    <a:lnTo>
                      <a:pt x="1060" y="44"/>
                    </a:lnTo>
                    <a:lnTo>
                      <a:pt x="1092" y="146"/>
                    </a:lnTo>
                    <a:lnTo>
                      <a:pt x="1124" y="249"/>
                    </a:lnTo>
                    <a:lnTo>
                      <a:pt x="1156" y="309"/>
                    </a:lnTo>
                    <a:lnTo>
                      <a:pt x="1188" y="337"/>
                    </a:lnTo>
                    <a:lnTo>
                      <a:pt x="1220" y="358"/>
                    </a:lnTo>
                    <a:lnTo>
                      <a:pt x="1252" y="391"/>
                    </a:lnTo>
                    <a:lnTo>
                      <a:pt x="1285" y="446"/>
                    </a:lnTo>
                    <a:lnTo>
                      <a:pt x="1317" y="509"/>
                    </a:lnTo>
                    <a:lnTo>
                      <a:pt x="1349" y="547"/>
                    </a:lnTo>
                    <a:lnTo>
                      <a:pt x="1381" y="549"/>
                    </a:lnTo>
                    <a:lnTo>
                      <a:pt x="1413" y="509"/>
                    </a:lnTo>
                    <a:lnTo>
                      <a:pt x="1445" y="411"/>
                    </a:lnTo>
                    <a:lnTo>
                      <a:pt x="1477" y="269"/>
                    </a:lnTo>
                    <a:lnTo>
                      <a:pt x="1509" y="150"/>
                    </a:lnTo>
                    <a:lnTo>
                      <a:pt x="1541" y="88"/>
                    </a:lnTo>
                    <a:lnTo>
                      <a:pt x="1574" y="63"/>
                    </a:lnTo>
                    <a:lnTo>
                      <a:pt x="1606" y="5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4" name="Freeform 50">
                <a:extLst>
                  <a:ext uri="{FF2B5EF4-FFF2-40B4-BE49-F238E27FC236}">
                    <a16:creationId xmlns:a16="http://schemas.microsoft.com/office/drawing/2014/main" id="{D68968B5-F071-85ED-05C4-10BAEF8F8D78}"/>
                  </a:ext>
                </a:extLst>
              </p:cNvPr>
              <p:cNvSpPr>
                <a:spLocks/>
              </p:cNvSpPr>
              <p:nvPr/>
            </p:nvSpPr>
            <p:spPr bwMode="auto">
              <a:xfrm>
                <a:off x="487" y="692"/>
                <a:ext cx="1606" cy="1048"/>
              </a:xfrm>
              <a:custGeom>
                <a:avLst/>
                <a:gdLst>
                  <a:gd name="T0" fmla="*/ 0 w 1606"/>
                  <a:gd name="T1" fmla="*/ 862 h 1048"/>
                  <a:gd name="T2" fmla="*/ 32 w 1606"/>
                  <a:gd name="T3" fmla="*/ 751 h 1048"/>
                  <a:gd name="T4" fmla="*/ 64 w 1606"/>
                  <a:gd name="T5" fmla="*/ 685 h 1048"/>
                  <a:gd name="T6" fmla="*/ 96 w 1606"/>
                  <a:gd name="T7" fmla="*/ 653 h 1048"/>
                  <a:gd name="T8" fmla="*/ 128 w 1606"/>
                  <a:gd name="T9" fmla="*/ 632 h 1048"/>
                  <a:gd name="T10" fmla="*/ 161 w 1606"/>
                  <a:gd name="T11" fmla="*/ 604 h 1048"/>
                  <a:gd name="T12" fmla="*/ 193 w 1606"/>
                  <a:gd name="T13" fmla="*/ 572 h 1048"/>
                  <a:gd name="T14" fmla="*/ 225 w 1606"/>
                  <a:gd name="T15" fmla="*/ 551 h 1048"/>
                  <a:gd name="T16" fmla="*/ 257 w 1606"/>
                  <a:gd name="T17" fmla="*/ 549 h 1048"/>
                  <a:gd name="T18" fmla="*/ 289 w 1606"/>
                  <a:gd name="T19" fmla="*/ 569 h 1048"/>
                  <a:gd name="T20" fmla="*/ 321 w 1606"/>
                  <a:gd name="T21" fmla="*/ 619 h 1048"/>
                  <a:gd name="T22" fmla="*/ 353 w 1606"/>
                  <a:gd name="T23" fmla="*/ 688 h 1048"/>
                  <a:gd name="T24" fmla="*/ 385 w 1606"/>
                  <a:gd name="T25" fmla="*/ 744 h 1048"/>
                  <a:gd name="T26" fmla="*/ 417 w 1606"/>
                  <a:gd name="T27" fmla="*/ 775 h 1048"/>
                  <a:gd name="T28" fmla="*/ 450 w 1606"/>
                  <a:gd name="T29" fmla="*/ 797 h 1048"/>
                  <a:gd name="T30" fmla="*/ 482 w 1606"/>
                  <a:gd name="T31" fmla="*/ 833 h 1048"/>
                  <a:gd name="T32" fmla="*/ 514 w 1606"/>
                  <a:gd name="T33" fmla="*/ 902 h 1048"/>
                  <a:gd name="T34" fmla="*/ 546 w 1606"/>
                  <a:gd name="T35" fmla="*/ 992 h 1048"/>
                  <a:gd name="T36" fmla="*/ 578 w 1606"/>
                  <a:gd name="T37" fmla="*/ 1048 h 1048"/>
                  <a:gd name="T38" fmla="*/ 610 w 1606"/>
                  <a:gd name="T39" fmla="*/ 1031 h 1048"/>
                  <a:gd name="T40" fmla="*/ 642 w 1606"/>
                  <a:gd name="T41" fmla="*/ 923 h 1048"/>
                  <a:gd name="T42" fmla="*/ 674 w 1606"/>
                  <a:gd name="T43" fmla="*/ 741 h 1048"/>
                  <a:gd name="T44" fmla="*/ 707 w 1606"/>
                  <a:gd name="T45" fmla="*/ 578 h 1048"/>
                  <a:gd name="T46" fmla="*/ 739 w 1606"/>
                  <a:gd name="T47" fmla="*/ 489 h 1048"/>
                  <a:gd name="T48" fmla="*/ 771 w 1606"/>
                  <a:gd name="T49" fmla="*/ 451 h 1048"/>
                  <a:gd name="T50" fmla="*/ 803 w 1606"/>
                  <a:gd name="T51" fmla="*/ 432 h 1048"/>
                  <a:gd name="T52" fmla="*/ 835 w 1606"/>
                  <a:gd name="T53" fmla="*/ 410 h 1048"/>
                  <a:gd name="T54" fmla="*/ 867 w 1606"/>
                  <a:gd name="T55" fmla="*/ 364 h 1048"/>
                  <a:gd name="T56" fmla="*/ 899 w 1606"/>
                  <a:gd name="T57" fmla="*/ 274 h 1048"/>
                  <a:gd name="T58" fmla="*/ 931 w 1606"/>
                  <a:gd name="T59" fmla="*/ 165 h 1048"/>
                  <a:gd name="T60" fmla="*/ 963 w 1606"/>
                  <a:gd name="T61" fmla="*/ 93 h 1048"/>
                  <a:gd name="T62" fmla="*/ 996 w 1606"/>
                  <a:gd name="T63" fmla="*/ 74 h 1048"/>
                  <a:gd name="T64" fmla="*/ 1028 w 1606"/>
                  <a:gd name="T65" fmla="*/ 100 h 1048"/>
                  <a:gd name="T66" fmla="*/ 1060 w 1606"/>
                  <a:gd name="T67" fmla="*/ 162 h 1048"/>
                  <a:gd name="T68" fmla="*/ 1092 w 1606"/>
                  <a:gd name="T69" fmla="*/ 226 h 1048"/>
                  <a:gd name="T70" fmla="*/ 1124 w 1606"/>
                  <a:gd name="T71" fmla="*/ 264 h 1048"/>
                  <a:gd name="T72" fmla="*/ 1156 w 1606"/>
                  <a:gd name="T73" fmla="*/ 280 h 1048"/>
                  <a:gd name="T74" fmla="*/ 1188 w 1606"/>
                  <a:gd name="T75" fmla="*/ 287 h 1048"/>
                  <a:gd name="T76" fmla="*/ 1220 w 1606"/>
                  <a:gd name="T77" fmla="*/ 292 h 1048"/>
                  <a:gd name="T78" fmla="*/ 1252 w 1606"/>
                  <a:gd name="T79" fmla="*/ 303 h 1048"/>
                  <a:gd name="T80" fmla="*/ 1285 w 1606"/>
                  <a:gd name="T81" fmla="*/ 329 h 1048"/>
                  <a:gd name="T82" fmla="*/ 1317 w 1606"/>
                  <a:gd name="T83" fmla="*/ 384 h 1048"/>
                  <a:gd name="T84" fmla="*/ 1349 w 1606"/>
                  <a:gd name="T85" fmla="*/ 463 h 1048"/>
                  <a:gd name="T86" fmla="*/ 1381 w 1606"/>
                  <a:gd name="T87" fmla="*/ 519 h 1048"/>
                  <a:gd name="T88" fmla="*/ 1413 w 1606"/>
                  <a:gd name="T89" fmla="*/ 524 h 1048"/>
                  <a:gd name="T90" fmla="*/ 1445 w 1606"/>
                  <a:gd name="T91" fmla="*/ 502 h 1048"/>
                  <a:gd name="T92" fmla="*/ 1477 w 1606"/>
                  <a:gd name="T93" fmla="*/ 477 h 1048"/>
                  <a:gd name="T94" fmla="*/ 1509 w 1606"/>
                  <a:gd name="T95" fmla="*/ 436 h 1048"/>
                  <a:gd name="T96" fmla="*/ 1541 w 1606"/>
                  <a:gd name="T97" fmla="*/ 344 h 1048"/>
                  <a:gd name="T98" fmla="*/ 1574 w 1606"/>
                  <a:gd name="T99" fmla="*/ 178 h 1048"/>
                  <a:gd name="T100" fmla="*/ 1606 w 1606"/>
                  <a:gd name="T101"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48">
                    <a:moveTo>
                      <a:pt x="0" y="862"/>
                    </a:moveTo>
                    <a:lnTo>
                      <a:pt x="32" y="751"/>
                    </a:lnTo>
                    <a:lnTo>
                      <a:pt x="64" y="685"/>
                    </a:lnTo>
                    <a:lnTo>
                      <a:pt x="96" y="653"/>
                    </a:lnTo>
                    <a:lnTo>
                      <a:pt x="128" y="632"/>
                    </a:lnTo>
                    <a:lnTo>
                      <a:pt x="161" y="604"/>
                    </a:lnTo>
                    <a:lnTo>
                      <a:pt x="193" y="572"/>
                    </a:lnTo>
                    <a:lnTo>
                      <a:pt x="225" y="551"/>
                    </a:lnTo>
                    <a:lnTo>
                      <a:pt x="257" y="549"/>
                    </a:lnTo>
                    <a:lnTo>
                      <a:pt x="289" y="569"/>
                    </a:lnTo>
                    <a:lnTo>
                      <a:pt x="321" y="619"/>
                    </a:lnTo>
                    <a:lnTo>
                      <a:pt x="353" y="688"/>
                    </a:lnTo>
                    <a:lnTo>
                      <a:pt x="385" y="744"/>
                    </a:lnTo>
                    <a:lnTo>
                      <a:pt x="417" y="775"/>
                    </a:lnTo>
                    <a:lnTo>
                      <a:pt x="450" y="797"/>
                    </a:lnTo>
                    <a:lnTo>
                      <a:pt x="482" y="833"/>
                    </a:lnTo>
                    <a:lnTo>
                      <a:pt x="514" y="902"/>
                    </a:lnTo>
                    <a:lnTo>
                      <a:pt x="546" y="992"/>
                    </a:lnTo>
                    <a:lnTo>
                      <a:pt x="578" y="1048"/>
                    </a:lnTo>
                    <a:lnTo>
                      <a:pt x="610" y="1031"/>
                    </a:lnTo>
                    <a:lnTo>
                      <a:pt x="642" y="923"/>
                    </a:lnTo>
                    <a:lnTo>
                      <a:pt x="674" y="741"/>
                    </a:lnTo>
                    <a:lnTo>
                      <a:pt x="707" y="578"/>
                    </a:lnTo>
                    <a:lnTo>
                      <a:pt x="739" y="489"/>
                    </a:lnTo>
                    <a:lnTo>
                      <a:pt x="771" y="451"/>
                    </a:lnTo>
                    <a:lnTo>
                      <a:pt x="803" y="432"/>
                    </a:lnTo>
                    <a:lnTo>
                      <a:pt x="835" y="410"/>
                    </a:lnTo>
                    <a:lnTo>
                      <a:pt x="867" y="364"/>
                    </a:lnTo>
                    <a:lnTo>
                      <a:pt x="899" y="274"/>
                    </a:lnTo>
                    <a:lnTo>
                      <a:pt x="931" y="165"/>
                    </a:lnTo>
                    <a:lnTo>
                      <a:pt x="963" y="93"/>
                    </a:lnTo>
                    <a:lnTo>
                      <a:pt x="996" y="74"/>
                    </a:lnTo>
                    <a:lnTo>
                      <a:pt x="1028" y="100"/>
                    </a:lnTo>
                    <a:lnTo>
                      <a:pt x="1060" y="162"/>
                    </a:lnTo>
                    <a:lnTo>
                      <a:pt x="1092" y="226"/>
                    </a:lnTo>
                    <a:lnTo>
                      <a:pt x="1124" y="264"/>
                    </a:lnTo>
                    <a:lnTo>
                      <a:pt x="1156" y="280"/>
                    </a:lnTo>
                    <a:lnTo>
                      <a:pt x="1188" y="287"/>
                    </a:lnTo>
                    <a:lnTo>
                      <a:pt x="1220" y="292"/>
                    </a:lnTo>
                    <a:lnTo>
                      <a:pt x="1252" y="303"/>
                    </a:lnTo>
                    <a:lnTo>
                      <a:pt x="1285" y="329"/>
                    </a:lnTo>
                    <a:lnTo>
                      <a:pt x="1317" y="384"/>
                    </a:lnTo>
                    <a:lnTo>
                      <a:pt x="1349" y="463"/>
                    </a:lnTo>
                    <a:lnTo>
                      <a:pt x="1381" y="519"/>
                    </a:lnTo>
                    <a:lnTo>
                      <a:pt x="1413" y="524"/>
                    </a:lnTo>
                    <a:lnTo>
                      <a:pt x="1445" y="502"/>
                    </a:lnTo>
                    <a:lnTo>
                      <a:pt x="1477" y="477"/>
                    </a:lnTo>
                    <a:lnTo>
                      <a:pt x="1509" y="436"/>
                    </a:lnTo>
                    <a:lnTo>
                      <a:pt x="1541" y="344"/>
                    </a:lnTo>
                    <a:lnTo>
                      <a:pt x="1574" y="17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5" name="Freeform 51">
                <a:extLst>
                  <a:ext uri="{FF2B5EF4-FFF2-40B4-BE49-F238E27FC236}">
                    <a16:creationId xmlns:a16="http://schemas.microsoft.com/office/drawing/2014/main" id="{40A56536-69A0-D33E-ACEE-F2515840F97A}"/>
                  </a:ext>
                </a:extLst>
              </p:cNvPr>
              <p:cNvSpPr>
                <a:spLocks/>
              </p:cNvSpPr>
              <p:nvPr/>
            </p:nvSpPr>
            <p:spPr bwMode="auto">
              <a:xfrm>
                <a:off x="487" y="620"/>
                <a:ext cx="1606" cy="906"/>
              </a:xfrm>
              <a:custGeom>
                <a:avLst/>
                <a:gdLst>
                  <a:gd name="T0" fmla="*/ 0 w 1606"/>
                  <a:gd name="T1" fmla="*/ 839 h 906"/>
                  <a:gd name="T2" fmla="*/ 32 w 1606"/>
                  <a:gd name="T3" fmla="*/ 846 h 906"/>
                  <a:gd name="T4" fmla="*/ 64 w 1606"/>
                  <a:gd name="T5" fmla="*/ 844 h 906"/>
                  <a:gd name="T6" fmla="*/ 96 w 1606"/>
                  <a:gd name="T7" fmla="*/ 829 h 906"/>
                  <a:gd name="T8" fmla="*/ 128 w 1606"/>
                  <a:gd name="T9" fmla="*/ 788 h 906"/>
                  <a:gd name="T10" fmla="*/ 161 w 1606"/>
                  <a:gd name="T11" fmla="*/ 701 h 906"/>
                  <a:gd name="T12" fmla="*/ 193 w 1606"/>
                  <a:gd name="T13" fmla="*/ 589 h 906"/>
                  <a:gd name="T14" fmla="*/ 225 w 1606"/>
                  <a:gd name="T15" fmla="*/ 512 h 906"/>
                  <a:gd name="T16" fmla="*/ 257 w 1606"/>
                  <a:gd name="T17" fmla="*/ 501 h 906"/>
                  <a:gd name="T18" fmla="*/ 289 w 1606"/>
                  <a:gd name="T19" fmla="*/ 555 h 906"/>
                  <a:gd name="T20" fmla="*/ 321 w 1606"/>
                  <a:gd name="T21" fmla="*/ 666 h 906"/>
                  <a:gd name="T22" fmla="*/ 353 w 1606"/>
                  <a:gd name="T23" fmla="*/ 780 h 906"/>
                  <a:gd name="T24" fmla="*/ 385 w 1606"/>
                  <a:gd name="T25" fmla="*/ 847 h 906"/>
                  <a:gd name="T26" fmla="*/ 417 w 1606"/>
                  <a:gd name="T27" fmla="*/ 877 h 906"/>
                  <a:gd name="T28" fmla="*/ 450 w 1606"/>
                  <a:gd name="T29" fmla="*/ 888 h 906"/>
                  <a:gd name="T30" fmla="*/ 482 w 1606"/>
                  <a:gd name="T31" fmla="*/ 894 h 906"/>
                  <a:gd name="T32" fmla="*/ 514 w 1606"/>
                  <a:gd name="T33" fmla="*/ 901 h 906"/>
                  <a:gd name="T34" fmla="*/ 546 w 1606"/>
                  <a:gd name="T35" fmla="*/ 906 h 906"/>
                  <a:gd name="T36" fmla="*/ 578 w 1606"/>
                  <a:gd name="T37" fmla="*/ 890 h 906"/>
                  <a:gd name="T38" fmla="*/ 610 w 1606"/>
                  <a:gd name="T39" fmla="*/ 836 h 906"/>
                  <a:gd name="T40" fmla="*/ 642 w 1606"/>
                  <a:gd name="T41" fmla="*/ 779 h 906"/>
                  <a:gd name="T42" fmla="*/ 674 w 1606"/>
                  <a:gd name="T43" fmla="*/ 746 h 906"/>
                  <a:gd name="T44" fmla="*/ 707 w 1606"/>
                  <a:gd name="T45" fmla="*/ 732 h 906"/>
                  <a:gd name="T46" fmla="*/ 739 w 1606"/>
                  <a:gd name="T47" fmla="*/ 725 h 906"/>
                  <a:gd name="T48" fmla="*/ 771 w 1606"/>
                  <a:gd name="T49" fmla="*/ 717 h 906"/>
                  <a:gd name="T50" fmla="*/ 803 w 1606"/>
                  <a:gd name="T51" fmla="*/ 698 h 906"/>
                  <a:gd name="T52" fmla="*/ 835 w 1606"/>
                  <a:gd name="T53" fmla="*/ 644 h 906"/>
                  <a:gd name="T54" fmla="*/ 867 w 1606"/>
                  <a:gd name="T55" fmla="*/ 514 h 906"/>
                  <a:gd name="T56" fmla="*/ 899 w 1606"/>
                  <a:gd name="T57" fmla="*/ 296 h 906"/>
                  <a:gd name="T58" fmla="*/ 931 w 1606"/>
                  <a:gd name="T59" fmla="*/ 92 h 906"/>
                  <a:gd name="T60" fmla="*/ 963 w 1606"/>
                  <a:gd name="T61" fmla="*/ 0 h 906"/>
                  <a:gd name="T62" fmla="*/ 996 w 1606"/>
                  <a:gd name="T63" fmla="*/ 19 h 906"/>
                  <a:gd name="T64" fmla="*/ 1028 w 1606"/>
                  <a:gd name="T65" fmla="*/ 113 h 906"/>
                  <a:gd name="T66" fmla="*/ 1060 w 1606"/>
                  <a:gd name="T67" fmla="*/ 213 h 906"/>
                  <a:gd name="T68" fmla="*/ 1092 w 1606"/>
                  <a:gd name="T69" fmla="*/ 272 h 906"/>
                  <a:gd name="T70" fmla="*/ 1124 w 1606"/>
                  <a:gd name="T71" fmla="*/ 298 h 906"/>
                  <a:gd name="T72" fmla="*/ 1156 w 1606"/>
                  <a:gd name="T73" fmla="*/ 316 h 906"/>
                  <a:gd name="T74" fmla="*/ 1188 w 1606"/>
                  <a:gd name="T75" fmla="*/ 345 h 906"/>
                  <a:gd name="T76" fmla="*/ 1220 w 1606"/>
                  <a:gd name="T77" fmla="*/ 404 h 906"/>
                  <a:gd name="T78" fmla="*/ 1252 w 1606"/>
                  <a:gd name="T79" fmla="*/ 493 h 906"/>
                  <a:gd name="T80" fmla="*/ 1285 w 1606"/>
                  <a:gd name="T81" fmla="*/ 571 h 906"/>
                  <a:gd name="T82" fmla="*/ 1317 w 1606"/>
                  <a:gd name="T83" fmla="*/ 612 h 906"/>
                  <a:gd name="T84" fmla="*/ 1349 w 1606"/>
                  <a:gd name="T85" fmla="*/ 625 h 906"/>
                  <a:gd name="T86" fmla="*/ 1381 w 1606"/>
                  <a:gd name="T87" fmla="*/ 623 h 906"/>
                  <a:gd name="T88" fmla="*/ 1413 w 1606"/>
                  <a:gd name="T89" fmla="*/ 605 h 906"/>
                  <a:gd name="T90" fmla="*/ 1445 w 1606"/>
                  <a:gd name="T91" fmla="*/ 574 h 906"/>
                  <a:gd name="T92" fmla="*/ 1477 w 1606"/>
                  <a:gd name="T93" fmla="*/ 541 h 906"/>
                  <a:gd name="T94" fmla="*/ 1509 w 1606"/>
                  <a:gd name="T95" fmla="*/ 509 h 906"/>
                  <a:gd name="T96" fmla="*/ 1541 w 1606"/>
                  <a:gd name="T97" fmla="*/ 457 h 906"/>
                  <a:gd name="T98" fmla="*/ 1574 w 1606"/>
                  <a:gd name="T99" fmla="*/ 356 h 906"/>
                  <a:gd name="T100" fmla="*/ 1606 w 1606"/>
                  <a:gd name="T101" fmla="*/ 22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06">
                    <a:moveTo>
                      <a:pt x="0" y="839"/>
                    </a:moveTo>
                    <a:lnTo>
                      <a:pt x="32" y="846"/>
                    </a:lnTo>
                    <a:lnTo>
                      <a:pt x="64" y="844"/>
                    </a:lnTo>
                    <a:lnTo>
                      <a:pt x="96" y="829"/>
                    </a:lnTo>
                    <a:lnTo>
                      <a:pt x="128" y="788"/>
                    </a:lnTo>
                    <a:lnTo>
                      <a:pt x="161" y="701"/>
                    </a:lnTo>
                    <a:lnTo>
                      <a:pt x="193" y="589"/>
                    </a:lnTo>
                    <a:lnTo>
                      <a:pt x="225" y="512"/>
                    </a:lnTo>
                    <a:lnTo>
                      <a:pt x="257" y="501"/>
                    </a:lnTo>
                    <a:lnTo>
                      <a:pt x="289" y="555"/>
                    </a:lnTo>
                    <a:lnTo>
                      <a:pt x="321" y="666"/>
                    </a:lnTo>
                    <a:lnTo>
                      <a:pt x="353" y="780"/>
                    </a:lnTo>
                    <a:lnTo>
                      <a:pt x="385" y="847"/>
                    </a:lnTo>
                    <a:lnTo>
                      <a:pt x="417" y="877"/>
                    </a:lnTo>
                    <a:lnTo>
                      <a:pt x="450" y="888"/>
                    </a:lnTo>
                    <a:lnTo>
                      <a:pt x="482" y="894"/>
                    </a:lnTo>
                    <a:lnTo>
                      <a:pt x="514" y="901"/>
                    </a:lnTo>
                    <a:lnTo>
                      <a:pt x="546" y="906"/>
                    </a:lnTo>
                    <a:lnTo>
                      <a:pt x="578" y="890"/>
                    </a:lnTo>
                    <a:lnTo>
                      <a:pt x="610" y="836"/>
                    </a:lnTo>
                    <a:lnTo>
                      <a:pt x="642" y="779"/>
                    </a:lnTo>
                    <a:lnTo>
                      <a:pt x="674" y="746"/>
                    </a:lnTo>
                    <a:lnTo>
                      <a:pt x="707" y="732"/>
                    </a:lnTo>
                    <a:lnTo>
                      <a:pt x="739" y="725"/>
                    </a:lnTo>
                    <a:lnTo>
                      <a:pt x="771" y="717"/>
                    </a:lnTo>
                    <a:lnTo>
                      <a:pt x="803" y="698"/>
                    </a:lnTo>
                    <a:lnTo>
                      <a:pt x="835" y="644"/>
                    </a:lnTo>
                    <a:lnTo>
                      <a:pt x="867" y="514"/>
                    </a:lnTo>
                    <a:lnTo>
                      <a:pt x="899" y="296"/>
                    </a:lnTo>
                    <a:lnTo>
                      <a:pt x="931" y="92"/>
                    </a:lnTo>
                    <a:lnTo>
                      <a:pt x="963" y="0"/>
                    </a:lnTo>
                    <a:lnTo>
                      <a:pt x="996" y="19"/>
                    </a:lnTo>
                    <a:lnTo>
                      <a:pt x="1028" y="113"/>
                    </a:lnTo>
                    <a:lnTo>
                      <a:pt x="1060" y="213"/>
                    </a:lnTo>
                    <a:lnTo>
                      <a:pt x="1092" y="272"/>
                    </a:lnTo>
                    <a:lnTo>
                      <a:pt x="1124" y="298"/>
                    </a:lnTo>
                    <a:lnTo>
                      <a:pt x="1156" y="316"/>
                    </a:lnTo>
                    <a:lnTo>
                      <a:pt x="1188" y="345"/>
                    </a:lnTo>
                    <a:lnTo>
                      <a:pt x="1220" y="404"/>
                    </a:lnTo>
                    <a:lnTo>
                      <a:pt x="1252" y="493"/>
                    </a:lnTo>
                    <a:lnTo>
                      <a:pt x="1285" y="571"/>
                    </a:lnTo>
                    <a:lnTo>
                      <a:pt x="1317" y="612"/>
                    </a:lnTo>
                    <a:lnTo>
                      <a:pt x="1349" y="625"/>
                    </a:lnTo>
                    <a:lnTo>
                      <a:pt x="1381" y="623"/>
                    </a:lnTo>
                    <a:lnTo>
                      <a:pt x="1413" y="605"/>
                    </a:lnTo>
                    <a:lnTo>
                      <a:pt x="1445" y="574"/>
                    </a:lnTo>
                    <a:lnTo>
                      <a:pt x="1477" y="541"/>
                    </a:lnTo>
                    <a:lnTo>
                      <a:pt x="1509" y="509"/>
                    </a:lnTo>
                    <a:lnTo>
                      <a:pt x="1541" y="457"/>
                    </a:lnTo>
                    <a:lnTo>
                      <a:pt x="1574" y="356"/>
                    </a:lnTo>
                    <a:lnTo>
                      <a:pt x="1606" y="22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6" name="Freeform 52">
                <a:extLst>
                  <a:ext uri="{FF2B5EF4-FFF2-40B4-BE49-F238E27FC236}">
                    <a16:creationId xmlns:a16="http://schemas.microsoft.com/office/drawing/2014/main" id="{7777DB33-4EDC-BF06-0688-DD7767D21655}"/>
                  </a:ext>
                </a:extLst>
              </p:cNvPr>
              <p:cNvSpPr>
                <a:spLocks/>
              </p:cNvSpPr>
              <p:nvPr/>
            </p:nvSpPr>
            <p:spPr bwMode="auto">
              <a:xfrm>
                <a:off x="487" y="796"/>
                <a:ext cx="1606" cy="870"/>
              </a:xfrm>
              <a:custGeom>
                <a:avLst/>
                <a:gdLst>
                  <a:gd name="T0" fmla="*/ 0 w 1606"/>
                  <a:gd name="T1" fmla="*/ 860 h 870"/>
                  <a:gd name="T2" fmla="*/ 32 w 1606"/>
                  <a:gd name="T3" fmla="*/ 661 h 870"/>
                  <a:gd name="T4" fmla="*/ 64 w 1606"/>
                  <a:gd name="T5" fmla="*/ 553 h 870"/>
                  <a:gd name="T6" fmla="*/ 96 w 1606"/>
                  <a:gd name="T7" fmla="*/ 510 h 870"/>
                  <a:gd name="T8" fmla="*/ 128 w 1606"/>
                  <a:gd name="T9" fmla="*/ 491 h 870"/>
                  <a:gd name="T10" fmla="*/ 161 w 1606"/>
                  <a:gd name="T11" fmla="*/ 477 h 870"/>
                  <a:gd name="T12" fmla="*/ 193 w 1606"/>
                  <a:gd name="T13" fmla="*/ 451 h 870"/>
                  <a:gd name="T14" fmla="*/ 225 w 1606"/>
                  <a:gd name="T15" fmla="*/ 406 h 870"/>
                  <a:gd name="T16" fmla="*/ 257 w 1606"/>
                  <a:gd name="T17" fmla="*/ 360 h 870"/>
                  <a:gd name="T18" fmla="*/ 289 w 1606"/>
                  <a:gd name="T19" fmla="*/ 333 h 870"/>
                  <a:gd name="T20" fmla="*/ 321 w 1606"/>
                  <a:gd name="T21" fmla="*/ 328 h 870"/>
                  <a:gd name="T22" fmla="*/ 353 w 1606"/>
                  <a:gd name="T23" fmla="*/ 344 h 870"/>
                  <a:gd name="T24" fmla="*/ 385 w 1606"/>
                  <a:gd name="T25" fmla="*/ 396 h 870"/>
                  <a:gd name="T26" fmla="*/ 417 w 1606"/>
                  <a:gd name="T27" fmla="*/ 509 h 870"/>
                  <a:gd name="T28" fmla="*/ 450 w 1606"/>
                  <a:gd name="T29" fmla="*/ 657 h 870"/>
                  <a:gd name="T30" fmla="*/ 482 w 1606"/>
                  <a:gd name="T31" fmla="*/ 767 h 870"/>
                  <a:gd name="T32" fmla="*/ 514 w 1606"/>
                  <a:gd name="T33" fmla="*/ 829 h 870"/>
                  <a:gd name="T34" fmla="*/ 546 w 1606"/>
                  <a:gd name="T35" fmla="*/ 864 h 870"/>
                  <a:gd name="T36" fmla="*/ 578 w 1606"/>
                  <a:gd name="T37" fmla="*/ 870 h 870"/>
                  <a:gd name="T38" fmla="*/ 610 w 1606"/>
                  <a:gd name="T39" fmla="*/ 831 h 870"/>
                  <a:gd name="T40" fmla="*/ 642 w 1606"/>
                  <a:gd name="T41" fmla="*/ 728 h 870"/>
                  <a:gd name="T42" fmla="*/ 674 w 1606"/>
                  <a:gd name="T43" fmla="*/ 580 h 870"/>
                  <a:gd name="T44" fmla="*/ 707 w 1606"/>
                  <a:gd name="T45" fmla="*/ 458 h 870"/>
                  <a:gd name="T46" fmla="*/ 739 w 1606"/>
                  <a:gd name="T47" fmla="*/ 388 h 870"/>
                  <a:gd name="T48" fmla="*/ 771 w 1606"/>
                  <a:gd name="T49" fmla="*/ 340 h 870"/>
                  <a:gd name="T50" fmla="*/ 803 w 1606"/>
                  <a:gd name="T51" fmla="*/ 283 h 870"/>
                  <a:gd name="T52" fmla="*/ 835 w 1606"/>
                  <a:gd name="T53" fmla="*/ 219 h 870"/>
                  <a:gd name="T54" fmla="*/ 867 w 1606"/>
                  <a:gd name="T55" fmla="*/ 175 h 870"/>
                  <a:gd name="T56" fmla="*/ 899 w 1606"/>
                  <a:gd name="T57" fmla="*/ 155 h 870"/>
                  <a:gd name="T58" fmla="*/ 931 w 1606"/>
                  <a:gd name="T59" fmla="*/ 148 h 870"/>
                  <a:gd name="T60" fmla="*/ 963 w 1606"/>
                  <a:gd name="T61" fmla="*/ 146 h 870"/>
                  <a:gd name="T62" fmla="*/ 996 w 1606"/>
                  <a:gd name="T63" fmla="*/ 146 h 870"/>
                  <a:gd name="T64" fmla="*/ 1028 w 1606"/>
                  <a:gd name="T65" fmla="*/ 149 h 870"/>
                  <a:gd name="T66" fmla="*/ 1060 w 1606"/>
                  <a:gd name="T67" fmla="*/ 152 h 870"/>
                  <a:gd name="T68" fmla="*/ 1092 w 1606"/>
                  <a:gd name="T69" fmla="*/ 155 h 870"/>
                  <a:gd name="T70" fmla="*/ 1124 w 1606"/>
                  <a:gd name="T71" fmla="*/ 159 h 870"/>
                  <a:gd name="T72" fmla="*/ 1156 w 1606"/>
                  <a:gd name="T73" fmla="*/ 169 h 870"/>
                  <a:gd name="T74" fmla="*/ 1188 w 1606"/>
                  <a:gd name="T75" fmla="*/ 195 h 870"/>
                  <a:gd name="T76" fmla="*/ 1220 w 1606"/>
                  <a:gd name="T77" fmla="*/ 246 h 870"/>
                  <a:gd name="T78" fmla="*/ 1252 w 1606"/>
                  <a:gd name="T79" fmla="*/ 313 h 870"/>
                  <a:gd name="T80" fmla="*/ 1285 w 1606"/>
                  <a:gd name="T81" fmla="*/ 361 h 870"/>
                  <a:gd name="T82" fmla="*/ 1317 w 1606"/>
                  <a:gd name="T83" fmla="*/ 384 h 870"/>
                  <a:gd name="T84" fmla="*/ 1349 w 1606"/>
                  <a:gd name="T85" fmla="*/ 392 h 870"/>
                  <a:gd name="T86" fmla="*/ 1381 w 1606"/>
                  <a:gd name="T87" fmla="*/ 393 h 870"/>
                  <a:gd name="T88" fmla="*/ 1413 w 1606"/>
                  <a:gd name="T89" fmla="*/ 391 h 870"/>
                  <a:gd name="T90" fmla="*/ 1445 w 1606"/>
                  <a:gd name="T91" fmla="*/ 381 h 870"/>
                  <a:gd name="T92" fmla="*/ 1477 w 1606"/>
                  <a:gd name="T93" fmla="*/ 356 h 870"/>
                  <a:gd name="T94" fmla="*/ 1509 w 1606"/>
                  <a:gd name="T95" fmla="*/ 298 h 870"/>
                  <a:gd name="T96" fmla="*/ 1541 w 1606"/>
                  <a:gd name="T97" fmla="*/ 198 h 870"/>
                  <a:gd name="T98" fmla="*/ 1574 w 1606"/>
                  <a:gd name="T99" fmla="*/ 84 h 870"/>
                  <a:gd name="T100" fmla="*/ 1606 w 1606"/>
                  <a:gd name="T101"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70">
                    <a:moveTo>
                      <a:pt x="0" y="860"/>
                    </a:moveTo>
                    <a:lnTo>
                      <a:pt x="32" y="661"/>
                    </a:lnTo>
                    <a:lnTo>
                      <a:pt x="64" y="553"/>
                    </a:lnTo>
                    <a:lnTo>
                      <a:pt x="96" y="510"/>
                    </a:lnTo>
                    <a:lnTo>
                      <a:pt x="128" y="491"/>
                    </a:lnTo>
                    <a:lnTo>
                      <a:pt x="161" y="477"/>
                    </a:lnTo>
                    <a:lnTo>
                      <a:pt x="193" y="451"/>
                    </a:lnTo>
                    <a:lnTo>
                      <a:pt x="225" y="406"/>
                    </a:lnTo>
                    <a:lnTo>
                      <a:pt x="257" y="360"/>
                    </a:lnTo>
                    <a:lnTo>
                      <a:pt x="289" y="333"/>
                    </a:lnTo>
                    <a:lnTo>
                      <a:pt x="321" y="328"/>
                    </a:lnTo>
                    <a:lnTo>
                      <a:pt x="353" y="344"/>
                    </a:lnTo>
                    <a:lnTo>
                      <a:pt x="385" y="396"/>
                    </a:lnTo>
                    <a:lnTo>
                      <a:pt x="417" y="509"/>
                    </a:lnTo>
                    <a:lnTo>
                      <a:pt x="450" y="657"/>
                    </a:lnTo>
                    <a:lnTo>
                      <a:pt x="482" y="767"/>
                    </a:lnTo>
                    <a:lnTo>
                      <a:pt x="514" y="829"/>
                    </a:lnTo>
                    <a:lnTo>
                      <a:pt x="546" y="864"/>
                    </a:lnTo>
                    <a:lnTo>
                      <a:pt x="578" y="870"/>
                    </a:lnTo>
                    <a:lnTo>
                      <a:pt x="610" y="831"/>
                    </a:lnTo>
                    <a:lnTo>
                      <a:pt x="642" y="728"/>
                    </a:lnTo>
                    <a:lnTo>
                      <a:pt x="674" y="580"/>
                    </a:lnTo>
                    <a:lnTo>
                      <a:pt x="707" y="458"/>
                    </a:lnTo>
                    <a:lnTo>
                      <a:pt x="739" y="388"/>
                    </a:lnTo>
                    <a:lnTo>
                      <a:pt x="771" y="340"/>
                    </a:lnTo>
                    <a:lnTo>
                      <a:pt x="803" y="283"/>
                    </a:lnTo>
                    <a:lnTo>
                      <a:pt x="835" y="219"/>
                    </a:lnTo>
                    <a:lnTo>
                      <a:pt x="867" y="175"/>
                    </a:lnTo>
                    <a:lnTo>
                      <a:pt x="899" y="155"/>
                    </a:lnTo>
                    <a:lnTo>
                      <a:pt x="931" y="148"/>
                    </a:lnTo>
                    <a:lnTo>
                      <a:pt x="963" y="146"/>
                    </a:lnTo>
                    <a:lnTo>
                      <a:pt x="996" y="146"/>
                    </a:lnTo>
                    <a:lnTo>
                      <a:pt x="1028" y="149"/>
                    </a:lnTo>
                    <a:lnTo>
                      <a:pt x="1060" y="152"/>
                    </a:lnTo>
                    <a:lnTo>
                      <a:pt x="1092" y="155"/>
                    </a:lnTo>
                    <a:lnTo>
                      <a:pt x="1124" y="159"/>
                    </a:lnTo>
                    <a:lnTo>
                      <a:pt x="1156" y="169"/>
                    </a:lnTo>
                    <a:lnTo>
                      <a:pt x="1188" y="195"/>
                    </a:lnTo>
                    <a:lnTo>
                      <a:pt x="1220" y="246"/>
                    </a:lnTo>
                    <a:lnTo>
                      <a:pt x="1252" y="313"/>
                    </a:lnTo>
                    <a:lnTo>
                      <a:pt x="1285" y="361"/>
                    </a:lnTo>
                    <a:lnTo>
                      <a:pt x="1317" y="384"/>
                    </a:lnTo>
                    <a:lnTo>
                      <a:pt x="1349" y="392"/>
                    </a:lnTo>
                    <a:lnTo>
                      <a:pt x="1381" y="393"/>
                    </a:lnTo>
                    <a:lnTo>
                      <a:pt x="1413" y="391"/>
                    </a:lnTo>
                    <a:lnTo>
                      <a:pt x="1445" y="381"/>
                    </a:lnTo>
                    <a:lnTo>
                      <a:pt x="1477" y="356"/>
                    </a:lnTo>
                    <a:lnTo>
                      <a:pt x="1509" y="298"/>
                    </a:lnTo>
                    <a:lnTo>
                      <a:pt x="1541" y="198"/>
                    </a:lnTo>
                    <a:lnTo>
                      <a:pt x="1574" y="8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7" name="Freeform 53">
                <a:extLst>
                  <a:ext uri="{FF2B5EF4-FFF2-40B4-BE49-F238E27FC236}">
                    <a16:creationId xmlns:a16="http://schemas.microsoft.com/office/drawing/2014/main" id="{0B4E152E-1203-FF08-9E18-4BA0304D00D6}"/>
                  </a:ext>
                </a:extLst>
              </p:cNvPr>
              <p:cNvSpPr>
                <a:spLocks/>
              </p:cNvSpPr>
              <p:nvPr/>
            </p:nvSpPr>
            <p:spPr bwMode="auto">
              <a:xfrm>
                <a:off x="487" y="749"/>
                <a:ext cx="1606" cy="896"/>
              </a:xfrm>
              <a:custGeom>
                <a:avLst/>
                <a:gdLst>
                  <a:gd name="T0" fmla="*/ 0 w 1606"/>
                  <a:gd name="T1" fmla="*/ 802 h 896"/>
                  <a:gd name="T2" fmla="*/ 32 w 1606"/>
                  <a:gd name="T3" fmla="*/ 680 h 896"/>
                  <a:gd name="T4" fmla="*/ 64 w 1606"/>
                  <a:gd name="T5" fmla="*/ 580 h 896"/>
                  <a:gd name="T6" fmla="*/ 96 w 1606"/>
                  <a:gd name="T7" fmla="*/ 528 h 896"/>
                  <a:gd name="T8" fmla="*/ 128 w 1606"/>
                  <a:gd name="T9" fmla="*/ 502 h 896"/>
                  <a:gd name="T10" fmla="*/ 161 w 1606"/>
                  <a:gd name="T11" fmla="*/ 476 h 896"/>
                  <a:gd name="T12" fmla="*/ 193 w 1606"/>
                  <a:gd name="T13" fmla="*/ 438 h 896"/>
                  <a:gd name="T14" fmla="*/ 225 w 1606"/>
                  <a:gd name="T15" fmla="*/ 397 h 896"/>
                  <a:gd name="T16" fmla="*/ 257 w 1606"/>
                  <a:gd name="T17" fmla="*/ 381 h 896"/>
                  <a:gd name="T18" fmla="*/ 289 w 1606"/>
                  <a:gd name="T19" fmla="*/ 405 h 896"/>
                  <a:gd name="T20" fmla="*/ 321 w 1606"/>
                  <a:gd name="T21" fmla="*/ 478 h 896"/>
                  <a:gd name="T22" fmla="*/ 353 w 1606"/>
                  <a:gd name="T23" fmla="*/ 580 h 896"/>
                  <a:gd name="T24" fmla="*/ 385 w 1606"/>
                  <a:gd name="T25" fmla="*/ 655 h 896"/>
                  <a:gd name="T26" fmla="*/ 417 w 1606"/>
                  <a:gd name="T27" fmla="*/ 691 h 896"/>
                  <a:gd name="T28" fmla="*/ 450 w 1606"/>
                  <a:gd name="T29" fmla="*/ 704 h 896"/>
                  <a:gd name="T30" fmla="*/ 482 w 1606"/>
                  <a:gd name="T31" fmla="*/ 708 h 896"/>
                  <a:gd name="T32" fmla="*/ 514 w 1606"/>
                  <a:gd name="T33" fmla="*/ 710 h 896"/>
                  <a:gd name="T34" fmla="*/ 546 w 1606"/>
                  <a:gd name="T35" fmla="*/ 711 h 896"/>
                  <a:gd name="T36" fmla="*/ 578 w 1606"/>
                  <a:gd name="T37" fmla="*/ 714 h 896"/>
                  <a:gd name="T38" fmla="*/ 610 w 1606"/>
                  <a:gd name="T39" fmla="*/ 723 h 896"/>
                  <a:gd name="T40" fmla="*/ 642 w 1606"/>
                  <a:gd name="T41" fmla="*/ 754 h 896"/>
                  <a:gd name="T42" fmla="*/ 674 w 1606"/>
                  <a:gd name="T43" fmla="*/ 829 h 896"/>
                  <a:gd name="T44" fmla="*/ 707 w 1606"/>
                  <a:gd name="T45" fmla="*/ 896 h 896"/>
                  <a:gd name="T46" fmla="*/ 739 w 1606"/>
                  <a:gd name="T47" fmla="*/ 767 h 896"/>
                  <a:gd name="T48" fmla="*/ 771 w 1606"/>
                  <a:gd name="T49" fmla="*/ 489 h 896"/>
                  <a:gd name="T50" fmla="*/ 803 w 1606"/>
                  <a:gd name="T51" fmla="*/ 293 h 896"/>
                  <a:gd name="T52" fmla="*/ 835 w 1606"/>
                  <a:gd name="T53" fmla="*/ 208 h 896"/>
                  <a:gd name="T54" fmla="*/ 867 w 1606"/>
                  <a:gd name="T55" fmla="*/ 176 h 896"/>
                  <a:gd name="T56" fmla="*/ 899 w 1606"/>
                  <a:gd name="T57" fmla="*/ 159 h 896"/>
                  <a:gd name="T58" fmla="*/ 931 w 1606"/>
                  <a:gd name="T59" fmla="*/ 138 h 896"/>
                  <a:gd name="T60" fmla="*/ 963 w 1606"/>
                  <a:gd name="T61" fmla="*/ 98 h 896"/>
                  <a:gd name="T62" fmla="*/ 996 w 1606"/>
                  <a:gd name="T63" fmla="*/ 39 h 896"/>
                  <a:gd name="T64" fmla="*/ 1028 w 1606"/>
                  <a:gd name="T65" fmla="*/ 0 h 896"/>
                  <a:gd name="T66" fmla="*/ 1060 w 1606"/>
                  <a:gd name="T67" fmla="*/ 22 h 896"/>
                  <a:gd name="T68" fmla="*/ 1092 w 1606"/>
                  <a:gd name="T69" fmla="*/ 113 h 896"/>
                  <a:gd name="T70" fmla="*/ 1124 w 1606"/>
                  <a:gd name="T71" fmla="*/ 224 h 896"/>
                  <a:gd name="T72" fmla="*/ 1156 w 1606"/>
                  <a:gd name="T73" fmla="*/ 299 h 896"/>
                  <a:gd name="T74" fmla="*/ 1188 w 1606"/>
                  <a:gd name="T75" fmla="*/ 335 h 896"/>
                  <a:gd name="T76" fmla="*/ 1220 w 1606"/>
                  <a:gd name="T77" fmla="*/ 360 h 896"/>
                  <a:gd name="T78" fmla="*/ 1252 w 1606"/>
                  <a:gd name="T79" fmla="*/ 392 h 896"/>
                  <a:gd name="T80" fmla="*/ 1285 w 1606"/>
                  <a:gd name="T81" fmla="*/ 435 h 896"/>
                  <a:gd name="T82" fmla="*/ 1317 w 1606"/>
                  <a:gd name="T83" fmla="*/ 469 h 896"/>
                  <a:gd name="T84" fmla="*/ 1349 w 1606"/>
                  <a:gd name="T85" fmla="*/ 485 h 896"/>
                  <a:gd name="T86" fmla="*/ 1381 w 1606"/>
                  <a:gd name="T87" fmla="*/ 484 h 896"/>
                  <a:gd name="T88" fmla="*/ 1413 w 1606"/>
                  <a:gd name="T89" fmla="*/ 464 h 896"/>
                  <a:gd name="T90" fmla="*/ 1445 w 1606"/>
                  <a:gd name="T91" fmla="*/ 418 h 896"/>
                  <a:gd name="T92" fmla="*/ 1477 w 1606"/>
                  <a:gd name="T93" fmla="*/ 356 h 896"/>
                  <a:gd name="T94" fmla="*/ 1509 w 1606"/>
                  <a:gd name="T95" fmla="*/ 305 h 896"/>
                  <a:gd name="T96" fmla="*/ 1541 w 1606"/>
                  <a:gd name="T97" fmla="*/ 272 h 896"/>
                  <a:gd name="T98" fmla="*/ 1574 w 1606"/>
                  <a:gd name="T99" fmla="*/ 242 h 896"/>
                  <a:gd name="T100" fmla="*/ 1606 w 1606"/>
                  <a:gd name="T101" fmla="*/ 20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96">
                    <a:moveTo>
                      <a:pt x="0" y="802"/>
                    </a:moveTo>
                    <a:lnTo>
                      <a:pt x="32" y="680"/>
                    </a:lnTo>
                    <a:lnTo>
                      <a:pt x="64" y="580"/>
                    </a:lnTo>
                    <a:lnTo>
                      <a:pt x="96" y="528"/>
                    </a:lnTo>
                    <a:lnTo>
                      <a:pt x="128" y="502"/>
                    </a:lnTo>
                    <a:lnTo>
                      <a:pt x="161" y="476"/>
                    </a:lnTo>
                    <a:lnTo>
                      <a:pt x="193" y="438"/>
                    </a:lnTo>
                    <a:lnTo>
                      <a:pt x="225" y="397"/>
                    </a:lnTo>
                    <a:lnTo>
                      <a:pt x="257" y="381"/>
                    </a:lnTo>
                    <a:lnTo>
                      <a:pt x="289" y="405"/>
                    </a:lnTo>
                    <a:lnTo>
                      <a:pt x="321" y="478"/>
                    </a:lnTo>
                    <a:lnTo>
                      <a:pt x="353" y="580"/>
                    </a:lnTo>
                    <a:lnTo>
                      <a:pt x="385" y="655"/>
                    </a:lnTo>
                    <a:lnTo>
                      <a:pt x="417" y="691"/>
                    </a:lnTo>
                    <a:lnTo>
                      <a:pt x="450" y="704"/>
                    </a:lnTo>
                    <a:lnTo>
                      <a:pt x="482" y="708"/>
                    </a:lnTo>
                    <a:lnTo>
                      <a:pt x="514" y="710"/>
                    </a:lnTo>
                    <a:lnTo>
                      <a:pt x="546" y="711"/>
                    </a:lnTo>
                    <a:lnTo>
                      <a:pt x="578" y="714"/>
                    </a:lnTo>
                    <a:lnTo>
                      <a:pt x="610" y="723"/>
                    </a:lnTo>
                    <a:lnTo>
                      <a:pt x="642" y="754"/>
                    </a:lnTo>
                    <a:lnTo>
                      <a:pt x="674" y="829"/>
                    </a:lnTo>
                    <a:lnTo>
                      <a:pt x="707" y="896"/>
                    </a:lnTo>
                    <a:lnTo>
                      <a:pt x="739" y="767"/>
                    </a:lnTo>
                    <a:lnTo>
                      <a:pt x="771" y="489"/>
                    </a:lnTo>
                    <a:lnTo>
                      <a:pt x="803" y="293"/>
                    </a:lnTo>
                    <a:lnTo>
                      <a:pt x="835" y="208"/>
                    </a:lnTo>
                    <a:lnTo>
                      <a:pt x="867" y="176"/>
                    </a:lnTo>
                    <a:lnTo>
                      <a:pt x="899" y="159"/>
                    </a:lnTo>
                    <a:lnTo>
                      <a:pt x="931" y="138"/>
                    </a:lnTo>
                    <a:lnTo>
                      <a:pt x="963" y="98"/>
                    </a:lnTo>
                    <a:lnTo>
                      <a:pt x="996" y="39"/>
                    </a:lnTo>
                    <a:lnTo>
                      <a:pt x="1028" y="0"/>
                    </a:lnTo>
                    <a:lnTo>
                      <a:pt x="1060" y="22"/>
                    </a:lnTo>
                    <a:lnTo>
                      <a:pt x="1092" y="113"/>
                    </a:lnTo>
                    <a:lnTo>
                      <a:pt x="1124" y="224"/>
                    </a:lnTo>
                    <a:lnTo>
                      <a:pt x="1156" y="299"/>
                    </a:lnTo>
                    <a:lnTo>
                      <a:pt x="1188" y="335"/>
                    </a:lnTo>
                    <a:lnTo>
                      <a:pt x="1220" y="360"/>
                    </a:lnTo>
                    <a:lnTo>
                      <a:pt x="1252" y="392"/>
                    </a:lnTo>
                    <a:lnTo>
                      <a:pt x="1285" y="435"/>
                    </a:lnTo>
                    <a:lnTo>
                      <a:pt x="1317" y="469"/>
                    </a:lnTo>
                    <a:lnTo>
                      <a:pt x="1349" y="485"/>
                    </a:lnTo>
                    <a:lnTo>
                      <a:pt x="1381" y="484"/>
                    </a:lnTo>
                    <a:lnTo>
                      <a:pt x="1413" y="464"/>
                    </a:lnTo>
                    <a:lnTo>
                      <a:pt x="1445" y="418"/>
                    </a:lnTo>
                    <a:lnTo>
                      <a:pt x="1477" y="356"/>
                    </a:lnTo>
                    <a:lnTo>
                      <a:pt x="1509" y="305"/>
                    </a:lnTo>
                    <a:lnTo>
                      <a:pt x="1541" y="272"/>
                    </a:lnTo>
                    <a:lnTo>
                      <a:pt x="1574" y="242"/>
                    </a:lnTo>
                    <a:lnTo>
                      <a:pt x="1606" y="20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8" name="Freeform 54">
                <a:extLst>
                  <a:ext uri="{FF2B5EF4-FFF2-40B4-BE49-F238E27FC236}">
                    <a16:creationId xmlns:a16="http://schemas.microsoft.com/office/drawing/2014/main" id="{1D550E96-0B4A-2034-D27F-BCDB2027662F}"/>
                  </a:ext>
                </a:extLst>
              </p:cNvPr>
              <p:cNvSpPr>
                <a:spLocks/>
              </p:cNvSpPr>
              <p:nvPr/>
            </p:nvSpPr>
            <p:spPr bwMode="auto">
              <a:xfrm>
                <a:off x="487" y="635"/>
                <a:ext cx="1606" cy="1035"/>
              </a:xfrm>
              <a:custGeom>
                <a:avLst/>
                <a:gdLst>
                  <a:gd name="T0" fmla="*/ 0 w 1606"/>
                  <a:gd name="T1" fmla="*/ 925 h 1035"/>
                  <a:gd name="T2" fmla="*/ 32 w 1606"/>
                  <a:gd name="T3" fmla="*/ 846 h 1035"/>
                  <a:gd name="T4" fmla="*/ 64 w 1606"/>
                  <a:gd name="T5" fmla="*/ 787 h 1035"/>
                  <a:gd name="T6" fmla="*/ 96 w 1606"/>
                  <a:gd name="T7" fmla="*/ 711 h 1035"/>
                  <a:gd name="T8" fmla="*/ 128 w 1606"/>
                  <a:gd name="T9" fmla="*/ 599 h 1035"/>
                  <a:gd name="T10" fmla="*/ 161 w 1606"/>
                  <a:gd name="T11" fmla="*/ 489 h 1035"/>
                  <a:gd name="T12" fmla="*/ 193 w 1606"/>
                  <a:gd name="T13" fmla="*/ 427 h 1035"/>
                  <a:gd name="T14" fmla="*/ 225 w 1606"/>
                  <a:gd name="T15" fmla="*/ 419 h 1035"/>
                  <a:gd name="T16" fmla="*/ 257 w 1606"/>
                  <a:gd name="T17" fmla="*/ 462 h 1035"/>
                  <a:gd name="T18" fmla="*/ 289 w 1606"/>
                  <a:gd name="T19" fmla="*/ 554 h 1035"/>
                  <a:gd name="T20" fmla="*/ 321 w 1606"/>
                  <a:gd name="T21" fmla="*/ 658 h 1035"/>
                  <a:gd name="T22" fmla="*/ 353 w 1606"/>
                  <a:gd name="T23" fmla="*/ 726 h 1035"/>
                  <a:gd name="T24" fmla="*/ 385 w 1606"/>
                  <a:gd name="T25" fmla="*/ 759 h 1035"/>
                  <a:gd name="T26" fmla="*/ 417 w 1606"/>
                  <a:gd name="T27" fmla="*/ 775 h 1035"/>
                  <a:gd name="T28" fmla="*/ 450 w 1606"/>
                  <a:gd name="T29" fmla="*/ 793 h 1035"/>
                  <a:gd name="T30" fmla="*/ 482 w 1606"/>
                  <a:gd name="T31" fmla="*/ 829 h 1035"/>
                  <a:gd name="T32" fmla="*/ 514 w 1606"/>
                  <a:gd name="T33" fmla="*/ 898 h 1035"/>
                  <a:gd name="T34" fmla="*/ 546 w 1606"/>
                  <a:gd name="T35" fmla="*/ 983 h 1035"/>
                  <a:gd name="T36" fmla="*/ 578 w 1606"/>
                  <a:gd name="T37" fmla="*/ 1035 h 1035"/>
                  <a:gd name="T38" fmla="*/ 610 w 1606"/>
                  <a:gd name="T39" fmla="*/ 1030 h 1035"/>
                  <a:gd name="T40" fmla="*/ 642 w 1606"/>
                  <a:gd name="T41" fmla="*/ 954 h 1035"/>
                  <a:gd name="T42" fmla="*/ 674 w 1606"/>
                  <a:gd name="T43" fmla="*/ 802 h 1035"/>
                  <a:gd name="T44" fmla="*/ 707 w 1606"/>
                  <a:gd name="T45" fmla="*/ 637 h 1035"/>
                  <a:gd name="T46" fmla="*/ 739 w 1606"/>
                  <a:gd name="T47" fmla="*/ 533 h 1035"/>
                  <a:gd name="T48" fmla="*/ 771 w 1606"/>
                  <a:gd name="T49" fmla="*/ 486 h 1035"/>
                  <a:gd name="T50" fmla="*/ 803 w 1606"/>
                  <a:gd name="T51" fmla="*/ 466 h 1035"/>
                  <a:gd name="T52" fmla="*/ 835 w 1606"/>
                  <a:gd name="T53" fmla="*/ 449 h 1035"/>
                  <a:gd name="T54" fmla="*/ 867 w 1606"/>
                  <a:gd name="T55" fmla="*/ 414 h 1035"/>
                  <a:gd name="T56" fmla="*/ 899 w 1606"/>
                  <a:gd name="T57" fmla="*/ 331 h 1035"/>
                  <a:gd name="T58" fmla="*/ 931 w 1606"/>
                  <a:gd name="T59" fmla="*/ 178 h 1035"/>
                  <a:gd name="T60" fmla="*/ 963 w 1606"/>
                  <a:gd name="T61" fmla="*/ 23 h 1035"/>
                  <a:gd name="T62" fmla="*/ 996 w 1606"/>
                  <a:gd name="T63" fmla="*/ 0 h 1035"/>
                  <a:gd name="T64" fmla="*/ 1028 w 1606"/>
                  <a:gd name="T65" fmla="*/ 128 h 1035"/>
                  <a:gd name="T66" fmla="*/ 1060 w 1606"/>
                  <a:gd name="T67" fmla="*/ 277 h 1035"/>
                  <a:gd name="T68" fmla="*/ 1092 w 1606"/>
                  <a:gd name="T69" fmla="*/ 360 h 1035"/>
                  <a:gd name="T70" fmla="*/ 1124 w 1606"/>
                  <a:gd name="T71" fmla="*/ 392 h 1035"/>
                  <a:gd name="T72" fmla="*/ 1156 w 1606"/>
                  <a:gd name="T73" fmla="*/ 403 h 1035"/>
                  <a:gd name="T74" fmla="*/ 1188 w 1606"/>
                  <a:gd name="T75" fmla="*/ 407 h 1035"/>
                  <a:gd name="T76" fmla="*/ 1220 w 1606"/>
                  <a:gd name="T77" fmla="*/ 409 h 1035"/>
                  <a:gd name="T78" fmla="*/ 1252 w 1606"/>
                  <a:gd name="T79" fmla="*/ 415 h 1035"/>
                  <a:gd name="T80" fmla="*/ 1285 w 1606"/>
                  <a:gd name="T81" fmla="*/ 430 h 1035"/>
                  <a:gd name="T82" fmla="*/ 1317 w 1606"/>
                  <a:gd name="T83" fmla="*/ 470 h 1035"/>
                  <a:gd name="T84" fmla="*/ 1349 w 1606"/>
                  <a:gd name="T85" fmla="*/ 561 h 1035"/>
                  <a:gd name="T86" fmla="*/ 1381 w 1606"/>
                  <a:gd name="T87" fmla="*/ 714 h 1035"/>
                  <a:gd name="T88" fmla="*/ 1413 w 1606"/>
                  <a:gd name="T89" fmla="*/ 839 h 1035"/>
                  <a:gd name="T90" fmla="*/ 1445 w 1606"/>
                  <a:gd name="T91" fmla="*/ 810 h 1035"/>
                  <a:gd name="T92" fmla="*/ 1477 w 1606"/>
                  <a:gd name="T93" fmla="*/ 660 h 1035"/>
                  <a:gd name="T94" fmla="*/ 1509 w 1606"/>
                  <a:gd name="T95" fmla="*/ 522 h 1035"/>
                  <a:gd name="T96" fmla="*/ 1541 w 1606"/>
                  <a:gd name="T97" fmla="*/ 427 h 1035"/>
                  <a:gd name="T98" fmla="*/ 1574 w 1606"/>
                  <a:gd name="T99" fmla="*/ 321 h 1035"/>
                  <a:gd name="T100" fmla="*/ 1606 w 1606"/>
                  <a:gd name="T101" fmla="*/ 16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35">
                    <a:moveTo>
                      <a:pt x="0" y="925"/>
                    </a:moveTo>
                    <a:lnTo>
                      <a:pt x="32" y="846"/>
                    </a:lnTo>
                    <a:lnTo>
                      <a:pt x="64" y="787"/>
                    </a:lnTo>
                    <a:lnTo>
                      <a:pt x="96" y="711"/>
                    </a:lnTo>
                    <a:lnTo>
                      <a:pt x="128" y="599"/>
                    </a:lnTo>
                    <a:lnTo>
                      <a:pt x="161" y="489"/>
                    </a:lnTo>
                    <a:lnTo>
                      <a:pt x="193" y="427"/>
                    </a:lnTo>
                    <a:lnTo>
                      <a:pt x="225" y="419"/>
                    </a:lnTo>
                    <a:lnTo>
                      <a:pt x="257" y="462"/>
                    </a:lnTo>
                    <a:lnTo>
                      <a:pt x="289" y="554"/>
                    </a:lnTo>
                    <a:lnTo>
                      <a:pt x="321" y="658"/>
                    </a:lnTo>
                    <a:lnTo>
                      <a:pt x="353" y="726"/>
                    </a:lnTo>
                    <a:lnTo>
                      <a:pt x="385" y="759"/>
                    </a:lnTo>
                    <a:lnTo>
                      <a:pt x="417" y="775"/>
                    </a:lnTo>
                    <a:lnTo>
                      <a:pt x="450" y="793"/>
                    </a:lnTo>
                    <a:lnTo>
                      <a:pt x="482" y="829"/>
                    </a:lnTo>
                    <a:lnTo>
                      <a:pt x="514" y="898"/>
                    </a:lnTo>
                    <a:lnTo>
                      <a:pt x="546" y="983"/>
                    </a:lnTo>
                    <a:lnTo>
                      <a:pt x="578" y="1035"/>
                    </a:lnTo>
                    <a:lnTo>
                      <a:pt x="610" y="1030"/>
                    </a:lnTo>
                    <a:lnTo>
                      <a:pt x="642" y="954"/>
                    </a:lnTo>
                    <a:lnTo>
                      <a:pt x="674" y="802"/>
                    </a:lnTo>
                    <a:lnTo>
                      <a:pt x="707" y="637"/>
                    </a:lnTo>
                    <a:lnTo>
                      <a:pt x="739" y="533"/>
                    </a:lnTo>
                    <a:lnTo>
                      <a:pt x="771" y="486"/>
                    </a:lnTo>
                    <a:lnTo>
                      <a:pt x="803" y="466"/>
                    </a:lnTo>
                    <a:lnTo>
                      <a:pt x="835" y="449"/>
                    </a:lnTo>
                    <a:lnTo>
                      <a:pt x="867" y="414"/>
                    </a:lnTo>
                    <a:lnTo>
                      <a:pt x="899" y="331"/>
                    </a:lnTo>
                    <a:lnTo>
                      <a:pt x="931" y="178"/>
                    </a:lnTo>
                    <a:lnTo>
                      <a:pt x="963" y="23"/>
                    </a:lnTo>
                    <a:lnTo>
                      <a:pt x="996" y="0"/>
                    </a:lnTo>
                    <a:lnTo>
                      <a:pt x="1028" y="128"/>
                    </a:lnTo>
                    <a:lnTo>
                      <a:pt x="1060" y="277"/>
                    </a:lnTo>
                    <a:lnTo>
                      <a:pt x="1092" y="360"/>
                    </a:lnTo>
                    <a:lnTo>
                      <a:pt x="1124" y="392"/>
                    </a:lnTo>
                    <a:lnTo>
                      <a:pt x="1156" y="403"/>
                    </a:lnTo>
                    <a:lnTo>
                      <a:pt x="1188" y="407"/>
                    </a:lnTo>
                    <a:lnTo>
                      <a:pt x="1220" y="409"/>
                    </a:lnTo>
                    <a:lnTo>
                      <a:pt x="1252" y="415"/>
                    </a:lnTo>
                    <a:lnTo>
                      <a:pt x="1285" y="430"/>
                    </a:lnTo>
                    <a:lnTo>
                      <a:pt x="1317" y="470"/>
                    </a:lnTo>
                    <a:lnTo>
                      <a:pt x="1349" y="561"/>
                    </a:lnTo>
                    <a:lnTo>
                      <a:pt x="1381" y="714"/>
                    </a:lnTo>
                    <a:lnTo>
                      <a:pt x="1413" y="839"/>
                    </a:lnTo>
                    <a:lnTo>
                      <a:pt x="1445" y="810"/>
                    </a:lnTo>
                    <a:lnTo>
                      <a:pt x="1477" y="660"/>
                    </a:lnTo>
                    <a:lnTo>
                      <a:pt x="1509" y="522"/>
                    </a:lnTo>
                    <a:lnTo>
                      <a:pt x="1541" y="427"/>
                    </a:lnTo>
                    <a:lnTo>
                      <a:pt x="1574" y="321"/>
                    </a:lnTo>
                    <a:lnTo>
                      <a:pt x="1606" y="16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49" name="Freeform 55">
                <a:extLst>
                  <a:ext uri="{FF2B5EF4-FFF2-40B4-BE49-F238E27FC236}">
                    <a16:creationId xmlns:a16="http://schemas.microsoft.com/office/drawing/2014/main" id="{90727289-E7DF-4909-E0AB-2DF016406256}"/>
                  </a:ext>
                </a:extLst>
              </p:cNvPr>
              <p:cNvSpPr>
                <a:spLocks/>
              </p:cNvSpPr>
              <p:nvPr/>
            </p:nvSpPr>
            <p:spPr bwMode="auto">
              <a:xfrm>
                <a:off x="487" y="644"/>
                <a:ext cx="1606" cy="989"/>
              </a:xfrm>
              <a:custGeom>
                <a:avLst/>
                <a:gdLst>
                  <a:gd name="T0" fmla="*/ 0 w 1606"/>
                  <a:gd name="T1" fmla="*/ 877 h 989"/>
                  <a:gd name="T2" fmla="*/ 32 w 1606"/>
                  <a:gd name="T3" fmla="*/ 753 h 989"/>
                  <a:gd name="T4" fmla="*/ 64 w 1606"/>
                  <a:gd name="T5" fmla="*/ 687 h 989"/>
                  <a:gd name="T6" fmla="*/ 96 w 1606"/>
                  <a:gd name="T7" fmla="*/ 655 h 989"/>
                  <a:gd name="T8" fmla="*/ 128 w 1606"/>
                  <a:gd name="T9" fmla="*/ 626 h 989"/>
                  <a:gd name="T10" fmla="*/ 161 w 1606"/>
                  <a:gd name="T11" fmla="*/ 582 h 989"/>
                  <a:gd name="T12" fmla="*/ 193 w 1606"/>
                  <a:gd name="T13" fmla="*/ 528 h 989"/>
                  <a:gd name="T14" fmla="*/ 225 w 1606"/>
                  <a:gd name="T15" fmla="*/ 489 h 989"/>
                  <a:gd name="T16" fmla="*/ 257 w 1606"/>
                  <a:gd name="T17" fmla="*/ 475 h 989"/>
                  <a:gd name="T18" fmla="*/ 289 w 1606"/>
                  <a:gd name="T19" fmla="*/ 483 h 989"/>
                  <a:gd name="T20" fmla="*/ 321 w 1606"/>
                  <a:gd name="T21" fmla="*/ 523 h 989"/>
                  <a:gd name="T22" fmla="*/ 353 w 1606"/>
                  <a:gd name="T23" fmla="*/ 611 h 989"/>
                  <a:gd name="T24" fmla="*/ 385 w 1606"/>
                  <a:gd name="T25" fmla="*/ 733 h 989"/>
                  <a:gd name="T26" fmla="*/ 417 w 1606"/>
                  <a:gd name="T27" fmla="*/ 829 h 989"/>
                  <a:gd name="T28" fmla="*/ 450 w 1606"/>
                  <a:gd name="T29" fmla="*/ 875 h 989"/>
                  <a:gd name="T30" fmla="*/ 482 w 1606"/>
                  <a:gd name="T31" fmla="*/ 893 h 989"/>
                  <a:gd name="T32" fmla="*/ 514 w 1606"/>
                  <a:gd name="T33" fmla="*/ 902 h 989"/>
                  <a:gd name="T34" fmla="*/ 546 w 1606"/>
                  <a:gd name="T35" fmla="*/ 910 h 989"/>
                  <a:gd name="T36" fmla="*/ 578 w 1606"/>
                  <a:gd name="T37" fmla="*/ 928 h 989"/>
                  <a:gd name="T38" fmla="*/ 610 w 1606"/>
                  <a:gd name="T39" fmla="*/ 958 h 989"/>
                  <a:gd name="T40" fmla="*/ 642 w 1606"/>
                  <a:gd name="T41" fmla="*/ 987 h 989"/>
                  <a:gd name="T42" fmla="*/ 674 w 1606"/>
                  <a:gd name="T43" fmla="*/ 989 h 989"/>
                  <a:gd name="T44" fmla="*/ 707 w 1606"/>
                  <a:gd name="T45" fmla="*/ 945 h 989"/>
                  <a:gd name="T46" fmla="*/ 739 w 1606"/>
                  <a:gd name="T47" fmla="*/ 823 h 989"/>
                  <a:gd name="T48" fmla="*/ 771 w 1606"/>
                  <a:gd name="T49" fmla="*/ 623 h 989"/>
                  <a:gd name="T50" fmla="*/ 803 w 1606"/>
                  <a:gd name="T51" fmla="*/ 440 h 989"/>
                  <a:gd name="T52" fmla="*/ 835 w 1606"/>
                  <a:gd name="T53" fmla="*/ 342 h 989"/>
                  <a:gd name="T54" fmla="*/ 867 w 1606"/>
                  <a:gd name="T55" fmla="*/ 309 h 989"/>
                  <a:gd name="T56" fmla="*/ 899 w 1606"/>
                  <a:gd name="T57" fmla="*/ 307 h 989"/>
                  <a:gd name="T58" fmla="*/ 931 w 1606"/>
                  <a:gd name="T59" fmla="*/ 314 h 989"/>
                  <a:gd name="T60" fmla="*/ 963 w 1606"/>
                  <a:gd name="T61" fmla="*/ 315 h 989"/>
                  <a:gd name="T62" fmla="*/ 996 w 1606"/>
                  <a:gd name="T63" fmla="*/ 301 h 989"/>
                  <a:gd name="T64" fmla="*/ 1028 w 1606"/>
                  <a:gd name="T65" fmla="*/ 261 h 989"/>
                  <a:gd name="T66" fmla="*/ 1060 w 1606"/>
                  <a:gd name="T67" fmla="*/ 195 h 989"/>
                  <a:gd name="T68" fmla="*/ 1092 w 1606"/>
                  <a:gd name="T69" fmla="*/ 150 h 989"/>
                  <a:gd name="T70" fmla="*/ 1124 w 1606"/>
                  <a:gd name="T71" fmla="*/ 189 h 989"/>
                  <a:gd name="T72" fmla="*/ 1156 w 1606"/>
                  <a:gd name="T73" fmla="*/ 321 h 989"/>
                  <a:gd name="T74" fmla="*/ 1188 w 1606"/>
                  <a:gd name="T75" fmla="*/ 459 h 989"/>
                  <a:gd name="T76" fmla="*/ 1220 w 1606"/>
                  <a:gd name="T77" fmla="*/ 535 h 989"/>
                  <a:gd name="T78" fmla="*/ 1252 w 1606"/>
                  <a:gd name="T79" fmla="*/ 564 h 989"/>
                  <a:gd name="T80" fmla="*/ 1285 w 1606"/>
                  <a:gd name="T81" fmla="*/ 573 h 989"/>
                  <a:gd name="T82" fmla="*/ 1317 w 1606"/>
                  <a:gd name="T83" fmla="*/ 573 h 989"/>
                  <a:gd name="T84" fmla="*/ 1349 w 1606"/>
                  <a:gd name="T85" fmla="*/ 567 h 989"/>
                  <a:gd name="T86" fmla="*/ 1381 w 1606"/>
                  <a:gd name="T87" fmla="*/ 554 h 989"/>
                  <a:gd name="T88" fmla="*/ 1413 w 1606"/>
                  <a:gd name="T89" fmla="*/ 536 h 989"/>
                  <a:gd name="T90" fmla="*/ 1445 w 1606"/>
                  <a:gd name="T91" fmla="*/ 520 h 989"/>
                  <a:gd name="T92" fmla="*/ 1477 w 1606"/>
                  <a:gd name="T93" fmla="*/ 504 h 989"/>
                  <a:gd name="T94" fmla="*/ 1509 w 1606"/>
                  <a:gd name="T95" fmla="*/ 473 h 989"/>
                  <a:gd name="T96" fmla="*/ 1541 w 1606"/>
                  <a:gd name="T97" fmla="*/ 392 h 989"/>
                  <a:gd name="T98" fmla="*/ 1574 w 1606"/>
                  <a:gd name="T99" fmla="*/ 224 h 989"/>
                  <a:gd name="T100" fmla="*/ 1606 w 1606"/>
                  <a:gd name="T101"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89">
                    <a:moveTo>
                      <a:pt x="0" y="877"/>
                    </a:moveTo>
                    <a:lnTo>
                      <a:pt x="32" y="753"/>
                    </a:lnTo>
                    <a:lnTo>
                      <a:pt x="64" y="687"/>
                    </a:lnTo>
                    <a:lnTo>
                      <a:pt x="96" y="655"/>
                    </a:lnTo>
                    <a:lnTo>
                      <a:pt x="128" y="626"/>
                    </a:lnTo>
                    <a:lnTo>
                      <a:pt x="161" y="582"/>
                    </a:lnTo>
                    <a:lnTo>
                      <a:pt x="193" y="528"/>
                    </a:lnTo>
                    <a:lnTo>
                      <a:pt x="225" y="489"/>
                    </a:lnTo>
                    <a:lnTo>
                      <a:pt x="257" y="475"/>
                    </a:lnTo>
                    <a:lnTo>
                      <a:pt x="289" y="483"/>
                    </a:lnTo>
                    <a:lnTo>
                      <a:pt x="321" y="523"/>
                    </a:lnTo>
                    <a:lnTo>
                      <a:pt x="353" y="611"/>
                    </a:lnTo>
                    <a:lnTo>
                      <a:pt x="385" y="733"/>
                    </a:lnTo>
                    <a:lnTo>
                      <a:pt x="417" y="829"/>
                    </a:lnTo>
                    <a:lnTo>
                      <a:pt x="450" y="875"/>
                    </a:lnTo>
                    <a:lnTo>
                      <a:pt x="482" y="893"/>
                    </a:lnTo>
                    <a:lnTo>
                      <a:pt x="514" y="902"/>
                    </a:lnTo>
                    <a:lnTo>
                      <a:pt x="546" y="910"/>
                    </a:lnTo>
                    <a:lnTo>
                      <a:pt x="578" y="928"/>
                    </a:lnTo>
                    <a:lnTo>
                      <a:pt x="610" y="958"/>
                    </a:lnTo>
                    <a:lnTo>
                      <a:pt x="642" y="987"/>
                    </a:lnTo>
                    <a:lnTo>
                      <a:pt x="674" y="989"/>
                    </a:lnTo>
                    <a:lnTo>
                      <a:pt x="707" y="945"/>
                    </a:lnTo>
                    <a:lnTo>
                      <a:pt x="739" y="823"/>
                    </a:lnTo>
                    <a:lnTo>
                      <a:pt x="771" y="623"/>
                    </a:lnTo>
                    <a:lnTo>
                      <a:pt x="803" y="440"/>
                    </a:lnTo>
                    <a:lnTo>
                      <a:pt x="835" y="342"/>
                    </a:lnTo>
                    <a:lnTo>
                      <a:pt x="867" y="309"/>
                    </a:lnTo>
                    <a:lnTo>
                      <a:pt x="899" y="307"/>
                    </a:lnTo>
                    <a:lnTo>
                      <a:pt x="931" y="314"/>
                    </a:lnTo>
                    <a:lnTo>
                      <a:pt x="963" y="315"/>
                    </a:lnTo>
                    <a:lnTo>
                      <a:pt x="996" y="301"/>
                    </a:lnTo>
                    <a:lnTo>
                      <a:pt x="1028" y="261"/>
                    </a:lnTo>
                    <a:lnTo>
                      <a:pt x="1060" y="195"/>
                    </a:lnTo>
                    <a:lnTo>
                      <a:pt x="1092" y="150"/>
                    </a:lnTo>
                    <a:lnTo>
                      <a:pt x="1124" y="189"/>
                    </a:lnTo>
                    <a:lnTo>
                      <a:pt x="1156" y="321"/>
                    </a:lnTo>
                    <a:lnTo>
                      <a:pt x="1188" y="459"/>
                    </a:lnTo>
                    <a:lnTo>
                      <a:pt x="1220" y="535"/>
                    </a:lnTo>
                    <a:lnTo>
                      <a:pt x="1252" y="564"/>
                    </a:lnTo>
                    <a:lnTo>
                      <a:pt x="1285" y="573"/>
                    </a:lnTo>
                    <a:lnTo>
                      <a:pt x="1317" y="573"/>
                    </a:lnTo>
                    <a:lnTo>
                      <a:pt x="1349" y="567"/>
                    </a:lnTo>
                    <a:lnTo>
                      <a:pt x="1381" y="554"/>
                    </a:lnTo>
                    <a:lnTo>
                      <a:pt x="1413" y="536"/>
                    </a:lnTo>
                    <a:lnTo>
                      <a:pt x="1445" y="520"/>
                    </a:lnTo>
                    <a:lnTo>
                      <a:pt x="1477" y="504"/>
                    </a:lnTo>
                    <a:lnTo>
                      <a:pt x="1509" y="473"/>
                    </a:lnTo>
                    <a:lnTo>
                      <a:pt x="1541" y="392"/>
                    </a:lnTo>
                    <a:lnTo>
                      <a:pt x="1574" y="22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0" name="Freeform 56">
                <a:extLst>
                  <a:ext uri="{FF2B5EF4-FFF2-40B4-BE49-F238E27FC236}">
                    <a16:creationId xmlns:a16="http://schemas.microsoft.com/office/drawing/2014/main" id="{7F8F1057-FADF-BC66-A6A5-138DD9E31193}"/>
                  </a:ext>
                </a:extLst>
              </p:cNvPr>
              <p:cNvSpPr>
                <a:spLocks/>
              </p:cNvSpPr>
              <p:nvPr/>
            </p:nvSpPr>
            <p:spPr bwMode="auto">
              <a:xfrm>
                <a:off x="487" y="803"/>
                <a:ext cx="1606" cy="774"/>
              </a:xfrm>
              <a:custGeom>
                <a:avLst/>
                <a:gdLst>
                  <a:gd name="T0" fmla="*/ 0 w 1606"/>
                  <a:gd name="T1" fmla="*/ 670 h 774"/>
                  <a:gd name="T2" fmla="*/ 32 w 1606"/>
                  <a:gd name="T3" fmla="*/ 556 h 774"/>
                  <a:gd name="T4" fmla="*/ 64 w 1606"/>
                  <a:gd name="T5" fmla="*/ 485 h 774"/>
                  <a:gd name="T6" fmla="*/ 96 w 1606"/>
                  <a:gd name="T7" fmla="*/ 455 h 774"/>
                  <a:gd name="T8" fmla="*/ 128 w 1606"/>
                  <a:gd name="T9" fmla="*/ 446 h 774"/>
                  <a:gd name="T10" fmla="*/ 161 w 1606"/>
                  <a:gd name="T11" fmla="*/ 445 h 774"/>
                  <a:gd name="T12" fmla="*/ 193 w 1606"/>
                  <a:gd name="T13" fmla="*/ 448 h 774"/>
                  <a:gd name="T14" fmla="*/ 225 w 1606"/>
                  <a:gd name="T15" fmla="*/ 452 h 774"/>
                  <a:gd name="T16" fmla="*/ 257 w 1606"/>
                  <a:gd name="T17" fmla="*/ 457 h 774"/>
                  <a:gd name="T18" fmla="*/ 289 w 1606"/>
                  <a:gd name="T19" fmla="*/ 465 h 774"/>
                  <a:gd name="T20" fmla="*/ 321 w 1606"/>
                  <a:gd name="T21" fmla="*/ 487 h 774"/>
                  <a:gd name="T22" fmla="*/ 353 w 1606"/>
                  <a:gd name="T23" fmla="*/ 528 h 774"/>
                  <a:gd name="T24" fmla="*/ 385 w 1606"/>
                  <a:gd name="T25" fmla="*/ 576 h 774"/>
                  <a:gd name="T26" fmla="*/ 417 w 1606"/>
                  <a:gd name="T27" fmla="*/ 608 h 774"/>
                  <a:gd name="T28" fmla="*/ 450 w 1606"/>
                  <a:gd name="T29" fmla="*/ 622 h 774"/>
                  <a:gd name="T30" fmla="*/ 482 w 1606"/>
                  <a:gd name="T31" fmla="*/ 626 h 774"/>
                  <a:gd name="T32" fmla="*/ 514 w 1606"/>
                  <a:gd name="T33" fmla="*/ 628 h 774"/>
                  <a:gd name="T34" fmla="*/ 546 w 1606"/>
                  <a:gd name="T35" fmla="*/ 629 h 774"/>
                  <a:gd name="T36" fmla="*/ 578 w 1606"/>
                  <a:gd name="T37" fmla="*/ 631 h 774"/>
                  <a:gd name="T38" fmla="*/ 610 w 1606"/>
                  <a:gd name="T39" fmla="*/ 638 h 774"/>
                  <a:gd name="T40" fmla="*/ 642 w 1606"/>
                  <a:gd name="T41" fmla="*/ 659 h 774"/>
                  <a:gd name="T42" fmla="*/ 674 w 1606"/>
                  <a:gd name="T43" fmla="*/ 712 h 774"/>
                  <a:gd name="T44" fmla="*/ 707 w 1606"/>
                  <a:gd name="T45" fmla="*/ 774 h 774"/>
                  <a:gd name="T46" fmla="*/ 739 w 1606"/>
                  <a:gd name="T47" fmla="*/ 715 h 774"/>
                  <a:gd name="T48" fmla="*/ 771 w 1606"/>
                  <a:gd name="T49" fmla="*/ 497 h 774"/>
                  <a:gd name="T50" fmla="*/ 803 w 1606"/>
                  <a:gd name="T51" fmla="*/ 290 h 774"/>
                  <a:gd name="T52" fmla="*/ 835 w 1606"/>
                  <a:gd name="T53" fmla="*/ 182 h 774"/>
                  <a:gd name="T54" fmla="*/ 867 w 1606"/>
                  <a:gd name="T55" fmla="*/ 131 h 774"/>
                  <a:gd name="T56" fmla="*/ 899 w 1606"/>
                  <a:gd name="T57" fmla="*/ 93 h 774"/>
                  <a:gd name="T58" fmla="*/ 931 w 1606"/>
                  <a:gd name="T59" fmla="*/ 55 h 774"/>
                  <a:gd name="T60" fmla="*/ 963 w 1606"/>
                  <a:gd name="T61" fmla="*/ 27 h 774"/>
                  <a:gd name="T62" fmla="*/ 996 w 1606"/>
                  <a:gd name="T63" fmla="*/ 17 h 774"/>
                  <a:gd name="T64" fmla="*/ 1028 w 1606"/>
                  <a:gd name="T65" fmla="*/ 23 h 774"/>
                  <a:gd name="T66" fmla="*/ 1060 w 1606"/>
                  <a:gd name="T67" fmla="*/ 52 h 774"/>
                  <a:gd name="T68" fmla="*/ 1092 w 1606"/>
                  <a:gd name="T69" fmla="*/ 110 h 774"/>
                  <a:gd name="T70" fmla="*/ 1124 w 1606"/>
                  <a:gd name="T71" fmla="*/ 180 h 774"/>
                  <a:gd name="T72" fmla="*/ 1156 w 1606"/>
                  <a:gd name="T73" fmla="*/ 231 h 774"/>
                  <a:gd name="T74" fmla="*/ 1188 w 1606"/>
                  <a:gd name="T75" fmla="*/ 259 h 774"/>
                  <a:gd name="T76" fmla="*/ 1220 w 1606"/>
                  <a:gd name="T77" fmla="*/ 283 h 774"/>
                  <a:gd name="T78" fmla="*/ 1252 w 1606"/>
                  <a:gd name="T79" fmla="*/ 316 h 774"/>
                  <a:gd name="T80" fmla="*/ 1285 w 1606"/>
                  <a:gd name="T81" fmla="*/ 354 h 774"/>
                  <a:gd name="T82" fmla="*/ 1317 w 1606"/>
                  <a:gd name="T83" fmla="*/ 382 h 774"/>
                  <a:gd name="T84" fmla="*/ 1349 w 1606"/>
                  <a:gd name="T85" fmla="*/ 397 h 774"/>
                  <a:gd name="T86" fmla="*/ 1381 w 1606"/>
                  <a:gd name="T87" fmla="*/ 411 h 774"/>
                  <a:gd name="T88" fmla="*/ 1413 w 1606"/>
                  <a:gd name="T89" fmla="*/ 432 h 774"/>
                  <a:gd name="T90" fmla="*/ 1445 w 1606"/>
                  <a:gd name="T91" fmla="*/ 455 h 774"/>
                  <a:gd name="T92" fmla="*/ 1477 w 1606"/>
                  <a:gd name="T93" fmla="*/ 463 h 774"/>
                  <a:gd name="T94" fmla="*/ 1509 w 1606"/>
                  <a:gd name="T95" fmla="*/ 433 h 774"/>
                  <a:gd name="T96" fmla="*/ 1541 w 1606"/>
                  <a:gd name="T97" fmla="*/ 338 h 774"/>
                  <a:gd name="T98" fmla="*/ 1574 w 1606"/>
                  <a:gd name="T99" fmla="*/ 168 h 774"/>
                  <a:gd name="T100" fmla="*/ 1606 w 1606"/>
                  <a:gd name="T101" fmla="*/ 0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74">
                    <a:moveTo>
                      <a:pt x="0" y="670"/>
                    </a:moveTo>
                    <a:lnTo>
                      <a:pt x="32" y="556"/>
                    </a:lnTo>
                    <a:lnTo>
                      <a:pt x="64" y="485"/>
                    </a:lnTo>
                    <a:lnTo>
                      <a:pt x="96" y="455"/>
                    </a:lnTo>
                    <a:lnTo>
                      <a:pt x="128" y="446"/>
                    </a:lnTo>
                    <a:lnTo>
                      <a:pt x="161" y="445"/>
                    </a:lnTo>
                    <a:lnTo>
                      <a:pt x="193" y="448"/>
                    </a:lnTo>
                    <a:lnTo>
                      <a:pt x="225" y="452"/>
                    </a:lnTo>
                    <a:lnTo>
                      <a:pt x="257" y="457"/>
                    </a:lnTo>
                    <a:lnTo>
                      <a:pt x="289" y="465"/>
                    </a:lnTo>
                    <a:lnTo>
                      <a:pt x="321" y="487"/>
                    </a:lnTo>
                    <a:lnTo>
                      <a:pt x="353" y="528"/>
                    </a:lnTo>
                    <a:lnTo>
                      <a:pt x="385" y="576"/>
                    </a:lnTo>
                    <a:lnTo>
                      <a:pt x="417" y="608"/>
                    </a:lnTo>
                    <a:lnTo>
                      <a:pt x="450" y="622"/>
                    </a:lnTo>
                    <a:lnTo>
                      <a:pt x="482" y="626"/>
                    </a:lnTo>
                    <a:lnTo>
                      <a:pt x="514" y="628"/>
                    </a:lnTo>
                    <a:lnTo>
                      <a:pt x="546" y="629"/>
                    </a:lnTo>
                    <a:lnTo>
                      <a:pt x="578" y="631"/>
                    </a:lnTo>
                    <a:lnTo>
                      <a:pt x="610" y="638"/>
                    </a:lnTo>
                    <a:lnTo>
                      <a:pt x="642" y="659"/>
                    </a:lnTo>
                    <a:lnTo>
                      <a:pt x="674" y="712"/>
                    </a:lnTo>
                    <a:lnTo>
                      <a:pt x="707" y="774"/>
                    </a:lnTo>
                    <a:lnTo>
                      <a:pt x="739" y="715"/>
                    </a:lnTo>
                    <a:lnTo>
                      <a:pt x="771" y="497"/>
                    </a:lnTo>
                    <a:lnTo>
                      <a:pt x="803" y="290"/>
                    </a:lnTo>
                    <a:lnTo>
                      <a:pt x="835" y="182"/>
                    </a:lnTo>
                    <a:lnTo>
                      <a:pt x="867" y="131"/>
                    </a:lnTo>
                    <a:lnTo>
                      <a:pt x="899" y="93"/>
                    </a:lnTo>
                    <a:lnTo>
                      <a:pt x="931" y="55"/>
                    </a:lnTo>
                    <a:lnTo>
                      <a:pt x="963" y="27"/>
                    </a:lnTo>
                    <a:lnTo>
                      <a:pt x="996" y="17"/>
                    </a:lnTo>
                    <a:lnTo>
                      <a:pt x="1028" y="23"/>
                    </a:lnTo>
                    <a:lnTo>
                      <a:pt x="1060" y="52"/>
                    </a:lnTo>
                    <a:lnTo>
                      <a:pt x="1092" y="110"/>
                    </a:lnTo>
                    <a:lnTo>
                      <a:pt x="1124" y="180"/>
                    </a:lnTo>
                    <a:lnTo>
                      <a:pt x="1156" y="231"/>
                    </a:lnTo>
                    <a:lnTo>
                      <a:pt x="1188" y="259"/>
                    </a:lnTo>
                    <a:lnTo>
                      <a:pt x="1220" y="283"/>
                    </a:lnTo>
                    <a:lnTo>
                      <a:pt x="1252" y="316"/>
                    </a:lnTo>
                    <a:lnTo>
                      <a:pt x="1285" y="354"/>
                    </a:lnTo>
                    <a:lnTo>
                      <a:pt x="1317" y="382"/>
                    </a:lnTo>
                    <a:lnTo>
                      <a:pt x="1349" y="397"/>
                    </a:lnTo>
                    <a:lnTo>
                      <a:pt x="1381" y="411"/>
                    </a:lnTo>
                    <a:lnTo>
                      <a:pt x="1413" y="432"/>
                    </a:lnTo>
                    <a:lnTo>
                      <a:pt x="1445" y="455"/>
                    </a:lnTo>
                    <a:lnTo>
                      <a:pt x="1477" y="463"/>
                    </a:lnTo>
                    <a:lnTo>
                      <a:pt x="1509" y="433"/>
                    </a:lnTo>
                    <a:lnTo>
                      <a:pt x="1541" y="338"/>
                    </a:lnTo>
                    <a:lnTo>
                      <a:pt x="1574" y="16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1" name="Freeform 57">
                <a:extLst>
                  <a:ext uri="{FF2B5EF4-FFF2-40B4-BE49-F238E27FC236}">
                    <a16:creationId xmlns:a16="http://schemas.microsoft.com/office/drawing/2014/main" id="{3D10758A-F375-EB19-D54F-D0B99213B56E}"/>
                  </a:ext>
                </a:extLst>
              </p:cNvPr>
              <p:cNvSpPr>
                <a:spLocks/>
              </p:cNvSpPr>
              <p:nvPr/>
            </p:nvSpPr>
            <p:spPr bwMode="auto">
              <a:xfrm>
                <a:off x="487" y="838"/>
                <a:ext cx="1606" cy="823"/>
              </a:xfrm>
              <a:custGeom>
                <a:avLst/>
                <a:gdLst>
                  <a:gd name="T0" fmla="*/ 0 w 1606"/>
                  <a:gd name="T1" fmla="*/ 790 h 823"/>
                  <a:gd name="T2" fmla="*/ 32 w 1606"/>
                  <a:gd name="T3" fmla="*/ 740 h 823"/>
                  <a:gd name="T4" fmla="*/ 64 w 1606"/>
                  <a:gd name="T5" fmla="*/ 691 h 823"/>
                  <a:gd name="T6" fmla="*/ 96 w 1606"/>
                  <a:gd name="T7" fmla="*/ 598 h 823"/>
                  <a:gd name="T8" fmla="*/ 128 w 1606"/>
                  <a:gd name="T9" fmla="*/ 421 h 823"/>
                  <a:gd name="T10" fmla="*/ 161 w 1606"/>
                  <a:gd name="T11" fmla="*/ 225 h 823"/>
                  <a:gd name="T12" fmla="*/ 193 w 1606"/>
                  <a:gd name="T13" fmla="*/ 183 h 823"/>
                  <a:gd name="T14" fmla="*/ 225 w 1606"/>
                  <a:gd name="T15" fmla="*/ 309 h 823"/>
                  <a:gd name="T16" fmla="*/ 257 w 1606"/>
                  <a:gd name="T17" fmla="*/ 446 h 823"/>
                  <a:gd name="T18" fmla="*/ 289 w 1606"/>
                  <a:gd name="T19" fmla="*/ 520 h 823"/>
                  <a:gd name="T20" fmla="*/ 321 w 1606"/>
                  <a:gd name="T21" fmla="*/ 550 h 823"/>
                  <a:gd name="T22" fmla="*/ 353 w 1606"/>
                  <a:gd name="T23" fmla="*/ 561 h 823"/>
                  <a:gd name="T24" fmla="*/ 385 w 1606"/>
                  <a:gd name="T25" fmla="*/ 564 h 823"/>
                  <a:gd name="T26" fmla="*/ 417 w 1606"/>
                  <a:gd name="T27" fmla="*/ 566 h 823"/>
                  <a:gd name="T28" fmla="*/ 450 w 1606"/>
                  <a:gd name="T29" fmla="*/ 568 h 823"/>
                  <a:gd name="T30" fmla="*/ 482 w 1606"/>
                  <a:gd name="T31" fmla="*/ 573 h 823"/>
                  <a:gd name="T32" fmla="*/ 514 w 1606"/>
                  <a:gd name="T33" fmla="*/ 590 h 823"/>
                  <a:gd name="T34" fmla="*/ 546 w 1606"/>
                  <a:gd name="T35" fmla="*/ 638 h 823"/>
                  <a:gd name="T36" fmla="*/ 578 w 1606"/>
                  <a:gd name="T37" fmla="*/ 735 h 823"/>
                  <a:gd name="T38" fmla="*/ 610 w 1606"/>
                  <a:gd name="T39" fmla="*/ 823 h 823"/>
                  <a:gd name="T40" fmla="*/ 642 w 1606"/>
                  <a:gd name="T41" fmla="*/ 769 h 823"/>
                  <a:gd name="T42" fmla="*/ 674 w 1606"/>
                  <a:gd name="T43" fmla="*/ 601 h 823"/>
                  <a:gd name="T44" fmla="*/ 707 w 1606"/>
                  <a:gd name="T45" fmla="*/ 461 h 823"/>
                  <a:gd name="T46" fmla="*/ 739 w 1606"/>
                  <a:gd name="T47" fmla="*/ 389 h 823"/>
                  <a:gd name="T48" fmla="*/ 771 w 1606"/>
                  <a:gd name="T49" fmla="*/ 349 h 823"/>
                  <a:gd name="T50" fmla="*/ 803 w 1606"/>
                  <a:gd name="T51" fmla="*/ 304 h 823"/>
                  <a:gd name="T52" fmla="*/ 835 w 1606"/>
                  <a:gd name="T53" fmla="*/ 222 h 823"/>
                  <a:gd name="T54" fmla="*/ 867 w 1606"/>
                  <a:gd name="T55" fmla="*/ 114 h 823"/>
                  <a:gd name="T56" fmla="*/ 899 w 1606"/>
                  <a:gd name="T57" fmla="*/ 32 h 823"/>
                  <a:gd name="T58" fmla="*/ 931 w 1606"/>
                  <a:gd name="T59" fmla="*/ 0 h 823"/>
                  <a:gd name="T60" fmla="*/ 963 w 1606"/>
                  <a:gd name="T61" fmla="*/ 8 h 823"/>
                  <a:gd name="T62" fmla="*/ 996 w 1606"/>
                  <a:gd name="T63" fmla="*/ 48 h 823"/>
                  <a:gd name="T64" fmla="*/ 1028 w 1606"/>
                  <a:gd name="T65" fmla="*/ 98 h 823"/>
                  <a:gd name="T66" fmla="*/ 1060 w 1606"/>
                  <a:gd name="T67" fmla="*/ 131 h 823"/>
                  <a:gd name="T68" fmla="*/ 1092 w 1606"/>
                  <a:gd name="T69" fmla="*/ 146 h 823"/>
                  <a:gd name="T70" fmla="*/ 1124 w 1606"/>
                  <a:gd name="T71" fmla="*/ 154 h 823"/>
                  <a:gd name="T72" fmla="*/ 1156 w 1606"/>
                  <a:gd name="T73" fmla="*/ 162 h 823"/>
                  <a:gd name="T74" fmla="*/ 1188 w 1606"/>
                  <a:gd name="T75" fmla="*/ 179 h 823"/>
                  <a:gd name="T76" fmla="*/ 1220 w 1606"/>
                  <a:gd name="T77" fmla="*/ 218 h 823"/>
                  <a:gd name="T78" fmla="*/ 1252 w 1606"/>
                  <a:gd name="T79" fmla="*/ 279 h 823"/>
                  <a:gd name="T80" fmla="*/ 1285 w 1606"/>
                  <a:gd name="T81" fmla="*/ 332 h 823"/>
                  <a:gd name="T82" fmla="*/ 1317 w 1606"/>
                  <a:gd name="T83" fmla="*/ 359 h 823"/>
                  <a:gd name="T84" fmla="*/ 1349 w 1606"/>
                  <a:gd name="T85" fmla="*/ 360 h 823"/>
                  <a:gd name="T86" fmla="*/ 1381 w 1606"/>
                  <a:gd name="T87" fmla="*/ 336 h 823"/>
                  <a:gd name="T88" fmla="*/ 1413 w 1606"/>
                  <a:gd name="T89" fmla="*/ 280 h 823"/>
                  <a:gd name="T90" fmla="*/ 1445 w 1606"/>
                  <a:gd name="T91" fmla="*/ 205 h 823"/>
                  <a:gd name="T92" fmla="*/ 1477 w 1606"/>
                  <a:gd name="T93" fmla="*/ 148 h 823"/>
                  <a:gd name="T94" fmla="*/ 1509 w 1606"/>
                  <a:gd name="T95" fmla="*/ 118 h 823"/>
                  <a:gd name="T96" fmla="*/ 1541 w 1606"/>
                  <a:gd name="T97" fmla="*/ 98 h 823"/>
                  <a:gd name="T98" fmla="*/ 1574 w 1606"/>
                  <a:gd name="T99" fmla="*/ 69 h 823"/>
                  <a:gd name="T100" fmla="*/ 1606 w 1606"/>
                  <a:gd name="T101" fmla="*/ 5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23">
                    <a:moveTo>
                      <a:pt x="0" y="790"/>
                    </a:moveTo>
                    <a:lnTo>
                      <a:pt x="32" y="740"/>
                    </a:lnTo>
                    <a:lnTo>
                      <a:pt x="64" y="691"/>
                    </a:lnTo>
                    <a:lnTo>
                      <a:pt x="96" y="598"/>
                    </a:lnTo>
                    <a:lnTo>
                      <a:pt x="128" y="421"/>
                    </a:lnTo>
                    <a:lnTo>
                      <a:pt x="161" y="225"/>
                    </a:lnTo>
                    <a:lnTo>
                      <a:pt x="193" y="183"/>
                    </a:lnTo>
                    <a:lnTo>
                      <a:pt x="225" y="309"/>
                    </a:lnTo>
                    <a:lnTo>
                      <a:pt x="257" y="446"/>
                    </a:lnTo>
                    <a:lnTo>
                      <a:pt x="289" y="520"/>
                    </a:lnTo>
                    <a:lnTo>
                      <a:pt x="321" y="550"/>
                    </a:lnTo>
                    <a:lnTo>
                      <a:pt x="353" y="561"/>
                    </a:lnTo>
                    <a:lnTo>
                      <a:pt x="385" y="564"/>
                    </a:lnTo>
                    <a:lnTo>
                      <a:pt x="417" y="566"/>
                    </a:lnTo>
                    <a:lnTo>
                      <a:pt x="450" y="568"/>
                    </a:lnTo>
                    <a:lnTo>
                      <a:pt x="482" y="573"/>
                    </a:lnTo>
                    <a:lnTo>
                      <a:pt x="514" y="590"/>
                    </a:lnTo>
                    <a:lnTo>
                      <a:pt x="546" y="638"/>
                    </a:lnTo>
                    <a:lnTo>
                      <a:pt x="578" y="735"/>
                    </a:lnTo>
                    <a:lnTo>
                      <a:pt x="610" y="823"/>
                    </a:lnTo>
                    <a:lnTo>
                      <a:pt x="642" y="769"/>
                    </a:lnTo>
                    <a:lnTo>
                      <a:pt x="674" y="601"/>
                    </a:lnTo>
                    <a:lnTo>
                      <a:pt x="707" y="461"/>
                    </a:lnTo>
                    <a:lnTo>
                      <a:pt x="739" y="389"/>
                    </a:lnTo>
                    <a:lnTo>
                      <a:pt x="771" y="349"/>
                    </a:lnTo>
                    <a:lnTo>
                      <a:pt x="803" y="304"/>
                    </a:lnTo>
                    <a:lnTo>
                      <a:pt x="835" y="222"/>
                    </a:lnTo>
                    <a:lnTo>
                      <a:pt x="867" y="114"/>
                    </a:lnTo>
                    <a:lnTo>
                      <a:pt x="899" y="32"/>
                    </a:lnTo>
                    <a:lnTo>
                      <a:pt x="931" y="0"/>
                    </a:lnTo>
                    <a:lnTo>
                      <a:pt x="963" y="8"/>
                    </a:lnTo>
                    <a:lnTo>
                      <a:pt x="996" y="48"/>
                    </a:lnTo>
                    <a:lnTo>
                      <a:pt x="1028" y="98"/>
                    </a:lnTo>
                    <a:lnTo>
                      <a:pt x="1060" y="131"/>
                    </a:lnTo>
                    <a:lnTo>
                      <a:pt x="1092" y="146"/>
                    </a:lnTo>
                    <a:lnTo>
                      <a:pt x="1124" y="154"/>
                    </a:lnTo>
                    <a:lnTo>
                      <a:pt x="1156" y="162"/>
                    </a:lnTo>
                    <a:lnTo>
                      <a:pt x="1188" y="179"/>
                    </a:lnTo>
                    <a:lnTo>
                      <a:pt x="1220" y="218"/>
                    </a:lnTo>
                    <a:lnTo>
                      <a:pt x="1252" y="279"/>
                    </a:lnTo>
                    <a:lnTo>
                      <a:pt x="1285" y="332"/>
                    </a:lnTo>
                    <a:lnTo>
                      <a:pt x="1317" y="359"/>
                    </a:lnTo>
                    <a:lnTo>
                      <a:pt x="1349" y="360"/>
                    </a:lnTo>
                    <a:lnTo>
                      <a:pt x="1381" y="336"/>
                    </a:lnTo>
                    <a:lnTo>
                      <a:pt x="1413" y="280"/>
                    </a:lnTo>
                    <a:lnTo>
                      <a:pt x="1445" y="205"/>
                    </a:lnTo>
                    <a:lnTo>
                      <a:pt x="1477" y="148"/>
                    </a:lnTo>
                    <a:lnTo>
                      <a:pt x="1509" y="118"/>
                    </a:lnTo>
                    <a:lnTo>
                      <a:pt x="1541" y="98"/>
                    </a:lnTo>
                    <a:lnTo>
                      <a:pt x="1574" y="69"/>
                    </a:lnTo>
                    <a:lnTo>
                      <a:pt x="1606" y="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2" name="Freeform 58">
                <a:extLst>
                  <a:ext uri="{FF2B5EF4-FFF2-40B4-BE49-F238E27FC236}">
                    <a16:creationId xmlns:a16="http://schemas.microsoft.com/office/drawing/2014/main" id="{82AF56C5-F73F-6FD8-7C12-72B28C7E140A}"/>
                  </a:ext>
                </a:extLst>
              </p:cNvPr>
              <p:cNvSpPr>
                <a:spLocks/>
              </p:cNvSpPr>
              <p:nvPr/>
            </p:nvSpPr>
            <p:spPr bwMode="auto">
              <a:xfrm>
                <a:off x="487" y="656"/>
                <a:ext cx="1606" cy="1101"/>
              </a:xfrm>
              <a:custGeom>
                <a:avLst/>
                <a:gdLst>
                  <a:gd name="T0" fmla="*/ 0 w 1606"/>
                  <a:gd name="T1" fmla="*/ 944 h 1101"/>
                  <a:gd name="T2" fmla="*/ 32 w 1606"/>
                  <a:gd name="T3" fmla="*/ 771 h 1101"/>
                  <a:gd name="T4" fmla="*/ 64 w 1606"/>
                  <a:gd name="T5" fmla="*/ 644 h 1101"/>
                  <a:gd name="T6" fmla="*/ 96 w 1606"/>
                  <a:gd name="T7" fmla="*/ 585 h 1101"/>
                  <a:gd name="T8" fmla="*/ 128 w 1606"/>
                  <a:gd name="T9" fmla="*/ 560 h 1101"/>
                  <a:gd name="T10" fmla="*/ 161 w 1606"/>
                  <a:gd name="T11" fmla="*/ 546 h 1101"/>
                  <a:gd name="T12" fmla="*/ 193 w 1606"/>
                  <a:gd name="T13" fmla="*/ 536 h 1101"/>
                  <a:gd name="T14" fmla="*/ 225 w 1606"/>
                  <a:gd name="T15" fmla="*/ 528 h 1101"/>
                  <a:gd name="T16" fmla="*/ 257 w 1606"/>
                  <a:gd name="T17" fmla="*/ 526 h 1101"/>
                  <a:gd name="T18" fmla="*/ 289 w 1606"/>
                  <a:gd name="T19" fmla="*/ 529 h 1101"/>
                  <a:gd name="T20" fmla="*/ 321 w 1606"/>
                  <a:gd name="T21" fmla="*/ 540 h 1101"/>
                  <a:gd name="T22" fmla="*/ 353 w 1606"/>
                  <a:gd name="T23" fmla="*/ 570 h 1101"/>
                  <a:gd name="T24" fmla="*/ 385 w 1606"/>
                  <a:gd name="T25" fmla="*/ 622 h 1101"/>
                  <a:gd name="T26" fmla="*/ 417 w 1606"/>
                  <a:gd name="T27" fmla="*/ 680 h 1101"/>
                  <a:gd name="T28" fmla="*/ 450 w 1606"/>
                  <a:gd name="T29" fmla="*/ 736 h 1101"/>
                  <a:gd name="T30" fmla="*/ 482 w 1606"/>
                  <a:gd name="T31" fmla="*/ 812 h 1101"/>
                  <a:gd name="T32" fmla="*/ 514 w 1606"/>
                  <a:gd name="T33" fmla="*/ 925 h 1101"/>
                  <a:gd name="T34" fmla="*/ 546 w 1606"/>
                  <a:gd name="T35" fmla="*/ 1033 h 1101"/>
                  <a:gd name="T36" fmla="*/ 578 w 1606"/>
                  <a:gd name="T37" fmla="*/ 1092 h 1101"/>
                  <a:gd name="T38" fmla="*/ 610 w 1606"/>
                  <a:gd name="T39" fmla="*/ 1101 h 1101"/>
                  <a:gd name="T40" fmla="*/ 642 w 1606"/>
                  <a:gd name="T41" fmla="*/ 1063 h 1101"/>
                  <a:gd name="T42" fmla="*/ 674 w 1606"/>
                  <a:gd name="T43" fmla="*/ 966 h 1101"/>
                  <a:gd name="T44" fmla="*/ 707 w 1606"/>
                  <a:gd name="T45" fmla="*/ 835 h 1101"/>
                  <a:gd name="T46" fmla="*/ 739 w 1606"/>
                  <a:gd name="T47" fmla="*/ 733 h 1101"/>
                  <a:gd name="T48" fmla="*/ 771 w 1606"/>
                  <a:gd name="T49" fmla="*/ 680 h 1101"/>
                  <a:gd name="T50" fmla="*/ 803 w 1606"/>
                  <a:gd name="T51" fmla="*/ 648 h 1101"/>
                  <a:gd name="T52" fmla="*/ 835 w 1606"/>
                  <a:gd name="T53" fmla="*/ 603 h 1101"/>
                  <a:gd name="T54" fmla="*/ 867 w 1606"/>
                  <a:gd name="T55" fmla="*/ 506 h 1101"/>
                  <a:gd name="T56" fmla="*/ 899 w 1606"/>
                  <a:gd name="T57" fmla="*/ 334 h 1101"/>
                  <a:gd name="T58" fmla="*/ 931 w 1606"/>
                  <a:gd name="T59" fmla="*/ 149 h 1101"/>
                  <a:gd name="T60" fmla="*/ 963 w 1606"/>
                  <a:gd name="T61" fmla="*/ 36 h 1101"/>
                  <a:gd name="T62" fmla="*/ 996 w 1606"/>
                  <a:gd name="T63" fmla="*/ 0 h 1101"/>
                  <a:gd name="T64" fmla="*/ 1028 w 1606"/>
                  <a:gd name="T65" fmla="*/ 21 h 1101"/>
                  <a:gd name="T66" fmla="*/ 1060 w 1606"/>
                  <a:gd name="T67" fmla="*/ 93 h 1101"/>
                  <a:gd name="T68" fmla="*/ 1092 w 1606"/>
                  <a:gd name="T69" fmla="*/ 187 h 1101"/>
                  <a:gd name="T70" fmla="*/ 1124 w 1606"/>
                  <a:gd name="T71" fmla="*/ 254 h 1101"/>
                  <a:gd name="T72" fmla="*/ 1156 w 1606"/>
                  <a:gd name="T73" fmla="*/ 287 h 1101"/>
                  <a:gd name="T74" fmla="*/ 1188 w 1606"/>
                  <a:gd name="T75" fmla="*/ 305 h 1101"/>
                  <a:gd name="T76" fmla="*/ 1220 w 1606"/>
                  <a:gd name="T77" fmla="*/ 327 h 1101"/>
                  <a:gd name="T78" fmla="*/ 1252 w 1606"/>
                  <a:gd name="T79" fmla="*/ 365 h 1101"/>
                  <a:gd name="T80" fmla="*/ 1285 w 1606"/>
                  <a:gd name="T81" fmla="*/ 420 h 1101"/>
                  <a:gd name="T82" fmla="*/ 1317 w 1606"/>
                  <a:gd name="T83" fmla="*/ 467 h 1101"/>
                  <a:gd name="T84" fmla="*/ 1349 w 1606"/>
                  <a:gd name="T85" fmla="*/ 492 h 1101"/>
                  <a:gd name="T86" fmla="*/ 1381 w 1606"/>
                  <a:gd name="T87" fmla="*/ 507 h 1101"/>
                  <a:gd name="T88" fmla="*/ 1413 w 1606"/>
                  <a:gd name="T89" fmla="*/ 519 h 1101"/>
                  <a:gd name="T90" fmla="*/ 1445 w 1606"/>
                  <a:gd name="T91" fmla="*/ 531 h 1101"/>
                  <a:gd name="T92" fmla="*/ 1477 w 1606"/>
                  <a:gd name="T93" fmla="*/ 535 h 1101"/>
                  <a:gd name="T94" fmla="*/ 1509 w 1606"/>
                  <a:gd name="T95" fmla="*/ 523 h 1101"/>
                  <a:gd name="T96" fmla="*/ 1541 w 1606"/>
                  <a:gd name="T97" fmla="*/ 482 h 1101"/>
                  <a:gd name="T98" fmla="*/ 1574 w 1606"/>
                  <a:gd name="T99" fmla="*/ 371 h 1101"/>
                  <a:gd name="T100" fmla="*/ 1606 w 1606"/>
                  <a:gd name="T101" fmla="*/ 140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101">
                    <a:moveTo>
                      <a:pt x="0" y="944"/>
                    </a:moveTo>
                    <a:lnTo>
                      <a:pt x="32" y="771"/>
                    </a:lnTo>
                    <a:lnTo>
                      <a:pt x="64" y="644"/>
                    </a:lnTo>
                    <a:lnTo>
                      <a:pt x="96" y="585"/>
                    </a:lnTo>
                    <a:lnTo>
                      <a:pt x="128" y="560"/>
                    </a:lnTo>
                    <a:lnTo>
                      <a:pt x="161" y="546"/>
                    </a:lnTo>
                    <a:lnTo>
                      <a:pt x="193" y="536"/>
                    </a:lnTo>
                    <a:lnTo>
                      <a:pt x="225" y="528"/>
                    </a:lnTo>
                    <a:lnTo>
                      <a:pt x="257" y="526"/>
                    </a:lnTo>
                    <a:lnTo>
                      <a:pt x="289" y="529"/>
                    </a:lnTo>
                    <a:lnTo>
                      <a:pt x="321" y="540"/>
                    </a:lnTo>
                    <a:lnTo>
                      <a:pt x="353" y="570"/>
                    </a:lnTo>
                    <a:lnTo>
                      <a:pt x="385" y="622"/>
                    </a:lnTo>
                    <a:lnTo>
                      <a:pt x="417" y="680"/>
                    </a:lnTo>
                    <a:lnTo>
                      <a:pt x="450" y="736"/>
                    </a:lnTo>
                    <a:lnTo>
                      <a:pt x="482" y="812"/>
                    </a:lnTo>
                    <a:lnTo>
                      <a:pt x="514" y="925"/>
                    </a:lnTo>
                    <a:lnTo>
                      <a:pt x="546" y="1033"/>
                    </a:lnTo>
                    <a:lnTo>
                      <a:pt x="578" y="1092"/>
                    </a:lnTo>
                    <a:lnTo>
                      <a:pt x="610" y="1101"/>
                    </a:lnTo>
                    <a:lnTo>
                      <a:pt x="642" y="1063"/>
                    </a:lnTo>
                    <a:lnTo>
                      <a:pt x="674" y="966"/>
                    </a:lnTo>
                    <a:lnTo>
                      <a:pt x="707" y="835"/>
                    </a:lnTo>
                    <a:lnTo>
                      <a:pt x="739" y="733"/>
                    </a:lnTo>
                    <a:lnTo>
                      <a:pt x="771" y="680"/>
                    </a:lnTo>
                    <a:lnTo>
                      <a:pt x="803" y="648"/>
                    </a:lnTo>
                    <a:lnTo>
                      <a:pt x="835" y="603"/>
                    </a:lnTo>
                    <a:lnTo>
                      <a:pt x="867" y="506"/>
                    </a:lnTo>
                    <a:lnTo>
                      <a:pt x="899" y="334"/>
                    </a:lnTo>
                    <a:lnTo>
                      <a:pt x="931" y="149"/>
                    </a:lnTo>
                    <a:lnTo>
                      <a:pt x="963" y="36"/>
                    </a:lnTo>
                    <a:lnTo>
                      <a:pt x="996" y="0"/>
                    </a:lnTo>
                    <a:lnTo>
                      <a:pt x="1028" y="21"/>
                    </a:lnTo>
                    <a:lnTo>
                      <a:pt x="1060" y="93"/>
                    </a:lnTo>
                    <a:lnTo>
                      <a:pt x="1092" y="187"/>
                    </a:lnTo>
                    <a:lnTo>
                      <a:pt x="1124" y="254"/>
                    </a:lnTo>
                    <a:lnTo>
                      <a:pt x="1156" y="287"/>
                    </a:lnTo>
                    <a:lnTo>
                      <a:pt x="1188" y="305"/>
                    </a:lnTo>
                    <a:lnTo>
                      <a:pt x="1220" y="327"/>
                    </a:lnTo>
                    <a:lnTo>
                      <a:pt x="1252" y="365"/>
                    </a:lnTo>
                    <a:lnTo>
                      <a:pt x="1285" y="420"/>
                    </a:lnTo>
                    <a:lnTo>
                      <a:pt x="1317" y="467"/>
                    </a:lnTo>
                    <a:lnTo>
                      <a:pt x="1349" y="492"/>
                    </a:lnTo>
                    <a:lnTo>
                      <a:pt x="1381" y="507"/>
                    </a:lnTo>
                    <a:lnTo>
                      <a:pt x="1413" y="519"/>
                    </a:lnTo>
                    <a:lnTo>
                      <a:pt x="1445" y="531"/>
                    </a:lnTo>
                    <a:lnTo>
                      <a:pt x="1477" y="535"/>
                    </a:lnTo>
                    <a:lnTo>
                      <a:pt x="1509" y="523"/>
                    </a:lnTo>
                    <a:lnTo>
                      <a:pt x="1541" y="482"/>
                    </a:lnTo>
                    <a:lnTo>
                      <a:pt x="1574" y="371"/>
                    </a:lnTo>
                    <a:lnTo>
                      <a:pt x="1606" y="14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3" name="Freeform 59">
                <a:extLst>
                  <a:ext uri="{FF2B5EF4-FFF2-40B4-BE49-F238E27FC236}">
                    <a16:creationId xmlns:a16="http://schemas.microsoft.com/office/drawing/2014/main" id="{A1E1E001-CDD0-0F4D-3114-1B4524B43C65}"/>
                  </a:ext>
                </a:extLst>
              </p:cNvPr>
              <p:cNvSpPr>
                <a:spLocks/>
              </p:cNvSpPr>
              <p:nvPr/>
            </p:nvSpPr>
            <p:spPr bwMode="auto">
              <a:xfrm>
                <a:off x="487" y="722"/>
                <a:ext cx="1606" cy="942"/>
              </a:xfrm>
              <a:custGeom>
                <a:avLst/>
                <a:gdLst>
                  <a:gd name="T0" fmla="*/ 0 w 1606"/>
                  <a:gd name="T1" fmla="*/ 942 h 942"/>
                  <a:gd name="T2" fmla="*/ 32 w 1606"/>
                  <a:gd name="T3" fmla="*/ 736 h 942"/>
                  <a:gd name="T4" fmla="*/ 64 w 1606"/>
                  <a:gd name="T5" fmla="*/ 590 h 942"/>
                  <a:gd name="T6" fmla="*/ 96 w 1606"/>
                  <a:gd name="T7" fmla="*/ 533 h 942"/>
                  <a:gd name="T8" fmla="*/ 128 w 1606"/>
                  <a:gd name="T9" fmla="*/ 537 h 942"/>
                  <a:gd name="T10" fmla="*/ 161 w 1606"/>
                  <a:gd name="T11" fmla="*/ 568 h 942"/>
                  <a:gd name="T12" fmla="*/ 193 w 1606"/>
                  <a:gd name="T13" fmla="*/ 595 h 942"/>
                  <a:gd name="T14" fmla="*/ 225 w 1606"/>
                  <a:gd name="T15" fmla="*/ 609 h 942"/>
                  <a:gd name="T16" fmla="*/ 257 w 1606"/>
                  <a:gd name="T17" fmla="*/ 615 h 942"/>
                  <a:gd name="T18" fmla="*/ 289 w 1606"/>
                  <a:gd name="T19" fmla="*/ 618 h 942"/>
                  <a:gd name="T20" fmla="*/ 321 w 1606"/>
                  <a:gd name="T21" fmla="*/ 623 h 942"/>
                  <a:gd name="T22" fmla="*/ 353 w 1606"/>
                  <a:gd name="T23" fmla="*/ 634 h 942"/>
                  <a:gd name="T24" fmla="*/ 385 w 1606"/>
                  <a:gd name="T25" fmla="*/ 664 h 942"/>
                  <a:gd name="T26" fmla="*/ 417 w 1606"/>
                  <a:gd name="T27" fmla="*/ 724 h 942"/>
                  <a:gd name="T28" fmla="*/ 450 w 1606"/>
                  <a:gd name="T29" fmla="*/ 793 h 942"/>
                  <a:gd name="T30" fmla="*/ 482 w 1606"/>
                  <a:gd name="T31" fmla="*/ 832 h 942"/>
                  <a:gd name="T32" fmla="*/ 514 w 1606"/>
                  <a:gd name="T33" fmla="*/ 836 h 942"/>
                  <a:gd name="T34" fmla="*/ 546 w 1606"/>
                  <a:gd name="T35" fmla="*/ 819 h 942"/>
                  <a:gd name="T36" fmla="*/ 578 w 1606"/>
                  <a:gd name="T37" fmla="*/ 798 h 942"/>
                  <a:gd name="T38" fmla="*/ 610 w 1606"/>
                  <a:gd name="T39" fmla="*/ 778 h 942"/>
                  <a:gd name="T40" fmla="*/ 642 w 1606"/>
                  <a:gd name="T41" fmla="*/ 744 h 942"/>
                  <a:gd name="T42" fmla="*/ 674 w 1606"/>
                  <a:gd name="T43" fmla="*/ 677 h 942"/>
                  <a:gd name="T44" fmla="*/ 707 w 1606"/>
                  <a:gd name="T45" fmla="*/ 580 h 942"/>
                  <a:gd name="T46" fmla="*/ 739 w 1606"/>
                  <a:gd name="T47" fmla="*/ 499 h 942"/>
                  <a:gd name="T48" fmla="*/ 771 w 1606"/>
                  <a:gd name="T49" fmla="*/ 456 h 942"/>
                  <a:gd name="T50" fmla="*/ 803 w 1606"/>
                  <a:gd name="T51" fmla="*/ 435 h 942"/>
                  <a:gd name="T52" fmla="*/ 835 w 1606"/>
                  <a:gd name="T53" fmla="*/ 417 h 942"/>
                  <a:gd name="T54" fmla="*/ 867 w 1606"/>
                  <a:gd name="T55" fmla="*/ 381 h 942"/>
                  <a:gd name="T56" fmla="*/ 899 w 1606"/>
                  <a:gd name="T57" fmla="*/ 304 h 942"/>
                  <a:gd name="T58" fmla="*/ 931 w 1606"/>
                  <a:gd name="T59" fmla="*/ 182 h 942"/>
                  <a:gd name="T60" fmla="*/ 963 w 1606"/>
                  <a:gd name="T61" fmla="*/ 70 h 942"/>
                  <a:gd name="T62" fmla="*/ 996 w 1606"/>
                  <a:gd name="T63" fmla="*/ 12 h 942"/>
                  <a:gd name="T64" fmla="*/ 1028 w 1606"/>
                  <a:gd name="T65" fmla="*/ 0 h 942"/>
                  <a:gd name="T66" fmla="*/ 1060 w 1606"/>
                  <a:gd name="T67" fmla="*/ 19 h 942"/>
                  <a:gd name="T68" fmla="*/ 1092 w 1606"/>
                  <a:gd name="T69" fmla="*/ 53 h 942"/>
                  <a:gd name="T70" fmla="*/ 1124 w 1606"/>
                  <a:gd name="T71" fmla="*/ 84 h 942"/>
                  <a:gd name="T72" fmla="*/ 1156 w 1606"/>
                  <a:gd name="T73" fmla="*/ 116 h 942"/>
                  <a:gd name="T74" fmla="*/ 1188 w 1606"/>
                  <a:gd name="T75" fmla="*/ 171 h 942"/>
                  <a:gd name="T76" fmla="*/ 1220 w 1606"/>
                  <a:gd name="T77" fmla="*/ 261 h 942"/>
                  <a:gd name="T78" fmla="*/ 1252 w 1606"/>
                  <a:gd name="T79" fmla="*/ 354 h 942"/>
                  <a:gd name="T80" fmla="*/ 1285 w 1606"/>
                  <a:gd name="T81" fmla="*/ 409 h 942"/>
                  <a:gd name="T82" fmla="*/ 1317 w 1606"/>
                  <a:gd name="T83" fmla="*/ 431 h 942"/>
                  <a:gd name="T84" fmla="*/ 1349 w 1606"/>
                  <a:gd name="T85" fmla="*/ 434 h 942"/>
                  <a:gd name="T86" fmla="*/ 1381 w 1606"/>
                  <a:gd name="T87" fmla="*/ 425 h 942"/>
                  <a:gd name="T88" fmla="*/ 1413 w 1606"/>
                  <a:gd name="T89" fmla="*/ 402 h 942"/>
                  <a:gd name="T90" fmla="*/ 1445 w 1606"/>
                  <a:gd name="T91" fmla="*/ 371 h 942"/>
                  <a:gd name="T92" fmla="*/ 1477 w 1606"/>
                  <a:gd name="T93" fmla="*/ 346 h 942"/>
                  <a:gd name="T94" fmla="*/ 1509 w 1606"/>
                  <a:gd name="T95" fmla="*/ 331 h 942"/>
                  <a:gd name="T96" fmla="*/ 1541 w 1606"/>
                  <a:gd name="T97" fmla="*/ 315 h 942"/>
                  <a:gd name="T98" fmla="*/ 1574 w 1606"/>
                  <a:gd name="T99" fmla="*/ 282 h 942"/>
                  <a:gd name="T100" fmla="*/ 1606 w 1606"/>
                  <a:gd name="T101" fmla="*/ 22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42">
                    <a:moveTo>
                      <a:pt x="0" y="942"/>
                    </a:moveTo>
                    <a:lnTo>
                      <a:pt x="32" y="736"/>
                    </a:lnTo>
                    <a:lnTo>
                      <a:pt x="64" y="590"/>
                    </a:lnTo>
                    <a:lnTo>
                      <a:pt x="96" y="533"/>
                    </a:lnTo>
                    <a:lnTo>
                      <a:pt x="128" y="537"/>
                    </a:lnTo>
                    <a:lnTo>
                      <a:pt x="161" y="568"/>
                    </a:lnTo>
                    <a:lnTo>
                      <a:pt x="193" y="595"/>
                    </a:lnTo>
                    <a:lnTo>
                      <a:pt x="225" y="609"/>
                    </a:lnTo>
                    <a:lnTo>
                      <a:pt x="257" y="615"/>
                    </a:lnTo>
                    <a:lnTo>
                      <a:pt x="289" y="618"/>
                    </a:lnTo>
                    <a:lnTo>
                      <a:pt x="321" y="623"/>
                    </a:lnTo>
                    <a:lnTo>
                      <a:pt x="353" y="634"/>
                    </a:lnTo>
                    <a:lnTo>
                      <a:pt x="385" y="664"/>
                    </a:lnTo>
                    <a:lnTo>
                      <a:pt x="417" y="724"/>
                    </a:lnTo>
                    <a:lnTo>
                      <a:pt x="450" y="793"/>
                    </a:lnTo>
                    <a:lnTo>
                      <a:pt x="482" y="832"/>
                    </a:lnTo>
                    <a:lnTo>
                      <a:pt x="514" y="836"/>
                    </a:lnTo>
                    <a:lnTo>
                      <a:pt x="546" y="819"/>
                    </a:lnTo>
                    <a:lnTo>
                      <a:pt x="578" y="798"/>
                    </a:lnTo>
                    <a:lnTo>
                      <a:pt x="610" y="778"/>
                    </a:lnTo>
                    <a:lnTo>
                      <a:pt x="642" y="744"/>
                    </a:lnTo>
                    <a:lnTo>
                      <a:pt x="674" y="677"/>
                    </a:lnTo>
                    <a:lnTo>
                      <a:pt x="707" y="580"/>
                    </a:lnTo>
                    <a:lnTo>
                      <a:pt x="739" y="499"/>
                    </a:lnTo>
                    <a:lnTo>
                      <a:pt x="771" y="456"/>
                    </a:lnTo>
                    <a:lnTo>
                      <a:pt x="803" y="435"/>
                    </a:lnTo>
                    <a:lnTo>
                      <a:pt x="835" y="417"/>
                    </a:lnTo>
                    <a:lnTo>
                      <a:pt x="867" y="381"/>
                    </a:lnTo>
                    <a:lnTo>
                      <a:pt x="899" y="304"/>
                    </a:lnTo>
                    <a:lnTo>
                      <a:pt x="931" y="182"/>
                    </a:lnTo>
                    <a:lnTo>
                      <a:pt x="963" y="70"/>
                    </a:lnTo>
                    <a:lnTo>
                      <a:pt x="996" y="12"/>
                    </a:lnTo>
                    <a:lnTo>
                      <a:pt x="1028" y="0"/>
                    </a:lnTo>
                    <a:lnTo>
                      <a:pt x="1060" y="19"/>
                    </a:lnTo>
                    <a:lnTo>
                      <a:pt x="1092" y="53"/>
                    </a:lnTo>
                    <a:lnTo>
                      <a:pt x="1124" y="84"/>
                    </a:lnTo>
                    <a:lnTo>
                      <a:pt x="1156" y="116"/>
                    </a:lnTo>
                    <a:lnTo>
                      <a:pt x="1188" y="171"/>
                    </a:lnTo>
                    <a:lnTo>
                      <a:pt x="1220" y="261"/>
                    </a:lnTo>
                    <a:lnTo>
                      <a:pt x="1252" y="354"/>
                    </a:lnTo>
                    <a:lnTo>
                      <a:pt x="1285" y="409"/>
                    </a:lnTo>
                    <a:lnTo>
                      <a:pt x="1317" y="431"/>
                    </a:lnTo>
                    <a:lnTo>
                      <a:pt x="1349" y="434"/>
                    </a:lnTo>
                    <a:lnTo>
                      <a:pt x="1381" y="425"/>
                    </a:lnTo>
                    <a:lnTo>
                      <a:pt x="1413" y="402"/>
                    </a:lnTo>
                    <a:lnTo>
                      <a:pt x="1445" y="371"/>
                    </a:lnTo>
                    <a:lnTo>
                      <a:pt x="1477" y="346"/>
                    </a:lnTo>
                    <a:lnTo>
                      <a:pt x="1509" y="331"/>
                    </a:lnTo>
                    <a:lnTo>
                      <a:pt x="1541" y="315"/>
                    </a:lnTo>
                    <a:lnTo>
                      <a:pt x="1574" y="282"/>
                    </a:lnTo>
                    <a:lnTo>
                      <a:pt x="1606" y="22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4" name="Freeform 60">
                <a:extLst>
                  <a:ext uri="{FF2B5EF4-FFF2-40B4-BE49-F238E27FC236}">
                    <a16:creationId xmlns:a16="http://schemas.microsoft.com/office/drawing/2014/main" id="{B8D12001-3E18-5993-03C3-5080BE9D0A57}"/>
                  </a:ext>
                </a:extLst>
              </p:cNvPr>
              <p:cNvSpPr>
                <a:spLocks/>
              </p:cNvSpPr>
              <p:nvPr/>
            </p:nvSpPr>
            <p:spPr bwMode="auto">
              <a:xfrm>
                <a:off x="487" y="601"/>
                <a:ext cx="1606" cy="961"/>
              </a:xfrm>
              <a:custGeom>
                <a:avLst/>
                <a:gdLst>
                  <a:gd name="T0" fmla="*/ 0 w 1606"/>
                  <a:gd name="T1" fmla="*/ 885 h 961"/>
                  <a:gd name="T2" fmla="*/ 32 w 1606"/>
                  <a:gd name="T3" fmla="*/ 757 h 961"/>
                  <a:gd name="T4" fmla="*/ 64 w 1606"/>
                  <a:gd name="T5" fmla="*/ 669 h 961"/>
                  <a:gd name="T6" fmla="*/ 96 w 1606"/>
                  <a:gd name="T7" fmla="*/ 628 h 961"/>
                  <a:gd name="T8" fmla="*/ 128 w 1606"/>
                  <a:gd name="T9" fmla="*/ 611 h 961"/>
                  <a:gd name="T10" fmla="*/ 161 w 1606"/>
                  <a:gd name="T11" fmla="*/ 600 h 961"/>
                  <a:gd name="T12" fmla="*/ 193 w 1606"/>
                  <a:gd name="T13" fmla="*/ 590 h 961"/>
                  <a:gd name="T14" fmla="*/ 225 w 1606"/>
                  <a:gd name="T15" fmla="*/ 583 h 961"/>
                  <a:gd name="T16" fmla="*/ 257 w 1606"/>
                  <a:gd name="T17" fmla="*/ 580 h 961"/>
                  <a:gd name="T18" fmla="*/ 289 w 1606"/>
                  <a:gd name="T19" fmla="*/ 582 h 961"/>
                  <a:gd name="T20" fmla="*/ 321 w 1606"/>
                  <a:gd name="T21" fmla="*/ 593 h 961"/>
                  <a:gd name="T22" fmla="*/ 353 w 1606"/>
                  <a:gd name="T23" fmla="*/ 623 h 961"/>
                  <a:gd name="T24" fmla="*/ 385 w 1606"/>
                  <a:gd name="T25" fmla="*/ 689 h 961"/>
                  <a:gd name="T26" fmla="*/ 417 w 1606"/>
                  <a:gd name="T27" fmla="*/ 777 h 961"/>
                  <a:gd name="T28" fmla="*/ 450 w 1606"/>
                  <a:gd name="T29" fmla="*/ 846 h 961"/>
                  <a:gd name="T30" fmla="*/ 482 w 1606"/>
                  <a:gd name="T31" fmla="*/ 884 h 961"/>
                  <a:gd name="T32" fmla="*/ 514 w 1606"/>
                  <a:gd name="T33" fmla="*/ 910 h 961"/>
                  <a:gd name="T34" fmla="*/ 546 w 1606"/>
                  <a:gd name="T35" fmla="*/ 936 h 961"/>
                  <a:gd name="T36" fmla="*/ 578 w 1606"/>
                  <a:gd name="T37" fmla="*/ 956 h 961"/>
                  <a:gd name="T38" fmla="*/ 610 w 1606"/>
                  <a:gd name="T39" fmla="*/ 961 h 961"/>
                  <a:gd name="T40" fmla="*/ 642 w 1606"/>
                  <a:gd name="T41" fmla="*/ 946 h 961"/>
                  <a:gd name="T42" fmla="*/ 674 w 1606"/>
                  <a:gd name="T43" fmla="*/ 897 h 961"/>
                  <a:gd name="T44" fmla="*/ 707 w 1606"/>
                  <a:gd name="T45" fmla="*/ 800 h 961"/>
                  <a:gd name="T46" fmla="*/ 739 w 1606"/>
                  <a:gd name="T47" fmla="*/ 685 h 961"/>
                  <a:gd name="T48" fmla="*/ 771 w 1606"/>
                  <a:gd name="T49" fmla="*/ 605 h 961"/>
                  <a:gd name="T50" fmla="*/ 803 w 1606"/>
                  <a:gd name="T51" fmla="*/ 565 h 961"/>
                  <a:gd name="T52" fmla="*/ 835 w 1606"/>
                  <a:gd name="T53" fmla="*/ 539 h 961"/>
                  <a:gd name="T54" fmla="*/ 867 w 1606"/>
                  <a:gd name="T55" fmla="*/ 496 h 961"/>
                  <a:gd name="T56" fmla="*/ 899 w 1606"/>
                  <a:gd name="T57" fmla="*/ 403 h 961"/>
                  <a:gd name="T58" fmla="*/ 931 w 1606"/>
                  <a:gd name="T59" fmla="*/ 245 h 961"/>
                  <a:gd name="T60" fmla="*/ 963 w 1606"/>
                  <a:gd name="T61" fmla="*/ 84 h 961"/>
                  <a:gd name="T62" fmla="*/ 996 w 1606"/>
                  <a:gd name="T63" fmla="*/ 0 h 961"/>
                  <a:gd name="T64" fmla="*/ 1028 w 1606"/>
                  <a:gd name="T65" fmla="*/ 4 h 961"/>
                  <a:gd name="T66" fmla="*/ 1060 w 1606"/>
                  <a:gd name="T67" fmla="*/ 92 h 961"/>
                  <a:gd name="T68" fmla="*/ 1092 w 1606"/>
                  <a:gd name="T69" fmla="*/ 234 h 961"/>
                  <a:gd name="T70" fmla="*/ 1124 w 1606"/>
                  <a:gd name="T71" fmla="*/ 355 h 961"/>
                  <a:gd name="T72" fmla="*/ 1156 w 1606"/>
                  <a:gd name="T73" fmla="*/ 428 h 961"/>
                  <a:gd name="T74" fmla="*/ 1188 w 1606"/>
                  <a:gd name="T75" fmla="*/ 484 h 961"/>
                  <a:gd name="T76" fmla="*/ 1220 w 1606"/>
                  <a:gd name="T77" fmla="*/ 557 h 961"/>
                  <a:gd name="T78" fmla="*/ 1252 w 1606"/>
                  <a:gd name="T79" fmla="*/ 638 h 961"/>
                  <a:gd name="T80" fmla="*/ 1285 w 1606"/>
                  <a:gd name="T81" fmla="*/ 691 h 961"/>
                  <a:gd name="T82" fmla="*/ 1317 w 1606"/>
                  <a:gd name="T83" fmla="*/ 713 h 961"/>
                  <a:gd name="T84" fmla="*/ 1349 w 1606"/>
                  <a:gd name="T85" fmla="*/ 716 h 961"/>
                  <a:gd name="T86" fmla="*/ 1381 w 1606"/>
                  <a:gd name="T87" fmla="*/ 703 h 961"/>
                  <a:gd name="T88" fmla="*/ 1413 w 1606"/>
                  <a:gd name="T89" fmla="*/ 673 h 961"/>
                  <a:gd name="T90" fmla="*/ 1445 w 1606"/>
                  <a:gd name="T91" fmla="*/ 637 h 961"/>
                  <a:gd name="T92" fmla="*/ 1477 w 1606"/>
                  <a:gd name="T93" fmla="*/ 608 h 961"/>
                  <a:gd name="T94" fmla="*/ 1509 w 1606"/>
                  <a:gd name="T95" fmla="*/ 580 h 961"/>
                  <a:gd name="T96" fmla="*/ 1541 w 1606"/>
                  <a:gd name="T97" fmla="*/ 527 h 961"/>
                  <a:gd name="T98" fmla="*/ 1574 w 1606"/>
                  <a:gd name="T99" fmla="*/ 421 h 961"/>
                  <a:gd name="T100" fmla="*/ 1606 w 1606"/>
                  <a:gd name="T101" fmla="*/ 27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61">
                    <a:moveTo>
                      <a:pt x="0" y="885"/>
                    </a:moveTo>
                    <a:lnTo>
                      <a:pt x="32" y="757"/>
                    </a:lnTo>
                    <a:lnTo>
                      <a:pt x="64" y="669"/>
                    </a:lnTo>
                    <a:lnTo>
                      <a:pt x="96" y="628"/>
                    </a:lnTo>
                    <a:lnTo>
                      <a:pt x="128" y="611"/>
                    </a:lnTo>
                    <a:lnTo>
                      <a:pt x="161" y="600"/>
                    </a:lnTo>
                    <a:lnTo>
                      <a:pt x="193" y="590"/>
                    </a:lnTo>
                    <a:lnTo>
                      <a:pt x="225" y="583"/>
                    </a:lnTo>
                    <a:lnTo>
                      <a:pt x="257" y="580"/>
                    </a:lnTo>
                    <a:lnTo>
                      <a:pt x="289" y="582"/>
                    </a:lnTo>
                    <a:lnTo>
                      <a:pt x="321" y="593"/>
                    </a:lnTo>
                    <a:lnTo>
                      <a:pt x="353" y="623"/>
                    </a:lnTo>
                    <a:lnTo>
                      <a:pt x="385" y="689"/>
                    </a:lnTo>
                    <a:lnTo>
                      <a:pt x="417" y="777"/>
                    </a:lnTo>
                    <a:lnTo>
                      <a:pt x="450" y="846"/>
                    </a:lnTo>
                    <a:lnTo>
                      <a:pt x="482" y="884"/>
                    </a:lnTo>
                    <a:lnTo>
                      <a:pt x="514" y="910"/>
                    </a:lnTo>
                    <a:lnTo>
                      <a:pt x="546" y="936"/>
                    </a:lnTo>
                    <a:lnTo>
                      <a:pt x="578" y="956"/>
                    </a:lnTo>
                    <a:lnTo>
                      <a:pt x="610" y="961"/>
                    </a:lnTo>
                    <a:lnTo>
                      <a:pt x="642" y="946"/>
                    </a:lnTo>
                    <a:lnTo>
                      <a:pt x="674" y="897"/>
                    </a:lnTo>
                    <a:lnTo>
                      <a:pt x="707" y="800"/>
                    </a:lnTo>
                    <a:lnTo>
                      <a:pt x="739" y="685"/>
                    </a:lnTo>
                    <a:lnTo>
                      <a:pt x="771" y="605"/>
                    </a:lnTo>
                    <a:lnTo>
                      <a:pt x="803" y="565"/>
                    </a:lnTo>
                    <a:lnTo>
                      <a:pt x="835" y="539"/>
                    </a:lnTo>
                    <a:lnTo>
                      <a:pt x="867" y="496"/>
                    </a:lnTo>
                    <a:lnTo>
                      <a:pt x="899" y="403"/>
                    </a:lnTo>
                    <a:lnTo>
                      <a:pt x="931" y="245"/>
                    </a:lnTo>
                    <a:lnTo>
                      <a:pt x="963" y="84"/>
                    </a:lnTo>
                    <a:lnTo>
                      <a:pt x="996" y="0"/>
                    </a:lnTo>
                    <a:lnTo>
                      <a:pt x="1028" y="4"/>
                    </a:lnTo>
                    <a:lnTo>
                      <a:pt x="1060" y="92"/>
                    </a:lnTo>
                    <a:lnTo>
                      <a:pt x="1092" y="234"/>
                    </a:lnTo>
                    <a:lnTo>
                      <a:pt x="1124" y="355"/>
                    </a:lnTo>
                    <a:lnTo>
                      <a:pt x="1156" y="428"/>
                    </a:lnTo>
                    <a:lnTo>
                      <a:pt x="1188" y="484"/>
                    </a:lnTo>
                    <a:lnTo>
                      <a:pt x="1220" y="557"/>
                    </a:lnTo>
                    <a:lnTo>
                      <a:pt x="1252" y="638"/>
                    </a:lnTo>
                    <a:lnTo>
                      <a:pt x="1285" y="691"/>
                    </a:lnTo>
                    <a:lnTo>
                      <a:pt x="1317" y="713"/>
                    </a:lnTo>
                    <a:lnTo>
                      <a:pt x="1349" y="716"/>
                    </a:lnTo>
                    <a:lnTo>
                      <a:pt x="1381" y="703"/>
                    </a:lnTo>
                    <a:lnTo>
                      <a:pt x="1413" y="673"/>
                    </a:lnTo>
                    <a:lnTo>
                      <a:pt x="1445" y="637"/>
                    </a:lnTo>
                    <a:lnTo>
                      <a:pt x="1477" y="608"/>
                    </a:lnTo>
                    <a:lnTo>
                      <a:pt x="1509" y="580"/>
                    </a:lnTo>
                    <a:lnTo>
                      <a:pt x="1541" y="527"/>
                    </a:lnTo>
                    <a:lnTo>
                      <a:pt x="1574" y="421"/>
                    </a:lnTo>
                    <a:lnTo>
                      <a:pt x="1606" y="27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5" name="Freeform 61">
                <a:extLst>
                  <a:ext uri="{FF2B5EF4-FFF2-40B4-BE49-F238E27FC236}">
                    <a16:creationId xmlns:a16="http://schemas.microsoft.com/office/drawing/2014/main" id="{4444FDD0-F333-172E-1D7F-2ED8773F94EC}"/>
                  </a:ext>
                </a:extLst>
              </p:cNvPr>
              <p:cNvSpPr>
                <a:spLocks/>
              </p:cNvSpPr>
              <p:nvPr/>
            </p:nvSpPr>
            <p:spPr bwMode="auto">
              <a:xfrm>
                <a:off x="487" y="818"/>
                <a:ext cx="1606" cy="787"/>
              </a:xfrm>
              <a:custGeom>
                <a:avLst/>
                <a:gdLst>
                  <a:gd name="T0" fmla="*/ 0 w 1606"/>
                  <a:gd name="T1" fmla="*/ 698 h 787"/>
                  <a:gd name="T2" fmla="*/ 32 w 1606"/>
                  <a:gd name="T3" fmla="*/ 634 h 787"/>
                  <a:gd name="T4" fmla="*/ 64 w 1606"/>
                  <a:gd name="T5" fmla="*/ 606 h 787"/>
                  <a:gd name="T6" fmla="*/ 96 w 1606"/>
                  <a:gd name="T7" fmla="*/ 594 h 787"/>
                  <a:gd name="T8" fmla="*/ 128 w 1606"/>
                  <a:gd name="T9" fmla="*/ 587 h 787"/>
                  <a:gd name="T10" fmla="*/ 161 w 1606"/>
                  <a:gd name="T11" fmla="*/ 572 h 787"/>
                  <a:gd name="T12" fmla="*/ 193 w 1606"/>
                  <a:gd name="T13" fmla="*/ 536 h 787"/>
                  <a:gd name="T14" fmla="*/ 225 w 1606"/>
                  <a:gd name="T15" fmla="*/ 466 h 787"/>
                  <a:gd name="T16" fmla="*/ 257 w 1606"/>
                  <a:gd name="T17" fmla="*/ 384 h 787"/>
                  <a:gd name="T18" fmla="*/ 289 w 1606"/>
                  <a:gd name="T19" fmla="*/ 331 h 787"/>
                  <a:gd name="T20" fmla="*/ 321 w 1606"/>
                  <a:gd name="T21" fmla="*/ 315 h 787"/>
                  <a:gd name="T22" fmla="*/ 353 w 1606"/>
                  <a:gd name="T23" fmla="*/ 331 h 787"/>
                  <a:gd name="T24" fmla="*/ 385 w 1606"/>
                  <a:gd name="T25" fmla="*/ 393 h 787"/>
                  <a:gd name="T26" fmla="*/ 417 w 1606"/>
                  <a:gd name="T27" fmla="*/ 517 h 787"/>
                  <a:gd name="T28" fmla="*/ 450 w 1606"/>
                  <a:gd name="T29" fmla="*/ 658 h 787"/>
                  <a:gd name="T30" fmla="*/ 482 w 1606"/>
                  <a:gd name="T31" fmla="*/ 748 h 787"/>
                  <a:gd name="T32" fmla="*/ 514 w 1606"/>
                  <a:gd name="T33" fmla="*/ 783 h 787"/>
                  <a:gd name="T34" fmla="*/ 546 w 1606"/>
                  <a:gd name="T35" fmla="*/ 787 h 787"/>
                  <a:gd name="T36" fmla="*/ 578 w 1606"/>
                  <a:gd name="T37" fmla="*/ 759 h 787"/>
                  <a:gd name="T38" fmla="*/ 610 w 1606"/>
                  <a:gd name="T39" fmla="*/ 697 h 787"/>
                  <a:gd name="T40" fmla="*/ 642 w 1606"/>
                  <a:gd name="T41" fmla="*/ 622 h 787"/>
                  <a:gd name="T42" fmla="*/ 674 w 1606"/>
                  <a:gd name="T43" fmla="*/ 571 h 787"/>
                  <a:gd name="T44" fmla="*/ 707 w 1606"/>
                  <a:gd name="T45" fmla="*/ 544 h 787"/>
                  <a:gd name="T46" fmla="*/ 739 w 1606"/>
                  <a:gd name="T47" fmla="*/ 524 h 787"/>
                  <a:gd name="T48" fmla="*/ 771 w 1606"/>
                  <a:gd name="T49" fmla="*/ 488 h 787"/>
                  <a:gd name="T50" fmla="*/ 803 w 1606"/>
                  <a:gd name="T51" fmla="*/ 403 h 787"/>
                  <a:gd name="T52" fmla="*/ 835 w 1606"/>
                  <a:gd name="T53" fmla="*/ 250 h 787"/>
                  <a:gd name="T54" fmla="*/ 867 w 1606"/>
                  <a:gd name="T55" fmla="*/ 93 h 787"/>
                  <a:gd name="T56" fmla="*/ 899 w 1606"/>
                  <a:gd name="T57" fmla="*/ 13 h 787"/>
                  <a:gd name="T58" fmla="*/ 931 w 1606"/>
                  <a:gd name="T59" fmla="*/ 0 h 787"/>
                  <a:gd name="T60" fmla="*/ 963 w 1606"/>
                  <a:gd name="T61" fmla="*/ 5 h 787"/>
                  <a:gd name="T62" fmla="*/ 996 w 1606"/>
                  <a:gd name="T63" fmla="*/ 9 h 787"/>
                  <a:gd name="T64" fmla="*/ 1028 w 1606"/>
                  <a:gd name="T65" fmla="*/ 11 h 787"/>
                  <a:gd name="T66" fmla="*/ 1060 w 1606"/>
                  <a:gd name="T67" fmla="*/ 11 h 787"/>
                  <a:gd name="T68" fmla="*/ 1092 w 1606"/>
                  <a:gd name="T69" fmla="*/ 12 h 787"/>
                  <a:gd name="T70" fmla="*/ 1124 w 1606"/>
                  <a:gd name="T71" fmla="*/ 15 h 787"/>
                  <a:gd name="T72" fmla="*/ 1156 w 1606"/>
                  <a:gd name="T73" fmla="*/ 22 h 787"/>
                  <a:gd name="T74" fmla="*/ 1188 w 1606"/>
                  <a:gd name="T75" fmla="*/ 42 h 787"/>
                  <a:gd name="T76" fmla="*/ 1220 w 1606"/>
                  <a:gd name="T77" fmla="*/ 94 h 787"/>
                  <a:gd name="T78" fmla="*/ 1252 w 1606"/>
                  <a:gd name="T79" fmla="*/ 196 h 787"/>
                  <a:gd name="T80" fmla="*/ 1285 w 1606"/>
                  <a:gd name="T81" fmla="*/ 309 h 787"/>
                  <a:gd name="T82" fmla="*/ 1317 w 1606"/>
                  <a:gd name="T83" fmla="*/ 381 h 787"/>
                  <a:gd name="T84" fmla="*/ 1349 w 1606"/>
                  <a:gd name="T85" fmla="*/ 410 h 787"/>
                  <a:gd name="T86" fmla="*/ 1381 w 1606"/>
                  <a:gd name="T87" fmla="*/ 417 h 787"/>
                  <a:gd name="T88" fmla="*/ 1413 w 1606"/>
                  <a:gd name="T89" fmla="*/ 413 h 787"/>
                  <a:gd name="T90" fmla="*/ 1445 w 1606"/>
                  <a:gd name="T91" fmla="*/ 400 h 787"/>
                  <a:gd name="T92" fmla="*/ 1477 w 1606"/>
                  <a:gd name="T93" fmla="*/ 383 h 787"/>
                  <a:gd name="T94" fmla="*/ 1509 w 1606"/>
                  <a:gd name="T95" fmla="*/ 365 h 787"/>
                  <a:gd name="T96" fmla="*/ 1541 w 1606"/>
                  <a:gd name="T97" fmla="*/ 334 h 787"/>
                  <a:gd name="T98" fmla="*/ 1574 w 1606"/>
                  <a:gd name="T99" fmla="*/ 262 h 787"/>
                  <a:gd name="T100" fmla="*/ 1606 w 1606"/>
                  <a:gd name="T101" fmla="*/ 122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87">
                    <a:moveTo>
                      <a:pt x="0" y="698"/>
                    </a:moveTo>
                    <a:lnTo>
                      <a:pt x="32" y="634"/>
                    </a:lnTo>
                    <a:lnTo>
                      <a:pt x="64" y="606"/>
                    </a:lnTo>
                    <a:lnTo>
                      <a:pt x="96" y="594"/>
                    </a:lnTo>
                    <a:lnTo>
                      <a:pt x="128" y="587"/>
                    </a:lnTo>
                    <a:lnTo>
                      <a:pt x="161" y="572"/>
                    </a:lnTo>
                    <a:lnTo>
                      <a:pt x="193" y="536"/>
                    </a:lnTo>
                    <a:lnTo>
                      <a:pt x="225" y="466"/>
                    </a:lnTo>
                    <a:lnTo>
                      <a:pt x="257" y="384"/>
                    </a:lnTo>
                    <a:lnTo>
                      <a:pt x="289" y="331"/>
                    </a:lnTo>
                    <a:lnTo>
                      <a:pt x="321" y="315"/>
                    </a:lnTo>
                    <a:lnTo>
                      <a:pt x="353" y="331"/>
                    </a:lnTo>
                    <a:lnTo>
                      <a:pt x="385" y="393"/>
                    </a:lnTo>
                    <a:lnTo>
                      <a:pt x="417" y="517"/>
                    </a:lnTo>
                    <a:lnTo>
                      <a:pt x="450" y="658"/>
                    </a:lnTo>
                    <a:lnTo>
                      <a:pt x="482" y="748"/>
                    </a:lnTo>
                    <a:lnTo>
                      <a:pt x="514" y="783"/>
                    </a:lnTo>
                    <a:lnTo>
                      <a:pt x="546" y="787"/>
                    </a:lnTo>
                    <a:lnTo>
                      <a:pt x="578" y="759"/>
                    </a:lnTo>
                    <a:lnTo>
                      <a:pt x="610" y="697"/>
                    </a:lnTo>
                    <a:lnTo>
                      <a:pt x="642" y="622"/>
                    </a:lnTo>
                    <a:lnTo>
                      <a:pt x="674" y="571"/>
                    </a:lnTo>
                    <a:lnTo>
                      <a:pt x="707" y="544"/>
                    </a:lnTo>
                    <a:lnTo>
                      <a:pt x="739" y="524"/>
                    </a:lnTo>
                    <a:lnTo>
                      <a:pt x="771" y="488"/>
                    </a:lnTo>
                    <a:lnTo>
                      <a:pt x="803" y="403"/>
                    </a:lnTo>
                    <a:lnTo>
                      <a:pt x="835" y="250"/>
                    </a:lnTo>
                    <a:lnTo>
                      <a:pt x="867" y="93"/>
                    </a:lnTo>
                    <a:lnTo>
                      <a:pt x="899" y="13"/>
                    </a:lnTo>
                    <a:lnTo>
                      <a:pt x="931" y="0"/>
                    </a:lnTo>
                    <a:lnTo>
                      <a:pt x="963" y="5"/>
                    </a:lnTo>
                    <a:lnTo>
                      <a:pt x="996" y="9"/>
                    </a:lnTo>
                    <a:lnTo>
                      <a:pt x="1028" y="11"/>
                    </a:lnTo>
                    <a:lnTo>
                      <a:pt x="1060" y="11"/>
                    </a:lnTo>
                    <a:lnTo>
                      <a:pt x="1092" y="12"/>
                    </a:lnTo>
                    <a:lnTo>
                      <a:pt x="1124" y="15"/>
                    </a:lnTo>
                    <a:lnTo>
                      <a:pt x="1156" y="22"/>
                    </a:lnTo>
                    <a:lnTo>
                      <a:pt x="1188" y="42"/>
                    </a:lnTo>
                    <a:lnTo>
                      <a:pt x="1220" y="94"/>
                    </a:lnTo>
                    <a:lnTo>
                      <a:pt x="1252" y="196"/>
                    </a:lnTo>
                    <a:lnTo>
                      <a:pt x="1285" y="309"/>
                    </a:lnTo>
                    <a:lnTo>
                      <a:pt x="1317" y="381"/>
                    </a:lnTo>
                    <a:lnTo>
                      <a:pt x="1349" y="410"/>
                    </a:lnTo>
                    <a:lnTo>
                      <a:pt x="1381" y="417"/>
                    </a:lnTo>
                    <a:lnTo>
                      <a:pt x="1413" y="413"/>
                    </a:lnTo>
                    <a:lnTo>
                      <a:pt x="1445" y="400"/>
                    </a:lnTo>
                    <a:lnTo>
                      <a:pt x="1477" y="383"/>
                    </a:lnTo>
                    <a:lnTo>
                      <a:pt x="1509" y="365"/>
                    </a:lnTo>
                    <a:lnTo>
                      <a:pt x="1541" y="334"/>
                    </a:lnTo>
                    <a:lnTo>
                      <a:pt x="1574" y="262"/>
                    </a:lnTo>
                    <a:lnTo>
                      <a:pt x="1606" y="122"/>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6" name="Freeform 62">
                <a:extLst>
                  <a:ext uri="{FF2B5EF4-FFF2-40B4-BE49-F238E27FC236}">
                    <a16:creationId xmlns:a16="http://schemas.microsoft.com/office/drawing/2014/main" id="{D9E9C676-313A-BCE8-B864-C76EE689A19B}"/>
                  </a:ext>
                </a:extLst>
              </p:cNvPr>
              <p:cNvSpPr>
                <a:spLocks/>
              </p:cNvSpPr>
              <p:nvPr/>
            </p:nvSpPr>
            <p:spPr bwMode="auto">
              <a:xfrm>
                <a:off x="487" y="785"/>
                <a:ext cx="1606" cy="879"/>
              </a:xfrm>
              <a:custGeom>
                <a:avLst/>
                <a:gdLst>
                  <a:gd name="T0" fmla="*/ 0 w 1606"/>
                  <a:gd name="T1" fmla="*/ 683 h 879"/>
                  <a:gd name="T2" fmla="*/ 32 w 1606"/>
                  <a:gd name="T3" fmla="*/ 510 h 879"/>
                  <a:gd name="T4" fmla="*/ 64 w 1606"/>
                  <a:gd name="T5" fmla="*/ 425 h 879"/>
                  <a:gd name="T6" fmla="*/ 96 w 1606"/>
                  <a:gd name="T7" fmla="*/ 393 h 879"/>
                  <a:gd name="T8" fmla="*/ 128 w 1606"/>
                  <a:gd name="T9" fmla="*/ 382 h 879"/>
                  <a:gd name="T10" fmla="*/ 161 w 1606"/>
                  <a:gd name="T11" fmla="*/ 378 h 879"/>
                  <a:gd name="T12" fmla="*/ 193 w 1606"/>
                  <a:gd name="T13" fmla="*/ 376 h 879"/>
                  <a:gd name="T14" fmla="*/ 225 w 1606"/>
                  <a:gd name="T15" fmla="*/ 373 h 879"/>
                  <a:gd name="T16" fmla="*/ 257 w 1606"/>
                  <a:gd name="T17" fmla="*/ 368 h 879"/>
                  <a:gd name="T18" fmla="*/ 289 w 1606"/>
                  <a:gd name="T19" fmla="*/ 358 h 879"/>
                  <a:gd name="T20" fmla="*/ 321 w 1606"/>
                  <a:gd name="T21" fmla="*/ 352 h 879"/>
                  <a:gd name="T22" fmla="*/ 353 w 1606"/>
                  <a:gd name="T23" fmla="*/ 357 h 879"/>
                  <a:gd name="T24" fmla="*/ 385 w 1606"/>
                  <a:gd name="T25" fmla="*/ 387 h 879"/>
                  <a:gd name="T26" fmla="*/ 417 w 1606"/>
                  <a:gd name="T27" fmla="*/ 471 h 879"/>
                  <a:gd name="T28" fmla="*/ 450 w 1606"/>
                  <a:gd name="T29" fmla="*/ 622 h 879"/>
                  <a:gd name="T30" fmla="*/ 482 w 1606"/>
                  <a:gd name="T31" fmla="*/ 770 h 879"/>
                  <a:gd name="T32" fmla="*/ 514 w 1606"/>
                  <a:gd name="T33" fmla="*/ 849 h 879"/>
                  <a:gd name="T34" fmla="*/ 546 w 1606"/>
                  <a:gd name="T35" fmla="*/ 874 h 879"/>
                  <a:gd name="T36" fmla="*/ 578 w 1606"/>
                  <a:gd name="T37" fmla="*/ 879 h 879"/>
                  <a:gd name="T38" fmla="*/ 610 w 1606"/>
                  <a:gd name="T39" fmla="*/ 877 h 879"/>
                  <a:gd name="T40" fmla="*/ 642 w 1606"/>
                  <a:gd name="T41" fmla="*/ 872 h 879"/>
                  <a:gd name="T42" fmla="*/ 674 w 1606"/>
                  <a:gd name="T43" fmla="*/ 859 h 879"/>
                  <a:gd name="T44" fmla="*/ 707 w 1606"/>
                  <a:gd name="T45" fmla="*/ 822 h 879"/>
                  <a:gd name="T46" fmla="*/ 739 w 1606"/>
                  <a:gd name="T47" fmla="*/ 734 h 879"/>
                  <a:gd name="T48" fmla="*/ 771 w 1606"/>
                  <a:gd name="T49" fmla="*/ 585 h 879"/>
                  <a:gd name="T50" fmla="*/ 803 w 1606"/>
                  <a:gd name="T51" fmla="*/ 432 h 879"/>
                  <a:gd name="T52" fmla="*/ 835 w 1606"/>
                  <a:gd name="T53" fmla="*/ 323 h 879"/>
                  <a:gd name="T54" fmla="*/ 867 w 1606"/>
                  <a:gd name="T55" fmla="*/ 229 h 879"/>
                  <a:gd name="T56" fmla="*/ 899 w 1606"/>
                  <a:gd name="T57" fmla="*/ 128 h 879"/>
                  <a:gd name="T58" fmla="*/ 931 w 1606"/>
                  <a:gd name="T59" fmla="*/ 51 h 879"/>
                  <a:gd name="T60" fmla="*/ 963 w 1606"/>
                  <a:gd name="T61" fmla="*/ 12 h 879"/>
                  <a:gd name="T62" fmla="*/ 996 w 1606"/>
                  <a:gd name="T63" fmla="*/ 0 h 879"/>
                  <a:gd name="T64" fmla="*/ 1028 w 1606"/>
                  <a:gd name="T65" fmla="*/ 3 h 879"/>
                  <a:gd name="T66" fmla="*/ 1060 w 1606"/>
                  <a:gd name="T67" fmla="*/ 20 h 879"/>
                  <a:gd name="T68" fmla="*/ 1092 w 1606"/>
                  <a:gd name="T69" fmla="*/ 46 h 879"/>
                  <a:gd name="T70" fmla="*/ 1124 w 1606"/>
                  <a:gd name="T71" fmla="*/ 74 h 879"/>
                  <a:gd name="T72" fmla="*/ 1156 w 1606"/>
                  <a:gd name="T73" fmla="*/ 113 h 879"/>
                  <a:gd name="T74" fmla="*/ 1188 w 1606"/>
                  <a:gd name="T75" fmla="*/ 185 h 879"/>
                  <a:gd name="T76" fmla="*/ 1220 w 1606"/>
                  <a:gd name="T77" fmla="*/ 282 h 879"/>
                  <a:gd name="T78" fmla="*/ 1252 w 1606"/>
                  <a:gd name="T79" fmla="*/ 357 h 879"/>
                  <a:gd name="T80" fmla="*/ 1285 w 1606"/>
                  <a:gd name="T81" fmla="*/ 393 h 879"/>
                  <a:gd name="T82" fmla="*/ 1317 w 1606"/>
                  <a:gd name="T83" fmla="*/ 407 h 879"/>
                  <a:gd name="T84" fmla="*/ 1349 w 1606"/>
                  <a:gd name="T85" fmla="*/ 413 h 879"/>
                  <a:gd name="T86" fmla="*/ 1381 w 1606"/>
                  <a:gd name="T87" fmla="*/ 418 h 879"/>
                  <a:gd name="T88" fmla="*/ 1413 w 1606"/>
                  <a:gd name="T89" fmla="*/ 428 h 879"/>
                  <a:gd name="T90" fmla="*/ 1445 w 1606"/>
                  <a:gd name="T91" fmla="*/ 441 h 879"/>
                  <a:gd name="T92" fmla="*/ 1477 w 1606"/>
                  <a:gd name="T93" fmla="*/ 450 h 879"/>
                  <a:gd name="T94" fmla="*/ 1509 w 1606"/>
                  <a:gd name="T95" fmla="*/ 442 h 879"/>
                  <a:gd name="T96" fmla="*/ 1541 w 1606"/>
                  <a:gd name="T97" fmla="*/ 402 h 879"/>
                  <a:gd name="T98" fmla="*/ 1574 w 1606"/>
                  <a:gd name="T99" fmla="*/ 298 h 879"/>
                  <a:gd name="T100" fmla="*/ 1606 w 1606"/>
                  <a:gd name="T101" fmla="*/ 109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79">
                    <a:moveTo>
                      <a:pt x="0" y="683"/>
                    </a:moveTo>
                    <a:lnTo>
                      <a:pt x="32" y="510"/>
                    </a:lnTo>
                    <a:lnTo>
                      <a:pt x="64" y="425"/>
                    </a:lnTo>
                    <a:lnTo>
                      <a:pt x="96" y="393"/>
                    </a:lnTo>
                    <a:lnTo>
                      <a:pt x="128" y="382"/>
                    </a:lnTo>
                    <a:lnTo>
                      <a:pt x="161" y="378"/>
                    </a:lnTo>
                    <a:lnTo>
                      <a:pt x="193" y="376"/>
                    </a:lnTo>
                    <a:lnTo>
                      <a:pt x="225" y="373"/>
                    </a:lnTo>
                    <a:lnTo>
                      <a:pt x="257" y="368"/>
                    </a:lnTo>
                    <a:lnTo>
                      <a:pt x="289" y="358"/>
                    </a:lnTo>
                    <a:lnTo>
                      <a:pt x="321" y="352"/>
                    </a:lnTo>
                    <a:lnTo>
                      <a:pt x="353" y="357"/>
                    </a:lnTo>
                    <a:lnTo>
                      <a:pt x="385" y="387"/>
                    </a:lnTo>
                    <a:lnTo>
                      <a:pt x="417" y="471"/>
                    </a:lnTo>
                    <a:lnTo>
                      <a:pt x="450" y="622"/>
                    </a:lnTo>
                    <a:lnTo>
                      <a:pt x="482" y="770"/>
                    </a:lnTo>
                    <a:lnTo>
                      <a:pt x="514" y="849"/>
                    </a:lnTo>
                    <a:lnTo>
                      <a:pt x="546" y="874"/>
                    </a:lnTo>
                    <a:lnTo>
                      <a:pt x="578" y="879"/>
                    </a:lnTo>
                    <a:lnTo>
                      <a:pt x="610" y="877"/>
                    </a:lnTo>
                    <a:lnTo>
                      <a:pt x="642" y="872"/>
                    </a:lnTo>
                    <a:lnTo>
                      <a:pt x="674" y="859"/>
                    </a:lnTo>
                    <a:lnTo>
                      <a:pt x="707" y="822"/>
                    </a:lnTo>
                    <a:lnTo>
                      <a:pt x="739" y="734"/>
                    </a:lnTo>
                    <a:lnTo>
                      <a:pt x="771" y="585"/>
                    </a:lnTo>
                    <a:lnTo>
                      <a:pt x="803" y="432"/>
                    </a:lnTo>
                    <a:lnTo>
                      <a:pt x="835" y="323"/>
                    </a:lnTo>
                    <a:lnTo>
                      <a:pt x="867" y="229"/>
                    </a:lnTo>
                    <a:lnTo>
                      <a:pt x="899" y="128"/>
                    </a:lnTo>
                    <a:lnTo>
                      <a:pt x="931" y="51"/>
                    </a:lnTo>
                    <a:lnTo>
                      <a:pt x="963" y="12"/>
                    </a:lnTo>
                    <a:lnTo>
                      <a:pt x="996" y="0"/>
                    </a:lnTo>
                    <a:lnTo>
                      <a:pt x="1028" y="3"/>
                    </a:lnTo>
                    <a:lnTo>
                      <a:pt x="1060" y="20"/>
                    </a:lnTo>
                    <a:lnTo>
                      <a:pt x="1092" y="46"/>
                    </a:lnTo>
                    <a:lnTo>
                      <a:pt x="1124" y="74"/>
                    </a:lnTo>
                    <a:lnTo>
                      <a:pt x="1156" y="113"/>
                    </a:lnTo>
                    <a:lnTo>
                      <a:pt x="1188" y="185"/>
                    </a:lnTo>
                    <a:lnTo>
                      <a:pt x="1220" y="282"/>
                    </a:lnTo>
                    <a:lnTo>
                      <a:pt x="1252" y="357"/>
                    </a:lnTo>
                    <a:lnTo>
                      <a:pt x="1285" y="393"/>
                    </a:lnTo>
                    <a:lnTo>
                      <a:pt x="1317" y="407"/>
                    </a:lnTo>
                    <a:lnTo>
                      <a:pt x="1349" y="413"/>
                    </a:lnTo>
                    <a:lnTo>
                      <a:pt x="1381" y="418"/>
                    </a:lnTo>
                    <a:lnTo>
                      <a:pt x="1413" y="428"/>
                    </a:lnTo>
                    <a:lnTo>
                      <a:pt x="1445" y="441"/>
                    </a:lnTo>
                    <a:lnTo>
                      <a:pt x="1477" y="450"/>
                    </a:lnTo>
                    <a:lnTo>
                      <a:pt x="1509" y="442"/>
                    </a:lnTo>
                    <a:lnTo>
                      <a:pt x="1541" y="402"/>
                    </a:lnTo>
                    <a:lnTo>
                      <a:pt x="1574" y="298"/>
                    </a:lnTo>
                    <a:lnTo>
                      <a:pt x="1606" y="10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7" name="Freeform 63">
                <a:extLst>
                  <a:ext uri="{FF2B5EF4-FFF2-40B4-BE49-F238E27FC236}">
                    <a16:creationId xmlns:a16="http://schemas.microsoft.com/office/drawing/2014/main" id="{9B78F5EE-F73C-63D8-F778-3E23DDB635EC}"/>
                  </a:ext>
                </a:extLst>
              </p:cNvPr>
              <p:cNvSpPr>
                <a:spLocks/>
              </p:cNvSpPr>
              <p:nvPr/>
            </p:nvSpPr>
            <p:spPr bwMode="auto">
              <a:xfrm>
                <a:off x="487" y="753"/>
                <a:ext cx="1606" cy="757"/>
              </a:xfrm>
              <a:custGeom>
                <a:avLst/>
                <a:gdLst>
                  <a:gd name="T0" fmla="*/ 0 w 1606"/>
                  <a:gd name="T1" fmla="*/ 660 h 757"/>
                  <a:gd name="T2" fmla="*/ 32 w 1606"/>
                  <a:gd name="T3" fmla="*/ 643 h 757"/>
                  <a:gd name="T4" fmla="*/ 64 w 1606"/>
                  <a:gd name="T5" fmla="*/ 634 h 757"/>
                  <a:gd name="T6" fmla="*/ 96 w 1606"/>
                  <a:gd name="T7" fmla="*/ 625 h 757"/>
                  <a:gd name="T8" fmla="*/ 128 w 1606"/>
                  <a:gd name="T9" fmla="*/ 606 h 757"/>
                  <a:gd name="T10" fmla="*/ 161 w 1606"/>
                  <a:gd name="T11" fmla="*/ 565 h 757"/>
                  <a:gd name="T12" fmla="*/ 193 w 1606"/>
                  <a:gd name="T13" fmla="*/ 508 h 757"/>
                  <a:gd name="T14" fmla="*/ 225 w 1606"/>
                  <a:gd name="T15" fmla="*/ 463 h 757"/>
                  <a:gd name="T16" fmla="*/ 257 w 1606"/>
                  <a:gd name="T17" fmla="*/ 441 h 757"/>
                  <a:gd name="T18" fmla="*/ 289 w 1606"/>
                  <a:gd name="T19" fmla="*/ 436 h 757"/>
                  <a:gd name="T20" fmla="*/ 321 w 1606"/>
                  <a:gd name="T21" fmla="*/ 446 h 757"/>
                  <a:gd name="T22" fmla="*/ 353 w 1606"/>
                  <a:gd name="T23" fmla="*/ 479 h 757"/>
                  <a:gd name="T24" fmla="*/ 385 w 1606"/>
                  <a:gd name="T25" fmla="*/ 553 h 757"/>
                  <a:gd name="T26" fmla="*/ 417 w 1606"/>
                  <a:gd name="T27" fmla="*/ 653 h 757"/>
                  <a:gd name="T28" fmla="*/ 450 w 1606"/>
                  <a:gd name="T29" fmla="*/ 727 h 757"/>
                  <a:gd name="T30" fmla="*/ 482 w 1606"/>
                  <a:gd name="T31" fmla="*/ 757 h 757"/>
                  <a:gd name="T32" fmla="*/ 514 w 1606"/>
                  <a:gd name="T33" fmla="*/ 753 h 757"/>
                  <a:gd name="T34" fmla="*/ 546 w 1606"/>
                  <a:gd name="T35" fmla="*/ 732 h 757"/>
                  <a:gd name="T36" fmla="*/ 578 w 1606"/>
                  <a:gd name="T37" fmla="*/ 710 h 757"/>
                  <a:gd name="T38" fmla="*/ 610 w 1606"/>
                  <a:gd name="T39" fmla="*/ 695 h 757"/>
                  <a:gd name="T40" fmla="*/ 642 w 1606"/>
                  <a:gd name="T41" fmla="*/ 683 h 757"/>
                  <a:gd name="T42" fmla="*/ 674 w 1606"/>
                  <a:gd name="T43" fmla="*/ 662 h 757"/>
                  <a:gd name="T44" fmla="*/ 707 w 1606"/>
                  <a:gd name="T45" fmla="*/ 616 h 757"/>
                  <a:gd name="T46" fmla="*/ 739 w 1606"/>
                  <a:gd name="T47" fmla="*/ 546 h 757"/>
                  <a:gd name="T48" fmla="*/ 771 w 1606"/>
                  <a:gd name="T49" fmla="*/ 485 h 757"/>
                  <a:gd name="T50" fmla="*/ 803 w 1606"/>
                  <a:gd name="T51" fmla="*/ 450 h 757"/>
                  <a:gd name="T52" fmla="*/ 835 w 1606"/>
                  <a:gd name="T53" fmla="*/ 430 h 757"/>
                  <a:gd name="T54" fmla="*/ 867 w 1606"/>
                  <a:gd name="T55" fmla="*/ 404 h 757"/>
                  <a:gd name="T56" fmla="*/ 899 w 1606"/>
                  <a:gd name="T57" fmla="*/ 347 h 757"/>
                  <a:gd name="T58" fmla="*/ 931 w 1606"/>
                  <a:gd name="T59" fmla="*/ 231 h 757"/>
                  <a:gd name="T60" fmla="*/ 963 w 1606"/>
                  <a:gd name="T61" fmla="*/ 85 h 757"/>
                  <a:gd name="T62" fmla="*/ 996 w 1606"/>
                  <a:gd name="T63" fmla="*/ 0 h 757"/>
                  <a:gd name="T64" fmla="*/ 1028 w 1606"/>
                  <a:gd name="T65" fmla="*/ 31 h 757"/>
                  <a:gd name="T66" fmla="*/ 1060 w 1606"/>
                  <a:gd name="T67" fmla="*/ 149 h 757"/>
                  <a:gd name="T68" fmla="*/ 1092 w 1606"/>
                  <a:gd name="T69" fmla="*/ 265 h 757"/>
                  <a:gd name="T70" fmla="*/ 1124 w 1606"/>
                  <a:gd name="T71" fmla="*/ 327 h 757"/>
                  <a:gd name="T72" fmla="*/ 1156 w 1606"/>
                  <a:gd name="T73" fmla="*/ 352 h 757"/>
                  <a:gd name="T74" fmla="*/ 1188 w 1606"/>
                  <a:gd name="T75" fmla="*/ 361 h 757"/>
                  <a:gd name="T76" fmla="*/ 1220 w 1606"/>
                  <a:gd name="T77" fmla="*/ 366 h 757"/>
                  <a:gd name="T78" fmla="*/ 1252 w 1606"/>
                  <a:gd name="T79" fmla="*/ 373 h 757"/>
                  <a:gd name="T80" fmla="*/ 1285 w 1606"/>
                  <a:gd name="T81" fmla="*/ 385 h 757"/>
                  <a:gd name="T82" fmla="*/ 1317 w 1606"/>
                  <a:gd name="T83" fmla="*/ 401 h 757"/>
                  <a:gd name="T84" fmla="*/ 1349 w 1606"/>
                  <a:gd name="T85" fmla="*/ 413 h 757"/>
                  <a:gd name="T86" fmla="*/ 1381 w 1606"/>
                  <a:gd name="T87" fmla="*/ 418 h 757"/>
                  <a:gd name="T88" fmla="*/ 1413 w 1606"/>
                  <a:gd name="T89" fmla="*/ 418 h 757"/>
                  <a:gd name="T90" fmla="*/ 1445 w 1606"/>
                  <a:gd name="T91" fmla="*/ 411 h 757"/>
                  <a:gd name="T92" fmla="*/ 1477 w 1606"/>
                  <a:gd name="T93" fmla="*/ 391 h 757"/>
                  <a:gd name="T94" fmla="*/ 1509 w 1606"/>
                  <a:gd name="T95" fmla="*/ 342 h 757"/>
                  <a:gd name="T96" fmla="*/ 1541 w 1606"/>
                  <a:gd name="T97" fmla="*/ 249 h 757"/>
                  <a:gd name="T98" fmla="*/ 1574 w 1606"/>
                  <a:gd name="T99" fmla="*/ 130 h 757"/>
                  <a:gd name="T100" fmla="*/ 1606 w 1606"/>
                  <a:gd name="T101" fmla="*/ 34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57">
                    <a:moveTo>
                      <a:pt x="0" y="660"/>
                    </a:moveTo>
                    <a:lnTo>
                      <a:pt x="32" y="643"/>
                    </a:lnTo>
                    <a:lnTo>
                      <a:pt x="64" y="634"/>
                    </a:lnTo>
                    <a:lnTo>
                      <a:pt x="96" y="625"/>
                    </a:lnTo>
                    <a:lnTo>
                      <a:pt x="128" y="606"/>
                    </a:lnTo>
                    <a:lnTo>
                      <a:pt x="161" y="565"/>
                    </a:lnTo>
                    <a:lnTo>
                      <a:pt x="193" y="508"/>
                    </a:lnTo>
                    <a:lnTo>
                      <a:pt x="225" y="463"/>
                    </a:lnTo>
                    <a:lnTo>
                      <a:pt x="257" y="441"/>
                    </a:lnTo>
                    <a:lnTo>
                      <a:pt x="289" y="436"/>
                    </a:lnTo>
                    <a:lnTo>
                      <a:pt x="321" y="446"/>
                    </a:lnTo>
                    <a:lnTo>
                      <a:pt x="353" y="479"/>
                    </a:lnTo>
                    <a:lnTo>
                      <a:pt x="385" y="553"/>
                    </a:lnTo>
                    <a:lnTo>
                      <a:pt x="417" y="653"/>
                    </a:lnTo>
                    <a:lnTo>
                      <a:pt x="450" y="727"/>
                    </a:lnTo>
                    <a:lnTo>
                      <a:pt x="482" y="757"/>
                    </a:lnTo>
                    <a:lnTo>
                      <a:pt x="514" y="753"/>
                    </a:lnTo>
                    <a:lnTo>
                      <a:pt x="546" y="732"/>
                    </a:lnTo>
                    <a:lnTo>
                      <a:pt x="578" y="710"/>
                    </a:lnTo>
                    <a:lnTo>
                      <a:pt x="610" y="695"/>
                    </a:lnTo>
                    <a:lnTo>
                      <a:pt x="642" y="683"/>
                    </a:lnTo>
                    <a:lnTo>
                      <a:pt x="674" y="662"/>
                    </a:lnTo>
                    <a:lnTo>
                      <a:pt x="707" y="616"/>
                    </a:lnTo>
                    <a:lnTo>
                      <a:pt x="739" y="546"/>
                    </a:lnTo>
                    <a:lnTo>
                      <a:pt x="771" y="485"/>
                    </a:lnTo>
                    <a:lnTo>
                      <a:pt x="803" y="450"/>
                    </a:lnTo>
                    <a:lnTo>
                      <a:pt x="835" y="430"/>
                    </a:lnTo>
                    <a:lnTo>
                      <a:pt x="867" y="404"/>
                    </a:lnTo>
                    <a:lnTo>
                      <a:pt x="899" y="347"/>
                    </a:lnTo>
                    <a:lnTo>
                      <a:pt x="931" y="231"/>
                    </a:lnTo>
                    <a:lnTo>
                      <a:pt x="963" y="85"/>
                    </a:lnTo>
                    <a:lnTo>
                      <a:pt x="996" y="0"/>
                    </a:lnTo>
                    <a:lnTo>
                      <a:pt x="1028" y="31"/>
                    </a:lnTo>
                    <a:lnTo>
                      <a:pt x="1060" y="149"/>
                    </a:lnTo>
                    <a:lnTo>
                      <a:pt x="1092" y="265"/>
                    </a:lnTo>
                    <a:lnTo>
                      <a:pt x="1124" y="327"/>
                    </a:lnTo>
                    <a:lnTo>
                      <a:pt x="1156" y="352"/>
                    </a:lnTo>
                    <a:lnTo>
                      <a:pt x="1188" y="361"/>
                    </a:lnTo>
                    <a:lnTo>
                      <a:pt x="1220" y="366"/>
                    </a:lnTo>
                    <a:lnTo>
                      <a:pt x="1252" y="373"/>
                    </a:lnTo>
                    <a:lnTo>
                      <a:pt x="1285" y="385"/>
                    </a:lnTo>
                    <a:lnTo>
                      <a:pt x="1317" y="401"/>
                    </a:lnTo>
                    <a:lnTo>
                      <a:pt x="1349" y="413"/>
                    </a:lnTo>
                    <a:lnTo>
                      <a:pt x="1381" y="418"/>
                    </a:lnTo>
                    <a:lnTo>
                      <a:pt x="1413" y="418"/>
                    </a:lnTo>
                    <a:lnTo>
                      <a:pt x="1445" y="411"/>
                    </a:lnTo>
                    <a:lnTo>
                      <a:pt x="1477" y="391"/>
                    </a:lnTo>
                    <a:lnTo>
                      <a:pt x="1509" y="342"/>
                    </a:lnTo>
                    <a:lnTo>
                      <a:pt x="1541" y="249"/>
                    </a:lnTo>
                    <a:lnTo>
                      <a:pt x="1574" y="130"/>
                    </a:lnTo>
                    <a:lnTo>
                      <a:pt x="1606" y="3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8" name="Freeform 64">
                <a:extLst>
                  <a:ext uri="{FF2B5EF4-FFF2-40B4-BE49-F238E27FC236}">
                    <a16:creationId xmlns:a16="http://schemas.microsoft.com/office/drawing/2014/main" id="{C9C33004-8CA4-23FF-CFD0-A97A21C376E2}"/>
                  </a:ext>
                </a:extLst>
              </p:cNvPr>
              <p:cNvSpPr>
                <a:spLocks/>
              </p:cNvSpPr>
              <p:nvPr/>
            </p:nvSpPr>
            <p:spPr bwMode="auto">
              <a:xfrm>
                <a:off x="487" y="797"/>
                <a:ext cx="1606" cy="989"/>
              </a:xfrm>
              <a:custGeom>
                <a:avLst/>
                <a:gdLst>
                  <a:gd name="T0" fmla="*/ 0 w 1606"/>
                  <a:gd name="T1" fmla="*/ 814 h 989"/>
                  <a:gd name="T2" fmla="*/ 32 w 1606"/>
                  <a:gd name="T3" fmla="*/ 777 h 989"/>
                  <a:gd name="T4" fmla="*/ 64 w 1606"/>
                  <a:gd name="T5" fmla="*/ 705 h 989"/>
                  <a:gd name="T6" fmla="*/ 96 w 1606"/>
                  <a:gd name="T7" fmla="*/ 611 h 989"/>
                  <a:gd name="T8" fmla="*/ 128 w 1606"/>
                  <a:gd name="T9" fmla="*/ 533 h 989"/>
                  <a:gd name="T10" fmla="*/ 161 w 1606"/>
                  <a:gd name="T11" fmla="*/ 491 h 989"/>
                  <a:gd name="T12" fmla="*/ 193 w 1606"/>
                  <a:gd name="T13" fmla="*/ 474 h 989"/>
                  <a:gd name="T14" fmla="*/ 225 w 1606"/>
                  <a:gd name="T15" fmla="*/ 467 h 989"/>
                  <a:gd name="T16" fmla="*/ 257 w 1606"/>
                  <a:gd name="T17" fmla="*/ 465 h 989"/>
                  <a:gd name="T18" fmla="*/ 289 w 1606"/>
                  <a:gd name="T19" fmla="*/ 464 h 989"/>
                  <a:gd name="T20" fmla="*/ 321 w 1606"/>
                  <a:gd name="T21" fmla="*/ 465 h 989"/>
                  <a:gd name="T22" fmla="*/ 353 w 1606"/>
                  <a:gd name="T23" fmla="*/ 471 h 989"/>
                  <a:gd name="T24" fmla="*/ 385 w 1606"/>
                  <a:gd name="T25" fmla="*/ 492 h 989"/>
                  <a:gd name="T26" fmla="*/ 417 w 1606"/>
                  <a:gd name="T27" fmla="*/ 557 h 989"/>
                  <a:gd name="T28" fmla="*/ 450 w 1606"/>
                  <a:gd name="T29" fmla="*/ 719 h 989"/>
                  <a:gd name="T30" fmla="*/ 482 w 1606"/>
                  <a:gd name="T31" fmla="*/ 936 h 989"/>
                  <a:gd name="T32" fmla="*/ 514 w 1606"/>
                  <a:gd name="T33" fmla="*/ 989 h 989"/>
                  <a:gd name="T34" fmla="*/ 546 w 1606"/>
                  <a:gd name="T35" fmla="*/ 860 h 989"/>
                  <a:gd name="T36" fmla="*/ 578 w 1606"/>
                  <a:gd name="T37" fmla="*/ 730 h 989"/>
                  <a:gd name="T38" fmla="*/ 610 w 1606"/>
                  <a:gd name="T39" fmla="*/ 663 h 989"/>
                  <a:gd name="T40" fmla="*/ 642 w 1606"/>
                  <a:gd name="T41" fmla="*/ 631 h 989"/>
                  <a:gd name="T42" fmla="*/ 674 w 1606"/>
                  <a:gd name="T43" fmla="*/ 601 h 989"/>
                  <a:gd name="T44" fmla="*/ 707 w 1606"/>
                  <a:gd name="T45" fmla="*/ 550 h 989"/>
                  <a:gd name="T46" fmla="*/ 739 w 1606"/>
                  <a:gd name="T47" fmla="*/ 480 h 989"/>
                  <a:gd name="T48" fmla="*/ 771 w 1606"/>
                  <a:gd name="T49" fmla="*/ 418 h 989"/>
                  <a:gd name="T50" fmla="*/ 803 w 1606"/>
                  <a:gd name="T51" fmla="*/ 378 h 989"/>
                  <a:gd name="T52" fmla="*/ 835 w 1606"/>
                  <a:gd name="T53" fmla="*/ 336 h 989"/>
                  <a:gd name="T54" fmla="*/ 867 w 1606"/>
                  <a:gd name="T55" fmla="*/ 264 h 989"/>
                  <a:gd name="T56" fmla="*/ 899 w 1606"/>
                  <a:gd name="T57" fmla="*/ 156 h 989"/>
                  <a:gd name="T58" fmla="*/ 931 w 1606"/>
                  <a:gd name="T59" fmla="*/ 59 h 989"/>
                  <a:gd name="T60" fmla="*/ 963 w 1606"/>
                  <a:gd name="T61" fmla="*/ 10 h 989"/>
                  <a:gd name="T62" fmla="*/ 996 w 1606"/>
                  <a:gd name="T63" fmla="*/ 0 h 989"/>
                  <a:gd name="T64" fmla="*/ 1028 w 1606"/>
                  <a:gd name="T65" fmla="*/ 22 h 989"/>
                  <a:gd name="T66" fmla="*/ 1060 w 1606"/>
                  <a:gd name="T67" fmla="*/ 80 h 989"/>
                  <a:gd name="T68" fmla="*/ 1092 w 1606"/>
                  <a:gd name="T69" fmla="*/ 153 h 989"/>
                  <a:gd name="T70" fmla="*/ 1124 w 1606"/>
                  <a:gd name="T71" fmla="*/ 206 h 989"/>
                  <a:gd name="T72" fmla="*/ 1156 w 1606"/>
                  <a:gd name="T73" fmla="*/ 232 h 989"/>
                  <a:gd name="T74" fmla="*/ 1188 w 1606"/>
                  <a:gd name="T75" fmla="*/ 247 h 989"/>
                  <a:gd name="T76" fmla="*/ 1220 w 1606"/>
                  <a:gd name="T77" fmla="*/ 263 h 989"/>
                  <a:gd name="T78" fmla="*/ 1252 w 1606"/>
                  <a:gd name="T79" fmla="*/ 289 h 989"/>
                  <a:gd name="T80" fmla="*/ 1285 w 1606"/>
                  <a:gd name="T81" fmla="*/ 316 h 989"/>
                  <a:gd name="T82" fmla="*/ 1317 w 1606"/>
                  <a:gd name="T83" fmla="*/ 333 h 989"/>
                  <a:gd name="T84" fmla="*/ 1349 w 1606"/>
                  <a:gd name="T85" fmla="*/ 333 h 989"/>
                  <a:gd name="T86" fmla="*/ 1381 w 1606"/>
                  <a:gd name="T87" fmla="*/ 315 h 989"/>
                  <a:gd name="T88" fmla="*/ 1413 w 1606"/>
                  <a:gd name="T89" fmla="*/ 271 h 989"/>
                  <a:gd name="T90" fmla="*/ 1445 w 1606"/>
                  <a:gd name="T91" fmla="*/ 208 h 989"/>
                  <a:gd name="T92" fmla="*/ 1477 w 1606"/>
                  <a:gd name="T93" fmla="*/ 158 h 989"/>
                  <a:gd name="T94" fmla="*/ 1509 w 1606"/>
                  <a:gd name="T95" fmla="*/ 132 h 989"/>
                  <a:gd name="T96" fmla="*/ 1541 w 1606"/>
                  <a:gd name="T97" fmla="*/ 116 h 989"/>
                  <a:gd name="T98" fmla="*/ 1574 w 1606"/>
                  <a:gd name="T99" fmla="*/ 96 h 989"/>
                  <a:gd name="T100" fmla="*/ 1606 w 1606"/>
                  <a:gd name="T101" fmla="*/ 56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89">
                    <a:moveTo>
                      <a:pt x="0" y="814"/>
                    </a:moveTo>
                    <a:lnTo>
                      <a:pt x="32" y="777"/>
                    </a:lnTo>
                    <a:lnTo>
                      <a:pt x="64" y="705"/>
                    </a:lnTo>
                    <a:lnTo>
                      <a:pt x="96" y="611"/>
                    </a:lnTo>
                    <a:lnTo>
                      <a:pt x="128" y="533"/>
                    </a:lnTo>
                    <a:lnTo>
                      <a:pt x="161" y="491"/>
                    </a:lnTo>
                    <a:lnTo>
                      <a:pt x="193" y="474"/>
                    </a:lnTo>
                    <a:lnTo>
                      <a:pt x="225" y="467"/>
                    </a:lnTo>
                    <a:lnTo>
                      <a:pt x="257" y="465"/>
                    </a:lnTo>
                    <a:lnTo>
                      <a:pt x="289" y="464"/>
                    </a:lnTo>
                    <a:lnTo>
                      <a:pt x="321" y="465"/>
                    </a:lnTo>
                    <a:lnTo>
                      <a:pt x="353" y="471"/>
                    </a:lnTo>
                    <a:lnTo>
                      <a:pt x="385" y="492"/>
                    </a:lnTo>
                    <a:lnTo>
                      <a:pt x="417" y="557"/>
                    </a:lnTo>
                    <a:lnTo>
                      <a:pt x="450" y="719"/>
                    </a:lnTo>
                    <a:lnTo>
                      <a:pt x="482" y="936"/>
                    </a:lnTo>
                    <a:lnTo>
                      <a:pt x="514" y="989"/>
                    </a:lnTo>
                    <a:lnTo>
                      <a:pt x="546" y="860"/>
                    </a:lnTo>
                    <a:lnTo>
                      <a:pt x="578" y="730"/>
                    </a:lnTo>
                    <a:lnTo>
                      <a:pt x="610" y="663"/>
                    </a:lnTo>
                    <a:lnTo>
                      <a:pt x="642" y="631"/>
                    </a:lnTo>
                    <a:lnTo>
                      <a:pt x="674" y="601"/>
                    </a:lnTo>
                    <a:lnTo>
                      <a:pt x="707" y="550"/>
                    </a:lnTo>
                    <a:lnTo>
                      <a:pt x="739" y="480"/>
                    </a:lnTo>
                    <a:lnTo>
                      <a:pt x="771" y="418"/>
                    </a:lnTo>
                    <a:lnTo>
                      <a:pt x="803" y="378"/>
                    </a:lnTo>
                    <a:lnTo>
                      <a:pt x="835" y="336"/>
                    </a:lnTo>
                    <a:lnTo>
                      <a:pt x="867" y="264"/>
                    </a:lnTo>
                    <a:lnTo>
                      <a:pt x="899" y="156"/>
                    </a:lnTo>
                    <a:lnTo>
                      <a:pt x="931" y="59"/>
                    </a:lnTo>
                    <a:lnTo>
                      <a:pt x="963" y="10"/>
                    </a:lnTo>
                    <a:lnTo>
                      <a:pt x="996" y="0"/>
                    </a:lnTo>
                    <a:lnTo>
                      <a:pt x="1028" y="22"/>
                    </a:lnTo>
                    <a:lnTo>
                      <a:pt x="1060" y="80"/>
                    </a:lnTo>
                    <a:lnTo>
                      <a:pt x="1092" y="153"/>
                    </a:lnTo>
                    <a:lnTo>
                      <a:pt x="1124" y="206"/>
                    </a:lnTo>
                    <a:lnTo>
                      <a:pt x="1156" y="232"/>
                    </a:lnTo>
                    <a:lnTo>
                      <a:pt x="1188" y="247"/>
                    </a:lnTo>
                    <a:lnTo>
                      <a:pt x="1220" y="263"/>
                    </a:lnTo>
                    <a:lnTo>
                      <a:pt x="1252" y="289"/>
                    </a:lnTo>
                    <a:lnTo>
                      <a:pt x="1285" y="316"/>
                    </a:lnTo>
                    <a:lnTo>
                      <a:pt x="1317" y="333"/>
                    </a:lnTo>
                    <a:lnTo>
                      <a:pt x="1349" y="333"/>
                    </a:lnTo>
                    <a:lnTo>
                      <a:pt x="1381" y="315"/>
                    </a:lnTo>
                    <a:lnTo>
                      <a:pt x="1413" y="271"/>
                    </a:lnTo>
                    <a:lnTo>
                      <a:pt x="1445" y="208"/>
                    </a:lnTo>
                    <a:lnTo>
                      <a:pt x="1477" y="158"/>
                    </a:lnTo>
                    <a:lnTo>
                      <a:pt x="1509" y="132"/>
                    </a:lnTo>
                    <a:lnTo>
                      <a:pt x="1541" y="116"/>
                    </a:lnTo>
                    <a:lnTo>
                      <a:pt x="1574" y="96"/>
                    </a:lnTo>
                    <a:lnTo>
                      <a:pt x="1606" y="5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59" name="Freeform 65">
                <a:extLst>
                  <a:ext uri="{FF2B5EF4-FFF2-40B4-BE49-F238E27FC236}">
                    <a16:creationId xmlns:a16="http://schemas.microsoft.com/office/drawing/2014/main" id="{C546C91D-4D43-F481-05F4-763BD2BFAA98}"/>
                  </a:ext>
                </a:extLst>
              </p:cNvPr>
              <p:cNvSpPr>
                <a:spLocks/>
              </p:cNvSpPr>
              <p:nvPr/>
            </p:nvSpPr>
            <p:spPr bwMode="auto">
              <a:xfrm>
                <a:off x="487" y="801"/>
                <a:ext cx="1606" cy="884"/>
              </a:xfrm>
              <a:custGeom>
                <a:avLst/>
                <a:gdLst>
                  <a:gd name="T0" fmla="*/ 0 w 1606"/>
                  <a:gd name="T1" fmla="*/ 571 h 884"/>
                  <a:gd name="T2" fmla="*/ 32 w 1606"/>
                  <a:gd name="T3" fmla="*/ 483 h 884"/>
                  <a:gd name="T4" fmla="*/ 64 w 1606"/>
                  <a:gd name="T5" fmla="*/ 432 h 884"/>
                  <a:gd name="T6" fmla="*/ 96 w 1606"/>
                  <a:gd name="T7" fmla="*/ 430 h 884"/>
                  <a:gd name="T8" fmla="*/ 128 w 1606"/>
                  <a:gd name="T9" fmla="*/ 454 h 884"/>
                  <a:gd name="T10" fmla="*/ 161 w 1606"/>
                  <a:gd name="T11" fmla="*/ 478 h 884"/>
                  <a:gd name="T12" fmla="*/ 193 w 1606"/>
                  <a:gd name="T13" fmla="*/ 491 h 884"/>
                  <a:gd name="T14" fmla="*/ 225 w 1606"/>
                  <a:gd name="T15" fmla="*/ 497 h 884"/>
                  <a:gd name="T16" fmla="*/ 257 w 1606"/>
                  <a:gd name="T17" fmla="*/ 499 h 884"/>
                  <a:gd name="T18" fmla="*/ 289 w 1606"/>
                  <a:gd name="T19" fmla="*/ 500 h 884"/>
                  <a:gd name="T20" fmla="*/ 321 w 1606"/>
                  <a:gd name="T21" fmla="*/ 502 h 884"/>
                  <a:gd name="T22" fmla="*/ 353 w 1606"/>
                  <a:gd name="T23" fmla="*/ 508 h 884"/>
                  <a:gd name="T24" fmla="*/ 385 w 1606"/>
                  <a:gd name="T25" fmla="*/ 527 h 884"/>
                  <a:gd name="T26" fmla="*/ 417 w 1606"/>
                  <a:gd name="T27" fmla="*/ 580 h 884"/>
                  <a:gd name="T28" fmla="*/ 450 w 1606"/>
                  <a:gd name="T29" fmla="*/ 696 h 884"/>
                  <a:gd name="T30" fmla="*/ 482 w 1606"/>
                  <a:gd name="T31" fmla="*/ 832 h 884"/>
                  <a:gd name="T32" fmla="*/ 514 w 1606"/>
                  <a:gd name="T33" fmla="*/ 884 h 884"/>
                  <a:gd name="T34" fmla="*/ 546 w 1606"/>
                  <a:gd name="T35" fmla="*/ 854 h 884"/>
                  <a:gd name="T36" fmla="*/ 578 w 1606"/>
                  <a:gd name="T37" fmla="*/ 809 h 884"/>
                  <a:gd name="T38" fmla="*/ 610 w 1606"/>
                  <a:gd name="T39" fmla="*/ 765 h 884"/>
                  <a:gd name="T40" fmla="*/ 642 w 1606"/>
                  <a:gd name="T41" fmla="*/ 700 h 884"/>
                  <a:gd name="T42" fmla="*/ 674 w 1606"/>
                  <a:gd name="T43" fmla="*/ 606 h 884"/>
                  <a:gd name="T44" fmla="*/ 707 w 1606"/>
                  <a:gd name="T45" fmla="*/ 520 h 884"/>
                  <a:gd name="T46" fmla="*/ 739 w 1606"/>
                  <a:gd name="T47" fmla="*/ 472 h 884"/>
                  <a:gd name="T48" fmla="*/ 771 w 1606"/>
                  <a:gd name="T49" fmla="*/ 450 h 884"/>
                  <a:gd name="T50" fmla="*/ 803 w 1606"/>
                  <a:gd name="T51" fmla="*/ 437 h 884"/>
                  <a:gd name="T52" fmla="*/ 835 w 1606"/>
                  <a:gd name="T53" fmla="*/ 416 h 884"/>
                  <a:gd name="T54" fmla="*/ 867 w 1606"/>
                  <a:gd name="T55" fmla="*/ 369 h 884"/>
                  <a:gd name="T56" fmla="*/ 899 w 1606"/>
                  <a:gd name="T57" fmla="*/ 276 h 884"/>
                  <a:gd name="T58" fmla="*/ 931 w 1606"/>
                  <a:gd name="T59" fmla="*/ 160 h 884"/>
                  <a:gd name="T60" fmla="*/ 963 w 1606"/>
                  <a:gd name="T61" fmla="*/ 77 h 884"/>
                  <a:gd name="T62" fmla="*/ 996 w 1606"/>
                  <a:gd name="T63" fmla="*/ 42 h 884"/>
                  <a:gd name="T64" fmla="*/ 1028 w 1606"/>
                  <a:gd name="T65" fmla="*/ 39 h 884"/>
                  <a:gd name="T66" fmla="*/ 1060 w 1606"/>
                  <a:gd name="T67" fmla="*/ 57 h 884"/>
                  <a:gd name="T68" fmla="*/ 1092 w 1606"/>
                  <a:gd name="T69" fmla="*/ 83 h 884"/>
                  <a:gd name="T70" fmla="*/ 1124 w 1606"/>
                  <a:gd name="T71" fmla="*/ 102 h 884"/>
                  <a:gd name="T72" fmla="*/ 1156 w 1606"/>
                  <a:gd name="T73" fmla="*/ 113 h 884"/>
                  <a:gd name="T74" fmla="*/ 1188 w 1606"/>
                  <a:gd name="T75" fmla="*/ 125 h 884"/>
                  <a:gd name="T76" fmla="*/ 1220 w 1606"/>
                  <a:gd name="T77" fmla="*/ 149 h 884"/>
                  <a:gd name="T78" fmla="*/ 1252 w 1606"/>
                  <a:gd name="T79" fmla="*/ 207 h 884"/>
                  <a:gd name="T80" fmla="*/ 1285 w 1606"/>
                  <a:gd name="T81" fmla="*/ 310 h 884"/>
                  <a:gd name="T82" fmla="*/ 1317 w 1606"/>
                  <a:gd name="T83" fmla="*/ 425 h 884"/>
                  <a:gd name="T84" fmla="*/ 1349 w 1606"/>
                  <a:gd name="T85" fmla="*/ 496 h 884"/>
                  <a:gd name="T86" fmla="*/ 1381 w 1606"/>
                  <a:gd name="T87" fmla="*/ 508 h 884"/>
                  <a:gd name="T88" fmla="*/ 1413 w 1606"/>
                  <a:gd name="T89" fmla="*/ 466 h 884"/>
                  <a:gd name="T90" fmla="*/ 1445 w 1606"/>
                  <a:gd name="T91" fmla="*/ 374 h 884"/>
                  <a:gd name="T92" fmla="*/ 1477 w 1606"/>
                  <a:gd name="T93" fmla="*/ 274 h 884"/>
                  <a:gd name="T94" fmla="*/ 1509 w 1606"/>
                  <a:gd name="T95" fmla="*/ 206 h 884"/>
                  <a:gd name="T96" fmla="*/ 1541 w 1606"/>
                  <a:gd name="T97" fmla="*/ 157 h 884"/>
                  <a:gd name="T98" fmla="*/ 1574 w 1606"/>
                  <a:gd name="T99" fmla="*/ 94 h 884"/>
                  <a:gd name="T100" fmla="*/ 1606 w 160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84">
                    <a:moveTo>
                      <a:pt x="0" y="571"/>
                    </a:moveTo>
                    <a:lnTo>
                      <a:pt x="32" y="483"/>
                    </a:lnTo>
                    <a:lnTo>
                      <a:pt x="64" y="432"/>
                    </a:lnTo>
                    <a:lnTo>
                      <a:pt x="96" y="430"/>
                    </a:lnTo>
                    <a:lnTo>
                      <a:pt x="128" y="454"/>
                    </a:lnTo>
                    <a:lnTo>
                      <a:pt x="161" y="478"/>
                    </a:lnTo>
                    <a:lnTo>
                      <a:pt x="193" y="491"/>
                    </a:lnTo>
                    <a:lnTo>
                      <a:pt x="225" y="497"/>
                    </a:lnTo>
                    <a:lnTo>
                      <a:pt x="257" y="499"/>
                    </a:lnTo>
                    <a:lnTo>
                      <a:pt x="289" y="500"/>
                    </a:lnTo>
                    <a:lnTo>
                      <a:pt x="321" y="502"/>
                    </a:lnTo>
                    <a:lnTo>
                      <a:pt x="353" y="508"/>
                    </a:lnTo>
                    <a:lnTo>
                      <a:pt x="385" y="527"/>
                    </a:lnTo>
                    <a:lnTo>
                      <a:pt x="417" y="580"/>
                    </a:lnTo>
                    <a:lnTo>
                      <a:pt x="450" y="696"/>
                    </a:lnTo>
                    <a:lnTo>
                      <a:pt x="482" y="832"/>
                    </a:lnTo>
                    <a:lnTo>
                      <a:pt x="514" y="884"/>
                    </a:lnTo>
                    <a:lnTo>
                      <a:pt x="546" y="854"/>
                    </a:lnTo>
                    <a:lnTo>
                      <a:pt x="578" y="809"/>
                    </a:lnTo>
                    <a:lnTo>
                      <a:pt x="610" y="765"/>
                    </a:lnTo>
                    <a:lnTo>
                      <a:pt x="642" y="700"/>
                    </a:lnTo>
                    <a:lnTo>
                      <a:pt x="674" y="606"/>
                    </a:lnTo>
                    <a:lnTo>
                      <a:pt x="707" y="520"/>
                    </a:lnTo>
                    <a:lnTo>
                      <a:pt x="739" y="472"/>
                    </a:lnTo>
                    <a:lnTo>
                      <a:pt x="771" y="450"/>
                    </a:lnTo>
                    <a:lnTo>
                      <a:pt x="803" y="437"/>
                    </a:lnTo>
                    <a:lnTo>
                      <a:pt x="835" y="416"/>
                    </a:lnTo>
                    <a:lnTo>
                      <a:pt x="867" y="369"/>
                    </a:lnTo>
                    <a:lnTo>
                      <a:pt x="899" y="276"/>
                    </a:lnTo>
                    <a:lnTo>
                      <a:pt x="931" y="160"/>
                    </a:lnTo>
                    <a:lnTo>
                      <a:pt x="963" y="77"/>
                    </a:lnTo>
                    <a:lnTo>
                      <a:pt x="996" y="42"/>
                    </a:lnTo>
                    <a:lnTo>
                      <a:pt x="1028" y="39"/>
                    </a:lnTo>
                    <a:lnTo>
                      <a:pt x="1060" y="57"/>
                    </a:lnTo>
                    <a:lnTo>
                      <a:pt x="1092" y="83"/>
                    </a:lnTo>
                    <a:lnTo>
                      <a:pt x="1124" y="102"/>
                    </a:lnTo>
                    <a:lnTo>
                      <a:pt x="1156" y="113"/>
                    </a:lnTo>
                    <a:lnTo>
                      <a:pt x="1188" y="125"/>
                    </a:lnTo>
                    <a:lnTo>
                      <a:pt x="1220" y="149"/>
                    </a:lnTo>
                    <a:lnTo>
                      <a:pt x="1252" y="207"/>
                    </a:lnTo>
                    <a:lnTo>
                      <a:pt x="1285" y="310"/>
                    </a:lnTo>
                    <a:lnTo>
                      <a:pt x="1317" y="425"/>
                    </a:lnTo>
                    <a:lnTo>
                      <a:pt x="1349" y="496"/>
                    </a:lnTo>
                    <a:lnTo>
                      <a:pt x="1381" y="508"/>
                    </a:lnTo>
                    <a:lnTo>
                      <a:pt x="1413" y="466"/>
                    </a:lnTo>
                    <a:lnTo>
                      <a:pt x="1445" y="374"/>
                    </a:lnTo>
                    <a:lnTo>
                      <a:pt x="1477" y="274"/>
                    </a:lnTo>
                    <a:lnTo>
                      <a:pt x="1509" y="206"/>
                    </a:lnTo>
                    <a:lnTo>
                      <a:pt x="1541" y="157"/>
                    </a:lnTo>
                    <a:lnTo>
                      <a:pt x="1574" y="9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0" name="Freeform 66">
                <a:extLst>
                  <a:ext uri="{FF2B5EF4-FFF2-40B4-BE49-F238E27FC236}">
                    <a16:creationId xmlns:a16="http://schemas.microsoft.com/office/drawing/2014/main" id="{4AF5F0BD-7DF3-EB22-97F5-C2535F68D9E8}"/>
                  </a:ext>
                </a:extLst>
              </p:cNvPr>
              <p:cNvSpPr>
                <a:spLocks/>
              </p:cNvSpPr>
              <p:nvPr/>
            </p:nvSpPr>
            <p:spPr bwMode="auto">
              <a:xfrm>
                <a:off x="487" y="818"/>
                <a:ext cx="1606" cy="755"/>
              </a:xfrm>
              <a:custGeom>
                <a:avLst/>
                <a:gdLst>
                  <a:gd name="T0" fmla="*/ 0 w 1606"/>
                  <a:gd name="T1" fmla="*/ 733 h 755"/>
                  <a:gd name="T2" fmla="*/ 32 w 1606"/>
                  <a:gd name="T3" fmla="*/ 648 h 755"/>
                  <a:gd name="T4" fmla="*/ 64 w 1606"/>
                  <a:gd name="T5" fmla="*/ 568 h 755"/>
                  <a:gd name="T6" fmla="*/ 96 w 1606"/>
                  <a:gd name="T7" fmla="*/ 496 h 755"/>
                  <a:gd name="T8" fmla="*/ 128 w 1606"/>
                  <a:gd name="T9" fmla="*/ 437 h 755"/>
                  <a:gd name="T10" fmla="*/ 161 w 1606"/>
                  <a:gd name="T11" fmla="*/ 392 h 755"/>
                  <a:gd name="T12" fmla="*/ 193 w 1606"/>
                  <a:gd name="T13" fmla="*/ 365 h 755"/>
                  <a:gd name="T14" fmla="*/ 225 w 1606"/>
                  <a:gd name="T15" fmla="*/ 355 h 755"/>
                  <a:gd name="T16" fmla="*/ 257 w 1606"/>
                  <a:gd name="T17" fmla="*/ 363 h 755"/>
                  <a:gd name="T18" fmla="*/ 289 w 1606"/>
                  <a:gd name="T19" fmla="*/ 387 h 755"/>
                  <a:gd name="T20" fmla="*/ 321 w 1606"/>
                  <a:gd name="T21" fmla="*/ 424 h 755"/>
                  <a:gd name="T22" fmla="*/ 353 w 1606"/>
                  <a:gd name="T23" fmla="*/ 472 h 755"/>
                  <a:gd name="T24" fmla="*/ 385 w 1606"/>
                  <a:gd name="T25" fmla="*/ 526 h 755"/>
                  <a:gd name="T26" fmla="*/ 417 w 1606"/>
                  <a:gd name="T27" fmla="*/ 583 h 755"/>
                  <a:gd name="T28" fmla="*/ 450 w 1606"/>
                  <a:gd name="T29" fmla="*/ 638 h 755"/>
                  <a:gd name="T30" fmla="*/ 482 w 1606"/>
                  <a:gd name="T31" fmla="*/ 685 h 755"/>
                  <a:gd name="T32" fmla="*/ 514 w 1606"/>
                  <a:gd name="T33" fmla="*/ 723 h 755"/>
                  <a:gd name="T34" fmla="*/ 546 w 1606"/>
                  <a:gd name="T35" fmla="*/ 747 h 755"/>
                  <a:gd name="T36" fmla="*/ 578 w 1606"/>
                  <a:gd name="T37" fmla="*/ 755 h 755"/>
                  <a:gd name="T38" fmla="*/ 610 w 1606"/>
                  <a:gd name="T39" fmla="*/ 745 h 755"/>
                  <a:gd name="T40" fmla="*/ 642 w 1606"/>
                  <a:gd name="T41" fmla="*/ 717 h 755"/>
                  <a:gd name="T42" fmla="*/ 674 w 1606"/>
                  <a:gd name="T43" fmla="*/ 673 h 755"/>
                  <a:gd name="T44" fmla="*/ 707 w 1606"/>
                  <a:gd name="T45" fmla="*/ 613 h 755"/>
                  <a:gd name="T46" fmla="*/ 739 w 1606"/>
                  <a:gd name="T47" fmla="*/ 542 h 755"/>
                  <a:gd name="T48" fmla="*/ 771 w 1606"/>
                  <a:gd name="T49" fmla="*/ 462 h 755"/>
                  <a:gd name="T50" fmla="*/ 803 w 1606"/>
                  <a:gd name="T51" fmla="*/ 377 h 755"/>
                  <a:gd name="T52" fmla="*/ 835 w 1606"/>
                  <a:gd name="T53" fmla="*/ 292 h 755"/>
                  <a:gd name="T54" fmla="*/ 867 w 1606"/>
                  <a:gd name="T55" fmla="*/ 212 h 755"/>
                  <a:gd name="T56" fmla="*/ 899 w 1606"/>
                  <a:gd name="T57" fmla="*/ 141 h 755"/>
                  <a:gd name="T58" fmla="*/ 931 w 1606"/>
                  <a:gd name="T59" fmla="*/ 81 h 755"/>
                  <a:gd name="T60" fmla="*/ 963 w 1606"/>
                  <a:gd name="T61" fmla="*/ 37 h 755"/>
                  <a:gd name="T62" fmla="*/ 996 w 1606"/>
                  <a:gd name="T63" fmla="*/ 9 h 755"/>
                  <a:gd name="T64" fmla="*/ 1028 w 1606"/>
                  <a:gd name="T65" fmla="*/ 0 h 755"/>
                  <a:gd name="T66" fmla="*/ 1060 w 1606"/>
                  <a:gd name="T67" fmla="*/ 7 h 755"/>
                  <a:gd name="T68" fmla="*/ 1092 w 1606"/>
                  <a:gd name="T69" fmla="*/ 31 h 755"/>
                  <a:gd name="T70" fmla="*/ 1124 w 1606"/>
                  <a:gd name="T71" fmla="*/ 69 h 755"/>
                  <a:gd name="T72" fmla="*/ 1156 w 1606"/>
                  <a:gd name="T73" fmla="*/ 117 h 755"/>
                  <a:gd name="T74" fmla="*/ 1188 w 1606"/>
                  <a:gd name="T75" fmla="*/ 171 h 755"/>
                  <a:gd name="T76" fmla="*/ 1220 w 1606"/>
                  <a:gd name="T77" fmla="*/ 228 h 755"/>
                  <a:gd name="T78" fmla="*/ 1252 w 1606"/>
                  <a:gd name="T79" fmla="*/ 282 h 755"/>
                  <a:gd name="T80" fmla="*/ 1285 w 1606"/>
                  <a:gd name="T81" fmla="*/ 330 h 755"/>
                  <a:gd name="T82" fmla="*/ 1317 w 1606"/>
                  <a:gd name="T83" fmla="*/ 368 h 755"/>
                  <a:gd name="T84" fmla="*/ 1349 w 1606"/>
                  <a:gd name="T85" fmla="*/ 391 h 755"/>
                  <a:gd name="T86" fmla="*/ 1381 w 1606"/>
                  <a:gd name="T87" fmla="*/ 399 h 755"/>
                  <a:gd name="T88" fmla="*/ 1413 w 1606"/>
                  <a:gd name="T89" fmla="*/ 389 h 755"/>
                  <a:gd name="T90" fmla="*/ 1445 w 1606"/>
                  <a:gd name="T91" fmla="*/ 362 h 755"/>
                  <a:gd name="T92" fmla="*/ 1477 w 1606"/>
                  <a:gd name="T93" fmla="*/ 317 h 755"/>
                  <a:gd name="T94" fmla="*/ 1509 w 1606"/>
                  <a:gd name="T95" fmla="*/ 258 h 755"/>
                  <a:gd name="T96" fmla="*/ 1541 w 1606"/>
                  <a:gd name="T97" fmla="*/ 186 h 755"/>
                  <a:gd name="T98" fmla="*/ 1574 w 1606"/>
                  <a:gd name="T99" fmla="*/ 106 h 755"/>
                  <a:gd name="T100" fmla="*/ 1606 w 1606"/>
                  <a:gd name="T101" fmla="*/ 2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55">
                    <a:moveTo>
                      <a:pt x="0" y="733"/>
                    </a:moveTo>
                    <a:lnTo>
                      <a:pt x="32" y="648"/>
                    </a:lnTo>
                    <a:lnTo>
                      <a:pt x="64" y="568"/>
                    </a:lnTo>
                    <a:lnTo>
                      <a:pt x="96" y="496"/>
                    </a:lnTo>
                    <a:lnTo>
                      <a:pt x="128" y="437"/>
                    </a:lnTo>
                    <a:lnTo>
                      <a:pt x="161" y="392"/>
                    </a:lnTo>
                    <a:lnTo>
                      <a:pt x="193" y="365"/>
                    </a:lnTo>
                    <a:lnTo>
                      <a:pt x="225" y="355"/>
                    </a:lnTo>
                    <a:lnTo>
                      <a:pt x="257" y="363"/>
                    </a:lnTo>
                    <a:lnTo>
                      <a:pt x="289" y="387"/>
                    </a:lnTo>
                    <a:lnTo>
                      <a:pt x="321" y="424"/>
                    </a:lnTo>
                    <a:lnTo>
                      <a:pt x="353" y="472"/>
                    </a:lnTo>
                    <a:lnTo>
                      <a:pt x="385" y="526"/>
                    </a:lnTo>
                    <a:lnTo>
                      <a:pt x="417" y="583"/>
                    </a:lnTo>
                    <a:lnTo>
                      <a:pt x="450" y="638"/>
                    </a:lnTo>
                    <a:lnTo>
                      <a:pt x="482" y="685"/>
                    </a:lnTo>
                    <a:lnTo>
                      <a:pt x="514" y="723"/>
                    </a:lnTo>
                    <a:lnTo>
                      <a:pt x="546" y="747"/>
                    </a:lnTo>
                    <a:lnTo>
                      <a:pt x="578" y="755"/>
                    </a:lnTo>
                    <a:lnTo>
                      <a:pt x="610" y="745"/>
                    </a:lnTo>
                    <a:lnTo>
                      <a:pt x="642" y="717"/>
                    </a:lnTo>
                    <a:lnTo>
                      <a:pt x="674" y="673"/>
                    </a:lnTo>
                    <a:lnTo>
                      <a:pt x="707" y="613"/>
                    </a:lnTo>
                    <a:lnTo>
                      <a:pt x="739" y="542"/>
                    </a:lnTo>
                    <a:lnTo>
                      <a:pt x="771" y="462"/>
                    </a:lnTo>
                    <a:lnTo>
                      <a:pt x="803" y="377"/>
                    </a:lnTo>
                    <a:lnTo>
                      <a:pt x="835" y="292"/>
                    </a:lnTo>
                    <a:lnTo>
                      <a:pt x="867" y="212"/>
                    </a:lnTo>
                    <a:lnTo>
                      <a:pt x="899" y="141"/>
                    </a:lnTo>
                    <a:lnTo>
                      <a:pt x="931" y="81"/>
                    </a:lnTo>
                    <a:lnTo>
                      <a:pt x="963" y="37"/>
                    </a:lnTo>
                    <a:lnTo>
                      <a:pt x="996" y="9"/>
                    </a:lnTo>
                    <a:lnTo>
                      <a:pt x="1028" y="0"/>
                    </a:lnTo>
                    <a:lnTo>
                      <a:pt x="1060" y="7"/>
                    </a:lnTo>
                    <a:lnTo>
                      <a:pt x="1092" y="31"/>
                    </a:lnTo>
                    <a:lnTo>
                      <a:pt x="1124" y="69"/>
                    </a:lnTo>
                    <a:lnTo>
                      <a:pt x="1156" y="117"/>
                    </a:lnTo>
                    <a:lnTo>
                      <a:pt x="1188" y="171"/>
                    </a:lnTo>
                    <a:lnTo>
                      <a:pt x="1220" y="228"/>
                    </a:lnTo>
                    <a:lnTo>
                      <a:pt x="1252" y="282"/>
                    </a:lnTo>
                    <a:lnTo>
                      <a:pt x="1285" y="330"/>
                    </a:lnTo>
                    <a:lnTo>
                      <a:pt x="1317" y="368"/>
                    </a:lnTo>
                    <a:lnTo>
                      <a:pt x="1349" y="391"/>
                    </a:lnTo>
                    <a:lnTo>
                      <a:pt x="1381" y="399"/>
                    </a:lnTo>
                    <a:lnTo>
                      <a:pt x="1413" y="389"/>
                    </a:lnTo>
                    <a:lnTo>
                      <a:pt x="1445" y="362"/>
                    </a:lnTo>
                    <a:lnTo>
                      <a:pt x="1477" y="317"/>
                    </a:lnTo>
                    <a:lnTo>
                      <a:pt x="1509" y="258"/>
                    </a:lnTo>
                    <a:lnTo>
                      <a:pt x="1541" y="186"/>
                    </a:lnTo>
                    <a:lnTo>
                      <a:pt x="1574" y="106"/>
                    </a:lnTo>
                    <a:lnTo>
                      <a:pt x="1606" y="22"/>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61" name="Freeform 67">
                <a:extLst>
                  <a:ext uri="{FF2B5EF4-FFF2-40B4-BE49-F238E27FC236}">
                    <a16:creationId xmlns:a16="http://schemas.microsoft.com/office/drawing/2014/main" id="{8C203086-4A35-E328-DE8D-DA17592DFF18}"/>
                  </a:ext>
                </a:extLst>
              </p:cNvPr>
              <p:cNvSpPr>
                <a:spLocks noEditPoints="1"/>
              </p:cNvSpPr>
              <p:nvPr/>
            </p:nvSpPr>
            <p:spPr bwMode="auto">
              <a:xfrm>
                <a:off x="469" y="1354"/>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2" name="Freeform 68">
                <a:extLst>
                  <a:ext uri="{FF2B5EF4-FFF2-40B4-BE49-F238E27FC236}">
                    <a16:creationId xmlns:a16="http://schemas.microsoft.com/office/drawing/2014/main" id="{9C95121B-8590-C317-0D13-DE01F1CF4EB3}"/>
                  </a:ext>
                </a:extLst>
              </p:cNvPr>
              <p:cNvSpPr>
                <a:spLocks noEditPoints="1"/>
              </p:cNvSpPr>
              <p:nvPr/>
            </p:nvSpPr>
            <p:spPr bwMode="auto">
              <a:xfrm>
                <a:off x="584" y="1225"/>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7"/>
                      <a:pt x="31" y="139"/>
                      <a:pt x="70" y="139"/>
                    </a:cubicBezTo>
                    <a:cubicBezTo>
                      <a:pt x="108" y="139"/>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3" name="Freeform 69">
                <a:extLst>
                  <a:ext uri="{FF2B5EF4-FFF2-40B4-BE49-F238E27FC236}">
                    <a16:creationId xmlns:a16="http://schemas.microsoft.com/office/drawing/2014/main" id="{FD37095D-ECF6-E01F-9308-9ED0AB68E526}"/>
                  </a:ext>
                </a:extLst>
              </p:cNvPr>
              <p:cNvSpPr>
                <a:spLocks noEditPoints="1"/>
              </p:cNvSpPr>
              <p:nvPr/>
            </p:nvSpPr>
            <p:spPr bwMode="auto">
              <a:xfrm>
                <a:off x="699" y="1292"/>
                <a:ext cx="35"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6" y="128"/>
                      <a:pt x="10" y="102"/>
                      <a:pt x="10" y="69"/>
                    </a:cubicBezTo>
                    <a:cubicBezTo>
                      <a:pt x="10" y="37"/>
                      <a:pt x="36"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4" name="Freeform 70">
                <a:extLst>
                  <a:ext uri="{FF2B5EF4-FFF2-40B4-BE49-F238E27FC236}">
                    <a16:creationId xmlns:a16="http://schemas.microsoft.com/office/drawing/2014/main" id="{56E8B1D1-31E0-08A9-04D4-6C8A012FD7AA}"/>
                  </a:ext>
                </a:extLst>
              </p:cNvPr>
              <p:cNvSpPr>
                <a:spLocks noEditPoints="1"/>
              </p:cNvSpPr>
              <p:nvPr/>
            </p:nvSpPr>
            <p:spPr bwMode="auto">
              <a:xfrm>
                <a:off x="813" y="1276"/>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5" name="Freeform 71">
                <a:extLst>
                  <a:ext uri="{FF2B5EF4-FFF2-40B4-BE49-F238E27FC236}">
                    <a16:creationId xmlns:a16="http://schemas.microsoft.com/office/drawing/2014/main" id="{7D1259B5-37B4-40B9-8D76-47BFECA465E3}"/>
                  </a:ext>
                </a:extLst>
              </p:cNvPr>
              <p:cNvSpPr>
                <a:spLocks noEditPoints="1"/>
              </p:cNvSpPr>
              <p:nvPr/>
            </p:nvSpPr>
            <p:spPr bwMode="auto">
              <a:xfrm>
                <a:off x="928" y="1521"/>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7"/>
                      <a:pt x="31" y="139"/>
                      <a:pt x="69" y="139"/>
                    </a:cubicBezTo>
                    <a:cubicBezTo>
                      <a:pt x="108" y="139"/>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6" name="Freeform 72">
                <a:extLst>
                  <a:ext uri="{FF2B5EF4-FFF2-40B4-BE49-F238E27FC236}">
                    <a16:creationId xmlns:a16="http://schemas.microsoft.com/office/drawing/2014/main" id="{80658ABC-AFFD-1753-004C-CAF4CAD09755}"/>
                  </a:ext>
                </a:extLst>
              </p:cNvPr>
              <p:cNvSpPr>
                <a:spLocks noEditPoints="1"/>
              </p:cNvSpPr>
              <p:nvPr/>
            </p:nvSpPr>
            <p:spPr bwMode="auto">
              <a:xfrm>
                <a:off x="1043" y="1598"/>
                <a:ext cx="35"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7" name="Freeform 73">
                <a:extLst>
                  <a:ext uri="{FF2B5EF4-FFF2-40B4-BE49-F238E27FC236}">
                    <a16:creationId xmlns:a16="http://schemas.microsoft.com/office/drawing/2014/main" id="{EC96F490-1D0B-A8D7-91B0-71F2A3D98B28}"/>
                  </a:ext>
                </a:extLst>
              </p:cNvPr>
              <p:cNvSpPr>
                <a:spLocks noEditPoints="1"/>
              </p:cNvSpPr>
              <p:nvPr/>
            </p:nvSpPr>
            <p:spPr bwMode="auto">
              <a:xfrm>
                <a:off x="1157" y="1349"/>
                <a:ext cx="36"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1"/>
                      <a:pt x="102" y="128"/>
                      <a:pt x="70" y="128"/>
                    </a:cubicBezTo>
                    <a:cubicBezTo>
                      <a:pt x="37" y="128"/>
                      <a:pt x="11" y="101"/>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8" name="Freeform 74">
                <a:extLst>
                  <a:ext uri="{FF2B5EF4-FFF2-40B4-BE49-F238E27FC236}">
                    <a16:creationId xmlns:a16="http://schemas.microsoft.com/office/drawing/2014/main" id="{1BDFBC76-5288-E7C2-0348-5465E5C5CB99}"/>
                  </a:ext>
                </a:extLst>
              </p:cNvPr>
              <p:cNvSpPr>
                <a:spLocks noEditPoints="1"/>
              </p:cNvSpPr>
              <p:nvPr/>
            </p:nvSpPr>
            <p:spPr bwMode="auto">
              <a:xfrm>
                <a:off x="1272" y="1220"/>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69" name="Freeform 75">
                <a:extLst>
                  <a:ext uri="{FF2B5EF4-FFF2-40B4-BE49-F238E27FC236}">
                    <a16:creationId xmlns:a16="http://schemas.microsoft.com/office/drawing/2014/main" id="{8C816631-ADD0-053A-B078-E56801C6F81A}"/>
                  </a:ext>
                </a:extLst>
              </p:cNvPr>
              <p:cNvSpPr>
                <a:spLocks noEditPoints="1"/>
              </p:cNvSpPr>
              <p:nvPr/>
            </p:nvSpPr>
            <p:spPr bwMode="auto">
              <a:xfrm>
                <a:off x="1387" y="992"/>
                <a:ext cx="35" cy="35"/>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69"/>
                    </a:cubicBezTo>
                    <a:lnTo>
                      <a:pt x="128" y="69"/>
                    </a:lnTo>
                    <a:cubicBezTo>
                      <a:pt x="128" y="102"/>
                      <a:pt x="102"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0" name="Freeform 76">
                <a:extLst>
                  <a:ext uri="{FF2B5EF4-FFF2-40B4-BE49-F238E27FC236}">
                    <a16:creationId xmlns:a16="http://schemas.microsoft.com/office/drawing/2014/main" id="{FD489A19-432A-0648-7611-140816D714D8}"/>
                  </a:ext>
                </a:extLst>
              </p:cNvPr>
              <p:cNvSpPr>
                <a:spLocks noEditPoints="1"/>
              </p:cNvSpPr>
              <p:nvPr/>
            </p:nvSpPr>
            <p:spPr bwMode="auto">
              <a:xfrm>
                <a:off x="1501" y="824"/>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1" name="Freeform 77">
                <a:extLst>
                  <a:ext uri="{FF2B5EF4-FFF2-40B4-BE49-F238E27FC236}">
                    <a16:creationId xmlns:a16="http://schemas.microsoft.com/office/drawing/2014/main" id="{85FE671C-CBEA-99C2-009F-B9C844D40C2B}"/>
                  </a:ext>
                </a:extLst>
              </p:cNvPr>
              <p:cNvSpPr>
                <a:spLocks noEditPoints="1"/>
              </p:cNvSpPr>
              <p:nvPr/>
            </p:nvSpPr>
            <p:spPr bwMode="auto">
              <a:xfrm>
                <a:off x="1616" y="894"/>
                <a:ext cx="36" cy="35"/>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2" name="Freeform 78">
                <a:extLst>
                  <a:ext uri="{FF2B5EF4-FFF2-40B4-BE49-F238E27FC236}">
                    <a16:creationId xmlns:a16="http://schemas.microsoft.com/office/drawing/2014/main" id="{319D625C-8FF9-3784-2BCF-4BFAD090061D}"/>
                  </a:ext>
                </a:extLst>
              </p:cNvPr>
              <p:cNvSpPr>
                <a:spLocks noEditPoints="1"/>
              </p:cNvSpPr>
              <p:nvPr/>
            </p:nvSpPr>
            <p:spPr bwMode="auto">
              <a:xfrm>
                <a:off x="1731" y="1015"/>
                <a:ext cx="35"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6"/>
                      <a:pt x="128" y="69"/>
                    </a:cubicBezTo>
                    <a:lnTo>
                      <a:pt x="128" y="69"/>
                    </a:lnTo>
                    <a:cubicBezTo>
                      <a:pt x="128" y="101"/>
                      <a:pt x="102" y="128"/>
                      <a:pt x="70" y="128"/>
                    </a:cubicBezTo>
                    <a:cubicBezTo>
                      <a:pt x="37" y="128"/>
                      <a:pt x="11" y="101"/>
                      <a:pt x="11" y="69"/>
                    </a:cubicBezTo>
                    <a:cubicBezTo>
                      <a:pt x="11" y="36"/>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3" name="Freeform 79">
                <a:extLst>
                  <a:ext uri="{FF2B5EF4-FFF2-40B4-BE49-F238E27FC236}">
                    <a16:creationId xmlns:a16="http://schemas.microsoft.com/office/drawing/2014/main" id="{F2ED8E7E-2D5F-8A7A-1DC3-A9A78F3BD088}"/>
                  </a:ext>
                </a:extLst>
              </p:cNvPr>
              <p:cNvSpPr>
                <a:spLocks noEditPoints="1"/>
              </p:cNvSpPr>
              <p:nvPr/>
            </p:nvSpPr>
            <p:spPr bwMode="auto">
              <a:xfrm>
                <a:off x="1846" y="1293"/>
                <a:ext cx="35"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4" name="Freeform 80">
                <a:extLst>
                  <a:ext uri="{FF2B5EF4-FFF2-40B4-BE49-F238E27FC236}">
                    <a16:creationId xmlns:a16="http://schemas.microsoft.com/office/drawing/2014/main" id="{F233E9B0-5EEE-16F9-8494-12883EBAE9EF}"/>
                  </a:ext>
                </a:extLst>
              </p:cNvPr>
              <p:cNvSpPr>
                <a:spLocks noEditPoints="1"/>
              </p:cNvSpPr>
              <p:nvPr/>
            </p:nvSpPr>
            <p:spPr bwMode="auto">
              <a:xfrm>
                <a:off x="1960" y="1024"/>
                <a:ext cx="36" cy="35"/>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7" y="139"/>
                      <a:pt x="139" y="108"/>
                      <a:pt x="139" y="70"/>
                    </a:cubicBezTo>
                    <a:lnTo>
                      <a:pt x="139" y="70"/>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75" name="Freeform 81">
                <a:extLst>
                  <a:ext uri="{FF2B5EF4-FFF2-40B4-BE49-F238E27FC236}">
                    <a16:creationId xmlns:a16="http://schemas.microsoft.com/office/drawing/2014/main" id="{BC025A24-0813-1F12-FEED-FE7685D6FF78}"/>
                  </a:ext>
                </a:extLst>
              </p:cNvPr>
              <p:cNvSpPr>
                <a:spLocks noEditPoints="1"/>
              </p:cNvSpPr>
              <p:nvPr/>
            </p:nvSpPr>
            <p:spPr bwMode="auto">
              <a:xfrm>
                <a:off x="2075" y="783"/>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76" name="Group 84">
              <a:extLst>
                <a:ext uri="{FF2B5EF4-FFF2-40B4-BE49-F238E27FC236}">
                  <a16:creationId xmlns:a16="http://schemas.microsoft.com/office/drawing/2014/main" id="{D8A98F02-A61F-39D9-85B5-A655D9E6A401}"/>
                </a:ext>
              </a:extLst>
            </p:cNvPr>
            <p:cNvGrpSpPr>
              <a:grpSpLocks noChangeAspect="1"/>
            </p:cNvGrpSpPr>
            <p:nvPr/>
          </p:nvGrpSpPr>
          <p:grpSpPr bwMode="auto">
            <a:xfrm>
              <a:off x="4311653" y="665163"/>
              <a:ext cx="3101978" cy="2460626"/>
              <a:chOff x="2716" y="419"/>
              <a:chExt cx="1954" cy="1550"/>
            </a:xfrm>
          </p:grpSpPr>
          <p:sp>
            <p:nvSpPr>
              <p:cNvPr id="77" name="Line 86">
                <a:extLst>
                  <a:ext uri="{FF2B5EF4-FFF2-40B4-BE49-F238E27FC236}">
                    <a16:creationId xmlns:a16="http://schemas.microsoft.com/office/drawing/2014/main" id="{277AE9C6-771D-091A-39E6-8943BB1ADEB3}"/>
                  </a:ext>
                </a:extLst>
              </p:cNvPr>
              <p:cNvSpPr>
                <a:spLocks noChangeShapeType="1"/>
              </p:cNvSpPr>
              <p:nvPr/>
            </p:nvSpPr>
            <p:spPr bwMode="auto">
              <a:xfrm>
                <a:off x="2811" y="1833"/>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8" name="Line 87">
                <a:extLst>
                  <a:ext uri="{FF2B5EF4-FFF2-40B4-BE49-F238E27FC236}">
                    <a16:creationId xmlns:a16="http://schemas.microsoft.com/office/drawing/2014/main" id="{7815757C-95A6-AEBB-2D5A-788BD451111F}"/>
                  </a:ext>
                </a:extLst>
              </p:cNvPr>
              <p:cNvSpPr>
                <a:spLocks noChangeShapeType="1"/>
              </p:cNvSpPr>
              <p:nvPr/>
            </p:nvSpPr>
            <p:spPr bwMode="auto">
              <a:xfrm flipV="1">
                <a:off x="2811"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79" name="Line 88">
                <a:extLst>
                  <a:ext uri="{FF2B5EF4-FFF2-40B4-BE49-F238E27FC236}">
                    <a16:creationId xmlns:a16="http://schemas.microsoft.com/office/drawing/2014/main" id="{EF7D1737-B5FE-EABF-BE2A-5E9040D6D4A9}"/>
                  </a:ext>
                </a:extLst>
              </p:cNvPr>
              <p:cNvSpPr>
                <a:spLocks noChangeShapeType="1"/>
              </p:cNvSpPr>
              <p:nvPr/>
            </p:nvSpPr>
            <p:spPr bwMode="auto">
              <a:xfrm flipV="1">
                <a:off x="3066"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0" name="Line 89">
                <a:extLst>
                  <a:ext uri="{FF2B5EF4-FFF2-40B4-BE49-F238E27FC236}">
                    <a16:creationId xmlns:a16="http://schemas.microsoft.com/office/drawing/2014/main" id="{523E499A-5F63-FA9C-E44E-48E57CAC7214}"/>
                  </a:ext>
                </a:extLst>
              </p:cNvPr>
              <p:cNvSpPr>
                <a:spLocks noChangeShapeType="1"/>
              </p:cNvSpPr>
              <p:nvPr/>
            </p:nvSpPr>
            <p:spPr bwMode="auto">
              <a:xfrm flipV="1">
                <a:off x="3322"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1" name="Line 90">
                <a:extLst>
                  <a:ext uri="{FF2B5EF4-FFF2-40B4-BE49-F238E27FC236}">
                    <a16:creationId xmlns:a16="http://schemas.microsoft.com/office/drawing/2014/main" id="{830AF6F9-A630-4BE7-D12E-36BA17EE9620}"/>
                  </a:ext>
                </a:extLst>
              </p:cNvPr>
              <p:cNvSpPr>
                <a:spLocks noChangeShapeType="1"/>
              </p:cNvSpPr>
              <p:nvPr/>
            </p:nvSpPr>
            <p:spPr bwMode="auto">
              <a:xfrm flipV="1">
                <a:off x="3578"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2" name="Line 91">
                <a:extLst>
                  <a:ext uri="{FF2B5EF4-FFF2-40B4-BE49-F238E27FC236}">
                    <a16:creationId xmlns:a16="http://schemas.microsoft.com/office/drawing/2014/main" id="{B6A91A99-4048-87BE-0905-17DE927BBE37}"/>
                  </a:ext>
                </a:extLst>
              </p:cNvPr>
              <p:cNvSpPr>
                <a:spLocks noChangeShapeType="1"/>
              </p:cNvSpPr>
              <p:nvPr/>
            </p:nvSpPr>
            <p:spPr bwMode="auto">
              <a:xfrm flipV="1">
                <a:off x="3833"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3" name="Line 92">
                <a:extLst>
                  <a:ext uri="{FF2B5EF4-FFF2-40B4-BE49-F238E27FC236}">
                    <a16:creationId xmlns:a16="http://schemas.microsoft.com/office/drawing/2014/main" id="{E2D582B6-516C-F145-24AF-D3042CAA0D6C}"/>
                  </a:ext>
                </a:extLst>
              </p:cNvPr>
              <p:cNvSpPr>
                <a:spLocks noChangeShapeType="1"/>
              </p:cNvSpPr>
              <p:nvPr/>
            </p:nvSpPr>
            <p:spPr bwMode="auto">
              <a:xfrm flipV="1">
                <a:off x="4089"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4" name="Line 93">
                <a:extLst>
                  <a:ext uri="{FF2B5EF4-FFF2-40B4-BE49-F238E27FC236}">
                    <a16:creationId xmlns:a16="http://schemas.microsoft.com/office/drawing/2014/main" id="{5B2233B7-E790-BC12-9BB8-BA5D363F8F32}"/>
                  </a:ext>
                </a:extLst>
              </p:cNvPr>
              <p:cNvSpPr>
                <a:spLocks noChangeShapeType="1"/>
              </p:cNvSpPr>
              <p:nvPr/>
            </p:nvSpPr>
            <p:spPr bwMode="auto">
              <a:xfrm flipV="1">
                <a:off x="4344"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5" name="Line 94">
                <a:extLst>
                  <a:ext uri="{FF2B5EF4-FFF2-40B4-BE49-F238E27FC236}">
                    <a16:creationId xmlns:a16="http://schemas.microsoft.com/office/drawing/2014/main" id="{A75389FC-E5C9-10CB-2BFA-E3A56CCAD000}"/>
                  </a:ext>
                </a:extLst>
              </p:cNvPr>
              <p:cNvSpPr>
                <a:spLocks noChangeShapeType="1"/>
              </p:cNvSpPr>
              <p:nvPr/>
            </p:nvSpPr>
            <p:spPr bwMode="auto">
              <a:xfrm flipV="1">
                <a:off x="4600" y="181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86" name="Rectangle 95">
                <a:extLst>
                  <a:ext uri="{FF2B5EF4-FFF2-40B4-BE49-F238E27FC236}">
                    <a16:creationId xmlns:a16="http://schemas.microsoft.com/office/drawing/2014/main" id="{06294FA7-7EF4-436F-6F35-07A594F30E1F}"/>
                  </a:ext>
                </a:extLst>
              </p:cNvPr>
              <p:cNvSpPr>
                <a:spLocks noChangeArrowheads="1"/>
              </p:cNvSpPr>
              <p:nvPr/>
            </p:nvSpPr>
            <p:spPr bwMode="auto">
              <a:xfrm>
                <a:off x="2794"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7" name="Rectangle 96">
                <a:extLst>
                  <a:ext uri="{FF2B5EF4-FFF2-40B4-BE49-F238E27FC236}">
                    <a16:creationId xmlns:a16="http://schemas.microsoft.com/office/drawing/2014/main" id="{4776D980-4613-963D-8E0C-DA86DC0F2024}"/>
                  </a:ext>
                </a:extLst>
              </p:cNvPr>
              <p:cNvSpPr>
                <a:spLocks noChangeArrowheads="1"/>
              </p:cNvSpPr>
              <p:nvPr/>
            </p:nvSpPr>
            <p:spPr bwMode="auto">
              <a:xfrm>
                <a:off x="3050"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8" name="Rectangle 97">
                <a:extLst>
                  <a:ext uri="{FF2B5EF4-FFF2-40B4-BE49-F238E27FC236}">
                    <a16:creationId xmlns:a16="http://schemas.microsoft.com/office/drawing/2014/main" id="{3E2FAE8D-C583-60B0-1F4F-2D4E67FAEEB8}"/>
                  </a:ext>
                </a:extLst>
              </p:cNvPr>
              <p:cNvSpPr>
                <a:spLocks noChangeArrowheads="1"/>
              </p:cNvSpPr>
              <p:nvPr/>
            </p:nvSpPr>
            <p:spPr bwMode="auto">
              <a:xfrm>
                <a:off x="3306"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89" name="Rectangle 98">
                <a:extLst>
                  <a:ext uri="{FF2B5EF4-FFF2-40B4-BE49-F238E27FC236}">
                    <a16:creationId xmlns:a16="http://schemas.microsoft.com/office/drawing/2014/main" id="{FC88DF40-0706-E62B-3214-4118FECB5994}"/>
                  </a:ext>
                </a:extLst>
              </p:cNvPr>
              <p:cNvSpPr>
                <a:spLocks noChangeArrowheads="1"/>
              </p:cNvSpPr>
              <p:nvPr/>
            </p:nvSpPr>
            <p:spPr bwMode="auto">
              <a:xfrm>
                <a:off x="3561"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0" name="Rectangle 99">
                <a:extLst>
                  <a:ext uri="{FF2B5EF4-FFF2-40B4-BE49-F238E27FC236}">
                    <a16:creationId xmlns:a16="http://schemas.microsoft.com/office/drawing/2014/main" id="{AE25DE39-6EEB-3DFE-1378-98084E36C454}"/>
                  </a:ext>
                </a:extLst>
              </p:cNvPr>
              <p:cNvSpPr>
                <a:spLocks noChangeArrowheads="1"/>
              </p:cNvSpPr>
              <p:nvPr/>
            </p:nvSpPr>
            <p:spPr bwMode="auto">
              <a:xfrm>
                <a:off x="3817" y="18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1" name="Rectangle 100">
                <a:extLst>
                  <a:ext uri="{FF2B5EF4-FFF2-40B4-BE49-F238E27FC236}">
                    <a16:creationId xmlns:a16="http://schemas.microsoft.com/office/drawing/2014/main" id="{0FF9AC13-9EFF-676A-B9CA-216C359A41B2}"/>
                  </a:ext>
                </a:extLst>
              </p:cNvPr>
              <p:cNvSpPr>
                <a:spLocks noChangeArrowheads="1"/>
              </p:cNvSpPr>
              <p:nvPr/>
            </p:nvSpPr>
            <p:spPr bwMode="auto">
              <a:xfrm>
                <a:off x="4060" y="186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2" name="Rectangle 101">
                <a:extLst>
                  <a:ext uri="{FF2B5EF4-FFF2-40B4-BE49-F238E27FC236}">
                    <a16:creationId xmlns:a16="http://schemas.microsoft.com/office/drawing/2014/main" id="{7294C39C-6516-D2F5-5007-841CB91950B5}"/>
                  </a:ext>
                </a:extLst>
              </p:cNvPr>
              <p:cNvSpPr>
                <a:spLocks noChangeArrowheads="1"/>
              </p:cNvSpPr>
              <p:nvPr/>
            </p:nvSpPr>
            <p:spPr bwMode="auto">
              <a:xfrm>
                <a:off x="4315" y="186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3" name="Rectangle 102">
                <a:extLst>
                  <a:ext uri="{FF2B5EF4-FFF2-40B4-BE49-F238E27FC236}">
                    <a16:creationId xmlns:a16="http://schemas.microsoft.com/office/drawing/2014/main" id="{3F3C0E85-E6D7-9E61-AEB5-A76F8B347BB7}"/>
                  </a:ext>
                </a:extLst>
              </p:cNvPr>
              <p:cNvSpPr>
                <a:spLocks noChangeArrowheads="1"/>
              </p:cNvSpPr>
              <p:nvPr/>
            </p:nvSpPr>
            <p:spPr bwMode="auto">
              <a:xfrm>
                <a:off x="4571" y="186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94" name="Line 103">
                <a:extLst>
                  <a:ext uri="{FF2B5EF4-FFF2-40B4-BE49-F238E27FC236}">
                    <a16:creationId xmlns:a16="http://schemas.microsoft.com/office/drawing/2014/main" id="{D6FC04F5-1E00-DF74-077A-169F05FF8102}"/>
                  </a:ext>
                </a:extLst>
              </p:cNvPr>
              <p:cNvSpPr>
                <a:spLocks noChangeShapeType="1"/>
              </p:cNvSpPr>
              <p:nvPr/>
            </p:nvSpPr>
            <p:spPr bwMode="auto">
              <a:xfrm flipV="1">
                <a:off x="2811" y="419"/>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5" name="Line 104">
                <a:extLst>
                  <a:ext uri="{FF2B5EF4-FFF2-40B4-BE49-F238E27FC236}">
                    <a16:creationId xmlns:a16="http://schemas.microsoft.com/office/drawing/2014/main" id="{2896AEE2-80A1-EFA1-0B45-30A86CE727E7}"/>
                  </a:ext>
                </a:extLst>
              </p:cNvPr>
              <p:cNvSpPr>
                <a:spLocks noChangeShapeType="1"/>
              </p:cNvSpPr>
              <p:nvPr/>
            </p:nvSpPr>
            <p:spPr bwMode="auto">
              <a:xfrm>
                <a:off x="2811" y="183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6" name="Line 105">
                <a:extLst>
                  <a:ext uri="{FF2B5EF4-FFF2-40B4-BE49-F238E27FC236}">
                    <a16:creationId xmlns:a16="http://schemas.microsoft.com/office/drawing/2014/main" id="{F71BE450-5A98-15FD-484B-9E469CBA9154}"/>
                  </a:ext>
                </a:extLst>
              </p:cNvPr>
              <p:cNvSpPr>
                <a:spLocks noChangeShapeType="1"/>
              </p:cNvSpPr>
              <p:nvPr/>
            </p:nvSpPr>
            <p:spPr bwMode="auto">
              <a:xfrm>
                <a:off x="2811" y="16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7" name="Line 106">
                <a:extLst>
                  <a:ext uri="{FF2B5EF4-FFF2-40B4-BE49-F238E27FC236}">
                    <a16:creationId xmlns:a16="http://schemas.microsoft.com/office/drawing/2014/main" id="{576C5D2C-AD17-4806-118F-17AC49762D4B}"/>
                  </a:ext>
                </a:extLst>
              </p:cNvPr>
              <p:cNvSpPr>
                <a:spLocks noChangeShapeType="1"/>
              </p:cNvSpPr>
              <p:nvPr/>
            </p:nvSpPr>
            <p:spPr bwMode="auto">
              <a:xfrm>
                <a:off x="2811" y="15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8" name="Line 107">
                <a:extLst>
                  <a:ext uri="{FF2B5EF4-FFF2-40B4-BE49-F238E27FC236}">
                    <a16:creationId xmlns:a16="http://schemas.microsoft.com/office/drawing/2014/main" id="{D836637E-236A-6963-EC22-727BCA9B6864}"/>
                  </a:ext>
                </a:extLst>
              </p:cNvPr>
              <p:cNvSpPr>
                <a:spLocks noChangeShapeType="1"/>
              </p:cNvSpPr>
              <p:nvPr/>
            </p:nvSpPr>
            <p:spPr bwMode="auto">
              <a:xfrm>
                <a:off x="2811" y="136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99" name="Line 108">
                <a:extLst>
                  <a:ext uri="{FF2B5EF4-FFF2-40B4-BE49-F238E27FC236}">
                    <a16:creationId xmlns:a16="http://schemas.microsoft.com/office/drawing/2014/main" id="{000C6003-C037-1137-EFEE-B71EB114B240}"/>
                  </a:ext>
                </a:extLst>
              </p:cNvPr>
              <p:cNvSpPr>
                <a:spLocks noChangeShapeType="1"/>
              </p:cNvSpPr>
              <p:nvPr/>
            </p:nvSpPr>
            <p:spPr bwMode="auto">
              <a:xfrm>
                <a:off x="2811" y="120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0" name="Line 109">
                <a:extLst>
                  <a:ext uri="{FF2B5EF4-FFF2-40B4-BE49-F238E27FC236}">
                    <a16:creationId xmlns:a16="http://schemas.microsoft.com/office/drawing/2014/main" id="{BB17060D-439B-7A5A-B321-64F4B034B8FC}"/>
                  </a:ext>
                </a:extLst>
              </p:cNvPr>
              <p:cNvSpPr>
                <a:spLocks noChangeShapeType="1"/>
              </p:cNvSpPr>
              <p:nvPr/>
            </p:nvSpPr>
            <p:spPr bwMode="auto">
              <a:xfrm>
                <a:off x="2811" y="1048"/>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1" name="Line 110">
                <a:extLst>
                  <a:ext uri="{FF2B5EF4-FFF2-40B4-BE49-F238E27FC236}">
                    <a16:creationId xmlns:a16="http://schemas.microsoft.com/office/drawing/2014/main" id="{48DFF6D7-C2AE-A352-70B3-2F9F60B56C26}"/>
                  </a:ext>
                </a:extLst>
              </p:cNvPr>
              <p:cNvSpPr>
                <a:spLocks noChangeShapeType="1"/>
              </p:cNvSpPr>
              <p:nvPr/>
            </p:nvSpPr>
            <p:spPr bwMode="auto">
              <a:xfrm>
                <a:off x="2811" y="89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2" name="Line 111">
                <a:extLst>
                  <a:ext uri="{FF2B5EF4-FFF2-40B4-BE49-F238E27FC236}">
                    <a16:creationId xmlns:a16="http://schemas.microsoft.com/office/drawing/2014/main" id="{54A02EFF-482E-814B-250C-B0CBC609DE2B}"/>
                  </a:ext>
                </a:extLst>
              </p:cNvPr>
              <p:cNvSpPr>
                <a:spLocks noChangeShapeType="1"/>
              </p:cNvSpPr>
              <p:nvPr/>
            </p:nvSpPr>
            <p:spPr bwMode="auto">
              <a:xfrm>
                <a:off x="2811" y="73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3" name="Line 112">
                <a:extLst>
                  <a:ext uri="{FF2B5EF4-FFF2-40B4-BE49-F238E27FC236}">
                    <a16:creationId xmlns:a16="http://schemas.microsoft.com/office/drawing/2014/main" id="{32751842-DD2C-09C4-3DA2-9F06F35EAECE}"/>
                  </a:ext>
                </a:extLst>
              </p:cNvPr>
              <p:cNvSpPr>
                <a:spLocks noChangeShapeType="1"/>
              </p:cNvSpPr>
              <p:nvPr/>
            </p:nvSpPr>
            <p:spPr bwMode="auto">
              <a:xfrm>
                <a:off x="2811" y="57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4" name="Line 113">
                <a:extLst>
                  <a:ext uri="{FF2B5EF4-FFF2-40B4-BE49-F238E27FC236}">
                    <a16:creationId xmlns:a16="http://schemas.microsoft.com/office/drawing/2014/main" id="{5C3D7BDB-B73B-31A9-5548-77B5A7663434}"/>
                  </a:ext>
                </a:extLst>
              </p:cNvPr>
              <p:cNvSpPr>
                <a:spLocks noChangeShapeType="1"/>
              </p:cNvSpPr>
              <p:nvPr/>
            </p:nvSpPr>
            <p:spPr bwMode="auto">
              <a:xfrm>
                <a:off x="2811" y="41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05" name="Rectangle 114">
                <a:extLst>
                  <a:ext uri="{FF2B5EF4-FFF2-40B4-BE49-F238E27FC236}">
                    <a16:creationId xmlns:a16="http://schemas.microsoft.com/office/drawing/2014/main" id="{433BE47D-63BB-D52F-FE9D-AA07F9A7D1FC}"/>
                  </a:ext>
                </a:extLst>
              </p:cNvPr>
              <p:cNvSpPr>
                <a:spLocks noChangeArrowheads="1"/>
              </p:cNvSpPr>
              <p:nvPr/>
            </p:nvSpPr>
            <p:spPr bwMode="auto">
              <a:xfrm>
                <a:off x="2716" y="1789"/>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6" name="Rectangle 116">
                <a:extLst>
                  <a:ext uri="{FF2B5EF4-FFF2-40B4-BE49-F238E27FC236}">
                    <a16:creationId xmlns:a16="http://schemas.microsoft.com/office/drawing/2014/main" id="{A12EB1EE-32B9-9A29-9049-0124E412229F}"/>
                  </a:ext>
                </a:extLst>
              </p:cNvPr>
              <p:cNvSpPr>
                <a:spLocks noChangeArrowheads="1"/>
              </p:cNvSpPr>
              <p:nvPr/>
            </p:nvSpPr>
            <p:spPr bwMode="auto">
              <a:xfrm>
                <a:off x="2732" y="1476"/>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7" name="Rectangle 118">
                <a:extLst>
                  <a:ext uri="{FF2B5EF4-FFF2-40B4-BE49-F238E27FC236}">
                    <a16:creationId xmlns:a16="http://schemas.microsoft.com/office/drawing/2014/main" id="{5828E90B-A89B-8C86-CD71-8D35D63E06DB}"/>
                  </a:ext>
                </a:extLst>
              </p:cNvPr>
              <p:cNvSpPr>
                <a:spLocks noChangeArrowheads="1"/>
              </p:cNvSpPr>
              <p:nvPr/>
            </p:nvSpPr>
            <p:spPr bwMode="auto">
              <a:xfrm>
                <a:off x="2732" y="116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8" name="Rectangle 120">
                <a:extLst>
                  <a:ext uri="{FF2B5EF4-FFF2-40B4-BE49-F238E27FC236}">
                    <a16:creationId xmlns:a16="http://schemas.microsoft.com/office/drawing/2014/main" id="{08D2D43A-575B-1E52-354E-CA47E813AFEB}"/>
                  </a:ext>
                </a:extLst>
              </p:cNvPr>
              <p:cNvSpPr>
                <a:spLocks noChangeArrowheads="1"/>
              </p:cNvSpPr>
              <p:nvPr/>
            </p:nvSpPr>
            <p:spPr bwMode="auto">
              <a:xfrm>
                <a:off x="2732" y="84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09" name="Rectangle 122">
                <a:extLst>
                  <a:ext uri="{FF2B5EF4-FFF2-40B4-BE49-F238E27FC236}">
                    <a16:creationId xmlns:a16="http://schemas.microsoft.com/office/drawing/2014/main" id="{14807A7D-F398-2425-F7BB-B5356593F93E}"/>
                  </a:ext>
                </a:extLst>
              </p:cNvPr>
              <p:cNvSpPr>
                <a:spLocks noChangeArrowheads="1"/>
              </p:cNvSpPr>
              <p:nvPr/>
            </p:nvSpPr>
            <p:spPr bwMode="auto">
              <a:xfrm>
                <a:off x="2732" y="53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10" name="Freeform 124">
                <a:extLst>
                  <a:ext uri="{FF2B5EF4-FFF2-40B4-BE49-F238E27FC236}">
                    <a16:creationId xmlns:a16="http://schemas.microsoft.com/office/drawing/2014/main" id="{4A5DD98F-2077-47CC-F553-AABCF0525DA7}"/>
                  </a:ext>
                </a:extLst>
              </p:cNvPr>
              <p:cNvSpPr>
                <a:spLocks/>
              </p:cNvSpPr>
              <p:nvPr/>
            </p:nvSpPr>
            <p:spPr bwMode="auto">
              <a:xfrm>
                <a:off x="2811" y="608"/>
                <a:ext cx="1606" cy="1014"/>
              </a:xfrm>
              <a:custGeom>
                <a:avLst/>
                <a:gdLst>
                  <a:gd name="T0" fmla="*/ 0 w 1606"/>
                  <a:gd name="T1" fmla="*/ 883 h 1014"/>
                  <a:gd name="T2" fmla="*/ 32 w 1606"/>
                  <a:gd name="T3" fmla="*/ 794 h 1014"/>
                  <a:gd name="T4" fmla="*/ 64 w 1606"/>
                  <a:gd name="T5" fmla="*/ 718 h 1014"/>
                  <a:gd name="T6" fmla="*/ 96 w 1606"/>
                  <a:gd name="T7" fmla="*/ 656 h 1014"/>
                  <a:gd name="T8" fmla="*/ 128 w 1606"/>
                  <a:gd name="T9" fmla="*/ 609 h 1014"/>
                  <a:gd name="T10" fmla="*/ 161 w 1606"/>
                  <a:gd name="T11" fmla="*/ 577 h 1014"/>
                  <a:gd name="T12" fmla="*/ 193 w 1606"/>
                  <a:gd name="T13" fmla="*/ 560 h 1014"/>
                  <a:gd name="T14" fmla="*/ 225 w 1606"/>
                  <a:gd name="T15" fmla="*/ 558 h 1014"/>
                  <a:gd name="T16" fmla="*/ 257 w 1606"/>
                  <a:gd name="T17" fmla="*/ 568 h 1014"/>
                  <a:gd name="T18" fmla="*/ 289 w 1606"/>
                  <a:gd name="T19" fmla="*/ 591 h 1014"/>
                  <a:gd name="T20" fmla="*/ 321 w 1606"/>
                  <a:gd name="T21" fmla="*/ 624 h 1014"/>
                  <a:gd name="T22" fmla="*/ 353 w 1606"/>
                  <a:gd name="T23" fmla="*/ 665 h 1014"/>
                  <a:gd name="T24" fmla="*/ 385 w 1606"/>
                  <a:gd name="T25" fmla="*/ 714 h 1014"/>
                  <a:gd name="T26" fmla="*/ 417 w 1606"/>
                  <a:gd name="T27" fmla="*/ 767 h 1014"/>
                  <a:gd name="T28" fmla="*/ 450 w 1606"/>
                  <a:gd name="T29" fmla="*/ 824 h 1014"/>
                  <a:gd name="T30" fmla="*/ 482 w 1606"/>
                  <a:gd name="T31" fmla="*/ 879 h 1014"/>
                  <a:gd name="T32" fmla="*/ 514 w 1606"/>
                  <a:gd name="T33" fmla="*/ 931 h 1014"/>
                  <a:gd name="T34" fmla="*/ 546 w 1606"/>
                  <a:gd name="T35" fmla="*/ 974 h 1014"/>
                  <a:gd name="T36" fmla="*/ 578 w 1606"/>
                  <a:gd name="T37" fmla="*/ 1003 h 1014"/>
                  <a:gd name="T38" fmla="*/ 610 w 1606"/>
                  <a:gd name="T39" fmla="*/ 1014 h 1014"/>
                  <a:gd name="T40" fmla="*/ 642 w 1606"/>
                  <a:gd name="T41" fmla="*/ 999 h 1014"/>
                  <a:gd name="T42" fmla="*/ 674 w 1606"/>
                  <a:gd name="T43" fmla="*/ 955 h 1014"/>
                  <a:gd name="T44" fmla="*/ 707 w 1606"/>
                  <a:gd name="T45" fmla="*/ 877 h 1014"/>
                  <a:gd name="T46" fmla="*/ 739 w 1606"/>
                  <a:gd name="T47" fmla="*/ 769 h 1014"/>
                  <a:gd name="T48" fmla="*/ 771 w 1606"/>
                  <a:gd name="T49" fmla="*/ 635 h 1014"/>
                  <a:gd name="T50" fmla="*/ 803 w 1606"/>
                  <a:gd name="T51" fmla="*/ 489 h 1014"/>
                  <a:gd name="T52" fmla="*/ 835 w 1606"/>
                  <a:gd name="T53" fmla="*/ 344 h 1014"/>
                  <a:gd name="T54" fmla="*/ 867 w 1606"/>
                  <a:gd name="T55" fmla="*/ 215 h 1014"/>
                  <a:gd name="T56" fmla="*/ 899 w 1606"/>
                  <a:gd name="T57" fmla="*/ 113 h 1014"/>
                  <a:gd name="T58" fmla="*/ 931 w 1606"/>
                  <a:gd name="T59" fmla="*/ 44 h 1014"/>
                  <a:gd name="T60" fmla="*/ 963 w 1606"/>
                  <a:gd name="T61" fmla="*/ 7 h 1014"/>
                  <a:gd name="T62" fmla="*/ 996 w 1606"/>
                  <a:gd name="T63" fmla="*/ 0 h 1014"/>
                  <a:gd name="T64" fmla="*/ 1028 w 1606"/>
                  <a:gd name="T65" fmla="*/ 18 h 1014"/>
                  <a:gd name="T66" fmla="*/ 1060 w 1606"/>
                  <a:gd name="T67" fmla="*/ 54 h 1014"/>
                  <a:gd name="T68" fmla="*/ 1092 w 1606"/>
                  <a:gd name="T69" fmla="*/ 103 h 1014"/>
                  <a:gd name="T70" fmla="*/ 1124 w 1606"/>
                  <a:gd name="T71" fmla="*/ 160 h 1014"/>
                  <a:gd name="T72" fmla="*/ 1156 w 1606"/>
                  <a:gd name="T73" fmla="*/ 220 h 1014"/>
                  <a:gd name="T74" fmla="*/ 1188 w 1606"/>
                  <a:gd name="T75" fmla="*/ 280 h 1014"/>
                  <a:gd name="T76" fmla="*/ 1220 w 1606"/>
                  <a:gd name="T77" fmla="*/ 338 h 1014"/>
                  <a:gd name="T78" fmla="*/ 1252 w 1606"/>
                  <a:gd name="T79" fmla="*/ 390 h 1014"/>
                  <a:gd name="T80" fmla="*/ 1285 w 1606"/>
                  <a:gd name="T81" fmla="*/ 435 h 1014"/>
                  <a:gd name="T82" fmla="*/ 1317 w 1606"/>
                  <a:gd name="T83" fmla="*/ 470 h 1014"/>
                  <a:gd name="T84" fmla="*/ 1349 w 1606"/>
                  <a:gd name="T85" fmla="*/ 494 h 1014"/>
                  <a:gd name="T86" fmla="*/ 1381 w 1606"/>
                  <a:gd name="T87" fmla="*/ 505 h 1014"/>
                  <a:gd name="T88" fmla="*/ 1413 w 1606"/>
                  <a:gd name="T89" fmla="*/ 502 h 1014"/>
                  <a:gd name="T90" fmla="*/ 1445 w 1606"/>
                  <a:gd name="T91" fmla="*/ 483 h 1014"/>
                  <a:gd name="T92" fmla="*/ 1477 w 1606"/>
                  <a:gd name="T93" fmla="*/ 447 h 1014"/>
                  <a:gd name="T94" fmla="*/ 1509 w 1606"/>
                  <a:gd name="T95" fmla="*/ 394 h 1014"/>
                  <a:gd name="T96" fmla="*/ 1541 w 1606"/>
                  <a:gd name="T97" fmla="*/ 324 h 1014"/>
                  <a:gd name="T98" fmla="*/ 1574 w 1606"/>
                  <a:gd name="T99" fmla="*/ 238 h 1014"/>
                  <a:gd name="T100" fmla="*/ 1606 w 1606"/>
                  <a:gd name="T101" fmla="*/ 138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14">
                    <a:moveTo>
                      <a:pt x="0" y="883"/>
                    </a:moveTo>
                    <a:lnTo>
                      <a:pt x="32" y="794"/>
                    </a:lnTo>
                    <a:lnTo>
                      <a:pt x="64" y="718"/>
                    </a:lnTo>
                    <a:lnTo>
                      <a:pt x="96" y="656"/>
                    </a:lnTo>
                    <a:lnTo>
                      <a:pt x="128" y="609"/>
                    </a:lnTo>
                    <a:lnTo>
                      <a:pt x="161" y="577"/>
                    </a:lnTo>
                    <a:lnTo>
                      <a:pt x="193" y="560"/>
                    </a:lnTo>
                    <a:lnTo>
                      <a:pt x="225" y="558"/>
                    </a:lnTo>
                    <a:lnTo>
                      <a:pt x="257" y="568"/>
                    </a:lnTo>
                    <a:lnTo>
                      <a:pt x="289" y="591"/>
                    </a:lnTo>
                    <a:lnTo>
                      <a:pt x="321" y="624"/>
                    </a:lnTo>
                    <a:lnTo>
                      <a:pt x="353" y="665"/>
                    </a:lnTo>
                    <a:lnTo>
                      <a:pt x="385" y="714"/>
                    </a:lnTo>
                    <a:lnTo>
                      <a:pt x="417" y="767"/>
                    </a:lnTo>
                    <a:lnTo>
                      <a:pt x="450" y="824"/>
                    </a:lnTo>
                    <a:lnTo>
                      <a:pt x="482" y="879"/>
                    </a:lnTo>
                    <a:lnTo>
                      <a:pt x="514" y="931"/>
                    </a:lnTo>
                    <a:lnTo>
                      <a:pt x="546" y="974"/>
                    </a:lnTo>
                    <a:lnTo>
                      <a:pt x="578" y="1003"/>
                    </a:lnTo>
                    <a:lnTo>
                      <a:pt x="610" y="1014"/>
                    </a:lnTo>
                    <a:lnTo>
                      <a:pt x="642" y="999"/>
                    </a:lnTo>
                    <a:lnTo>
                      <a:pt x="674" y="955"/>
                    </a:lnTo>
                    <a:lnTo>
                      <a:pt x="707" y="877"/>
                    </a:lnTo>
                    <a:lnTo>
                      <a:pt x="739" y="769"/>
                    </a:lnTo>
                    <a:lnTo>
                      <a:pt x="771" y="635"/>
                    </a:lnTo>
                    <a:lnTo>
                      <a:pt x="803" y="489"/>
                    </a:lnTo>
                    <a:lnTo>
                      <a:pt x="835" y="344"/>
                    </a:lnTo>
                    <a:lnTo>
                      <a:pt x="867" y="215"/>
                    </a:lnTo>
                    <a:lnTo>
                      <a:pt x="899" y="113"/>
                    </a:lnTo>
                    <a:lnTo>
                      <a:pt x="931" y="44"/>
                    </a:lnTo>
                    <a:lnTo>
                      <a:pt x="963" y="7"/>
                    </a:lnTo>
                    <a:lnTo>
                      <a:pt x="996" y="0"/>
                    </a:lnTo>
                    <a:lnTo>
                      <a:pt x="1028" y="18"/>
                    </a:lnTo>
                    <a:lnTo>
                      <a:pt x="1060" y="54"/>
                    </a:lnTo>
                    <a:lnTo>
                      <a:pt x="1092" y="103"/>
                    </a:lnTo>
                    <a:lnTo>
                      <a:pt x="1124" y="160"/>
                    </a:lnTo>
                    <a:lnTo>
                      <a:pt x="1156" y="220"/>
                    </a:lnTo>
                    <a:lnTo>
                      <a:pt x="1188" y="280"/>
                    </a:lnTo>
                    <a:lnTo>
                      <a:pt x="1220" y="338"/>
                    </a:lnTo>
                    <a:lnTo>
                      <a:pt x="1252" y="390"/>
                    </a:lnTo>
                    <a:lnTo>
                      <a:pt x="1285" y="435"/>
                    </a:lnTo>
                    <a:lnTo>
                      <a:pt x="1317" y="470"/>
                    </a:lnTo>
                    <a:lnTo>
                      <a:pt x="1349" y="494"/>
                    </a:lnTo>
                    <a:lnTo>
                      <a:pt x="1381" y="505"/>
                    </a:lnTo>
                    <a:lnTo>
                      <a:pt x="1413" y="502"/>
                    </a:lnTo>
                    <a:lnTo>
                      <a:pt x="1445" y="483"/>
                    </a:lnTo>
                    <a:lnTo>
                      <a:pt x="1477" y="447"/>
                    </a:lnTo>
                    <a:lnTo>
                      <a:pt x="1509" y="394"/>
                    </a:lnTo>
                    <a:lnTo>
                      <a:pt x="1541" y="324"/>
                    </a:lnTo>
                    <a:lnTo>
                      <a:pt x="1574" y="238"/>
                    </a:lnTo>
                    <a:lnTo>
                      <a:pt x="1606" y="13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1" name="Freeform 125">
                <a:extLst>
                  <a:ext uri="{FF2B5EF4-FFF2-40B4-BE49-F238E27FC236}">
                    <a16:creationId xmlns:a16="http://schemas.microsoft.com/office/drawing/2014/main" id="{17724816-ED9B-FB89-03F0-888EAA9C3F96}"/>
                  </a:ext>
                </a:extLst>
              </p:cNvPr>
              <p:cNvSpPr>
                <a:spLocks/>
              </p:cNvSpPr>
              <p:nvPr/>
            </p:nvSpPr>
            <p:spPr bwMode="auto">
              <a:xfrm>
                <a:off x="2811" y="758"/>
                <a:ext cx="1606" cy="810"/>
              </a:xfrm>
              <a:custGeom>
                <a:avLst/>
                <a:gdLst>
                  <a:gd name="T0" fmla="*/ 0 w 1606"/>
                  <a:gd name="T1" fmla="*/ 748 h 810"/>
                  <a:gd name="T2" fmla="*/ 32 w 1606"/>
                  <a:gd name="T3" fmla="*/ 660 h 810"/>
                  <a:gd name="T4" fmla="*/ 64 w 1606"/>
                  <a:gd name="T5" fmla="*/ 575 h 810"/>
                  <a:gd name="T6" fmla="*/ 96 w 1606"/>
                  <a:gd name="T7" fmla="*/ 496 h 810"/>
                  <a:gd name="T8" fmla="*/ 128 w 1606"/>
                  <a:gd name="T9" fmla="*/ 428 h 810"/>
                  <a:gd name="T10" fmla="*/ 161 w 1606"/>
                  <a:gd name="T11" fmla="*/ 377 h 810"/>
                  <a:gd name="T12" fmla="*/ 193 w 1606"/>
                  <a:gd name="T13" fmla="*/ 345 h 810"/>
                  <a:gd name="T14" fmla="*/ 225 w 1606"/>
                  <a:gd name="T15" fmla="*/ 338 h 810"/>
                  <a:gd name="T16" fmla="*/ 257 w 1606"/>
                  <a:gd name="T17" fmla="*/ 357 h 810"/>
                  <a:gd name="T18" fmla="*/ 289 w 1606"/>
                  <a:gd name="T19" fmla="*/ 401 h 810"/>
                  <a:gd name="T20" fmla="*/ 321 w 1606"/>
                  <a:gd name="T21" fmla="*/ 466 h 810"/>
                  <a:gd name="T22" fmla="*/ 353 w 1606"/>
                  <a:gd name="T23" fmla="*/ 543 h 810"/>
                  <a:gd name="T24" fmla="*/ 385 w 1606"/>
                  <a:gd name="T25" fmla="*/ 623 h 810"/>
                  <a:gd name="T26" fmla="*/ 417 w 1606"/>
                  <a:gd name="T27" fmla="*/ 695 h 810"/>
                  <a:gd name="T28" fmla="*/ 450 w 1606"/>
                  <a:gd name="T29" fmla="*/ 753 h 810"/>
                  <a:gd name="T30" fmla="*/ 482 w 1606"/>
                  <a:gd name="T31" fmla="*/ 792 h 810"/>
                  <a:gd name="T32" fmla="*/ 514 w 1606"/>
                  <a:gd name="T33" fmla="*/ 810 h 810"/>
                  <a:gd name="T34" fmla="*/ 546 w 1606"/>
                  <a:gd name="T35" fmla="*/ 808 h 810"/>
                  <a:gd name="T36" fmla="*/ 578 w 1606"/>
                  <a:gd name="T37" fmla="*/ 787 h 810"/>
                  <a:gd name="T38" fmla="*/ 610 w 1606"/>
                  <a:gd name="T39" fmla="*/ 751 h 810"/>
                  <a:gd name="T40" fmla="*/ 642 w 1606"/>
                  <a:gd name="T41" fmla="*/ 702 h 810"/>
                  <a:gd name="T42" fmla="*/ 674 w 1606"/>
                  <a:gd name="T43" fmla="*/ 644 h 810"/>
                  <a:gd name="T44" fmla="*/ 707 w 1606"/>
                  <a:gd name="T45" fmla="*/ 579 h 810"/>
                  <a:gd name="T46" fmla="*/ 739 w 1606"/>
                  <a:gd name="T47" fmla="*/ 509 h 810"/>
                  <a:gd name="T48" fmla="*/ 771 w 1606"/>
                  <a:gd name="T49" fmla="*/ 436 h 810"/>
                  <a:gd name="T50" fmla="*/ 803 w 1606"/>
                  <a:gd name="T51" fmla="*/ 362 h 810"/>
                  <a:gd name="T52" fmla="*/ 835 w 1606"/>
                  <a:gd name="T53" fmla="*/ 289 h 810"/>
                  <a:gd name="T54" fmla="*/ 867 w 1606"/>
                  <a:gd name="T55" fmla="*/ 220 h 810"/>
                  <a:gd name="T56" fmla="*/ 899 w 1606"/>
                  <a:gd name="T57" fmla="*/ 156 h 810"/>
                  <a:gd name="T58" fmla="*/ 931 w 1606"/>
                  <a:gd name="T59" fmla="*/ 100 h 810"/>
                  <a:gd name="T60" fmla="*/ 963 w 1606"/>
                  <a:gd name="T61" fmla="*/ 54 h 810"/>
                  <a:gd name="T62" fmla="*/ 996 w 1606"/>
                  <a:gd name="T63" fmla="*/ 21 h 810"/>
                  <a:gd name="T64" fmla="*/ 1028 w 1606"/>
                  <a:gd name="T65" fmla="*/ 2 h 810"/>
                  <a:gd name="T66" fmla="*/ 1060 w 1606"/>
                  <a:gd name="T67" fmla="*/ 0 h 810"/>
                  <a:gd name="T68" fmla="*/ 1092 w 1606"/>
                  <a:gd name="T69" fmla="*/ 13 h 810"/>
                  <a:gd name="T70" fmla="*/ 1124 w 1606"/>
                  <a:gd name="T71" fmla="*/ 41 h 810"/>
                  <a:gd name="T72" fmla="*/ 1156 w 1606"/>
                  <a:gd name="T73" fmla="*/ 78 h 810"/>
                  <a:gd name="T74" fmla="*/ 1188 w 1606"/>
                  <a:gd name="T75" fmla="*/ 120 h 810"/>
                  <a:gd name="T76" fmla="*/ 1220 w 1606"/>
                  <a:gd name="T77" fmla="*/ 163 h 810"/>
                  <a:gd name="T78" fmla="*/ 1252 w 1606"/>
                  <a:gd name="T79" fmla="*/ 201 h 810"/>
                  <a:gd name="T80" fmla="*/ 1285 w 1606"/>
                  <a:gd name="T81" fmla="*/ 229 h 810"/>
                  <a:gd name="T82" fmla="*/ 1317 w 1606"/>
                  <a:gd name="T83" fmla="*/ 248 h 810"/>
                  <a:gd name="T84" fmla="*/ 1349 w 1606"/>
                  <a:gd name="T85" fmla="*/ 254 h 810"/>
                  <a:gd name="T86" fmla="*/ 1381 w 1606"/>
                  <a:gd name="T87" fmla="*/ 251 h 810"/>
                  <a:gd name="T88" fmla="*/ 1413 w 1606"/>
                  <a:gd name="T89" fmla="*/ 238 h 810"/>
                  <a:gd name="T90" fmla="*/ 1445 w 1606"/>
                  <a:gd name="T91" fmla="*/ 218 h 810"/>
                  <a:gd name="T92" fmla="*/ 1477 w 1606"/>
                  <a:gd name="T93" fmla="*/ 192 h 810"/>
                  <a:gd name="T94" fmla="*/ 1509 w 1606"/>
                  <a:gd name="T95" fmla="*/ 163 h 810"/>
                  <a:gd name="T96" fmla="*/ 1541 w 1606"/>
                  <a:gd name="T97" fmla="*/ 130 h 810"/>
                  <a:gd name="T98" fmla="*/ 1574 w 1606"/>
                  <a:gd name="T99" fmla="*/ 96 h 810"/>
                  <a:gd name="T100" fmla="*/ 1606 w 1606"/>
                  <a:gd name="T101" fmla="*/ 61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10">
                    <a:moveTo>
                      <a:pt x="0" y="748"/>
                    </a:moveTo>
                    <a:lnTo>
                      <a:pt x="32" y="660"/>
                    </a:lnTo>
                    <a:lnTo>
                      <a:pt x="64" y="575"/>
                    </a:lnTo>
                    <a:lnTo>
                      <a:pt x="96" y="496"/>
                    </a:lnTo>
                    <a:lnTo>
                      <a:pt x="128" y="428"/>
                    </a:lnTo>
                    <a:lnTo>
                      <a:pt x="161" y="377"/>
                    </a:lnTo>
                    <a:lnTo>
                      <a:pt x="193" y="345"/>
                    </a:lnTo>
                    <a:lnTo>
                      <a:pt x="225" y="338"/>
                    </a:lnTo>
                    <a:lnTo>
                      <a:pt x="257" y="357"/>
                    </a:lnTo>
                    <a:lnTo>
                      <a:pt x="289" y="401"/>
                    </a:lnTo>
                    <a:lnTo>
                      <a:pt x="321" y="466"/>
                    </a:lnTo>
                    <a:lnTo>
                      <a:pt x="353" y="543"/>
                    </a:lnTo>
                    <a:lnTo>
                      <a:pt x="385" y="623"/>
                    </a:lnTo>
                    <a:lnTo>
                      <a:pt x="417" y="695"/>
                    </a:lnTo>
                    <a:lnTo>
                      <a:pt x="450" y="753"/>
                    </a:lnTo>
                    <a:lnTo>
                      <a:pt x="482" y="792"/>
                    </a:lnTo>
                    <a:lnTo>
                      <a:pt x="514" y="810"/>
                    </a:lnTo>
                    <a:lnTo>
                      <a:pt x="546" y="808"/>
                    </a:lnTo>
                    <a:lnTo>
                      <a:pt x="578" y="787"/>
                    </a:lnTo>
                    <a:lnTo>
                      <a:pt x="610" y="751"/>
                    </a:lnTo>
                    <a:lnTo>
                      <a:pt x="642" y="702"/>
                    </a:lnTo>
                    <a:lnTo>
                      <a:pt x="674" y="644"/>
                    </a:lnTo>
                    <a:lnTo>
                      <a:pt x="707" y="579"/>
                    </a:lnTo>
                    <a:lnTo>
                      <a:pt x="739" y="509"/>
                    </a:lnTo>
                    <a:lnTo>
                      <a:pt x="771" y="436"/>
                    </a:lnTo>
                    <a:lnTo>
                      <a:pt x="803" y="362"/>
                    </a:lnTo>
                    <a:lnTo>
                      <a:pt x="835" y="289"/>
                    </a:lnTo>
                    <a:lnTo>
                      <a:pt x="867" y="220"/>
                    </a:lnTo>
                    <a:lnTo>
                      <a:pt x="899" y="156"/>
                    </a:lnTo>
                    <a:lnTo>
                      <a:pt x="931" y="100"/>
                    </a:lnTo>
                    <a:lnTo>
                      <a:pt x="963" y="54"/>
                    </a:lnTo>
                    <a:lnTo>
                      <a:pt x="996" y="21"/>
                    </a:lnTo>
                    <a:lnTo>
                      <a:pt x="1028" y="2"/>
                    </a:lnTo>
                    <a:lnTo>
                      <a:pt x="1060" y="0"/>
                    </a:lnTo>
                    <a:lnTo>
                      <a:pt x="1092" y="13"/>
                    </a:lnTo>
                    <a:lnTo>
                      <a:pt x="1124" y="41"/>
                    </a:lnTo>
                    <a:lnTo>
                      <a:pt x="1156" y="78"/>
                    </a:lnTo>
                    <a:lnTo>
                      <a:pt x="1188" y="120"/>
                    </a:lnTo>
                    <a:lnTo>
                      <a:pt x="1220" y="163"/>
                    </a:lnTo>
                    <a:lnTo>
                      <a:pt x="1252" y="201"/>
                    </a:lnTo>
                    <a:lnTo>
                      <a:pt x="1285" y="229"/>
                    </a:lnTo>
                    <a:lnTo>
                      <a:pt x="1317" y="248"/>
                    </a:lnTo>
                    <a:lnTo>
                      <a:pt x="1349" y="254"/>
                    </a:lnTo>
                    <a:lnTo>
                      <a:pt x="1381" y="251"/>
                    </a:lnTo>
                    <a:lnTo>
                      <a:pt x="1413" y="238"/>
                    </a:lnTo>
                    <a:lnTo>
                      <a:pt x="1445" y="218"/>
                    </a:lnTo>
                    <a:lnTo>
                      <a:pt x="1477" y="192"/>
                    </a:lnTo>
                    <a:lnTo>
                      <a:pt x="1509" y="163"/>
                    </a:lnTo>
                    <a:lnTo>
                      <a:pt x="1541" y="130"/>
                    </a:lnTo>
                    <a:lnTo>
                      <a:pt x="1574" y="96"/>
                    </a:lnTo>
                    <a:lnTo>
                      <a:pt x="1606" y="6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2" name="Freeform 126">
                <a:extLst>
                  <a:ext uri="{FF2B5EF4-FFF2-40B4-BE49-F238E27FC236}">
                    <a16:creationId xmlns:a16="http://schemas.microsoft.com/office/drawing/2014/main" id="{BCCBF63B-220B-2C73-CB18-5C257662F96B}"/>
                  </a:ext>
                </a:extLst>
              </p:cNvPr>
              <p:cNvSpPr>
                <a:spLocks/>
              </p:cNvSpPr>
              <p:nvPr/>
            </p:nvSpPr>
            <p:spPr bwMode="auto">
              <a:xfrm>
                <a:off x="2811" y="664"/>
                <a:ext cx="1606" cy="1014"/>
              </a:xfrm>
              <a:custGeom>
                <a:avLst/>
                <a:gdLst>
                  <a:gd name="T0" fmla="*/ 0 w 1606"/>
                  <a:gd name="T1" fmla="*/ 799 h 1014"/>
                  <a:gd name="T2" fmla="*/ 32 w 1606"/>
                  <a:gd name="T3" fmla="*/ 718 h 1014"/>
                  <a:gd name="T4" fmla="*/ 64 w 1606"/>
                  <a:gd name="T5" fmla="*/ 641 h 1014"/>
                  <a:gd name="T6" fmla="*/ 96 w 1606"/>
                  <a:gd name="T7" fmla="*/ 570 h 1014"/>
                  <a:gd name="T8" fmla="*/ 128 w 1606"/>
                  <a:gd name="T9" fmla="*/ 508 h 1014"/>
                  <a:gd name="T10" fmla="*/ 161 w 1606"/>
                  <a:gd name="T11" fmla="*/ 460 h 1014"/>
                  <a:gd name="T12" fmla="*/ 193 w 1606"/>
                  <a:gd name="T13" fmla="*/ 428 h 1014"/>
                  <a:gd name="T14" fmla="*/ 225 w 1606"/>
                  <a:gd name="T15" fmla="*/ 418 h 1014"/>
                  <a:gd name="T16" fmla="*/ 257 w 1606"/>
                  <a:gd name="T17" fmla="*/ 434 h 1014"/>
                  <a:gd name="T18" fmla="*/ 289 w 1606"/>
                  <a:gd name="T19" fmla="*/ 476 h 1014"/>
                  <a:gd name="T20" fmla="*/ 321 w 1606"/>
                  <a:gd name="T21" fmla="*/ 544 h 1014"/>
                  <a:gd name="T22" fmla="*/ 353 w 1606"/>
                  <a:gd name="T23" fmla="*/ 632 h 1014"/>
                  <a:gd name="T24" fmla="*/ 385 w 1606"/>
                  <a:gd name="T25" fmla="*/ 730 h 1014"/>
                  <a:gd name="T26" fmla="*/ 417 w 1606"/>
                  <a:gd name="T27" fmla="*/ 827 h 1014"/>
                  <a:gd name="T28" fmla="*/ 450 w 1606"/>
                  <a:gd name="T29" fmla="*/ 911 h 1014"/>
                  <a:gd name="T30" fmla="*/ 482 w 1606"/>
                  <a:gd name="T31" fmla="*/ 973 h 1014"/>
                  <a:gd name="T32" fmla="*/ 514 w 1606"/>
                  <a:gd name="T33" fmla="*/ 1008 h 1014"/>
                  <a:gd name="T34" fmla="*/ 546 w 1606"/>
                  <a:gd name="T35" fmla="*/ 1014 h 1014"/>
                  <a:gd name="T36" fmla="*/ 578 w 1606"/>
                  <a:gd name="T37" fmla="*/ 995 h 1014"/>
                  <a:gd name="T38" fmla="*/ 610 w 1606"/>
                  <a:gd name="T39" fmla="*/ 953 h 1014"/>
                  <a:gd name="T40" fmla="*/ 642 w 1606"/>
                  <a:gd name="T41" fmla="*/ 893 h 1014"/>
                  <a:gd name="T42" fmla="*/ 674 w 1606"/>
                  <a:gd name="T43" fmla="*/ 819 h 1014"/>
                  <a:gd name="T44" fmla="*/ 707 w 1606"/>
                  <a:gd name="T45" fmla="*/ 735 h 1014"/>
                  <a:gd name="T46" fmla="*/ 739 w 1606"/>
                  <a:gd name="T47" fmla="*/ 643 h 1014"/>
                  <a:gd name="T48" fmla="*/ 771 w 1606"/>
                  <a:gd name="T49" fmla="*/ 547 h 1014"/>
                  <a:gd name="T50" fmla="*/ 803 w 1606"/>
                  <a:gd name="T51" fmla="*/ 450 h 1014"/>
                  <a:gd name="T52" fmla="*/ 835 w 1606"/>
                  <a:gd name="T53" fmla="*/ 355 h 1014"/>
                  <a:gd name="T54" fmla="*/ 867 w 1606"/>
                  <a:gd name="T55" fmla="*/ 265 h 1014"/>
                  <a:gd name="T56" fmla="*/ 899 w 1606"/>
                  <a:gd name="T57" fmla="*/ 184 h 1014"/>
                  <a:gd name="T58" fmla="*/ 931 w 1606"/>
                  <a:gd name="T59" fmla="*/ 113 h 1014"/>
                  <a:gd name="T60" fmla="*/ 963 w 1606"/>
                  <a:gd name="T61" fmla="*/ 58 h 1014"/>
                  <a:gd name="T62" fmla="*/ 996 w 1606"/>
                  <a:gd name="T63" fmla="*/ 20 h 1014"/>
                  <a:gd name="T64" fmla="*/ 1028 w 1606"/>
                  <a:gd name="T65" fmla="*/ 0 h 1014"/>
                  <a:gd name="T66" fmla="*/ 1060 w 1606"/>
                  <a:gd name="T67" fmla="*/ 0 h 1014"/>
                  <a:gd name="T68" fmla="*/ 1092 w 1606"/>
                  <a:gd name="T69" fmla="*/ 19 h 1014"/>
                  <a:gd name="T70" fmla="*/ 1124 w 1606"/>
                  <a:gd name="T71" fmla="*/ 56 h 1014"/>
                  <a:gd name="T72" fmla="*/ 1156 w 1606"/>
                  <a:gd name="T73" fmla="*/ 106 h 1014"/>
                  <a:gd name="T74" fmla="*/ 1188 w 1606"/>
                  <a:gd name="T75" fmla="*/ 167 h 1014"/>
                  <a:gd name="T76" fmla="*/ 1220 w 1606"/>
                  <a:gd name="T77" fmla="*/ 231 h 1014"/>
                  <a:gd name="T78" fmla="*/ 1252 w 1606"/>
                  <a:gd name="T79" fmla="*/ 295 h 1014"/>
                  <a:gd name="T80" fmla="*/ 1285 w 1606"/>
                  <a:gd name="T81" fmla="*/ 352 h 1014"/>
                  <a:gd name="T82" fmla="*/ 1317 w 1606"/>
                  <a:gd name="T83" fmla="*/ 399 h 1014"/>
                  <a:gd name="T84" fmla="*/ 1349 w 1606"/>
                  <a:gd name="T85" fmla="*/ 430 h 1014"/>
                  <a:gd name="T86" fmla="*/ 1381 w 1606"/>
                  <a:gd name="T87" fmla="*/ 445 h 1014"/>
                  <a:gd name="T88" fmla="*/ 1413 w 1606"/>
                  <a:gd name="T89" fmla="*/ 441 h 1014"/>
                  <a:gd name="T90" fmla="*/ 1445 w 1606"/>
                  <a:gd name="T91" fmla="*/ 418 h 1014"/>
                  <a:gd name="T92" fmla="*/ 1477 w 1606"/>
                  <a:gd name="T93" fmla="*/ 376 h 1014"/>
                  <a:gd name="T94" fmla="*/ 1509 w 1606"/>
                  <a:gd name="T95" fmla="*/ 316 h 1014"/>
                  <a:gd name="T96" fmla="*/ 1541 w 1606"/>
                  <a:gd name="T97" fmla="*/ 239 h 1014"/>
                  <a:gd name="T98" fmla="*/ 1574 w 1606"/>
                  <a:gd name="T99" fmla="*/ 147 h 1014"/>
                  <a:gd name="T100" fmla="*/ 1606 w 1606"/>
                  <a:gd name="T101" fmla="*/ 4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14">
                    <a:moveTo>
                      <a:pt x="0" y="799"/>
                    </a:moveTo>
                    <a:lnTo>
                      <a:pt x="32" y="718"/>
                    </a:lnTo>
                    <a:lnTo>
                      <a:pt x="64" y="641"/>
                    </a:lnTo>
                    <a:lnTo>
                      <a:pt x="96" y="570"/>
                    </a:lnTo>
                    <a:lnTo>
                      <a:pt x="128" y="508"/>
                    </a:lnTo>
                    <a:lnTo>
                      <a:pt x="161" y="460"/>
                    </a:lnTo>
                    <a:lnTo>
                      <a:pt x="193" y="428"/>
                    </a:lnTo>
                    <a:lnTo>
                      <a:pt x="225" y="418"/>
                    </a:lnTo>
                    <a:lnTo>
                      <a:pt x="257" y="434"/>
                    </a:lnTo>
                    <a:lnTo>
                      <a:pt x="289" y="476"/>
                    </a:lnTo>
                    <a:lnTo>
                      <a:pt x="321" y="544"/>
                    </a:lnTo>
                    <a:lnTo>
                      <a:pt x="353" y="632"/>
                    </a:lnTo>
                    <a:lnTo>
                      <a:pt x="385" y="730"/>
                    </a:lnTo>
                    <a:lnTo>
                      <a:pt x="417" y="827"/>
                    </a:lnTo>
                    <a:lnTo>
                      <a:pt x="450" y="911"/>
                    </a:lnTo>
                    <a:lnTo>
                      <a:pt x="482" y="973"/>
                    </a:lnTo>
                    <a:lnTo>
                      <a:pt x="514" y="1008"/>
                    </a:lnTo>
                    <a:lnTo>
                      <a:pt x="546" y="1014"/>
                    </a:lnTo>
                    <a:lnTo>
                      <a:pt x="578" y="995"/>
                    </a:lnTo>
                    <a:lnTo>
                      <a:pt x="610" y="953"/>
                    </a:lnTo>
                    <a:lnTo>
                      <a:pt x="642" y="893"/>
                    </a:lnTo>
                    <a:lnTo>
                      <a:pt x="674" y="819"/>
                    </a:lnTo>
                    <a:lnTo>
                      <a:pt x="707" y="735"/>
                    </a:lnTo>
                    <a:lnTo>
                      <a:pt x="739" y="643"/>
                    </a:lnTo>
                    <a:lnTo>
                      <a:pt x="771" y="547"/>
                    </a:lnTo>
                    <a:lnTo>
                      <a:pt x="803" y="450"/>
                    </a:lnTo>
                    <a:lnTo>
                      <a:pt x="835" y="355"/>
                    </a:lnTo>
                    <a:lnTo>
                      <a:pt x="867" y="265"/>
                    </a:lnTo>
                    <a:lnTo>
                      <a:pt x="899" y="184"/>
                    </a:lnTo>
                    <a:lnTo>
                      <a:pt x="931" y="113"/>
                    </a:lnTo>
                    <a:lnTo>
                      <a:pt x="963" y="58"/>
                    </a:lnTo>
                    <a:lnTo>
                      <a:pt x="996" y="20"/>
                    </a:lnTo>
                    <a:lnTo>
                      <a:pt x="1028" y="0"/>
                    </a:lnTo>
                    <a:lnTo>
                      <a:pt x="1060" y="0"/>
                    </a:lnTo>
                    <a:lnTo>
                      <a:pt x="1092" y="19"/>
                    </a:lnTo>
                    <a:lnTo>
                      <a:pt x="1124" y="56"/>
                    </a:lnTo>
                    <a:lnTo>
                      <a:pt x="1156" y="106"/>
                    </a:lnTo>
                    <a:lnTo>
                      <a:pt x="1188" y="167"/>
                    </a:lnTo>
                    <a:lnTo>
                      <a:pt x="1220" y="231"/>
                    </a:lnTo>
                    <a:lnTo>
                      <a:pt x="1252" y="295"/>
                    </a:lnTo>
                    <a:lnTo>
                      <a:pt x="1285" y="352"/>
                    </a:lnTo>
                    <a:lnTo>
                      <a:pt x="1317" y="399"/>
                    </a:lnTo>
                    <a:lnTo>
                      <a:pt x="1349" y="430"/>
                    </a:lnTo>
                    <a:lnTo>
                      <a:pt x="1381" y="445"/>
                    </a:lnTo>
                    <a:lnTo>
                      <a:pt x="1413" y="441"/>
                    </a:lnTo>
                    <a:lnTo>
                      <a:pt x="1445" y="418"/>
                    </a:lnTo>
                    <a:lnTo>
                      <a:pt x="1477" y="376"/>
                    </a:lnTo>
                    <a:lnTo>
                      <a:pt x="1509" y="316"/>
                    </a:lnTo>
                    <a:lnTo>
                      <a:pt x="1541" y="239"/>
                    </a:lnTo>
                    <a:lnTo>
                      <a:pt x="1574" y="147"/>
                    </a:lnTo>
                    <a:lnTo>
                      <a:pt x="1606" y="4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3" name="Freeform 127">
                <a:extLst>
                  <a:ext uri="{FF2B5EF4-FFF2-40B4-BE49-F238E27FC236}">
                    <a16:creationId xmlns:a16="http://schemas.microsoft.com/office/drawing/2014/main" id="{1696ACE3-89AE-5850-C946-05BF5AC9D55F}"/>
                  </a:ext>
                </a:extLst>
              </p:cNvPr>
              <p:cNvSpPr>
                <a:spLocks/>
              </p:cNvSpPr>
              <p:nvPr/>
            </p:nvSpPr>
            <p:spPr bwMode="auto">
              <a:xfrm>
                <a:off x="2811" y="664"/>
                <a:ext cx="1606" cy="877"/>
              </a:xfrm>
              <a:custGeom>
                <a:avLst/>
                <a:gdLst>
                  <a:gd name="T0" fmla="*/ 0 w 1606"/>
                  <a:gd name="T1" fmla="*/ 795 h 877"/>
                  <a:gd name="T2" fmla="*/ 32 w 1606"/>
                  <a:gd name="T3" fmla="*/ 683 h 877"/>
                  <a:gd name="T4" fmla="*/ 64 w 1606"/>
                  <a:gd name="T5" fmla="*/ 589 h 877"/>
                  <a:gd name="T6" fmla="*/ 96 w 1606"/>
                  <a:gd name="T7" fmla="*/ 515 h 877"/>
                  <a:gd name="T8" fmla="*/ 128 w 1606"/>
                  <a:gd name="T9" fmla="*/ 467 h 877"/>
                  <a:gd name="T10" fmla="*/ 161 w 1606"/>
                  <a:gd name="T11" fmla="*/ 443 h 877"/>
                  <a:gd name="T12" fmla="*/ 193 w 1606"/>
                  <a:gd name="T13" fmla="*/ 444 h 877"/>
                  <a:gd name="T14" fmla="*/ 225 w 1606"/>
                  <a:gd name="T15" fmla="*/ 466 h 877"/>
                  <a:gd name="T16" fmla="*/ 257 w 1606"/>
                  <a:gd name="T17" fmla="*/ 506 h 877"/>
                  <a:gd name="T18" fmla="*/ 289 w 1606"/>
                  <a:gd name="T19" fmla="*/ 558 h 877"/>
                  <a:gd name="T20" fmla="*/ 321 w 1606"/>
                  <a:gd name="T21" fmla="*/ 616 h 877"/>
                  <a:gd name="T22" fmla="*/ 353 w 1606"/>
                  <a:gd name="T23" fmla="*/ 675 h 877"/>
                  <a:gd name="T24" fmla="*/ 385 w 1606"/>
                  <a:gd name="T25" fmla="*/ 731 h 877"/>
                  <a:gd name="T26" fmla="*/ 417 w 1606"/>
                  <a:gd name="T27" fmla="*/ 780 h 877"/>
                  <a:gd name="T28" fmla="*/ 450 w 1606"/>
                  <a:gd name="T29" fmla="*/ 820 h 877"/>
                  <a:gd name="T30" fmla="*/ 482 w 1606"/>
                  <a:gd name="T31" fmla="*/ 850 h 877"/>
                  <a:gd name="T32" fmla="*/ 514 w 1606"/>
                  <a:gd name="T33" fmla="*/ 869 h 877"/>
                  <a:gd name="T34" fmla="*/ 546 w 1606"/>
                  <a:gd name="T35" fmla="*/ 877 h 877"/>
                  <a:gd name="T36" fmla="*/ 578 w 1606"/>
                  <a:gd name="T37" fmla="*/ 872 h 877"/>
                  <a:gd name="T38" fmla="*/ 610 w 1606"/>
                  <a:gd name="T39" fmla="*/ 855 h 877"/>
                  <a:gd name="T40" fmla="*/ 642 w 1606"/>
                  <a:gd name="T41" fmla="*/ 825 h 877"/>
                  <a:gd name="T42" fmla="*/ 674 w 1606"/>
                  <a:gd name="T43" fmla="*/ 780 h 877"/>
                  <a:gd name="T44" fmla="*/ 707 w 1606"/>
                  <a:gd name="T45" fmla="*/ 720 h 877"/>
                  <a:gd name="T46" fmla="*/ 739 w 1606"/>
                  <a:gd name="T47" fmla="*/ 646 h 877"/>
                  <a:gd name="T48" fmla="*/ 771 w 1606"/>
                  <a:gd name="T49" fmla="*/ 559 h 877"/>
                  <a:gd name="T50" fmla="*/ 803 w 1606"/>
                  <a:gd name="T51" fmla="*/ 462 h 877"/>
                  <a:gd name="T52" fmla="*/ 835 w 1606"/>
                  <a:gd name="T53" fmla="*/ 358 h 877"/>
                  <a:gd name="T54" fmla="*/ 867 w 1606"/>
                  <a:gd name="T55" fmla="*/ 256 h 877"/>
                  <a:gd name="T56" fmla="*/ 899 w 1606"/>
                  <a:gd name="T57" fmla="*/ 163 h 877"/>
                  <a:gd name="T58" fmla="*/ 931 w 1606"/>
                  <a:gd name="T59" fmla="*/ 87 h 877"/>
                  <a:gd name="T60" fmla="*/ 963 w 1606"/>
                  <a:gd name="T61" fmla="*/ 34 h 877"/>
                  <a:gd name="T62" fmla="*/ 996 w 1606"/>
                  <a:gd name="T63" fmla="*/ 9 h 877"/>
                  <a:gd name="T64" fmla="*/ 1028 w 1606"/>
                  <a:gd name="T65" fmla="*/ 13 h 877"/>
                  <a:gd name="T66" fmla="*/ 1060 w 1606"/>
                  <a:gd name="T67" fmla="*/ 46 h 877"/>
                  <a:gd name="T68" fmla="*/ 1092 w 1606"/>
                  <a:gd name="T69" fmla="*/ 102 h 877"/>
                  <a:gd name="T70" fmla="*/ 1124 w 1606"/>
                  <a:gd name="T71" fmla="*/ 175 h 877"/>
                  <a:gd name="T72" fmla="*/ 1156 w 1606"/>
                  <a:gd name="T73" fmla="*/ 256 h 877"/>
                  <a:gd name="T74" fmla="*/ 1188 w 1606"/>
                  <a:gd name="T75" fmla="*/ 335 h 877"/>
                  <a:gd name="T76" fmla="*/ 1220 w 1606"/>
                  <a:gd name="T77" fmla="*/ 405 h 877"/>
                  <a:gd name="T78" fmla="*/ 1252 w 1606"/>
                  <a:gd name="T79" fmla="*/ 459 h 877"/>
                  <a:gd name="T80" fmla="*/ 1285 w 1606"/>
                  <a:gd name="T81" fmla="*/ 492 h 877"/>
                  <a:gd name="T82" fmla="*/ 1317 w 1606"/>
                  <a:gd name="T83" fmla="*/ 504 h 877"/>
                  <a:gd name="T84" fmla="*/ 1349 w 1606"/>
                  <a:gd name="T85" fmla="*/ 495 h 877"/>
                  <a:gd name="T86" fmla="*/ 1381 w 1606"/>
                  <a:gd name="T87" fmla="*/ 466 h 877"/>
                  <a:gd name="T88" fmla="*/ 1413 w 1606"/>
                  <a:gd name="T89" fmla="*/ 421 h 877"/>
                  <a:gd name="T90" fmla="*/ 1445 w 1606"/>
                  <a:gd name="T91" fmla="*/ 363 h 877"/>
                  <a:gd name="T92" fmla="*/ 1477 w 1606"/>
                  <a:gd name="T93" fmla="*/ 296 h 877"/>
                  <a:gd name="T94" fmla="*/ 1509 w 1606"/>
                  <a:gd name="T95" fmla="*/ 223 h 877"/>
                  <a:gd name="T96" fmla="*/ 1541 w 1606"/>
                  <a:gd name="T97" fmla="*/ 148 h 877"/>
                  <a:gd name="T98" fmla="*/ 1574 w 1606"/>
                  <a:gd name="T99" fmla="*/ 73 h 877"/>
                  <a:gd name="T100" fmla="*/ 1606 w 1606"/>
                  <a:gd name="T10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77">
                    <a:moveTo>
                      <a:pt x="0" y="795"/>
                    </a:moveTo>
                    <a:lnTo>
                      <a:pt x="32" y="683"/>
                    </a:lnTo>
                    <a:lnTo>
                      <a:pt x="64" y="589"/>
                    </a:lnTo>
                    <a:lnTo>
                      <a:pt x="96" y="515"/>
                    </a:lnTo>
                    <a:lnTo>
                      <a:pt x="128" y="467"/>
                    </a:lnTo>
                    <a:lnTo>
                      <a:pt x="161" y="443"/>
                    </a:lnTo>
                    <a:lnTo>
                      <a:pt x="193" y="444"/>
                    </a:lnTo>
                    <a:lnTo>
                      <a:pt x="225" y="466"/>
                    </a:lnTo>
                    <a:lnTo>
                      <a:pt x="257" y="506"/>
                    </a:lnTo>
                    <a:lnTo>
                      <a:pt x="289" y="558"/>
                    </a:lnTo>
                    <a:lnTo>
                      <a:pt x="321" y="616"/>
                    </a:lnTo>
                    <a:lnTo>
                      <a:pt x="353" y="675"/>
                    </a:lnTo>
                    <a:lnTo>
                      <a:pt x="385" y="731"/>
                    </a:lnTo>
                    <a:lnTo>
                      <a:pt x="417" y="780"/>
                    </a:lnTo>
                    <a:lnTo>
                      <a:pt x="450" y="820"/>
                    </a:lnTo>
                    <a:lnTo>
                      <a:pt x="482" y="850"/>
                    </a:lnTo>
                    <a:lnTo>
                      <a:pt x="514" y="869"/>
                    </a:lnTo>
                    <a:lnTo>
                      <a:pt x="546" y="877"/>
                    </a:lnTo>
                    <a:lnTo>
                      <a:pt x="578" y="872"/>
                    </a:lnTo>
                    <a:lnTo>
                      <a:pt x="610" y="855"/>
                    </a:lnTo>
                    <a:lnTo>
                      <a:pt x="642" y="825"/>
                    </a:lnTo>
                    <a:lnTo>
                      <a:pt x="674" y="780"/>
                    </a:lnTo>
                    <a:lnTo>
                      <a:pt x="707" y="720"/>
                    </a:lnTo>
                    <a:lnTo>
                      <a:pt x="739" y="646"/>
                    </a:lnTo>
                    <a:lnTo>
                      <a:pt x="771" y="559"/>
                    </a:lnTo>
                    <a:lnTo>
                      <a:pt x="803" y="462"/>
                    </a:lnTo>
                    <a:lnTo>
                      <a:pt x="835" y="358"/>
                    </a:lnTo>
                    <a:lnTo>
                      <a:pt x="867" y="256"/>
                    </a:lnTo>
                    <a:lnTo>
                      <a:pt x="899" y="163"/>
                    </a:lnTo>
                    <a:lnTo>
                      <a:pt x="931" y="87"/>
                    </a:lnTo>
                    <a:lnTo>
                      <a:pt x="963" y="34"/>
                    </a:lnTo>
                    <a:lnTo>
                      <a:pt x="996" y="9"/>
                    </a:lnTo>
                    <a:lnTo>
                      <a:pt x="1028" y="13"/>
                    </a:lnTo>
                    <a:lnTo>
                      <a:pt x="1060" y="46"/>
                    </a:lnTo>
                    <a:lnTo>
                      <a:pt x="1092" y="102"/>
                    </a:lnTo>
                    <a:lnTo>
                      <a:pt x="1124" y="175"/>
                    </a:lnTo>
                    <a:lnTo>
                      <a:pt x="1156" y="256"/>
                    </a:lnTo>
                    <a:lnTo>
                      <a:pt x="1188" y="335"/>
                    </a:lnTo>
                    <a:lnTo>
                      <a:pt x="1220" y="405"/>
                    </a:lnTo>
                    <a:lnTo>
                      <a:pt x="1252" y="459"/>
                    </a:lnTo>
                    <a:lnTo>
                      <a:pt x="1285" y="492"/>
                    </a:lnTo>
                    <a:lnTo>
                      <a:pt x="1317" y="504"/>
                    </a:lnTo>
                    <a:lnTo>
                      <a:pt x="1349" y="495"/>
                    </a:lnTo>
                    <a:lnTo>
                      <a:pt x="1381" y="466"/>
                    </a:lnTo>
                    <a:lnTo>
                      <a:pt x="1413" y="421"/>
                    </a:lnTo>
                    <a:lnTo>
                      <a:pt x="1445" y="363"/>
                    </a:lnTo>
                    <a:lnTo>
                      <a:pt x="1477" y="296"/>
                    </a:lnTo>
                    <a:lnTo>
                      <a:pt x="1509" y="223"/>
                    </a:lnTo>
                    <a:lnTo>
                      <a:pt x="1541" y="148"/>
                    </a:lnTo>
                    <a:lnTo>
                      <a:pt x="1574" y="7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4" name="Freeform 128">
                <a:extLst>
                  <a:ext uri="{FF2B5EF4-FFF2-40B4-BE49-F238E27FC236}">
                    <a16:creationId xmlns:a16="http://schemas.microsoft.com/office/drawing/2014/main" id="{B1CDD1CE-77A8-7D81-B9F4-508622C2C661}"/>
                  </a:ext>
                </a:extLst>
              </p:cNvPr>
              <p:cNvSpPr>
                <a:spLocks/>
              </p:cNvSpPr>
              <p:nvPr/>
            </p:nvSpPr>
            <p:spPr bwMode="auto">
              <a:xfrm>
                <a:off x="2811" y="584"/>
                <a:ext cx="1606" cy="1058"/>
              </a:xfrm>
              <a:custGeom>
                <a:avLst/>
                <a:gdLst>
                  <a:gd name="T0" fmla="*/ 0 w 1606"/>
                  <a:gd name="T1" fmla="*/ 925 h 1058"/>
                  <a:gd name="T2" fmla="*/ 32 w 1606"/>
                  <a:gd name="T3" fmla="*/ 859 h 1058"/>
                  <a:gd name="T4" fmla="*/ 64 w 1606"/>
                  <a:gd name="T5" fmla="*/ 797 h 1058"/>
                  <a:gd name="T6" fmla="*/ 96 w 1606"/>
                  <a:gd name="T7" fmla="*/ 741 h 1058"/>
                  <a:gd name="T8" fmla="*/ 128 w 1606"/>
                  <a:gd name="T9" fmla="*/ 691 h 1058"/>
                  <a:gd name="T10" fmla="*/ 161 w 1606"/>
                  <a:gd name="T11" fmla="*/ 650 h 1058"/>
                  <a:gd name="T12" fmla="*/ 193 w 1606"/>
                  <a:gd name="T13" fmla="*/ 619 h 1058"/>
                  <a:gd name="T14" fmla="*/ 225 w 1606"/>
                  <a:gd name="T15" fmla="*/ 603 h 1058"/>
                  <a:gd name="T16" fmla="*/ 257 w 1606"/>
                  <a:gd name="T17" fmla="*/ 601 h 1058"/>
                  <a:gd name="T18" fmla="*/ 289 w 1606"/>
                  <a:gd name="T19" fmla="*/ 618 h 1058"/>
                  <a:gd name="T20" fmla="*/ 321 w 1606"/>
                  <a:gd name="T21" fmla="*/ 652 h 1058"/>
                  <a:gd name="T22" fmla="*/ 353 w 1606"/>
                  <a:gd name="T23" fmla="*/ 704 h 1058"/>
                  <a:gd name="T24" fmla="*/ 385 w 1606"/>
                  <a:gd name="T25" fmla="*/ 771 h 1058"/>
                  <a:gd name="T26" fmla="*/ 417 w 1606"/>
                  <a:gd name="T27" fmla="*/ 846 h 1058"/>
                  <a:gd name="T28" fmla="*/ 450 w 1606"/>
                  <a:gd name="T29" fmla="*/ 923 h 1058"/>
                  <a:gd name="T30" fmla="*/ 482 w 1606"/>
                  <a:gd name="T31" fmla="*/ 990 h 1058"/>
                  <a:gd name="T32" fmla="*/ 514 w 1606"/>
                  <a:gd name="T33" fmla="*/ 1038 h 1058"/>
                  <a:gd name="T34" fmla="*/ 546 w 1606"/>
                  <a:gd name="T35" fmla="*/ 1058 h 1058"/>
                  <a:gd name="T36" fmla="*/ 578 w 1606"/>
                  <a:gd name="T37" fmla="*/ 1047 h 1058"/>
                  <a:gd name="T38" fmla="*/ 610 w 1606"/>
                  <a:gd name="T39" fmla="*/ 1002 h 1058"/>
                  <a:gd name="T40" fmla="*/ 642 w 1606"/>
                  <a:gd name="T41" fmla="*/ 930 h 1058"/>
                  <a:gd name="T42" fmla="*/ 674 w 1606"/>
                  <a:gd name="T43" fmla="*/ 837 h 1058"/>
                  <a:gd name="T44" fmla="*/ 707 w 1606"/>
                  <a:gd name="T45" fmla="*/ 733 h 1058"/>
                  <a:gd name="T46" fmla="*/ 739 w 1606"/>
                  <a:gd name="T47" fmla="*/ 625 h 1058"/>
                  <a:gd name="T48" fmla="*/ 771 w 1606"/>
                  <a:gd name="T49" fmla="*/ 523 h 1058"/>
                  <a:gd name="T50" fmla="*/ 803 w 1606"/>
                  <a:gd name="T51" fmla="*/ 429 h 1058"/>
                  <a:gd name="T52" fmla="*/ 835 w 1606"/>
                  <a:gd name="T53" fmla="*/ 349 h 1058"/>
                  <a:gd name="T54" fmla="*/ 867 w 1606"/>
                  <a:gd name="T55" fmla="*/ 283 h 1058"/>
                  <a:gd name="T56" fmla="*/ 899 w 1606"/>
                  <a:gd name="T57" fmla="*/ 230 h 1058"/>
                  <a:gd name="T58" fmla="*/ 931 w 1606"/>
                  <a:gd name="T59" fmla="*/ 190 h 1058"/>
                  <a:gd name="T60" fmla="*/ 963 w 1606"/>
                  <a:gd name="T61" fmla="*/ 163 h 1058"/>
                  <a:gd name="T62" fmla="*/ 996 w 1606"/>
                  <a:gd name="T63" fmla="*/ 148 h 1058"/>
                  <a:gd name="T64" fmla="*/ 1028 w 1606"/>
                  <a:gd name="T65" fmla="*/ 144 h 1058"/>
                  <a:gd name="T66" fmla="*/ 1060 w 1606"/>
                  <a:gd name="T67" fmla="*/ 150 h 1058"/>
                  <a:gd name="T68" fmla="*/ 1092 w 1606"/>
                  <a:gd name="T69" fmla="*/ 167 h 1058"/>
                  <a:gd name="T70" fmla="*/ 1124 w 1606"/>
                  <a:gd name="T71" fmla="*/ 193 h 1058"/>
                  <a:gd name="T72" fmla="*/ 1156 w 1606"/>
                  <a:gd name="T73" fmla="*/ 228 h 1058"/>
                  <a:gd name="T74" fmla="*/ 1188 w 1606"/>
                  <a:gd name="T75" fmla="*/ 271 h 1058"/>
                  <a:gd name="T76" fmla="*/ 1220 w 1606"/>
                  <a:gd name="T77" fmla="*/ 321 h 1058"/>
                  <a:gd name="T78" fmla="*/ 1252 w 1606"/>
                  <a:gd name="T79" fmla="*/ 374 h 1058"/>
                  <a:gd name="T80" fmla="*/ 1285 w 1606"/>
                  <a:gd name="T81" fmla="*/ 427 h 1058"/>
                  <a:gd name="T82" fmla="*/ 1317 w 1606"/>
                  <a:gd name="T83" fmla="*/ 477 h 1058"/>
                  <a:gd name="T84" fmla="*/ 1349 w 1606"/>
                  <a:gd name="T85" fmla="*/ 518 h 1058"/>
                  <a:gd name="T86" fmla="*/ 1381 w 1606"/>
                  <a:gd name="T87" fmla="*/ 545 h 1058"/>
                  <a:gd name="T88" fmla="*/ 1413 w 1606"/>
                  <a:gd name="T89" fmla="*/ 553 h 1058"/>
                  <a:gd name="T90" fmla="*/ 1445 w 1606"/>
                  <a:gd name="T91" fmla="*/ 537 h 1058"/>
                  <a:gd name="T92" fmla="*/ 1477 w 1606"/>
                  <a:gd name="T93" fmla="*/ 491 h 1058"/>
                  <a:gd name="T94" fmla="*/ 1509 w 1606"/>
                  <a:gd name="T95" fmla="*/ 414 h 1058"/>
                  <a:gd name="T96" fmla="*/ 1541 w 1606"/>
                  <a:gd name="T97" fmla="*/ 305 h 1058"/>
                  <a:gd name="T98" fmla="*/ 1574 w 1606"/>
                  <a:gd name="T99" fmla="*/ 166 h 1058"/>
                  <a:gd name="T100" fmla="*/ 1606 w 1606"/>
                  <a:gd name="T101"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58">
                    <a:moveTo>
                      <a:pt x="0" y="925"/>
                    </a:moveTo>
                    <a:lnTo>
                      <a:pt x="32" y="859"/>
                    </a:lnTo>
                    <a:lnTo>
                      <a:pt x="64" y="797"/>
                    </a:lnTo>
                    <a:lnTo>
                      <a:pt x="96" y="741"/>
                    </a:lnTo>
                    <a:lnTo>
                      <a:pt x="128" y="691"/>
                    </a:lnTo>
                    <a:lnTo>
                      <a:pt x="161" y="650"/>
                    </a:lnTo>
                    <a:lnTo>
                      <a:pt x="193" y="619"/>
                    </a:lnTo>
                    <a:lnTo>
                      <a:pt x="225" y="603"/>
                    </a:lnTo>
                    <a:lnTo>
                      <a:pt x="257" y="601"/>
                    </a:lnTo>
                    <a:lnTo>
                      <a:pt x="289" y="618"/>
                    </a:lnTo>
                    <a:lnTo>
                      <a:pt x="321" y="652"/>
                    </a:lnTo>
                    <a:lnTo>
                      <a:pt x="353" y="704"/>
                    </a:lnTo>
                    <a:lnTo>
                      <a:pt x="385" y="771"/>
                    </a:lnTo>
                    <a:lnTo>
                      <a:pt x="417" y="846"/>
                    </a:lnTo>
                    <a:lnTo>
                      <a:pt x="450" y="923"/>
                    </a:lnTo>
                    <a:lnTo>
                      <a:pt x="482" y="990"/>
                    </a:lnTo>
                    <a:lnTo>
                      <a:pt x="514" y="1038"/>
                    </a:lnTo>
                    <a:lnTo>
                      <a:pt x="546" y="1058"/>
                    </a:lnTo>
                    <a:lnTo>
                      <a:pt x="578" y="1047"/>
                    </a:lnTo>
                    <a:lnTo>
                      <a:pt x="610" y="1002"/>
                    </a:lnTo>
                    <a:lnTo>
                      <a:pt x="642" y="930"/>
                    </a:lnTo>
                    <a:lnTo>
                      <a:pt x="674" y="837"/>
                    </a:lnTo>
                    <a:lnTo>
                      <a:pt x="707" y="733"/>
                    </a:lnTo>
                    <a:lnTo>
                      <a:pt x="739" y="625"/>
                    </a:lnTo>
                    <a:lnTo>
                      <a:pt x="771" y="523"/>
                    </a:lnTo>
                    <a:lnTo>
                      <a:pt x="803" y="429"/>
                    </a:lnTo>
                    <a:lnTo>
                      <a:pt x="835" y="349"/>
                    </a:lnTo>
                    <a:lnTo>
                      <a:pt x="867" y="283"/>
                    </a:lnTo>
                    <a:lnTo>
                      <a:pt x="899" y="230"/>
                    </a:lnTo>
                    <a:lnTo>
                      <a:pt x="931" y="190"/>
                    </a:lnTo>
                    <a:lnTo>
                      <a:pt x="963" y="163"/>
                    </a:lnTo>
                    <a:lnTo>
                      <a:pt x="996" y="148"/>
                    </a:lnTo>
                    <a:lnTo>
                      <a:pt x="1028" y="144"/>
                    </a:lnTo>
                    <a:lnTo>
                      <a:pt x="1060" y="150"/>
                    </a:lnTo>
                    <a:lnTo>
                      <a:pt x="1092" y="167"/>
                    </a:lnTo>
                    <a:lnTo>
                      <a:pt x="1124" y="193"/>
                    </a:lnTo>
                    <a:lnTo>
                      <a:pt x="1156" y="228"/>
                    </a:lnTo>
                    <a:lnTo>
                      <a:pt x="1188" y="271"/>
                    </a:lnTo>
                    <a:lnTo>
                      <a:pt x="1220" y="321"/>
                    </a:lnTo>
                    <a:lnTo>
                      <a:pt x="1252" y="374"/>
                    </a:lnTo>
                    <a:lnTo>
                      <a:pt x="1285" y="427"/>
                    </a:lnTo>
                    <a:lnTo>
                      <a:pt x="1317" y="477"/>
                    </a:lnTo>
                    <a:lnTo>
                      <a:pt x="1349" y="518"/>
                    </a:lnTo>
                    <a:lnTo>
                      <a:pt x="1381" y="545"/>
                    </a:lnTo>
                    <a:lnTo>
                      <a:pt x="1413" y="553"/>
                    </a:lnTo>
                    <a:lnTo>
                      <a:pt x="1445" y="537"/>
                    </a:lnTo>
                    <a:lnTo>
                      <a:pt x="1477" y="491"/>
                    </a:lnTo>
                    <a:lnTo>
                      <a:pt x="1509" y="414"/>
                    </a:lnTo>
                    <a:lnTo>
                      <a:pt x="1541" y="305"/>
                    </a:lnTo>
                    <a:lnTo>
                      <a:pt x="1574" y="16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5" name="Freeform 129">
                <a:extLst>
                  <a:ext uri="{FF2B5EF4-FFF2-40B4-BE49-F238E27FC236}">
                    <a16:creationId xmlns:a16="http://schemas.microsoft.com/office/drawing/2014/main" id="{ED7A197D-B990-97B1-9329-8B9229F92963}"/>
                  </a:ext>
                </a:extLst>
              </p:cNvPr>
              <p:cNvSpPr>
                <a:spLocks/>
              </p:cNvSpPr>
              <p:nvPr/>
            </p:nvSpPr>
            <p:spPr bwMode="auto">
              <a:xfrm>
                <a:off x="2811" y="583"/>
                <a:ext cx="1606" cy="902"/>
              </a:xfrm>
              <a:custGeom>
                <a:avLst/>
                <a:gdLst>
                  <a:gd name="T0" fmla="*/ 0 w 1606"/>
                  <a:gd name="T1" fmla="*/ 874 h 902"/>
                  <a:gd name="T2" fmla="*/ 32 w 1606"/>
                  <a:gd name="T3" fmla="*/ 829 h 902"/>
                  <a:gd name="T4" fmla="*/ 64 w 1606"/>
                  <a:gd name="T5" fmla="*/ 779 h 902"/>
                  <a:gd name="T6" fmla="*/ 96 w 1606"/>
                  <a:gd name="T7" fmla="*/ 727 h 902"/>
                  <a:gd name="T8" fmla="*/ 128 w 1606"/>
                  <a:gd name="T9" fmla="*/ 675 h 902"/>
                  <a:gd name="T10" fmla="*/ 161 w 1606"/>
                  <a:gd name="T11" fmla="*/ 628 h 902"/>
                  <a:gd name="T12" fmla="*/ 193 w 1606"/>
                  <a:gd name="T13" fmla="*/ 590 h 902"/>
                  <a:gd name="T14" fmla="*/ 225 w 1606"/>
                  <a:gd name="T15" fmla="*/ 569 h 902"/>
                  <a:gd name="T16" fmla="*/ 257 w 1606"/>
                  <a:gd name="T17" fmla="*/ 570 h 902"/>
                  <a:gd name="T18" fmla="*/ 289 w 1606"/>
                  <a:gd name="T19" fmla="*/ 598 h 902"/>
                  <a:gd name="T20" fmla="*/ 321 w 1606"/>
                  <a:gd name="T21" fmla="*/ 649 h 902"/>
                  <a:gd name="T22" fmla="*/ 353 w 1606"/>
                  <a:gd name="T23" fmla="*/ 715 h 902"/>
                  <a:gd name="T24" fmla="*/ 385 w 1606"/>
                  <a:gd name="T25" fmla="*/ 784 h 902"/>
                  <a:gd name="T26" fmla="*/ 417 w 1606"/>
                  <a:gd name="T27" fmla="*/ 842 h 902"/>
                  <a:gd name="T28" fmla="*/ 450 w 1606"/>
                  <a:gd name="T29" fmla="*/ 881 h 902"/>
                  <a:gd name="T30" fmla="*/ 482 w 1606"/>
                  <a:gd name="T31" fmla="*/ 900 h 902"/>
                  <a:gd name="T32" fmla="*/ 514 w 1606"/>
                  <a:gd name="T33" fmla="*/ 902 h 902"/>
                  <a:gd name="T34" fmla="*/ 546 w 1606"/>
                  <a:gd name="T35" fmla="*/ 892 h 902"/>
                  <a:gd name="T36" fmla="*/ 578 w 1606"/>
                  <a:gd name="T37" fmla="*/ 875 h 902"/>
                  <a:gd name="T38" fmla="*/ 610 w 1606"/>
                  <a:gd name="T39" fmla="*/ 855 h 902"/>
                  <a:gd name="T40" fmla="*/ 642 w 1606"/>
                  <a:gd name="T41" fmla="*/ 832 h 902"/>
                  <a:gd name="T42" fmla="*/ 674 w 1606"/>
                  <a:gd name="T43" fmla="*/ 808 h 902"/>
                  <a:gd name="T44" fmla="*/ 707 w 1606"/>
                  <a:gd name="T45" fmla="*/ 777 h 902"/>
                  <a:gd name="T46" fmla="*/ 739 w 1606"/>
                  <a:gd name="T47" fmla="*/ 737 h 902"/>
                  <a:gd name="T48" fmla="*/ 771 w 1606"/>
                  <a:gd name="T49" fmla="*/ 678 h 902"/>
                  <a:gd name="T50" fmla="*/ 803 w 1606"/>
                  <a:gd name="T51" fmla="*/ 594 h 902"/>
                  <a:gd name="T52" fmla="*/ 835 w 1606"/>
                  <a:gd name="T53" fmla="*/ 483 h 902"/>
                  <a:gd name="T54" fmla="*/ 867 w 1606"/>
                  <a:gd name="T55" fmla="*/ 352 h 902"/>
                  <a:gd name="T56" fmla="*/ 899 w 1606"/>
                  <a:gd name="T57" fmla="*/ 218 h 902"/>
                  <a:gd name="T58" fmla="*/ 931 w 1606"/>
                  <a:gd name="T59" fmla="*/ 104 h 902"/>
                  <a:gd name="T60" fmla="*/ 963 w 1606"/>
                  <a:gd name="T61" fmla="*/ 30 h 902"/>
                  <a:gd name="T62" fmla="*/ 996 w 1606"/>
                  <a:gd name="T63" fmla="*/ 0 h 902"/>
                  <a:gd name="T64" fmla="*/ 1028 w 1606"/>
                  <a:gd name="T65" fmla="*/ 11 h 902"/>
                  <a:gd name="T66" fmla="*/ 1060 w 1606"/>
                  <a:gd name="T67" fmla="*/ 54 h 902"/>
                  <a:gd name="T68" fmla="*/ 1092 w 1606"/>
                  <a:gd name="T69" fmla="*/ 118 h 902"/>
                  <a:gd name="T70" fmla="*/ 1124 w 1606"/>
                  <a:gd name="T71" fmla="*/ 193 h 902"/>
                  <a:gd name="T72" fmla="*/ 1156 w 1606"/>
                  <a:gd name="T73" fmla="*/ 273 h 902"/>
                  <a:gd name="T74" fmla="*/ 1188 w 1606"/>
                  <a:gd name="T75" fmla="*/ 350 h 902"/>
                  <a:gd name="T76" fmla="*/ 1220 w 1606"/>
                  <a:gd name="T77" fmla="*/ 421 h 902"/>
                  <a:gd name="T78" fmla="*/ 1252 w 1606"/>
                  <a:gd name="T79" fmla="*/ 482 h 902"/>
                  <a:gd name="T80" fmla="*/ 1285 w 1606"/>
                  <a:gd name="T81" fmla="*/ 531 h 902"/>
                  <a:gd name="T82" fmla="*/ 1317 w 1606"/>
                  <a:gd name="T83" fmla="*/ 565 h 902"/>
                  <a:gd name="T84" fmla="*/ 1349 w 1606"/>
                  <a:gd name="T85" fmla="*/ 583 h 902"/>
                  <a:gd name="T86" fmla="*/ 1381 w 1606"/>
                  <a:gd name="T87" fmla="*/ 585 h 902"/>
                  <a:gd name="T88" fmla="*/ 1413 w 1606"/>
                  <a:gd name="T89" fmla="*/ 569 h 902"/>
                  <a:gd name="T90" fmla="*/ 1445 w 1606"/>
                  <a:gd name="T91" fmla="*/ 537 h 902"/>
                  <a:gd name="T92" fmla="*/ 1477 w 1606"/>
                  <a:gd name="T93" fmla="*/ 489 h 902"/>
                  <a:gd name="T94" fmla="*/ 1509 w 1606"/>
                  <a:gd name="T95" fmla="*/ 425 h 902"/>
                  <a:gd name="T96" fmla="*/ 1541 w 1606"/>
                  <a:gd name="T97" fmla="*/ 349 h 902"/>
                  <a:gd name="T98" fmla="*/ 1574 w 1606"/>
                  <a:gd name="T99" fmla="*/ 261 h 902"/>
                  <a:gd name="T100" fmla="*/ 1606 w 1606"/>
                  <a:gd name="T101" fmla="*/ 166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02">
                    <a:moveTo>
                      <a:pt x="0" y="874"/>
                    </a:moveTo>
                    <a:lnTo>
                      <a:pt x="32" y="829"/>
                    </a:lnTo>
                    <a:lnTo>
                      <a:pt x="64" y="779"/>
                    </a:lnTo>
                    <a:lnTo>
                      <a:pt x="96" y="727"/>
                    </a:lnTo>
                    <a:lnTo>
                      <a:pt x="128" y="675"/>
                    </a:lnTo>
                    <a:lnTo>
                      <a:pt x="161" y="628"/>
                    </a:lnTo>
                    <a:lnTo>
                      <a:pt x="193" y="590"/>
                    </a:lnTo>
                    <a:lnTo>
                      <a:pt x="225" y="569"/>
                    </a:lnTo>
                    <a:lnTo>
                      <a:pt x="257" y="570"/>
                    </a:lnTo>
                    <a:lnTo>
                      <a:pt x="289" y="598"/>
                    </a:lnTo>
                    <a:lnTo>
                      <a:pt x="321" y="649"/>
                    </a:lnTo>
                    <a:lnTo>
                      <a:pt x="353" y="715"/>
                    </a:lnTo>
                    <a:lnTo>
                      <a:pt x="385" y="784"/>
                    </a:lnTo>
                    <a:lnTo>
                      <a:pt x="417" y="842"/>
                    </a:lnTo>
                    <a:lnTo>
                      <a:pt x="450" y="881"/>
                    </a:lnTo>
                    <a:lnTo>
                      <a:pt x="482" y="900"/>
                    </a:lnTo>
                    <a:lnTo>
                      <a:pt x="514" y="902"/>
                    </a:lnTo>
                    <a:lnTo>
                      <a:pt x="546" y="892"/>
                    </a:lnTo>
                    <a:lnTo>
                      <a:pt x="578" y="875"/>
                    </a:lnTo>
                    <a:lnTo>
                      <a:pt x="610" y="855"/>
                    </a:lnTo>
                    <a:lnTo>
                      <a:pt x="642" y="832"/>
                    </a:lnTo>
                    <a:lnTo>
                      <a:pt x="674" y="808"/>
                    </a:lnTo>
                    <a:lnTo>
                      <a:pt x="707" y="777"/>
                    </a:lnTo>
                    <a:lnTo>
                      <a:pt x="739" y="737"/>
                    </a:lnTo>
                    <a:lnTo>
                      <a:pt x="771" y="678"/>
                    </a:lnTo>
                    <a:lnTo>
                      <a:pt x="803" y="594"/>
                    </a:lnTo>
                    <a:lnTo>
                      <a:pt x="835" y="483"/>
                    </a:lnTo>
                    <a:lnTo>
                      <a:pt x="867" y="352"/>
                    </a:lnTo>
                    <a:lnTo>
                      <a:pt x="899" y="218"/>
                    </a:lnTo>
                    <a:lnTo>
                      <a:pt x="931" y="104"/>
                    </a:lnTo>
                    <a:lnTo>
                      <a:pt x="963" y="30"/>
                    </a:lnTo>
                    <a:lnTo>
                      <a:pt x="996" y="0"/>
                    </a:lnTo>
                    <a:lnTo>
                      <a:pt x="1028" y="11"/>
                    </a:lnTo>
                    <a:lnTo>
                      <a:pt x="1060" y="54"/>
                    </a:lnTo>
                    <a:lnTo>
                      <a:pt x="1092" y="118"/>
                    </a:lnTo>
                    <a:lnTo>
                      <a:pt x="1124" y="193"/>
                    </a:lnTo>
                    <a:lnTo>
                      <a:pt x="1156" y="273"/>
                    </a:lnTo>
                    <a:lnTo>
                      <a:pt x="1188" y="350"/>
                    </a:lnTo>
                    <a:lnTo>
                      <a:pt x="1220" y="421"/>
                    </a:lnTo>
                    <a:lnTo>
                      <a:pt x="1252" y="482"/>
                    </a:lnTo>
                    <a:lnTo>
                      <a:pt x="1285" y="531"/>
                    </a:lnTo>
                    <a:lnTo>
                      <a:pt x="1317" y="565"/>
                    </a:lnTo>
                    <a:lnTo>
                      <a:pt x="1349" y="583"/>
                    </a:lnTo>
                    <a:lnTo>
                      <a:pt x="1381" y="585"/>
                    </a:lnTo>
                    <a:lnTo>
                      <a:pt x="1413" y="569"/>
                    </a:lnTo>
                    <a:lnTo>
                      <a:pt x="1445" y="537"/>
                    </a:lnTo>
                    <a:lnTo>
                      <a:pt x="1477" y="489"/>
                    </a:lnTo>
                    <a:lnTo>
                      <a:pt x="1509" y="425"/>
                    </a:lnTo>
                    <a:lnTo>
                      <a:pt x="1541" y="349"/>
                    </a:lnTo>
                    <a:lnTo>
                      <a:pt x="1574" y="261"/>
                    </a:lnTo>
                    <a:lnTo>
                      <a:pt x="1606" y="16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6" name="Freeform 130">
                <a:extLst>
                  <a:ext uri="{FF2B5EF4-FFF2-40B4-BE49-F238E27FC236}">
                    <a16:creationId xmlns:a16="http://schemas.microsoft.com/office/drawing/2014/main" id="{B22E9358-CF30-CAAC-E430-9455D94B7873}"/>
                  </a:ext>
                </a:extLst>
              </p:cNvPr>
              <p:cNvSpPr>
                <a:spLocks/>
              </p:cNvSpPr>
              <p:nvPr/>
            </p:nvSpPr>
            <p:spPr bwMode="auto">
              <a:xfrm>
                <a:off x="2811" y="704"/>
                <a:ext cx="1606" cy="921"/>
              </a:xfrm>
              <a:custGeom>
                <a:avLst/>
                <a:gdLst>
                  <a:gd name="T0" fmla="*/ 0 w 1606"/>
                  <a:gd name="T1" fmla="*/ 910 h 921"/>
                  <a:gd name="T2" fmla="*/ 32 w 1606"/>
                  <a:gd name="T3" fmla="*/ 813 h 921"/>
                  <a:gd name="T4" fmla="*/ 64 w 1606"/>
                  <a:gd name="T5" fmla="*/ 719 h 921"/>
                  <a:gd name="T6" fmla="*/ 96 w 1606"/>
                  <a:gd name="T7" fmla="*/ 630 h 921"/>
                  <a:gd name="T8" fmla="*/ 128 w 1606"/>
                  <a:gd name="T9" fmla="*/ 547 h 921"/>
                  <a:gd name="T10" fmla="*/ 161 w 1606"/>
                  <a:gd name="T11" fmla="*/ 473 h 921"/>
                  <a:gd name="T12" fmla="*/ 193 w 1606"/>
                  <a:gd name="T13" fmla="*/ 412 h 921"/>
                  <a:gd name="T14" fmla="*/ 225 w 1606"/>
                  <a:gd name="T15" fmla="*/ 365 h 921"/>
                  <a:gd name="T16" fmla="*/ 257 w 1606"/>
                  <a:gd name="T17" fmla="*/ 338 h 921"/>
                  <a:gd name="T18" fmla="*/ 289 w 1606"/>
                  <a:gd name="T19" fmla="*/ 335 h 921"/>
                  <a:gd name="T20" fmla="*/ 321 w 1606"/>
                  <a:gd name="T21" fmla="*/ 359 h 921"/>
                  <a:gd name="T22" fmla="*/ 353 w 1606"/>
                  <a:gd name="T23" fmla="*/ 413 h 921"/>
                  <a:gd name="T24" fmla="*/ 385 w 1606"/>
                  <a:gd name="T25" fmla="*/ 496 h 921"/>
                  <a:gd name="T26" fmla="*/ 417 w 1606"/>
                  <a:gd name="T27" fmla="*/ 600 h 921"/>
                  <a:gd name="T28" fmla="*/ 450 w 1606"/>
                  <a:gd name="T29" fmla="*/ 713 h 921"/>
                  <a:gd name="T30" fmla="*/ 482 w 1606"/>
                  <a:gd name="T31" fmla="*/ 816 h 921"/>
                  <a:gd name="T32" fmla="*/ 514 w 1606"/>
                  <a:gd name="T33" fmla="*/ 890 h 921"/>
                  <a:gd name="T34" fmla="*/ 546 w 1606"/>
                  <a:gd name="T35" fmla="*/ 921 h 921"/>
                  <a:gd name="T36" fmla="*/ 578 w 1606"/>
                  <a:gd name="T37" fmla="*/ 904 h 921"/>
                  <a:gd name="T38" fmla="*/ 610 w 1606"/>
                  <a:gd name="T39" fmla="*/ 843 h 921"/>
                  <a:gd name="T40" fmla="*/ 642 w 1606"/>
                  <a:gd name="T41" fmla="*/ 751 h 921"/>
                  <a:gd name="T42" fmla="*/ 674 w 1606"/>
                  <a:gd name="T43" fmla="*/ 644 h 921"/>
                  <a:gd name="T44" fmla="*/ 707 w 1606"/>
                  <a:gd name="T45" fmla="*/ 536 h 921"/>
                  <a:gd name="T46" fmla="*/ 739 w 1606"/>
                  <a:gd name="T47" fmla="*/ 437 h 921"/>
                  <a:gd name="T48" fmla="*/ 771 w 1606"/>
                  <a:gd name="T49" fmla="*/ 352 h 921"/>
                  <a:gd name="T50" fmla="*/ 803 w 1606"/>
                  <a:gd name="T51" fmla="*/ 283 h 921"/>
                  <a:gd name="T52" fmla="*/ 835 w 1606"/>
                  <a:gd name="T53" fmla="*/ 228 h 921"/>
                  <a:gd name="T54" fmla="*/ 867 w 1606"/>
                  <a:gd name="T55" fmla="*/ 186 h 921"/>
                  <a:gd name="T56" fmla="*/ 899 w 1606"/>
                  <a:gd name="T57" fmla="*/ 154 h 921"/>
                  <a:gd name="T58" fmla="*/ 931 w 1606"/>
                  <a:gd name="T59" fmla="*/ 132 h 921"/>
                  <a:gd name="T60" fmla="*/ 963 w 1606"/>
                  <a:gd name="T61" fmla="*/ 119 h 921"/>
                  <a:gd name="T62" fmla="*/ 996 w 1606"/>
                  <a:gd name="T63" fmla="*/ 113 h 921"/>
                  <a:gd name="T64" fmla="*/ 1028 w 1606"/>
                  <a:gd name="T65" fmla="*/ 115 h 921"/>
                  <a:gd name="T66" fmla="*/ 1060 w 1606"/>
                  <a:gd name="T67" fmla="*/ 125 h 921"/>
                  <a:gd name="T68" fmla="*/ 1092 w 1606"/>
                  <a:gd name="T69" fmla="*/ 144 h 921"/>
                  <a:gd name="T70" fmla="*/ 1124 w 1606"/>
                  <a:gd name="T71" fmla="*/ 169 h 921"/>
                  <a:gd name="T72" fmla="*/ 1156 w 1606"/>
                  <a:gd name="T73" fmla="*/ 202 h 921"/>
                  <a:gd name="T74" fmla="*/ 1188 w 1606"/>
                  <a:gd name="T75" fmla="*/ 241 h 921"/>
                  <a:gd name="T76" fmla="*/ 1220 w 1606"/>
                  <a:gd name="T77" fmla="*/ 283 h 921"/>
                  <a:gd name="T78" fmla="*/ 1252 w 1606"/>
                  <a:gd name="T79" fmla="*/ 325 h 921"/>
                  <a:gd name="T80" fmla="*/ 1285 w 1606"/>
                  <a:gd name="T81" fmla="*/ 364 h 921"/>
                  <a:gd name="T82" fmla="*/ 1317 w 1606"/>
                  <a:gd name="T83" fmla="*/ 396 h 921"/>
                  <a:gd name="T84" fmla="*/ 1349 w 1606"/>
                  <a:gd name="T85" fmla="*/ 416 h 921"/>
                  <a:gd name="T86" fmla="*/ 1381 w 1606"/>
                  <a:gd name="T87" fmla="*/ 423 h 921"/>
                  <a:gd name="T88" fmla="*/ 1413 w 1606"/>
                  <a:gd name="T89" fmla="*/ 413 h 921"/>
                  <a:gd name="T90" fmla="*/ 1445 w 1606"/>
                  <a:gd name="T91" fmla="*/ 384 h 921"/>
                  <a:gd name="T92" fmla="*/ 1477 w 1606"/>
                  <a:gd name="T93" fmla="*/ 338 h 921"/>
                  <a:gd name="T94" fmla="*/ 1509 w 1606"/>
                  <a:gd name="T95" fmla="*/ 275 h 921"/>
                  <a:gd name="T96" fmla="*/ 1541 w 1606"/>
                  <a:gd name="T97" fmla="*/ 196 h 921"/>
                  <a:gd name="T98" fmla="*/ 1574 w 1606"/>
                  <a:gd name="T99" fmla="*/ 104 h 921"/>
                  <a:gd name="T100" fmla="*/ 1606 w 1606"/>
                  <a:gd name="T101"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21">
                    <a:moveTo>
                      <a:pt x="0" y="910"/>
                    </a:moveTo>
                    <a:lnTo>
                      <a:pt x="32" y="813"/>
                    </a:lnTo>
                    <a:lnTo>
                      <a:pt x="64" y="719"/>
                    </a:lnTo>
                    <a:lnTo>
                      <a:pt x="96" y="630"/>
                    </a:lnTo>
                    <a:lnTo>
                      <a:pt x="128" y="547"/>
                    </a:lnTo>
                    <a:lnTo>
                      <a:pt x="161" y="473"/>
                    </a:lnTo>
                    <a:lnTo>
                      <a:pt x="193" y="412"/>
                    </a:lnTo>
                    <a:lnTo>
                      <a:pt x="225" y="365"/>
                    </a:lnTo>
                    <a:lnTo>
                      <a:pt x="257" y="338"/>
                    </a:lnTo>
                    <a:lnTo>
                      <a:pt x="289" y="335"/>
                    </a:lnTo>
                    <a:lnTo>
                      <a:pt x="321" y="359"/>
                    </a:lnTo>
                    <a:lnTo>
                      <a:pt x="353" y="413"/>
                    </a:lnTo>
                    <a:lnTo>
                      <a:pt x="385" y="496"/>
                    </a:lnTo>
                    <a:lnTo>
                      <a:pt x="417" y="600"/>
                    </a:lnTo>
                    <a:lnTo>
                      <a:pt x="450" y="713"/>
                    </a:lnTo>
                    <a:lnTo>
                      <a:pt x="482" y="816"/>
                    </a:lnTo>
                    <a:lnTo>
                      <a:pt x="514" y="890"/>
                    </a:lnTo>
                    <a:lnTo>
                      <a:pt x="546" y="921"/>
                    </a:lnTo>
                    <a:lnTo>
                      <a:pt x="578" y="904"/>
                    </a:lnTo>
                    <a:lnTo>
                      <a:pt x="610" y="843"/>
                    </a:lnTo>
                    <a:lnTo>
                      <a:pt x="642" y="751"/>
                    </a:lnTo>
                    <a:lnTo>
                      <a:pt x="674" y="644"/>
                    </a:lnTo>
                    <a:lnTo>
                      <a:pt x="707" y="536"/>
                    </a:lnTo>
                    <a:lnTo>
                      <a:pt x="739" y="437"/>
                    </a:lnTo>
                    <a:lnTo>
                      <a:pt x="771" y="352"/>
                    </a:lnTo>
                    <a:lnTo>
                      <a:pt x="803" y="283"/>
                    </a:lnTo>
                    <a:lnTo>
                      <a:pt x="835" y="228"/>
                    </a:lnTo>
                    <a:lnTo>
                      <a:pt x="867" y="186"/>
                    </a:lnTo>
                    <a:lnTo>
                      <a:pt x="899" y="154"/>
                    </a:lnTo>
                    <a:lnTo>
                      <a:pt x="931" y="132"/>
                    </a:lnTo>
                    <a:lnTo>
                      <a:pt x="963" y="119"/>
                    </a:lnTo>
                    <a:lnTo>
                      <a:pt x="996" y="113"/>
                    </a:lnTo>
                    <a:lnTo>
                      <a:pt x="1028" y="115"/>
                    </a:lnTo>
                    <a:lnTo>
                      <a:pt x="1060" y="125"/>
                    </a:lnTo>
                    <a:lnTo>
                      <a:pt x="1092" y="144"/>
                    </a:lnTo>
                    <a:lnTo>
                      <a:pt x="1124" y="169"/>
                    </a:lnTo>
                    <a:lnTo>
                      <a:pt x="1156" y="202"/>
                    </a:lnTo>
                    <a:lnTo>
                      <a:pt x="1188" y="241"/>
                    </a:lnTo>
                    <a:lnTo>
                      <a:pt x="1220" y="283"/>
                    </a:lnTo>
                    <a:lnTo>
                      <a:pt x="1252" y="325"/>
                    </a:lnTo>
                    <a:lnTo>
                      <a:pt x="1285" y="364"/>
                    </a:lnTo>
                    <a:lnTo>
                      <a:pt x="1317" y="396"/>
                    </a:lnTo>
                    <a:lnTo>
                      <a:pt x="1349" y="416"/>
                    </a:lnTo>
                    <a:lnTo>
                      <a:pt x="1381" y="423"/>
                    </a:lnTo>
                    <a:lnTo>
                      <a:pt x="1413" y="413"/>
                    </a:lnTo>
                    <a:lnTo>
                      <a:pt x="1445" y="384"/>
                    </a:lnTo>
                    <a:lnTo>
                      <a:pt x="1477" y="338"/>
                    </a:lnTo>
                    <a:lnTo>
                      <a:pt x="1509" y="275"/>
                    </a:lnTo>
                    <a:lnTo>
                      <a:pt x="1541" y="196"/>
                    </a:lnTo>
                    <a:lnTo>
                      <a:pt x="1574" y="10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7" name="Freeform 131">
                <a:extLst>
                  <a:ext uri="{FF2B5EF4-FFF2-40B4-BE49-F238E27FC236}">
                    <a16:creationId xmlns:a16="http://schemas.microsoft.com/office/drawing/2014/main" id="{B645576C-DBE1-CEE2-ADE2-51A284083601}"/>
                  </a:ext>
                </a:extLst>
              </p:cNvPr>
              <p:cNvSpPr>
                <a:spLocks/>
              </p:cNvSpPr>
              <p:nvPr/>
            </p:nvSpPr>
            <p:spPr bwMode="auto">
              <a:xfrm>
                <a:off x="2811" y="657"/>
                <a:ext cx="1606" cy="885"/>
              </a:xfrm>
              <a:custGeom>
                <a:avLst/>
                <a:gdLst>
                  <a:gd name="T0" fmla="*/ 0 w 1606"/>
                  <a:gd name="T1" fmla="*/ 854 h 885"/>
                  <a:gd name="T2" fmla="*/ 32 w 1606"/>
                  <a:gd name="T3" fmla="*/ 758 h 885"/>
                  <a:gd name="T4" fmla="*/ 64 w 1606"/>
                  <a:gd name="T5" fmla="*/ 667 h 885"/>
                  <a:gd name="T6" fmla="*/ 96 w 1606"/>
                  <a:gd name="T7" fmla="*/ 584 h 885"/>
                  <a:gd name="T8" fmla="*/ 128 w 1606"/>
                  <a:gd name="T9" fmla="*/ 514 h 885"/>
                  <a:gd name="T10" fmla="*/ 161 w 1606"/>
                  <a:gd name="T11" fmla="*/ 460 h 885"/>
                  <a:gd name="T12" fmla="*/ 193 w 1606"/>
                  <a:gd name="T13" fmla="*/ 428 h 885"/>
                  <a:gd name="T14" fmla="*/ 225 w 1606"/>
                  <a:gd name="T15" fmla="*/ 420 h 885"/>
                  <a:gd name="T16" fmla="*/ 257 w 1606"/>
                  <a:gd name="T17" fmla="*/ 439 h 885"/>
                  <a:gd name="T18" fmla="*/ 289 w 1606"/>
                  <a:gd name="T19" fmla="*/ 482 h 885"/>
                  <a:gd name="T20" fmla="*/ 321 w 1606"/>
                  <a:gd name="T21" fmla="*/ 542 h 885"/>
                  <a:gd name="T22" fmla="*/ 353 w 1606"/>
                  <a:gd name="T23" fmla="*/ 610 h 885"/>
                  <a:gd name="T24" fmla="*/ 385 w 1606"/>
                  <a:gd name="T25" fmla="*/ 672 h 885"/>
                  <a:gd name="T26" fmla="*/ 417 w 1606"/>
                  <a:gd name="T27" fmla="*/ 718 h 885"/>
                  <a:gd name="T28" fmla="*/ 450 w 1606"/>
                  <a:gd name="T29" fmla="*/ 743 h 885"/>
                  <a:gd name="T30" fmla="*/ 482 w 1606"/>
                  <a:gd name="T31" fmla="*/ 751 h 885"/>
                  <a:gd name="T32" fmla="*/ 514 w 1606"/>
                  <a:gd name="T33" fmla="*/ 753 h 885"/>
                  <a:gd name="T34" fmla="*/ 546 w 1606"/>
                  <a:gd name="T35" fmla="*/ 765 h 885"/>
                  <a:gd name="T36" fmla="*/ 578 w 1606"/>
                  <a:gd name="T37" fmla="*/ 799 h 885"/>
                  <a:gd name="T38" fmla="*/ 610 w 1606"/>
                  <a:gd name="T39" fmla="*/ 848 h 885"/>
                  <a:gd name="T40" fmla="*/ 642 w 1606"/>
                  <a:gd name="T41" fmla="*/ 885 h 885"/>
                  <a:gd name="T42" fmla="*/ 674 w 1606"/>
                  <a:gd name="T43" fmla="*/ 877 h 885"/>
                  <a:gd name="T44" fmla="*/ 707 w 1606"/>
                  <a:gd name="T45" fmla="*/ 809 h 885"/>
                  <a:gd name="T46" fmla="*/ 739 w 1606"/>
                  <a:gd name="T47" fmla="*/ 692 h 885"/>
                  <a:gd name="T48" fmla="*/ 771 w 1606"/>
                  <a:gd name="T49" fmla="*/ 549 h 885"/>
                  <a:gd name="T50" fmla="*/ 803 w 1606"/>
                  <a:gd name="T51" fmla="*/ 402 h 885"/>
                  <a:gd name="T52" fmla="*/ 835 w 1606"/>
                  <a:gd name="T53" fmla="*/ 268 h 885"/>
                  <a:gd name="T54" fmla="*/ 867 w 1606"/>
                  <a:gd name="T55" fmla="*/ 157 h 885"/>
                  <a:gd name="T56" fmla="*/ 899 w 1606"/>
                  <a:gd name="T57" fmla="*/ 75 h 885"/>
                  <a:gd name="T58" fmla="*/ 931 w 1606"/>
                  <a:gd name="T59" fmla="*/ 23 h 885"/>
                  <a:gd name="T60" fmla="*/ 963 w 1606"/>
                  <a:gd name="T61" fmla="*/ 0 h 885"/>
                  <a:gd name="T62" fmla="*/ 996 w 1606"/>
                  <a:gd name="T63" fmla="*/ 3 h 885"/>
                  <a:gd name="T64" fmla="*/ 1028 w 1606"/>
                  <a:gd name="T65" fmla="*/ 30 h 885"/>
                  <a:gd name="T66" fmla="*/ 1060 w 1606"/>
                  <a:gd name="T67" fmla="*/ 77 h 885"/>
                  <a:gd name="T68" fmla="*/ 1092 w 1606"/>
                  <a:gd name="T69" fmla="*/ 137 h 885"/>
                  <a:gd name="T70" fmla="*/ 1124 w 1606"/>
                  <a:gd name="T71" fmla="*/ 204 h 885"/>
                  <a:gd name="T72" fmla="*/ 1156 w 1606"/>
                  <a:gd name="T73" fmla="*/ 272 h 885"/>
                  <a:gd name="T74" fmla="*/ 1188 w 1606"/>
                  <a:gd name="T75" fmla="*/ 336 h 885"/>
                  <a:gd name="T76" fmla="*/ 1220 w 1606"/>
                  <a:gd name="T77" fmla="*/ 391 h 885"/>
                  <a:gd name="T78" fmla="*/ 1252 w 1606"/>
                  <a:gd name="T79" fmla="*/ 433 h 885"/>
                  <a:gd name="T80" fmla="*/ 1285 w 1606"/>
                  <a:gd name="T81" fmla="*/ 462 h 885"/>
                  <a:gd name="T82" fmla="*/ 1317 w 1606"/>
                  <a:gd name="T83" fmla="*/ 477 h 885"/>
                  <a:gd name="T84" fmla="*/ 1349 w 1606"/>
                  <a:gd name="T85" fmla="*/ 478 h 885"/>
                  <a:gd name="T86" fmla="*/ 1381 w 1606"/>
                  <a:gd name="T87" fmla="*/ 468 h 885"/>
                  <a:gd name="T88" fmla="*/ 1413 w 1606"/>
                  <a:gd name="T89" fmla="*/ 447 h 885"/>
                  <a:gd name="T90" fmla="*/ 1445 w 1606"/>
                  <a:gd name="T91" fmla="*/ 418 h 885"/>
                  <a:gd name="T92" fmla="*/ 1477 w 1606"/>
                  <a:gd name="T93" fmla="*/ 382 h 885"/>
                  <a:gd name="T94" fmla="*/ 1509 w 1606"/>
                  <a:gd name="T95" fmla="*/ 341 h 885"/>
                  <a:gd name="T96" fmla="*/ 1541 w 1606"/>
                  <a:gd name="T97" fmla="*/ 295 h 885"/>
                  <a:gd name="T98" fmla="*/ 1574 w 1606"/>
                  <a:gd name="T99" fmla="*/ 247 h 885"/>
                  <a:gd name="T100" fmla="*/ 1606 w 1606"/>
                  <a:gd name="T101" fmla="*/ 19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85">
                    <a:moveTo>
                      <a:pt x="0" y="854"/>
                    </a:moveTo>
                    <a:lnTo>
                      <a:pt x="32" y="758"/>
                    </a:lnTo>
                    <a:lnTo>
                      <a:pt x="64" y="667"/>
                    </a:lnTo>
                    <a:lnTo>
                      <a:pt x="96" y="584"/>
                    </a:lnTo>
                    <a:lnTo>
                      <a:pt x="128" y="514"/>
                    </a:lnTo>
                    <a:lnTo>
                      <a:pt x="161" y="460"/>
                    </a:lnTo>
                    <a:lnTo>
                      <a:pt x="193" y="428"/>
                    </a:lnTo>
                    <a:lnTo>
                      <a:pt x="225" y="420"/>
                    </a:lnTo>
                    <a:lnTo>
                      <a:pt x="257" y="439"/>
                    </a:lnTo>
                    <a:lnTo>
                      <a:pt x="289" y="482"/>
                    </a:lnTo>
                    <a:lnTo>
                      <a:pt x="321" y="542"/>
                    </a:lnTo>
                    <a:lnTo>
                      <a:pt x="353" y="610"/>
                    </a:lnTo>
                    <a:lnTo>
                      <a:pt x="385" y="672"/>
                    </a:lnTo>
                    <a:lnTo>
                      <a:pt x="417" y="718"/>
                    </a:lnTo>
                    <a:lnTo>
                      <a:pt x="450" y="743"/>
                    </a:lnTo>
                    <a:lnTo>
                      <a:pt x="482" y="751"/>
                    </a:lnTo>
                    <a:lnTo>
                      <a:pt x="514" y="753"/>
                    </a:lnTo>
                    <a:lnTo>
                      <a:pt x="546" y="765"/>
                    </a:lnTo>
                    <a:lnTo>
                      <a:pt x="578" y="799"/>
                    </a:lnTo>
                    <a:lnTo>
                      <a:pt x="610" y="848"/>
                    </a:lnTo>
                    <a:lnTo>
                      <a:pt x="642" y="885"/>
                    </a:lnTo>
                    <a:lnTo>
                      <a:pt x="674" y="877"/>
                    </a:lnTo>
                    <a:lnTo>
                      <a:pt x="707" y="809"/>
                    </a:lnTo>
                    <a:lnTo>
                      <a:pt x="739" y="692"/>
                    </a:lnTo>
                    <a:lnTo>
                      <a:pt x="771" y="549"/>
                    </a:lnTo>
                    <a:lnTo>
                      <a:pt x="803" y="402"/>
                    </a:lnTo>
                    <a:lnTo>
                      <a:pt x="835" y="268"/>
                    </a:lnTo>
                    <a:lnTo>
                      <a:pt x="867" y="157"/>
                    </a:lnTo>
                    <a:lnTo>
                      <a:pt x="899" y="75"/>
                    </a:lnTo>
                    <a:lnTo>
                      <a:pt x="931" y="23"/>
                    </a:lnTo>
                    <a:lnTo>
                      <a:pt x="963" y="0"/>
                    </a:lnTo>
                    <a:lnTo>
                      <a:pt x="996" y="3"/>
                    </a:lnTo>
                    <a:lnTo>
                      <a:pt x="1028" y="30"/>
                    </a:lnTo>
                    <a:lnTo>
                      <a:pt x="1060" y="77"/>
                    </a:lnTo>
                    <a:lnTo>
                      <a:pt x="1092" y="137"/>
                    </a:lnTo>
                    <a:lnTo>
                      <a:pt x="1124" y="204"/>
                    </a:lnTo>
                    <a:lnTo>
                      <a:pt x="1156" y="272"/>
                    </a:lnTo>
                    <a:lnTo>
                      <a:pt x="1188" y="336"/>
                    </a:lnTo>
                    <a:lnTo>
                      <a:pt x="1220" y="391"/>
                    </a:lnTo>
                    <a:lnTo>
                      <a:pt x="1252" y="433"/>
                    </a:lnTo>
                    <a:lnTo>
                      <a:pt x="1285" y="462"/>
                    </a:lnTo>
                    <a:lnTo>
                      <a:pt x="1317" y="477"/>
                    </a:lnTo>
                    <a:lnTo>
                      <a:pt x="1349" y="478"/>
                    </a:lnTo>
                    <a:lnTo>
                      <a:pt x="1381" y="468"/>
                    </a:lnTo>
                    <a:lnTo>
                      <a:pt x="1413" y="447"/>
                    </a:lnTo>
                    <a:lnTo>
                      <a:pt x="1445" y="418"/>
                    </a:lnTo>
                    <a:lnTo>
                      <a:pt x="1477" y="382"/>
                    </a:lnTo>
                    <a:lnTo>
                      <a:pt x="1509" y="341"/>
                    </a:lnTo>
                    <a:lnTo>
                      <a:pt x="1541" y="295"/>
                    </a:lnTo>
                    <a:lnTo>
                      <a:pt x="1574" y="247"/>
                    </a:lnTo>
                    <a:lnTo>
                      <a:pt x="1606" y="19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8" name="Freeform 132">
                <a:extLst>
                  <a:ext uri="{FF2B5EF4-FFF2-40B4-BE49-F238E27FC236}">
                    <a16:creationId xmlns:a16="http://schemas.microsoft.com/office/drawing/2014/main" id="{13B510C6-1733-227E-3640-3B477B331777}"/>
                  </a:ext>
                </a:extLst>
              </p:cNvPr>
              <p:cNvSpPr>
                <a:spLocks/>
              </p:cNvSpPr>
              <p:nvPr/>
            </p:nvSpPr>
            <p:spPr bwMode="auto">
              <a:xfrm>
                <a:off x="2811" y="700"/>
                <a:ext cx="1606" cy="877"/>
              </a:xfrm>
              <a:custGeom>
                <a:avLst/>
                <a:gdLst>
                  <a:gd name="T0" fmla="*/ 0 w 1606"/>
                  <a:gd name="T1" fmla="*/ 831 h 877"/>
                  <a:gd name="T2" fmla="*/ 32 w 1606"/>
                  <a:gd name="T3" fmla="*/ 725 h 877"/>
                  <a:gd name="T4" fmla="*/ 64 w 1606"/>
                  <a:gd name="T5" fmla="*/ 625 h 877"/>
                  <a:gd name="T6" fmla="*/ 96 w 1606"/>
                  <a:gd name="T7" fmla="*/ 536 h 877"/>
                  <a:gd name="T8" fmla="*/ 128 w 1606"/>
                  <a:gd name="T9" fmla="*/ 461 h 877"/>
                  <a:gd name="T10" fmla="*/ 161 w 1606"/>
                  <a:gd name="T11" fmla="*/ 403 h 877"/>
                  <a:gd name="T12" fmla="*/ 193 w 1606"/>
                  <a:gd name="T13" fmla="*/ 367 h 877"/>
                  <a:gd name="T14" fmla="*/ 225 w 1606"/>
                  <a:gd name="T15" fmla="*/ 353 h 877"/>
                  <a:gd name="T16" fmla="*/ 257 w 1606"/>
                  <a:gd name="T17" fmla="*/ 363 h 877"/>
                  <a:gd name="T18" fmla="*/ 289 w 1606"/>
                  <a:gd name="T19" fmla="*/ 397 h 877"/>
                  <a:gd name="T20" fmla="*/ 321 w 1606"/>
                  <a:gd name="T21" fmla="*/ 451 h 877"/>
                  <a:gd name="T22" fmla="*/ 353 w 1606"/>
                  <a:gd name="T23" fmla="*/ 521 h 877"/>
                  <a:gd name="T24" fmla="*/ 385 w 1606"/>
                  <a:gd name="T25" fmla="*/ 600 h 877"/>
                  <a:gd name="T26" fmla="*/ 417 w 1606"/>
                  <a:gd name="T27" fmla="*/ 682 h 877"/>
                  <a:gd name="T28" fmla="*/ 450 w 1606"/>
                  <a:gd name="T29" fmla="*/ 757 h 877"/>
                  <a:gd name="T30" fmla="*/ 482 w 1606"/>
                  <a:gd name="T31" fmla="*/ 818 h 877"/>
                  <a:gd name="T32" fmla="*/ 514 w 1606"/>
                  <a:gd name="T33" fmla="*/ 860 h 877"/>
                  <a:gd name="T34" fmla="*/ 546 w 1606"/>
                  <a:gd name="T35" fmla="*/ 877 h 877"/>
                  <a:gd name="T36" fmla="*/ 578 w 1606"/>
                  <a:gd name="T37" fmla="*/ 868 h 877"/>
                  <a:gd name="T38" fmla="*/ 610 w 1606"/>
                  <a:gd name="T39" fmla="*/ 832 h 877"/>
                  <a:gd name="T40" fmla="*/ 642 w 1606"/>
                  <a:gd name="T41" fmla="*/ 773 h 877"/>
                  <a:gd name="T42" fmla="*/ 674 w 1606"/>
                  <a:gd name="T43" fmla="*/ 694 h 877"/>
                  <a:gd name="T44" fmla="*/ 707 w 1606"/>
                  <a:gd name="T45" fmla="*/ 601 h 877"/>
                  <a:gd name="T46" fmla="*/ 739 w 1606"/>
                  <a:gd name="T47" fmla="*/ 501 h 877"/>
                  <a:gd name="T48" fmla="*/ 771 w 1606"/>
                  <a:gd name="T49" fmla="*/ 401 h 877"/>
                  <a:gd name="T50" fmla="*/ 803 w 1606"/>
                  <a:gd name="T51" fmla="*/ 306 h 877"/>
                  <a:gd name="T52" fmla="*/ 835 w 1606"/>
                  <a:gd name="T53" fmla="*/ 221 h 877"/>
                  <a:gd name="T54" fmla="*/ 867 w 1606"/>
                  <a:gd name="T55" fmla="*/ 150 h 877"/>
                  <a:gd name="T56" fmla="*/ 899 w 1606"/>
                  <a:gd name="T57" fmla="*/ 94 h 877"/>
                  <a:gd name="T58" fmla="*/ 931 w 1606"/>
                  <a:gd name="T59" fmla="*/ 54 h 877"/>
                  <a:gd name="T60" fmla="*/ 963 w 1606"/>
                  <a:gd name="T61" fmla="*/ 30 h 877"/>
                  <a:gd name="T62" fmla="*/ 996 w 1606"/>
                  <a:gd name="T63" fmla="*/ 21 h 877"/>
                  <a:gd name="T64" fmla="*/ 1028 w 1606"/>
                  <a:gd name="T65" fmla="*/ 27 h 877"/>
                  <a:gd name="T66" fmla="*/ 1060 w 1606"/>
                  <a:gd name="T67" fmla="*/ 45 h 877"/>
                  <a:gd name="T68" fmla="*/ 1092 w 1606"/>
                  <a:gd name="T69" fmla="*/ 75 h 877"/>
                  <a:gd name="T70" fmla="*/ 1124 w 1606"/>
                  <a:gd name="T71" fmla="*/ 116 h 877"/>
                  <a:gd name="T72" fmla="*/ 1156 w 1606"/>
                  <a:gd name="T73" fmla="*/ 166 h 877"/>
                  <a:gd name="T74" fmla="*/ 1188 w 1606"/>
                  <a:gd name="T75" fmla="*/ 223 h 877"/>
                  <a:gd name="T76" fmla="*/ 1220 w 1606"/>
                  <a:gd name="T77" fmla="*/ 284 h 877"/>
                  <a:gd name="T78" fmla="*/ 1252 w 1606"/>
                  <a:gd name="T79" fmla="*/ 346 h 877"/>
                  <a:gd name="T80" fmla="*/ 1285 w 1606"/>
                  <a:gd name="T81" fmla="*/ 406 h 877"/>
                  <a:gd name="T82" fmla="*/ 1317 w 1606"/>
                  <a:gd name="T83" fmla="*/ 459 h 877"/>
                  <a:gd name="T84" fmla="*/ 1349 w 1606"/>
                  <a:gd name="T85" fmla="*/ 502 h 877"/>
                  <a:gd name="T86" fmla="*/ 1381 w 1606"/>
                  <a:gd name="T87" fmla="*/ 529 h 877"/>
                  <a:gd name="T88" fmla="*/ 1413 w 1606"/>
                  <a:gd name="T89" fmla="*/ 535 h 877"/>
                  <a:gd name="T90" fmla="*/ 1445 w 1606"/>
                  <a:gd name="T91" fmla="*/ 517 h 877"/>
                  <a:gd name="T92" fmla="*/ 1477 w 1606"/>
                  <a:gd name="T93" fmla="*/ 470 h 877"/>
                  <a:gd name="T94" fmla="*/ 1509 w 1606"/>
                  <a:gd name="T95" fmla="*/ 394 h 877"/>
                  <a:gd name="T96" fmla="*/ 1541 w 1606"/>
                  <a:gd name="T97" fmla="*/ 288 h 877"/>
                  <a:gd name="T98" fmla="*/ 1574 w 1606"/>
                  <a:gd name="T99" fmla="*/ 155 h 877"/>
                  <a:gd name="T100" fmla="*/ 1606 w 1606"/>
                  <a:gd name="T10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77">
                    <a:moveTo>
                      <a:pt x="0" y="831"/>
                    </a:moveTo>
                    <a:lnTo>
                      <a:pt x="32" y="725"/>
                    </a:lnTo>
                    <a:lnTo>
                      <a:pt x="64" y="625"/>
                    </a:lnTo>
                    <a:lnTo>
                      <a:pt x="96" y="536"/>
                    </a:lnTo>
                    <a:lnTo>
                      <a:pt x="128" y="461"/>
                    </a:lnTo>
                    <a:lnTo>
                      <a:pt x="161" y="403"/>
                    </a:lnTo>
                    <a:lnTo>
                      <a:pt x="193" y="367"/>
                    </a:lnTo>
                    <a:lnTo>
                      <a:pt x="225" y="353"/>
                    </a:lnTo>
                    <a:lnTo>
                      <a:pt x="257" y="363"/>
                    </a:lnTo>
                    <a:lnTo>
                      <a:pt x="289" y="397"/>
                    </a:lnTo>
                    <a:lnTo>
                      <a:pt x="321" y="451"/>
                    </a:lnTo>
                    <a:lnTo>
                      <a:pt x="353" y="521"/>
                    </a:lnTo>
                    <a:lnTo>
                      <a:pt x="385" y="600"/>
                    </a:lnTo>
                    <a:lnTo>
                      <a:pt x="417" y="682"/>
                    </a:lnTo>
                    <a:lnTo>
                      <a:pt x="450" y="757"/>
                    </a:lnTo>
                    <a:lnTo>
                      <a:pt x="482" y="818"/>
                    </a:lnTo>
                    <a:lnTo>
                      <a:pt x="514" y="860"/>
                    </a:lnTo>
                    <a:lnTo>
                      <a:pt x="546" y="877"/>
                    </a:lnTo>
                    <a:lnTo>
                      <a:pt x="578" y="868"/>
                    </a:lnTo>
                    <a:lnTo>
                      <a:pt x="610" y="832"/>
                    </a:lnTo>
                    <a:lnTo>
                      <a:pt x="642" y="773"/>
                    </a:lnTo>
                    <a:lnTo>
                      <a:pt x="674" y="694"/>
                    </a:lnTo>
                    <a:lnTo>
                      <a:pt x="707" y="601"/>
                    </a:lnTo>
                    <a:lnTo>
                      <a:pt x="739" y="501"/>
                    </a:lnTo>
                    <a:lnTo>
                      <a:pt x="771" y="401"/>
                    </a:lnTo>
                    <a:lnTo>
                      <a:pt x="803" y="306"/>
                    </a:lnTo>
                    <a:lnTo>
                      <a:pt x="835" y="221"/>
                    </a:lnTo>
                    <a:lnTo>
                      <a:pt x="867" y="150"/>
                    </a:lnTo>
                    <a:lnTo>
                      <a:pt x="899" y="94"/>
                    </a:lnTo>
                    <a:lnTo>
                      <a:pt x="931" y="54"/>
                    </a:lnTo>
                    <a:lnTo>
                      <a:pt x="963" y="30"/>
                    </a:lnTo>
                    <a:lnTo>
                      <a:pt x="996" y="21"/>
                    </a:lnTo>
                    <a:lnTo>
                      <a:pt x="1028" y="27"/>
                    </a:lnTo>
                    <a:lnTo>
                      <a:pt x="1060" y="45"/>
                    </a:lnTo>
                    <a:lnTo>
                      <a:pt x="1092" y="75"/>
                    </a:lnTo>
                    <a:lnTo>
                      <a:pt x="1124" y="116"/>
                    </a:lnTo>
                    <a:lnTo>
                      <a:pt x="1156" y="166"/>
                    </a:lnTo>
                    <a:lnTo>
                      <a:pt x="1188" y="223"/>
                    </a:lnTo>
                    <a:lnTo>
                      <a:pt x="1220" y="284"/>
                    </a:lnTo>
                    <a:lnTo>
                      <a:pt x="1252" y="346"/>
                    </a:lnTo>
                    <a:lnTo>
                      <a:pt x="1285" y="406"/>
                    </a:lnTo>
                    <a:lnTo>
                      <a:pt x="1317" y="459"/>
                    </a:lnTo>
                    <a:lnTo>
                      <a:pt x="1349" y="502"/>
                    </a:lnTo>
                    <a:lnTo>
                      <a:pt x="1381" y="529"/>
                    </a:lnTo>
                    <a:lnTo>
                      <a:pt x="1413" y="535"/>
                    </a:lnTo>
                    <a:lnTo>
                      <a:pt x="1445" y="517"/>
                    </a:lnTo>
                    <a:lnTo>
                      <a:pt x="1477" y="470"/>
                    </a:lnTo>
                    <a:lnTo>
                      <a:pt x="1509" y="394"/>
                    </a:lnTo>
                    <a:lnTo>
                      <a:pt x="1541" y="288"/>
                    </a:lnTo>
                    <a:lnTo>
                      <a:pt x="1574" y="155"/>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19" name="Freeform 133">
                <a:extLst>
                  <a:ext uri="{FF2B5EF4-FFF2-40B4-BE49-F238E27FC236}">
                    <a16:creationId xmlns:a16="http://schemas.microsoft.com/office/drawing/2014/main" id="{37AD11EE-DC35-61C6-86A9-903C12D60179}"/>
                  </a:ext>
                </a:extLst>
              </p:cNvPr>
              <p:cNvSpPr>
                <a:spLocks/>
              </p:cNvSpPr>
              <p:nvPr/>
            </p:nvSpPr>
            <p:spPr bwMode="auto">
              <a:xfrm>
                <a:off x="2811" y="534"/>
                <a:ext cx="1606" cy="1093"/>
              </a:xfrm>
              <a:custGeom>
                <a:avLst/>
                <a:gdLst>
                  <a:gd name="T0" fmla="*/ 0 w 1606"/>
                  <a:gd name="T1" fmla="*/ 951 h 1093"/>
                  <a:gd name="T2" fmla="*/ 32 w 1606"/>
                  <a:gd name="T3" fmla="*/ 864 h 1093"/>
                  <a:gd name="T4" fmla="*/ 64 w 1606"/>
                  <a:gd name="T5" fmla="*/ 783 h 1093"/>
                  <a:gd name="T6" fmla="*/ 96 w 1606"/>
                  <a:gd name="T7" fmla="*/ 710 h 1093"/>
                  <a:gd name="T8" fmla="*/ 128 w 1606"/>
                  <a:gd name="T9" fmla="*/ 647 h 1093"/>
                  <a:gd name="T10" fmla="*/ 161 w 1606"/>
                  <a:gd name="T11" fmla="*/ 597 h 1093"/>
                  <a:gd name="T12" fmla="*/ 193 w 1606"/>
                  <a:gd name="T13" fmla="*/ 562 h 1093"/>
                  <a:gd name="T14" fmla="*/ 225 w 1606"/>
                  <a:gd name="T15" fmla="*/ 544 h 1093"/>
                  <a:gd name="T16" fmla="*/ 257 w 1606"/>
                  <a:gd name="T17" fmla="*/ 544 h 1093"/>
                  <a:gd name="T18" fmla="*/ 289 w 1606"/>
                  <a:gd name="T19" fmla="*/ 563 h 1093"/>
                  <a:gd name="T20" fmla="*/ 321 w 1606"/>
                  <a:gd name="T21" fmla="*/ 600 h 1093"/>
                  <a:gd name="T22" fmla="*/ 353 w 1606"/>
                  <a:gd name="T23" fmla="*/ 654 h 1093"/>
                  <a:gd name="T24" fmla="*/ 385 w 1606"/>
                  <a:gd name="T25" fmla="*/ 721 h 1093"/>
                  <a:gd name="T26" fmla="*/ 417 w 1606"/>
                  <a:gd name="T27" fmla="*/ 797 h 1093"/>
                  <a:gd name="T28" fmla="*/ 450 w 1606"/>
                  <a:gd name="T29" fmla="*/ 877 h 1093"/>
                  <a:gd name="T30" fmla="*/ 482 w 1606"/>
                  <a:gd name="T31" fmla="*/ 953 h 1093"/>
                  <a:gd name="T32" fmla="*/ 514 w 1606"/>
                  <a:gd name="T33" fmla="*/ 1019 h 1093"/>
                  <a:gd name="T34" fmla="*/ 546 w 1606"/>
                  <a:gd name="T35" fmla="*/ 1068 h 1093"/>
                  <a:gd name="T36" fmla="*/ 578 w 1606"/>
                  <a:gd name="T37" fmla="*/ 1093 h 1093"/>
                  <a:gd name="T38" fmla="*/ 610 w 1606"/>
                  <a:gd name="T39" fmla="*/ 1091 h 1093"/>
                  <a:gd name="T40" fmla="*/ 642 w 1606"/>
                  <a:gd name="T41" fmla="*/ 1058 h 1093"/>
                  <a:gd name="T42" fmla="*/ 674 w 1606"/>
                  <a:gd name="T43" fmla="*/ 994 h 1093"/>
                  <a:gd name="T44" fmla="*/ 707 w 1606"/>
                  <a:gd name="T45" fmla="*/ 905 h 1093"/>
                  <a:gd name="T46" fmla="*/ 739 w 1606"/>
                  <a:gd name="T47" fmla="*/ 796 h 1093"/>
                  <a:gd name="T48" fmla="*/ 771 w 1606"/>
                  <a:gd name="T49" fmla="*/ 678 h 1093"/>
                  <a:gd name="T50" fmla="*/ 803 w 1606"/>
                  <a:gd name="T51" fmla="*/ 562 h 1093"/>
                  <a:gd name="T52" fmla="*/ 835 w 1606"/>
                  <a:gd name="T53" fmla="*/ 458 h 1093"/>
                  <a:gd name="T54" fmla="*/ 867 w 1606"/>
                  <a:gd name="T55" fmla="*/ 371 h 1093"/>
                  <a:gd name="T56" fmla="*/ 899 w 1606"/>
                  <a:gd name="T57" fmla="*/ 304 h 1093"/>
                  <a:gd name="T58" fmla="*/ 931 w 1606"/>
                  <a:gd name="T59" fmla="*/ 258 h 1093"/>
                  <a:gd name="T60" fmla="*/ 963 w 1606"/>
                  <a:gd name="T61" fmla="*/ 232 h 1093"/>
                  <a:gd name="T62" fmla="*/ 996 w 1606"/>
                  <a:gd name="T63" fmla="*/ 224 h 1093"/>
                  <a:gd name="T64" fmla="*/ 1028 w 1606"/>
                  <a:gd name="T65" fmla="*/ 231 h 1093"/>
                  <a:gd name="T66" fmla="*/ 1060 w 1606"/>
                  <a:gd name="T67" fmla="*/ 251 h 1093"/>
                  <a:gd name="T68" fmla="*/ 1092 w 1606"/>
                  <a:gd name="T69" fmla="*/ 283 h 1093"/>
                  <a:gd name="T70" fmla="*/ 1124 w 1606"/>
                  <a:gd name="T71" fmla="*/ 324 h 1093"/>
                  <a:gd name="T72" fmla="*/ 1156 w 1606"/>
                  <a:gd name="T73" fmla="*/ 373 h 1093"/>
                  <a:gd name="T74" fmla="*/ 1188 w 1606"/>
                  <a:gd name="T75" fmla="*/ 426 h 1093"/>
                  <a:gd name="T76" fmla="*/ 1220 w 1606"/>
                  <a:gd name="T77" fmla="*/ 481 h 1093"/>
                  <a:gd name="T78" fmla="*/ 1252 w 1606"/>
                  <a:gd name="T79" fmla="*/ 533 h 1093"/>
                  <a:gd name="T80" fmla="*/ 1285 w 1606"/>
                  <a:gd name="T81" fmla="*/ 580 h 1093"/>
                  <a:gd name="T82" fmla="*/ 1317 w 1606"/>
                  <a:gd name="T83" fmla="*/ 617 h 1093"/>
                  <a:gd name="T84" fmla="*/ 1349 w 1606"/>
                  <a:gd name="T85" fmla="*/ 640 h 1093"/>
                  <a:gd name="T86" fmla="*/ 1381 w 1606"/>
                  <a:gd name="T87" fmla="*/ 644 h 1093"/>
                  <a:gd name="T88" fmla="*/ 1413 w 1606"/>
                  <a:gd name="T89" fmla="*/ 627 h 1093"/>
                  <a:gd name="T90" fmla="*/ 1445 w 1606"/>
                  <a:gd name="T91" fmla="*/ 585 h 1093"/>
                  <a:gd name="T92" fmla="*/ 1477 w 1606"/>
                  <a:gd name="T93" fmla="*/ 516 h 1093"/>
                  <a:gd name="T94" fmla="*/ 1509 w 1606"/>
                  <a:gd name="T95" fmla="*/ 421 h 1093"/>
                  <a:gd name="T96" fmla="*/ 1541 w 1606"/>
                  <a:gd name="T97" fmla="*/ 302 h 1093"/>
                  <a:gd name="T98" fmla="*/ 1574 w 1606"/>
                  <a:gd name="T99" fmla="*/ 159 h 1093"/>
                  <a:gd name="T100" fmla="*/ 1606 w 1606"/>
                  <a:gd name="T101"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93">
                    <a:moveTo>
                      <a:pt x="0" y="951"/>
                    </a:moveTo>
                    <a:lnTo>
                      <a:pt x="32" y="864"/>
                    </a:lnTo>
                    <a:lnTo>
                      <a:pt x="64" y="783"/>
                    </a:lnTo>
                    <a:lnTo>
                      <a:pt x="96" y="710"/>
                    </a:lnTo>
                    <a:lnTo>
                      <a:pt x="128" y="647"/>
                    </a:lnTo>
                    <a:lnTo>
                      <a:pt x="161" y="597"/>
                    </a:lnTo>
                    <a:lnTo>
                      <a:pt x="193" y="562"/>
                    </a:lnTo>
                    <a:lnTo>
                      <a:pt x="225" y="544"/>
                    </a:lnTo>
                    <a:lnTo>
                      <a:pt x="257" y="544"/>
                    </a:lnTo>
                    <a:lnTo>
                      <a:pt x="289" y="563"/>
                    </a:lnTo>
                    <a:lnTo>
                      <a:pt x="321" y="600"/>
                    </a:lnTo>
                    <a:lnTo>
                      <a:pt x="353" y="654"/>
                    </a:lnTo>
                    <a:lnTo>
                      <a:pt x="385" y="721"/>
                    </a:lnTo>
                    <a:lnTo>
                      <a:pt x="417" y="797"/>
                    </a:lnTo>
                    <a:lnTo>
                      <a:pt x="450" y="877"/>
                    </a:lnTo>
                    <a:lnTo>
                      <a:pt x="482" y="953"/>
                    </a:lnTo>
                    <a:lnTo>
                      <a:pt x="514" y="1019"/>
                    </a:lnTo>
                    <a:lnTo>
                      <a:pt x="546" y="1068"/>
                    </a:lnTo>
                    <a:lnTo>
                      <a:pt x="578" y="1093"/>
                    </a:lnTo>
                    <a:lnTo>
                      <a:pt x="610" y="1091"/>
                    </a:lnTo>
                    <a:lnTo>
                      <a:pt x="642" y="1058"/>
                    </a:lnTo>
                    <a:lnTo>
                      <a:pt x="674" y="994"/>
                    </a:lnTo>
                    <a:lnTo>
                      <a:pt x="707" y="905"/>
                    </a:lnTo>
                    <a:lnTo>
                      <a:pt x="739" y="796"/>
                    </a:lnTo>
                    <a:lnTo>
                      <a:pt x="771" y="678"/>
                    </a:lnTo>
                    <a:lnTo>
                      <a:pt x="803" y="562"/>
                    </a:lnTo>
                    <a:lnTo>
                      <a:pt x="835" y="458"/>
                    </a:lnTo>
                    <a:lnTo>
                      <a:pt x="867" y="371"/>
                    </a:lnTo>
                    <a:lnTo>
                      <a:pt x="899" y="304"/>
                    </a:lnTo>
                    <a:lnTo>
                      <a:pt x="931" y="258"/>
                    </a:lnTo>
                    <a:lnTo>
                      <a:pt x="963" y="232"/>
                    </a:lnTo>
                    <a:lnTo>
                      <a:pt x="996" y="224"/>
                    </a:lnTo>
                    <a:lnTo>
                      <a:pt x="1028" y="231"/>
                    </a:lnTo>
                    <a:lnTo>
                      <a:pt x="1060" y="251"/>
                    </a:lnTo>
                    <a:lnTo>
                      <a:pt x="1092" y="283"/>
                    </a:lnTo>
                    <a:lnTo>
                      <a:pt x="1124" y="324"/>
                    </a:lnTo>
                    <a:lnTo>
                      <a:pt x="1156" y="373"/>
                    </a:lnTo>
                    <a:lnTo>
                      <a:pt x="1188" y="426"/>
                    </a:lnTo>
                    <a:lnTo>
                      <a:pt x="1220" y="481"/>
                    </a:lnTo>
                    <a:lnTo>
                      <a:pt x="1252" y="533"/>
                    </a:lnTo>
                    <a:lnTo>
                      <a:pt x="1285" y="580"/>
                    </a:lnTo>
                    <a:lnTo>
                      <a:pt x="1317" y="617"/>
                    </a:lnTo>
                    <a:lnTo>
                      <a:pt x="1349" y="640"/>
                    </a:lnTo>
                    <a:lnTo>
                      <a:pt x="1381" y="644"/>
                    </a:lnTo>
                    <a:lnTo>
                      <a:pt x="1413" y="627"/>
                    </a:lnTo>
                    <a:lnTo>
                      <a:pt x="1445" y="585"/>
                    </a:lnTo>
                    <a:lnTo>
                      <a:pt x="1477" y="516"/>
                    </a:lnTo>
                    <a:lnTo>
                      <a:pt x="1509" y="421"/>
                    </a:lnTo>
                    <a:lnTo>
                      <a:pt x="1541" y="302"/>
                    </a:lnTo>
                    <a:lnTo>
                      <a:pt x="1574" y="159"/>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0" name="Freeform 134">
                <a:extLst>
                  <a:ext uri="{FF2B5EF4-FFF2-40B4-BE49-F238E27FC236}">
                    <a16:creationId xmlns:a16="http://schemas.microsoft.com/office/drawing/2014/main" id="{9F36E3E2-0263-9B2B-9343-5FBC468BAFB7}"/>
                  </a:ext>
                </a:extLst>
              </p:cNvPr>
              <p:cNvSpPr>
                <a:spLocks/>
              </p:cNvSpPr>
              <p:nvPr/>
            </p:nvSpPr>
            <p:spPr bwMode="auto">
              <a:xfrm>
                <a:off x="2811" y="708"/>
                <a:ext cx="1606" cy="766"/>
              </a:xfrm>
              <a:custGeom>
                <a:avLst/>
                <a:gdLst>
                  <a:gd name="T0" fmla="*/ 0 w 1606"/>
                  <a:gd name="T1" fmla="*/ 695 h 766"/>
                  <a:gd name="T2" fmla="*/ 32 w 1606"/>
                  <a:gd name="T3" fmla="*/ 638 h 766"/>
                  <a:gd name="T4" fmla="*/ 64 w 1606"/>
                  <a:gd name="T5" fmla="*/ 589 h 766"/>
                  <a:gd name="T6" fmla="*/ 96 w 1606"/>
                  <a:gd name="T7" fmla="*/ 549 h 766"/>
                  <a:gd name="T8" fmla="*/ 128 w 1606"/>
                  <a:gd name="T9" fmla="*/ 519 h 766"/>
                  <a:gd name="T10" fmla="*/ 161 w 1606"/>
                  <a:gd name="T11" fmla="*/ 498 h 766"/>
                  <a:gd name="T12" fmla="*/ 193 w 1606"/>
                  <a:gd name="T13" fmla="*/ 486 h 766"/>
                  <a:gd name="T14" fmla="*/ 225 w 1606"/>
                  <a:gd name="T15" fmla="*/ 484 h 766"/>
                  <a:gd name="T16" fmla="*/ 257 w 1606"/>
                  <a:gd name="T17" fmla="*/ 489 h 766"/>
                  <a:gd name="T18" fmla="*/ 289 w 1606"/>
                  <a:gd name="T19" fmla="*/ 502 h 766"/>
                  <a:gd name="T20" fmla="*/ 321 w 1606"/>
                  <a:gd name="T21" fmla="*/ 521 h 766"/>
                  <a:gd name="T22" fmla="*/ 353 w 1606"/>
                  <a:gd name="T23" fmla="*/ 546 h 766"/>
                  <a:gd name="T24" fmla="*/ 385 w 1606"/>
                  <a:gd name="T25" fmla="*/ 575 h 766"/>
                  <a:gd name="T26" fmla="*/ 417 w 1606"/>
                  <a:gd name="T27" fmla="*/ 608 h 766"/>
                  <a:gd name="T28" fmla="*/ 450 w 1606"/>
                  <a:gd name="T29" fmla="*/ 643 h 766"/>
                  <a:gd name="T30" fmla="*/ 482 w 1606"/>
                  <a:gd name="T31" fmla="*/ 678 h 766"/>
                  <a:gd name="T32" fmla="*/ 514 w 1606"/>
                  <a:gd name="T33" fmla="*/ 711 h 766"/>
                  <a:gd name="T34" fmla="*/ 546 w 1606"/>
                  <a:gd name="T35" fmla="*/ 739 h 766"/>
                  <a:gd name="T36" fmla="*/ 578 w 1606"/>
                  <a:gd name="T37" fmla="*/ 759 h 766"/>
                  <a:gd name="T38" fmla="*/ 610 w 1606"/>
                  <a:gd name="T39" fmla="*/ 766 h 766"/>
                  <a:gd name="T40" fmla="*/ 642 w 1606"/>
                  <a:gd name="T41" fmla="*/ 757 h 766"/>
                  <a:gd name="T42" fmla="*/ 674 w 1606"/>
                  <a:gd name="T43" fmla="*/ 724 h 766"/>
                  <a:gd name="T44" fmla="*/ 707 w 1606"/>
                  <a:gd name="T45" fmla="*/ 666 h 766"/>
                  <a:gd name="T46" fmla="*/ 739 w 1606"/>
                  <a:gd name="T47" fmla="*/ 582 h 766"/>
                  <a:gd name="T48" fmla="*/ 771 w 1606"/>
                  <a:gd name="T49" fmla="*/ 476 h 766"/>
                  <a:gd name="T50" fmla="*/ 803 w 1606"/>
                  <a:gd name="T51" fmla="*/ 359 h 766"/>
                  <a:gd name="T52" fmla="*/ 835 w 1606"/>
                  <a:gd name="T53" fmla="*/ 244 h 766"/>
                  <a:gd name="T54" fmla="*/ 867 w 1606"/>
                  <a:gd name="T55" fmla="*/ 144 h 766"/>
                  <a:gd name="T56" fmla="*/ 899 w 1606"/>
                  <a:gd name="T57" fmla="*/ 68 h 766"/>
                  <a:gd name="T58" fmla="*/ 931 w 1606"/>
                  <a:gd name="T59" fmla="*/ 20 h 766"/>
                  <a:gd name="T60" fmla="*/ 963 w 1606"/>
                  <a:gd name="T61" fmla="*/ 0 h 766"/>
                  <a:gd name="T62" fmla="*/ 996 w 1606"/>
                  <a:gd name="T63" fmla="*/ 3 h 766"/>
                  <a:gd name="T64" fmla="*/ 1028 w 1606"/>
                  <a:gd name="T65" fmla="*/ 24 h 766"/>
                  <a:gd name="T66" fmla="*/ 1060 w 1606"/>
                  <a:gd name="T67" fmla="*/ 58 h 766"/>
                  <a:gd name="T68" fmla="*/ 1092 w 1606"/>
                  <a:gd name="T69" fmla="*/ 101 h 766"/>
                  <a:gd name="T70" fmla="*/ 1124 w 1606"/>
                  <a:gd name="T71" fmla="*/ 151 h 766"/>
                  <a:gd name="T72" fmla="*/ 1156 w 1606"/>
                  <a:gd name="T73" fmla="*/ 203 h 766"/>
                  <a:gd name="T74" fmla="*/ 1188 w 1606"/>
                  <a:gd name="T75" fmla="*/ 256 h 766"/>
                  <a:gd name="T76" fmla="*/ 1220 w 1606"/>
                  <a:gd name="T77" fmla="*/ 308 h 766"/>
                  <a:gd name="T78" fmla="*/ 1252 w 1606"/>
                  <a:gd name="T79" fmla="*/ 357 h 766"/>
                  <a:gd name="T80" fmla="*/ 1285 w 1606"/>
                  <a:gd name="T81" fmla="*/ 401 h 766"/>
                  <a:gd name="T82" fmla="*/ 1317 w 1606"/>
                  <a:gd name="T83" fmla="*/ 438 h 766"/>
                  <a:gd name="T84" fmla="*/ 1349 w 1606"/>
                  <a:gd name="T85" fmla="*/ 467 h 766"/>
                  <a:gd name="T86" fmla="*/ 1381 w 1606"/>
                  <a:gd name="T87" fmla="*/ 483 h 766"/>
                  <a:gd name="T88" fmla="*/ 1413 w 1606"/>
                  <a:gd name="T89" fmla="*/ 485 h 766"/>
                  <a:gd name="T90" fmla="*/ 1445 w 1606"/>
                  <a:gd name="T91" fmla="*/ 468 h 766"/>
                  <a:gd name="T92" fmla="*/ 1477 w 1606"/>
                  <a:gd name="T93" fmla="*/ 430 h 766"/>
                  <a:gd name="T94" fmla="*/ 1509 w 1606"/>
                  <a:gd name="T95" fmla="*/ 366 h 766"/>
                  <a:gd name="T96" fmla="*/ 1541 w 1606"/>
                  <a:gd name="T97" fmla="*/ 275 h 766"/>
                  <a:gd name="T98" fmla="*/ 1574 w 1606"/>
                  <a:gd name="T99" fmla="*/ 157 h 766"/>
                  <a:gd name="T100" fmla="*/ 1606 w 1606"/>
                  <a:gd name="T101" fmla="*/ 14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66">
                    <a:moveTo>
                      <a:pt x="0" y="695"/>
                    </a:moveTo>
                    <a:lnTo>
                      <a:pt x="32" y="638"/>
                    </a:lnTo>
                    <a:lnTo>
                      <a:pt x="64" y="589"/>
                    </a:lnTo>
                    <a:lnTo>
                      <a:pt x="96" y="549"/>
                    </a:lnTo>
                    <a:lnTo>
                      <a:pt x="128" y="519"/>
                    </a:lnTo>
                    <a:lnTo>
                      <a:pt x="161" y="498"/>
                    </a:lnTo>
                    <a:lnTo>
                      <a:pt x="193" y="486"/>
                    </a:lnTo>
                    <a:lnTo>
                      <a:pt x="225" y="484"/>
                    </a:lnTo>
                    <a:lnTo>
                      <a:pt x="257" y="489"/>
                    </a:lnTo>
                    <a:lnTo>
                      <a:pt x="289" y="502"/>
                    </a:lnTo>
                    <a:lnTo>
                      <a:pt x="321" y="521"/>
                    </a:lnTo>
                    <a:lnTo>
                      <a:pt x="353" y="546"/>
                    </a:lnTo>
                    <a:lnTo>
                      <a:pt x="385" y="575"/>
                    </a:lnTo>
                    <a:lnTo>
                      <a:pt x="417" y="608"/>
                    </a:lnTo>
                    <a:lnTo>
                      <a:pt x="450" y="643"/>
                    </a:lnTo>
                    <a:lnTo>
                      <a:pt x="482" y="678"/>
                    </a:lnTo>
                    <a:lnTo>
                      <a:pt x="514" y="711"/>
                    </a:lnTo>
                    <a:lnTo>
                      <a:pt x="546" y="739"/>
                    </a:lnTo>
                    <a:lnTo>
                      <a:pt x="578" y="759"/>
                    </a:lnTo>
                    <a:lnTo>
                      <a:pt x="610" y="766"/>
                    </a:lnTo>
                    <a:lnTo>
                      <a:pt x="642" y="757"/>
                    </a:lnTo>
                    <a:lnTo>
                      <a:pt x="674" y="724"/>
                    </a:lnTo>
                    <a:lnTo>
                      <a:pt x="707" y="666"/>
                    </a:lnTo>
                    <a:lnTo>
                      <a:pt x="739" y="582"/>
                    </a:lnTo>
                    <a:lnTo>
                      <a:pt x="771" y="476"/>
                    </a:lnTo>
                    <a:lnTo>
                      <a:pt x="803" y="359"/>
                    </a:lnTo>
                    <a:lnTo>
                      <a:pt x="835" y="244"/>
                    </a:lnTo>
                    <a:lnTo>
                      <a:pt x="867" y="144"/>
                    </a:lnTo>
                    <a:lnTo>
                      <a:pt x="899" y="68"/>
                    </a:lnTo>
                    <a:lnTo>
                      <a:pt x="931" y="20"/>
                    </a:lnTo>
                    <a:lnTo>
                      <a:pt x="963" y="0"/>
                    </a:lnTo>
                    <a:lnTo>
                      <a:pt x="996" y="3"/>
                    </a:lnTo>
                    <a:lnTo>
                      <a:pt x="1028" y="24"/>
                    </a:lnTo>
                    <a:lnTo>
                      <a:pt x="1060" y="58"/>
                    </a:lnTo>
                    <a:lnTo>
                      <a:pt x="1092" y="101"/>
                    </a:lnTo>
                    <a:lnTo>
                      <a:pt x="1124" y="151"/>
                    </a:lnTo>
                    <a:lnTo>
                      <a:pt x="1156" y="203"/>
                    </a:lnTo>
                    <a:lnTo>
                      <a:pt x="1188" y="256"/>
                    </a:lnTo>
                    <a:lnTo>
                      <a:pt x="1220" y="308"/>
                    </a:lnTo>
                    <a:lnTo>
                      <a:pt x="1252" y="357"/>
                    </a:lnTo>
                    <a:lnTo>
                      <a:pt x="1285" y="401"/>
                    </a:lnTo>
                    <a:lnTo>
                      <a:pt x="1317" y="438"/>
                    </a:lnTo>
                    <a:lnTo>
                      <a:pt x="1349" y="467"/>
                    </a:lnTo>
                    <a:lnTo>
                      <a:pt x="1381" y="483"/>
                    </a:lnTo>
                    <a:lnTo>
                      <a:pt x="1413" y="485"/>
                    </a:lnTo>
                    <a:lnTo>
                      <a:pt x="1445" y="468"/>
                    </a:lnTo>
                    <a:lnTo>
                      <a:pt x="1477" y="430"/>
                    </a:lnTo>
                    <a:lnTo>
                      <a:pt x="1509" y="366"/>
                    </a:lnTo>
                    <a:lnTo>
                      <a:pt x="1541" y="275"/>
                    </a:lnTo>
                    <a:lnTo>
                      <a:pt x="1574" y="157"/>
                    </a:lnTo>
                    <a:lnTo>
                      <a:pt x="1606" y="1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1" name="Freeform 135">
                <a:extLst>
                  <a:ext uri="{FF2B5EF4-FFF2-40B4-BE49-F238E27FC236}">
                    <a16:creationId xmlns:a16="http://schemas.microsoft.com/office/drawing/2014/main" id="{B2D9D2D0-0966-A8DD-EF57-744D207D4532}"/>
                  </a:ext>
                </a:extLst>
              </p:cNvPr>
              <p:cNvSpPr>
                <a:spLocks/>
              </p:cNvSpPr>
              <p:nvPr/>
            </p:nvSpPr>
            <p:spPr bwMode="auto">
              <a:xfrm>
                <a:off x="2811" y="724"/>
                <a:ext cx="1606" cy="870"/>
              </a:xfrm>
              <a:custGeom>
                <a:avLst/>
                <a:gdLst>
                  <a:gd name="T0" fmla="*/ 0 w 1606"/>
                  <a:gd name="T1" fmla="*/ 870 h 870"/>
                  <a:gd name="T2" fmla="*/ 32 w 1606"/>
                  <a:gd name="T3" fmla="*/ 768 h 870"/>
                  <a:gd name="T4" fmla="*/ 64 w 1606"/>
                  <a:gd name="T5" fmla="*/ 676 h 870"/>
                  <a:gd name="T6" fmla="*/ 96 w 1606"/>
                  <a:gd name="T7" fmla="*/ 596 h 870"/>
                  <a:gd name="T8" fmla="*/ 128 w 1606"/>
                  <a:gd name="T9" fmla="*/ 533 h 870"/>
                  <a:gd name="T10" fmla="*/ 161 w 1606"/>
                  <a:gd name="T11" fmla="*/ 487 h 870"/>
                  <a:gd name="T12" fmla="*/ 193 w 1606"/>
                  <a:gd name="T13" fmla="*/ 460 h 870"/>
                  <a:gd name="T14" fmla="*/ 225 w 1606"/>
                  <a:gd name="T15" fmla="*/ 450 h 870"/>
                  <a:gd name="T16" fmla="*/ 257 w 1606"/>
                  <a:gd name="T17" fmla="*/ 457 h 870"/>
                  <a:gd name="T18" fmla="*/ 289 w 1606"/>
                  <a:gd name="T19" fmla="*/ 477 h 870"/>
                  <a:gd name="T20" fmla="*/ 321 w 1606"/>
                  <a:gd name="T21" fmla="*/ 510 h 870"/>
                  <a:gd name="T22" fmla="*/ 353 w 1606"/>
                  <a:gd name="T23" fmla="*/ 551 h 870"/>
                  <a:gd name="T24" fmla="*/ 385 w 1606"/>
                  <a:gd name="T25" fmla="*/ 596 h 870"/>
                  <a:gd name="T26" fmla="*/ 417 w 1606"/>
                  <a:gd name="T27" fmla="*/ 641 h 870"/>
                  <a:gd name="T28" fmla="*/ 450 w 1606"/>
                  <a:gd name="T29" fmla="*/ 684 h 870"/>
                  <a:gd name="T30" fmla="*/ 482 w 1606"/>
                  <a:gd name="T31" fmla="*/ 719 h 870"/>
                  <a:gd name="T32" fmla="*/ 514 w 1606"/>
                  <a:gd name="T33" fmla="*/ 745 h 870"/>
                  <a:gd name="T34" fmla="*/ 546 w 1606"/>
                  <a:gd name="T35" fmla="*/ 758 h 870"/>
                  <a:gd name="T36" fmla="*/ 578 w 1606"/>
                  <a:gd name="T37" fmla="*/ 756 h 870"/>
                  <a:gd name="T38" fmla="*/ 610 w 1606"/>
                  <a:gd name="T39" fmla="*/ 736 h 870"/>
                  <a:gd name="T40" fmla="*/ 642 w 1606"/>
                  <a:gd name="T41" fmla="*/ 699 h 870"/>
                  <a:gd name="T42" fmla="*/ 674 w 1606"/>
                  <a:gd name="T43" fmla="*/ 644 h 870"/>
                  <a:gd name="T44" fmla="*/ 707 w 1606"/>
                  <a:gd name="T45" fmla="*/ 573 h 870"/>
                  <a:gd name="T46" fmla="*/ 739 w 1606"/>
                  <a:gd name="T47" fmla="*/ 490 h 870"/>
                  <a:gd name="T48" fmla="*/ 771 w 1606"/>
                  <a:gd name="T49" fmla="*/ 399 h 870"/>
                  <a:gd name="T50" fmla="*/ 803 w 1606"/>
                  <a:gd name="T51" fmla="*/ 307 h 870"/>
                  <a:gd name="T52" fmla="*/ 835 w 1606"/>
                  <a:gd name="T53" fmla="*/ 222 h 870"/>
                  <a:gd name="T54" fmla="*/ 867 w 1606"/>
                  <a:gd name="T55" fmla="*/ 149 h 870"/>
                  <a:gd name="T56" fmla="*/ 899 w 1606"/>
                  <a:gd name="T57" fmla="*/ 93 h 870"/>
                  <a:gd name="T58" fmla="*/ 931 w 1606"/>
                  <a:gd name="T59" fmla="*/ 56 h 870"/>
                  <a:gd name="T60" fmla="*/ 963 w 1606"/>
                  <a:gd name="T61" fmla="*/ 40 h 870"/>
                  <a:gd name="T62" fmla="*/ 996 w 1606"/>
                  <a:gd name="T63" fmla="*/ 43 h 870"/>
                  <a:gd name="T64" fmla="*/ 1028 w 1606"/>
                  <a:gd name="T65" fmla="*/ 62 h 870"/>
                  <a:gd name="T66" fmla="*/ 1060 w 1606"/>
                  <a:gd name="T67" fmla="*/ 95 h 870"/>
                  <a:gd name="T68" fmla="*/ 1092 w 1606"/>
                  <a:gd name="T69" fmla="*/ 137 h 870"/>
                  <a:gd name="T70" fmla="*/ 1124 w 1606"/>
                  <a:gd name="T71" fmla="*/ 183 h 870"/>
                  <a:gd name="T72" fmla="*/ 1156 w 1606"/>
                  <a:gd name="T73" fmla="*/ 228 h 870"/>
                  <a:gd name="T74" fmla="*/ 1188 w 1606"/>
                  <a:gd name="T75" fmla="*/ 270 h 870"/>
                  <a:gd name="T76" fmla="*/ 1220 w 1606"/>
                  <a:gd name="T77" fmla="*/ 306 h 870"/>
                  <a:gd name="T78" fmla="*/ 1252 w 1606"/>
                  <a:gd name="T79" fmla="*/ 332 h 870"/>
                  <a:gd name="T80" fmla="*/ 1285 w 1606"/>
                  <a:gd name="T81" fmla="*/ 346 h 870"/>
                  <a:gd name="T82" fmla="*/ 1317 w 1606"/>
                  <a:gd name="T83" fmla="*/ 350 h 870"/>
                  <a:gd name="T84" fmla="*/ 1349 w 1606"/>
                  <a:gd name="T85" fmla="*/ 343 h 870"/>
                  <a:gd name="T86" fmla="*/ 1381 w 1606"/>
                  <a:gd name="T87" fmla="*/ 324 h 870"/>
                  <a:gd name="T88" fmla="*/ 1413 w 1606"/>
                  <a:gd name="T89" fmla="*/ 296 h 870"/>
                  <a:gd name="T90" fmla="*/ 1445 w 1606"/>
                  <a:gd name="T91" fmla="*/ 260 h 870"/>
                  <a:gd name="T92" fmla="*/ 1477 w 1606"/>
                  <a:gd name="T93" fmla="*/ 216 h 870"/>
                  <a:gd name="T94" fmla="*/ 1509 w 1606"/>
                  <a:gd name="T95" fmla="*/ 167 h 870"/>
                  <a:gd name="T96" fmla="*/ 1541 w 1606"/>
                  <a:gd name="T97" fmla="*/ 114 h 870"/>
                  <a:gd name="T98" fmla="*/ 1574 w 1606"/>
                  <a:gd name="T99" fmla="*/ 58 h 870"/>
                  <a:gd name="T100" fmla="*/ 1606 w 1606"/>
                  <a:gd name="T101" fmla="*/ 0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70">
                    <a:moveTo>
                      <a:pt x="0" y="870"/>
                    </a:moveTo>
                    <a:lnTo>
                      <a:pt x="32" y="768"/>
                    </a:lnTo>
                    <a:lnTo>
                      <a:pt x="64" y="676"/>
                    </a:lnTo>
                    <a:lnTo>
                      <a:pt x="96" y="596"/>
                    </a:lnTo>
                    <a:lnTo>
                      <a:pt x="128" y="533"/>
                    </a:lnTo>
                    <a:lnTo>
                      <a:pt x="161" y="487"/>
                    </a:lnTo>
                    <a:lnTo>
                      <a:pt x="193" y="460"/>
                    </a:lnTo>
                    <a:lnTo>
                      <a:pt x="225" y="450"/>
                    </a:lnTo>
                    <a:lnTo>
                      <a:pt x="257" y="457"/>
                    </a:lnTo>
                    <a:lnTo>
                      <a:pt x="289" y="477"/>
                    </a:lnTo>
                    <a:lnTo>
                      <a:pt x="321" y="510"/>
                    </a:lnTo>
                    <a:lnTo>
                      <a:pt x="353" y="551"/>
                    </a:lnTo>
                    <a:lnTo>
                      <a:pt x="385" y="596"/>
                    </a:lnTo>
                    <a:lnTo>
                      <a:pt x="417" y="641"/>
                    </a:lnTo>
                    <a:lnTo>
                      <a:pt x="450" y="684"/>
                    </a:lnTo>
                    <a:lnTo>
                      <a:pt x="482" y="719"/>
                    </a:lnTo>
                    <a:lnTo>
                      <a:pt x="514" y="745"/>
                    </a:lnTo>
                    <a:lnTo>
                      <a:pt x="546" y="758"/>
                    </a:lnTo>
                    <a:lnTo>
                      <a:pt x="578" y="756"/>
                    </a:lnTo>
                    <a:lnTo>
                      <a:pt x="610" y="736"/>
                    </a:lnTo>
                    <a:lnTo>
                      <a:pt x="642" y="699"/>
                    </a:lnTo>
                    <a:lnTo>
                      <a:pt x="674" y="644"/>
                    </a:lnTo>
                    <a:lnTo>
                      <a:pt x="707" y="573"/>
                    </a:lnTo>
                    <a:lnTo>
                      <a:pt x="739" y="490"/>
                    </a:lnTo>
                    <a:lnTo>
                      <a:pt x="771" y="399"/>
                    </a:lnTo>
                    <a:lnTo>
                      <a:pt x="803" y="307"/>
                    </a:lnTo>
                    <a:lnTo>
                      <a:pt x="835" y="222"/>
                    </a:lnTo>
                    <a:lnTo>
                      <a:pt x="867" y="149"/>
                    </a:lnTo>
                    <a:lnTo>
                      <a:pt x="899" y="93"/>
                    </a:lnTo>
                    <a:lnTo>
                      <a:pt x="931" y="56"/>
                    </a:lnTo>
                    <a:lnTo>
                      <a:pt x="963" y="40"/>
                    </a:lnTo>
                    <a:lnTo>
                      <a:pt x="996" y="43"/>
                    </a:lnTo>
                    <a:lnTo>
                      <a:pt x="1028" y="62"/>
                    </a:lnTo>
                    <a:lnTo>
                      <a:pt x="1060" y="95"/>
                    </a:lnTo>
                    <a:lnTo>
                      <a:pt x="1092" y="137"/>
                    </a:lnTo>
                    <a:lnTo>
                      <a:pt x="1124" y="183"/>
                    </a:lnTo>
                    <a:lnTo>
                      <a:pt x="1156" y="228"/>
                    </a:lnTo>
                    <a:lnTo>
                      <a:pt x="1188" y="270"/>
                    </a:lnTo>
                    <a:lnTo>
                      <a:pt x="1220" y="306"/>
                    </a:lnTo>
                    <a:lnTo>
                      <a:pt x="1252" y="332"/>
                    </a:lnTo>
                    <a:lnTo>
                      <a:pt x="1285" y="346"/>
                    </a:lnTo>
                    <a:lnTo>
                      <a:pt x="1317" y="350"/>
                    </a:lnTo>
                    <a:lnTo>
                      <a:pt x="1349" y="343"/>
                    </a:lnTo>
                    <a:lnTo>
                      <a:pt x="1381" y="324"/>
                    </a:lnTo>
                    <a:lnTo>
                      <a:pt x="1413" y="296"/>
                    </a:lnTo>
                    <a:lnTo>
                      <a:pt x="1445" y="260"/>
                    </a:lnTo>
                    <a:lnTo>
                      <a:pt x="1477" y="216"/>
                    </a:lnTo>
                    <a:lnTo>
                      <a:pt x="1509" y="167"/>
                    </a:lnTo>
                    <a:lnTo>
                      <a:pt x="1541" y="114"/>
                    </a:lnTo>
                    <a:lnTo>
                      <a:pt x="1574" y="5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2" name="Freeform 136">
                <a:extLst>
                  <a:ext uri="{FF2B5EF4-FFF2-40B4-BE49-F238E27FC236}">
                    <a16:creationId xmlns:a16="http://schemas.microsoft.com/office/drawing/2014/main" id="{5A6BF301-1950-5836-3395-1327BC5699AA}"/>
                  </a:ext>
                </a:extLst>
              </p:cNvPr>
              <p:cNvSpPr>
                <a:spLocks/>
              </p:cNvSpPr>
              <p:nvPr/>
            </p:nvSpPr>
            <p:spPr bwMode="auto">
              <a:xfrm>
                <a:off x="2811" y="623"/>
                <a:ext cx="1606" cy="1053"/>
              </a:xfrm>
              <a:custGeom>
                <a:avLst/>
                <a:gdLst>
                  <a:gd name="T0" fmla="*/ 0 w 1606"/>
                  <a:gd name="T1" fmla="*/ 924 h 1053"/>
                  <a:gd name="T2" fmla="*/ 32 w 1606"/>
                  <a:gd name="T3" fmla="*/ 818 h 1053"/>
                  <a:gd name="T4" fmla="*/ 64 w 1606"/>
                  <a:gd name="T5" fmla="*/ 720 h 1053"/>
                  <a:gd name="T6" fmla="*/ 96 w 1606"/>
                  <a:gd name="T7" fmla="*/ 635 h 1053"/>
                  <a:gd name="T8" fmla="*/ 128 w 1606"/>
                  <a:gd name="T9" fmla="*/ 562 h 1053"/>
                  <a:gd name="T10" fmla="*/ 161 w 1606"/>
                  <a:gd name="T11" fmla="*/ 506 h 1053"/>
                  <a:gd name="T12" fmla="*/ 193 w 1606"/>
                  <a:gd name="T13" fmla="*/ 466 h 1053"/>
                  <a:gd name="T14" fmla="*/ 225 w 1606"/>
                  <a:gd name="T15" fmla="*/ 445 h 1053"/>
                  <a:gd name="T16" fmla="*/ 257 w 1606"/>
                  <a:gd name="T17" fmla="*/ 442 h 1053"/>
                  <a:gd name="T18" fmla="*/ 289 w 1606"/>
                  <a:gd name="T19" fmla="*/ 458 h 1053"/>
                  <a:gd name="T20" fmla="*/ 321 w 1606"/>
                  <a:gd name="T21" fmla="*/ 492 h 1053"/>
                  <a:gd name="T22" fmla="*/ 353 w 1606"/>
                  <a:gd name="T23" fmla="*/ 543 h 1053"/>
                  <a:gd name="T24" fmla="*/ 385 w 1606"/>
                  <a:gd name="T25" fmla="*/ 608 h 1053"/>
                  <a:gd name="T26" fmla="*/ 417 w 1606"/>
                  <a:gd name="T27" fmla="*/ 683 h 1053"/>
                  <a:gd name="T28" fmla="*/ 450 w 1606"/>
                  <a:gd name="T29" fmla="*/ 765 h 1053"/>
                  <a:gd name="T30" fmla="*/ 482 w 1606"/>
                  <a:gd name="T31" fmla="*/ 847 h 1053"/>
                  <a:gd name="T32" fmla="*/ 514 w 1606"/>
                  <a:gd name="T33" fmla="*/ 923 h 1053"/>
                  <a:gd name="T34" fmla="*/ 546 w 1606"/>
                  <a:gd name="T35" fmla="*/ 987 h 1053"/>
                  <a:gd name="T36" fmla="*/ 578 w 1606"/>
                  <a:gd name="T37" fmla="*/ 1033 h 1053"/>
                  <a:gd name="T38" fmla="*/ 610 w 1606"/>
                  <a:gd name="T39" fmla="*/ 1053 h 1053"/>
                  <a:gd name="T40" fmla="*/ 642 w 1606"/>
                  <a:gd name="T41" fmla="*/ 1046 h 1053"/>
                  <a:gd name="T42" fmla="*/ 674 w 1606"/>
                  <a:gd name="T43" fmla="*/ 1007 h 1053"/>
                  <a:gd name="T44" fmla="*/ 707 w 1606"/>
                  <a:gd name="T45" fmla="*/ 937 h 1053"/>
                  <a:gd name="T46" fmla="*/ 739 w 1606"/>
                  <a:gd name="T47" fmla="*/ 839 h 1053"/>
                  <a:gd name="T48" fmla="*/ 771 w 1606"/>
                  <a:gd name="T49" fmla="*/ 718 h 1053"/>
                  <a:gd name="T50" fmla="*/ 803 w 1606"/>
                  <a:gd name="T51" fmla="*/ 584 h 1053"/>
                  <a:gd name="T52" fmla="*/ 835 w 1606"/>
                  <a:gd name="T53" fmla="*/ 446 h 1053"/>
                  <a:gd name="T54" fmla="*/ 867 w 1606"/>
                  <a:gd name="T55" fmla="*/ 316 h 1053"/>
                  <a:gd name="T56" fmla="*/ 899 w 1606"/>
                  <a:gd name="T57" fmla="*/ 202 h 1053"/>
                  <a:gd name="T58" fmla="*/ 931 w 1606"/>
                  <a:gd name="T59" fmla="*/ 111 h 1053"/>
                  <a:gd name="T60" fmla="*/ 963 w 1606"/>
                  <a:gd name="T61" fmla="*/ 47 h 1053"/>
                  <a:gd name="T62" fmla="*/ 996 w 1606"/>
                  <a:gd name="T63" fmla="*/ 11 h 1053"/>
                  <a:gd name="T64" fmla="*/ 1028 w 1606"/>
                  <a:gd name="T65" fmla="*/ 0 h 1053"/>
                  <a:gd name="T66" fmla="*/ 1060 w 1606"/>
                  <a:gd name="T67" fmla="*/ 12 h 1053"/>
                  <a:gd name="T68" fmla="*/ 1092 w 1606"/>
                  <a:gd name="T69" fmla="*/ 44 h 1053"/>
                  <a:gd name="T70" fmla="*/ 1124 w 1606"/>
                  <a:gd name="T71" fmla="*/ 90 h 1053"/>
                  <a:gd name="T72" fmla="*/ 1156 w 1606"/>
                  <a:gd name="T73" fmla="*/ 147 h 1053"/>
                  <a:gd name="T74" fmla="*/ 1188 w 1606"/>
                  <a:gd name="T75" fmla="*/ 210 h 1053"/>
                  <a:gd name="T76" fmla="*/ 1220 w 1606"/>
                  <a:gd name="T77" fmla="*/ 275 h 1053"/>
                  <a:gd name="T78" fmla="*/ 1252 w 1606"/>
                  <a:gd name="T79" fmla="*/ 338 h 1053"/>
                  <a:gd name="T80" fmla="*/ 1285 w 1606"/>
                  <a:gd name="T81" fmla="*/ 396 h 1053"/>
                  <a:gd name="T82" fmla="*/ 1317 w 1606"/>
                  <a:gd name="T83" fmla="*/ 445 h 1053"/>
                  <a:gd name="T84" fmla="*/ 1349 w 1606"/>
                  <a:gd name="T85" fmla="*/ 482 h 1053"/>
                  <a:gd name="T86" fmla="*/ 1381 w 1606"/>
                  <a:gd name="T87" fmla="*/ 504 h 1053"/>
                  <a:gd name="T88" fmla="*/ 1413 w 1606"/>
                  <a:gd name="T89" fmla="*/ 508 h 1053"/>
                  <a:gd name="T90" fmla="*/ 1445 w 1606"/>
                  <a:gd name="T91" fmla="*/ 492 h 1053"/>
                  <a:gd name="T92" fmla="*/ 1477 w 1606"/>
                  <a:gd name="T93" fmla="*/ 455 h 1053"/>
                  <a:gd name="T94" fmla="*/ 1509 w 1606"/>
                  <a:gd name="T95" fmla="*/ 395 h 1053"/>
                  <a:gd name="T96" fmla="*/ 1541 w 1606"/>
                  <a:gd name="T97" fmla="*/ 312 h 1053"/>
                  <a:gd name="T98" fmla="*/ 1574 w 1606"/>
                  <a:gd name="T99" fmla="*/ 207 h 1053"/>
                  <a:gd name="T100" fmla="*/ 1606 w 1606"/>
                  <a:gd name="T101" fmla="*/ 8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53">
                    <a:moveTo>
                      <a:pt x="0" y="924"/>
                    </a:moveTo>
                    <a:lnTo>
                      <a:pt x="32" y="818"/>
                    </a:lnTo>
                    <a:lnTo>
                      <a:pt x="64" y="720"/>
                    </a:lnTo>
                    <a:lnTo>
                      <a:pt x="96" y="635"/>
                    </a:lnTo>
                    <a:lnTo>
                      <a:pt x="128" y="562"/>
                    </a:lnTo>
                    <a:lnTo>
                      <a:pt x="161" y="506"/>
                    </a:lnTo>
                    <a:lnTo>
                      <a:pt x="193" y="466"/>
                    </a:lnTo>
                    <a:lnTo>
                      <a:pt x="225" y="445"/>
                    </a:lnTo>
                    <a:lnTo>
                      <a:pt x="257" y="442"/>
                    </a:lnTo>
                    <a:lnTo>
                      <a:pt x="289" y="458"/>
                    </a:lnTo>
                    <a:lnTo>
                      <a:pt x="321" y="492"/>
                    </a:lnTo>
                    <a:lnTo>
                      <a:pt x="353" y="543"/>
                    </a:lnTo>
                    <a:lnTo>
                      <a:pt x="385" y="608"/>
                    </a:lnTo>
                    <a:lnTo>
                      <a:pt x="417" y="683"/>
                    </a:lnTo>
                    <a:lnTo>
                      <a:pt x="450" y="765"/>
                    </a:lnTo>
                    <a:lnTo>
                      <a:pt x="482" y="847"/>
                    </a:lnTo>
                    <a:lnTo>
                      <a:pt x="514" y="923"/>
                    </a:lnTo>
                    <a:lnTo>
                      <a:pt x="546" y="987"/>
                    </a:lnTo>
                    <a:lnTo>
                      <a:pt x="578" y="1033"/>
                    </a:lnTo>
                    <a:lnTo>
                      <a:pt x="610" y="1053"/>
                    </a:lnTo>
                    <a:lnTo>
                      <a:pt x="642" y="1046"/>
                    </a:lnTo>
                    <a:lnTo>
                      <a:pt x="674" y="1007"/>
                    </a:lnTo>
                    <a:lnTo>
                      <a:pt x="707" y="937"/>
                    </a:lnTo>
                    <a:lnTo>
                      <a:pt x="739" y="839"/>
                    </a:lnTo>
                    <a:lnTo>
                      <a:pt x="771" y="718"/>
                    </a:lnTo>
                    <a:lnTo>
                      <a:pt x="803" y="584"/>
                    </a:lnTo>
                    <a:lnTo>
                      <a:pt x="835" y="446"/>
                    </a:lnTo>
                    <a:lnTo>
                      <a:pt x="867" y="316"/>
                    </a:lnTo>
                    <a:lnTo>
                      <a:pt x="899" y="202"/>
                    </a:lnTo>
                    <a:lnTo>
                      <a:pt x="931" y="111"/>
                    </a:lnTo>
                    <a:lnTo>
                      <a:pt x="963" y="47"/>
                    </a:lnTo>
                    <a:lnTo>
                      <a:pt x="996" y="11"/>
                    </a:lnTo>
                    <a:lnTo>
                      <a:pt x="1028" y="0"/>
                    </a:lnTo>
                    <a:lnTo>
                      <a:pt x="1060" y="12"/>
                    </a:lnTo>
                    <a:lnTo>
                      <a:pt x="1092" y="44"/>
                    </a:lnTo>
                    <a:lnTo>
                      <a:pt x="1124" y="90"/>
                    </a:lnTo>
                    <a:lnTo>
                      <a:pt x="1156" y="147"/>
                    </a:lnTo>
                    <a:lnTo>
                      <a:pt x="1188" y="210"/>
                    </a:lnTo>
                    <a:lnTo>
                      <a:pt x="1220" y="275"/>
                    </a:lnTo>
                    <a:lnTo>
                      <a:pt x="1252" y="338"/>
                    </a:lnTo>
                    <a:lnTo>
                      <a:pt x="1285" y="396"/>
                    </a:lnTo>
                    <a:lnTo>
                      <a:pt x="1317" y="445"/>
                    </a:lnTo>
                    <a:lnTo>
                      <a:pt x="1349" y="482"/>
                    </a:lnTo>
                    <a:lnTo>
                      <a:pt x="1381" y="504"/>
                    </a:lnTo>
                    <a:lnTo>
                      <a:pt x="1413" y="508"/>
                    </a:lnTo>
                    <a:lnTo>
                      <a:pt x="1445" y="492"/>
                    </a:lnTo>
                    <a:lnTo>
                      <a:pt x="1477" y="455"/>
                    </a:lnTo>
                    <a:lnTo>
                      <a:pt x="1509" y="395"/>
                    </a:lnTo>
                    <a:lnTo>
                      <a:pt x="1541" y="312"/>
                    </a:lnTo>
                    <a:lnTo>
                      <a:pt x="1574" y="207"/>
                    </a:lnTo>
                    <a:lnTo>
                      <a:pt x="1606" y="8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3" name="Freeform 137">
                <a:extLst>
                  <a:ext uri="{FF2B5EF4-FFF2-40B4-BE49-F238E27FC236}">
                    <a16:creationId xmlns:a16="http://schemas.microsoft.com/office/drawing/2014/main" id="{42557609-65F8-8CE8-BACF-0D1FD0303B37}"/>
                  </a:ext>
                </a:extLst>
              </p:cNvPr>
              <p:cNvSpPr>
                <a:spLocks/>
              </p:cNvSpPr>
              <p:nvPr/>
            </p:nvSpPr>
            <p:spPr bwMode="auto">
              <a:xfrm>
                <a:off x="2811" y="630"/>
                <a:ext cx="1606" cy="984"/>
              </a:xfrm>
              <a:custGeom>
                <a:avLst/>
                <a:gdLst>
                  <a:gd name="T0" fmla="*/ 0 w 1606"/>
                  <a:gd name="T1" fmla="*/ 984 h 984"/>
                  <a:gd name="T2" fmla="*/ 32 w 1606"/>
                  <a:gd name="T3" fmla="*/ 859 h 984"/>
                  <a:gd name="T4" fmla="*/ 64 w 1606"/>
                  <a:gd name="T5" fmla="*/ 753 h 984"/>
                  <a:gd name="T6" fmla="*/ 96 w 1606"/>
                  <a:gd name="T7" fmla="*/ 670 h 984"/>
                  <a:gd name="T8" fmla="*/ 128 w 1606"/>
                  <a:gd name="T9" fmla="*/ 610 h 984"/>
                  <a:gd name="T10" fmla="*/ 161 w 1606"/>
                  <a:gd name="T11" fmla="*/ 576 h 984"/>
                  <a:gd name="T12" fmla="*/ 193 w 1606"/>
                  <a:gd name="T13" fmla="*/ 564 h 984"/>
                  <a:gd name="T14" fmla="*/ 225 w 1606"/>
                  <a:gd name="T15" fmla="*/ 572 h 984"/>
                  <a:gd name="T16" fmla="*/ 257 w 1606"/>
                  <a:gd name="T17" fmla="*/ 598 h 984"/>
                  <a:gd name="T18" fmla="*/ 289 w 1606"/>
                  <a:gd name="T19" fmla="*/ 635 h 984"/>
                  <a:gd name="T20" fmla="*/ 321 w 1606"/>
                  <a:gd name="T21" fmla="*/ 679 h 984"/>
                  <a:gd name="T22" fmla="*/ 353 w 1606"/>
                  <a:gd name="T23" fmla="*/ 726 h 984"/>
                  <a:gd name="T24" fmla="*/ 385 w 1606"/>
                  <a:gd name="T25" fmla="*/ 771 h 984"/>
                  <a:gd name="T26" fmla="*/ 417 w 1606"/>
                  <a:gd name="T27" fmla="*/ 809 h 984"/>
                  <a:gd name="T28" fmla="*/ 450 w 1606"/>
                  <a:gd name="T29" fmla="*/ 839 h 984"/>
                  <a:gd name="T30" fmla="*/ 482 w 1606"/>
                  <a:gd name="T31" fmla="*/ 857 h 984"/>
                  <a:gd name="T32" fmla="*/ 514 w 1606"/>
                  <a:gd name="T33" fmla="*/ 864 h 984"/>
                  <a:gd name="T34" fmla="*/ 546 w 1606"/>
                  <a:gd name="T35" fmla="*/ 859 h 984"/>
                  <a:gd name="T36" fmla="*/ 578 w 1606"/>
                  <a:gd name="T37" fmla="*/ 842 h 984"/>
                  <a:gd name="T38" fmla="*/ 610 w 1606"/>
                  <a:gd name="T39" fmla="*/ 814 h 984"/>
                  <a:gd name="T40" fmla="*/ 642 w 1606"/>
                  <a:gd name="T41" fmla="*/ 774 h 984"/>
                  <a:gd name="T42" fmla="*/ 674 w 1606"/>
                  <a:gd name="T43" fmla="*/ 726 h 984"/>
                  <a:gd name="T44" fmla="*/ 707 w 1606"/>
                  <a:gd name="T45" fmla="*/ 669 h 984"/>
                  <a:gd name="T46" fmla="*/ 739 w 1606"/>
                  <a:gd name="T47" fmla="*/ 604 h 984"/>
                  <a:gd name="T48" fmla="*/ 771 w 1606"/>
                  <a:gd name="T49" fmla="*/ 533 h 984"/>
                  <a:gd name="T50" fmla="*/ 803 w 1606"/>
                  <a:gd name="T51" fmla="*/ 458 h 984"/>
                  <a:gd name="T52" fmla="*/ 835 w 1606"/>
                  <a:gd name="T53" fmla="*/ 380 h 984"/>
                  <a:gd name="T54" fmla="*/ 867 w 1606"/>
                  <a:gd name="T55" fmla="*/ 301 h 984"/>
                  <a:gd name="T56" fmla="*/ 899 w 1606"/>
                  <a:gd name="T57" fmla="*/ 225 h 984"/>
                  <a:gd name="T58" fmla="*/ 931 w 1606"/>
                  <a:gd name="T59" fmla="*/ 154 h 984"/>
                  <a:gd name="T60" fmla="*/ 963 w 1606"/>
                  <a:gd name="T61" fmla="*/ 91 h 984"/>
                  <a:gd name="T62" fmla="*/ 996 w 1606"/>
                  <a:gd name="T63" fmla="*/ 42 h 984"/>
                  <a:gd name="T64" fmla="*/ 1028 w 1606"/>
                  <a:gd name="T65" fmla="*/ 10 h 984"/>
                  <a:gd name="T66" fmla="*/ 1060 w 1606"/>
                  <a:gd name="T67" fmla="*/ 0 h 984"/>
                  <a:gd name="T68" fmla="*/ 1092 w 1606"/>
                  <a:gd name="T69" fmla="*/ 15 h 984"/>
                  <a:gd name="T70" fmla="*/ 1124 w 1606"/>
                  <a:gd name="T71" fmla="*/ 55 h 984"/>
                  <a:gd name="T72" fmla="*/ 1156 w 1606"/>
                  <a:gd name="T73" fmla="*/ 115 h 984"/>
                  <a:gd name="T74" fmla="*/ 1188 w 1606"/>
                  <a:gd name="T75" fmla="*/ 189 h 984"/>
                  <a:gd name="T76" fmla="*/ 1220 w 1606"/>
                  <a:gd name="T77" fmla="*/ 267 h 984"/>
                  <a:gd name="T78" fmla="*/ 1252 w 1606"/>
                  <a:gd name="T79" fmla="*/ 338 h 984"/>
                  <a:gd name="T80" fmla="*/ 1285 w 1606"/>
                  <a:gd name="T81" fmla="*/ 395 h 984"/>
                  <a:gd name="T82" fmla="*/ 1317 w 1606"/>
                  <a:gd name="T83" fmla="*/ 432 h 984"/>
                  <a:gd name="T84" fmla="*/ 1349 w 1606"/>
                  <a:gd name="T85" fmla="*/ 450 h 984"/>
                  <a:gd name="T86" fmla="*/ 1381 w 1606"/>
                  <a:gd name="T87" fmla="*/ 450 h 984"/>
                  <a:gd name="T88" fmla="*/ 1413 w 1606"/>
                  <a:gd name="T89" fmla="*/ 435 h 984"/>
                  <a:gd name="T90" fmla="*/ 1445 w 1606"/>
                  <a:gd name="T91" fmla="*/ 409 h 984"/>
                  <a:gd name="T92" fmla="*/ 1477 w 1606"/>
                  <a:gd name="T93" fmla="*/ 375 h 984"/>
                  <a:gd name="T94" fmla="*/ 1509 w 1606"/>
                  <a:gd name="T95" fmla="*/ 336 h 984"/>
                  <a:gd name="T96" fmla="*/ 1541 w 1606"/>
                  <a:gd name="T97" fmla="*/ 293 h 984"/>
                  <a:gd name="T98" fmla="*/ 1574 w 1606"/>
                  <a:gd name="T99" fmla="*/ 249 h 984"/>
                  <a:gd name="T100" fmla="*/ 1606 w 1606"/>
                  <a:gd name="T101" fmla="*/ 205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84">
                    <a:moveTo>
                      <a:pt x="0" y="984"/>
                    </a:moveTo>
                    <a:lnTo>
                      <a:pt x="32" y="859"/>
                    </a:lnTo>
                    <a:lnTo>
                      <a:pt x="64" y="753"/>
                    </a:lnTo>
                    <a:lnTo>
                      <a:pt x="96" y="670"/>
                    </a:lnTo>
                    <a:lnTo>
                      <a:pt x="128" y="610"/>
                    </a:lnTo>
                    <a:lnTo>
                      <a:pt x="161" y="576"/>
                    </a:lnTo>
                    <a:lnTo>
                      <a:pt x="193" y="564"/>
                    </a:lnTo>
                    <a:lnTo>
                      <a:pt x="225" y="572"/>
                    </a:lnTo>
                    <a:lnTo>
                      <a:pt x="257" y="598"/>
                    </a:lnTo>
                    <a:lnTo>
                      <a:pt x="289" y="635"/>
                    </a:lnTo>
                    <a:lnTo>
                      <a:pt x="321" y="679"/>
                    </a:lnTo>
                    <a:lnTo>
                      <a:pt x="353" y="726"/>
                    </a:lnTo>
                    <a:lnTo>
                      <a:pt x="385" y="771"/>
                    </a:lnTo>
                    <a:lnTo>
                      <a:pt x="417" y="809"/>
                    </a:lnTo>
                    <a:lnTo>
                      <a:pt x="450" y="839"/>
                    </a:lnTo>
                    <a:lnTo>
                      <a:pt x="482" y="857"/>
                    </a:lnTo>
                    <a:lnTo>
                      <a:pt x="514" y="864"/>
                    </a:lnTo>
                    <a:lnTo>
                      <a:pt x="546" y="859"/>
                    </a:lnTo>
                    <a:lnTo>
                      <a:pt x="578" y="842"/>
                    </a:lnTo>
                    <a:lnTo>
                      <a:pt x="610" y="814"/>
                    </a:lnTo>
                    <a:lnTo>
                      <a:pt x="642" y="774"/>
                    </a:lnTo>
                    <a:lnTo>
                      <a:pt x="674" y="726"/>
                    </a:lnTo>
                    <a:lnTo>
                      <a:pt x="707" y="669"/>
                    </a:lnTo>
                    <a:lnTo>
                      <a:pt x="739" y="604"/>
                    </a:lnTo>
                    <a:lnTo>
                      <a:pt x="771" y="533"/>
                    </a:lnTo>
                    <a:lnTo>
                      <a:pt x="803" y="458"/>
                    </a:lnTo>
                    <a:lnTo>
                      <a:pt x="835" y="380"/>
                    </a:lnTo>
                    <a:lnTo>
                      <a:pt x="867" y="301"/>
                    </a:lnTo>
                    <a:lnTo>
                      <a:pt x="899" y="225"/>
                    </a:lnTo>
                    <a:lnTo>
                      <a:pt x="931" y="154"/>
                    </a:lnTo>
                    <a:lnTo>
                      <a:pt x="963" y="91"/>
                    </a:lnTo>
                    <a:lnTo>
                      <a:pt x="996" y="42"/>
                    </a:lnTo>
                    <a:lnTo>
                      <a:pt x="1028" y="10"/>
                    </a:lnTo>
                    <a:lnTo>
                      <a:pt x="1060" y="0"/>
                    </a:lnTo>
                    <a:lnTo>
                      <a:pt x="1092" y="15"/>
                    </a:lnTo>
                    <a:lnTo>
                      <a:pt x="1124" y="55"/>
                    </a:lnTo>
                    <a:lnTo>
                      <a:pt x="1156" y="115"/>
                    </a:lnTo>
                    <a:lnTo>
                      <a:pt x="1188" y="189"/>
                    </a:lnTo>
                    <a:lnTo>
                      <a:pt x="1220" y="267"/>
                    </a:lnTo>
                    <a:lnTo>
                      <a:pt x="1252" y="338"/>
                    </a:lnTo>
                    <a:lnTo>
                      <a:pt x="1285" y="395"/>
                    </a:lnTo>
                    <a:lnTo>
                      <a:pt x="1317" y="432"/>
                    </a:lnTo>
                    <a:lnTo>
                      <a:pt x="1349" y="450"/>
                    </a:lnTo>
                    <a:lnTo>
                      <a:pt x="1381" y="450"/>
                    </a:lnTo>
                    <a:lnTo>
                      <a:pt x="1413" y="435"/>
                    </a:lnTo>
                    <a:lnTo>
                      <a:pt x="1445" y="409"/>
                    </a:lnTo>
                    <a:lnTo>
                      <a:pt x="1477" y="375"/>
                    </a:lnTo>
                    <a:lnTo>
                      <a:pt x="1509" y="336"/>
                    </a:lnTo>
                    <a:lnTo>
                      <a:pt x="1541" y="293"/>
                    </a:lnTo>
                    <a:lnTo>
                      <a:pt x="1574" y="249"/>
                    </a:lnTo>
                    <a:lnTo>
                      <a:pt x="1606" y="20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4" name="Freeform 138">
                <a:extLst>
                  <a:ext uri="{FF2B5EF4-FFF2-40B4-BE49-F238E27FC236}">
                    <a16:creationId xmlns:a16="http://schemas.microsoft.com/office/drawing/2014/main" id="{E6291BD0-BC6C-9BEF-FB5A-4B1E620B5493}"/>
                  </a:ext>
                </a:extLst>
              </p:cNvPr>
              <p:cNvSpPr>
                <a:spLocks/>
              </p:cNvSpPr>
              <p:nvPr/>
            </p:nvSpPr>
            <p:spPr bwMode="auto">
              <a:xfrm>
                <a:off x="2811" y="572"/>
                <a:ext cx="1606" cy="954"/>
              </a:xfrm>
              <a:custGeom>
                <a:avLst/>
                <a:gdLst>
                  <a:gd name="T0" fmla="*/ 0 w 1606"/>
                  <a:gd name="T1" fmla="*/ 854 h 954"/>
                  <a:gd name="T2" fmla="*/ 32 w 1606"/>
                  <a:gd name="T3" fmla="*/ 779 h 954"/>
                  <a:gd name="T4" fmla="*/ 64 w 1606"/>
                  <a:gd name="T5" fmla="*/ 709 h 954"/>
                  <a:gd name="T6" fmla="*/ 96 w 1606"/>
                  <a:gd name="T7" fmla="*/ 647 h 954"/>
                  <a:gd name="T8" fmla="*/ 128 w 1606"/>
                  <a:gd name="T9" fmla="*/ 594 h 954"/>
                  <a:gd name="T10" fmla="*/ 161 w 1606"/>
                  <a:gd name="T11" fmla="*/ 552 h 954"/>
                  <a:gd name="T12" fmla="*/ 193 w 1606"/>
                  <a:gd name="T13" fmla="*/ 524 h 954"/>
                  <a:gd name="T14" fmla="*/ 225 w 1606"/>
                  <a:gd name="T15" fmla="*/ 511 h 954"/>
                  <a:gd name="T16" fmla="*/ 257 w 1606"/>
                  <a:gd name="T17" fmla="*/ 514 h 954"/>
                  <a:gd name="T18" fmla="*/ 289 w 1606"/>
                  <a:gd name="T19" fmla="*/ 533 h 954"/>
                  <a:gd name="T20" fmla="*/ 321 w 1606"/>
                  <a:gd name="T21" fmla="*/ 569 h 954"/>
                  <a:gd name="T22" fmla="*/ 353 w 1606"/>
                  <a:gd name="T23" fmla="*/ 618 h 954"/>
                  <a:gd name="T24" fmla="*/ 385 w 1606"/>
                  <a:gd name="T25" fmla="*/ 677 h 954"/>
                  <a:gd name="T26" fmla="*/ 417 w 1606"/>
                  <a:gd name="T27" fmla="*/ 741 h 954"/>
                  <a:gd name="T28" fmla="*/ 450 w 1606"/>
                  <a:gd name="T29" fmla="*/ 805 h 954"/>
                  <a:gd name="T30" fmla="*/ 482 w 1606"/>
                  <a:gd name="T31" fmla="*/ 862 h 954"/>
                  <a:gd name="T32" fmla="*/ 514 w 1606"/>
                  <a:gd name="T33" fmla="*/ 909 h 954"/>
                  <a:gd name="T34" fmla="*/ 546 w 1606"/>
                  <a:gd name="T35" fmla="*/ 940 h 954"/>
                  <a:gd name="T36" fmla="*/ 578 w 1606"/>
                  <a:gd name="T37" fmla="*/ 954 h 954"/>
                  <a:gd name="T38" fmla="*/ 610 w 1606"/>
                  <a:gd name="T39" fmla="*/ 948 h 954"/>
                  <a:gd name="T40" fmla="*/ 642 w 1606"/>
                  <a:gd name="T41" fmla="*/ 923 h 954"/>
                  <a:gd name="T42" fmla="*/ 674 w 1606"/>
                  <a:gd name="T43" fmla="*/ 879 h 954"/>
                  <a:gd name="T44" fmla="*/ 707 w 1606"/>
                  <a:gd name="T45" fmla="*/ 817 h 954"/>
                  <a:gd name="T46" fmla="*/ 739 w 1606"/>
                  <a:gd name="T47" fmla="*/ 739 h 954"/>
                  <a:gd name="T48" fmla="*/ 771 w 1606"/>
                  <a:gd name="T49" fmla="*/ 648 h 954"/>
                  <a:gd name="T50" fmla="*/ 803 w 1606"/>
                  <a:gd name="T51" fmla="*/ 546 h 954"/>
                  <a:gd name="T52" fmla="*/ 835 w 1606"/>
                  <a:gd name="T53" fmla="*/ 438 h 954"/>
                  <a:gd name="T54" fmla="*/ 867 w 1606"/>
                  <a:gd name="T55" fmla="*/ 328 h 954"/>
                  <a:gd name="T56" fmla="*/ 899 w 1606"/>
                  <a:gd name="T57" fmla="*/ 223 h 954"/>
                  <a:gd name="T58" fmla="*/ 931 w 1606"/>
                  <a:gd name="T59" fmla="*/ 129 h 954"/>
                  <a:gd name="T60" fmla="*/ 963 w 1606"/>
                  <a:gd name="T61" fmla="*/ 56 h 954"/>
                  <a:gd name="T62" fmla="*/ 996 w 1606"/>
                  <a:gd name="T63" fmla="*/ 10 h 954"/>
                  <a:gd name="T64" fmla="*/ 1028 w 1606"/>
                  <a:gd name="T65" fmla="*/ 0 h 954"/>
                  <a:gd name="T66" fmla="*/ 1060 w 1606"/>
                  <a:gd name="T67" fmla="*/ 30 h 954"/>
                  <a:gd name="T68" fmla="*/ 1092 w 1606"/>
                  <a:gd name="T69" fmla="*/ 98 h 954"/>
                  <a:gd name="T70" fmla="*/ 1124 w 1606"/>
                  <a:gd name="T71" fmla="*/ 197 h 954"/>
                  <a:gd name="T72" fmla="*/ 1156 w 1606"/>
                  <a:gd name="T73" fmla="*/ 316 h 954"/>
                  <a:gd name="T74" fmla="*/ 1188 w 1606"/>
                  <a:gd name="T75" fmla="*/ 437 h 954"/>
                  <a:gd name="T76" fmla="*/ 1220 w 1606"/>
                  <a:gd name="T77" fmla="*/ 546 h 954"/>
                  <a:gd name="T78" fmla="*/ 1252 w 1606"/>
                  <a:gd name="T79" fmla="*/ 632 h 954"/>
                  <a:gd name="T80" fmla="*/ 1285 w 1606"/>
                  <a:gd name="T81" fmla="*/ 687 h 954"/>
                  <a:gd name="T82" fmla="*/ 1317 w 1606"/>
                  <a:gd name="T83" fmla="*/ 713 h 954"/>
                  <a:gd name="T84" fmla="*/ 1349 w 1606"/>
                  <a:gd name="T85" fmla="*/ 712 h 954"/>
                  <a:gd name="T86" fmla="*/ 1381 w 1606"/>
                  <a:gd name="T87" fmla="*/ 689 h 954"/>
                  <a:gd name="T88" fmla="*/ 1413 w 1606"/>
                  <a:gd name="T89" fmla="*/ 648 h 954"/>
                  <a:gd name="T90" fmla="*/ 1445 w 1606"/>
                  <a:gd name="T91" fmla="*/ 593 h 954"/>
                  <a:gd name="T92" fmla="*/ 1477 w 1606"/>
                  <a:gd name="T93" fmla="*/ 530 h 954"/>
                  <a:gd name="T94" fmla="*/ 1509 w 1606"/>
                  <a:gd name="T95" fmla="*/ 460 h 954"/>
                  <a:gd name="T96" fmla="*/ 1541 w 1606"/>
                  <a:gd name="T97" fmla="*/ 385 h 954"/>
                  <a:gd name="T98" fmla="*/ 1574 w 1606"/>
                  <a:gd name="T99" fmla="*/ 308 h 954"/>
                  <a:gd name="T100" fmla="*/ 1606 w 1606"/>
                  <a:gd name="T101" fmla="*/ 229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54">
                    <a:moveTo>
                      <a:pt x="0" y="854"/>
                    </a:moveTo>
                    <a:lnTo>
                      <a:pt x="32" y="779"/>
                    </a:lnTo>
                    <a:lnTo>
                      <a:pt x="64" y="709"/>
                    </a:lnTo>
                    <a:lnTo>
                      <a:pt x="96" y="647"/>
                    </a:lnTo>
                    <a:lnTo>
                      <a:pt x="128" y="594"/>
                    </a:lnTo>
                    <a:lnTo>
                      <a:pt x="161" y="552"/>
                    </a:lnTo>
                    <a:lnTo>
                      <a:pt x="193" y="524"/>
                    </a:lnTo>
                    <a:lnTo>
                      <a:pt x="225" y="511"/>
                    </a:lnTo>
                    <a:lnTo>
                      <a:pt x="257" y="514"/>
                    </a:lnTo>
                    <a:lnTo>
                      <a:pt x="289" y="533"/>
                    </a:lnTo>
                    <a:lnTo>
                      <a:pt x="321" y="569"/>
                    </a:lnTo>
                    <a:lnTo>
                      <a:pt x="353" y="618"/>
                    </a:lnTo>
                    <a:lnTo>
                      <a:pt x="385" y="677"/>
                    </a:lnTo>
                    <a:lnTo>
                      <a:pt x="417" y="741"/>
                    </a:lnTo>
                    <a:lnTo>
                      <a:pt x="450" y="805"/>
                    </a:lnTo>
                    <a:lnTo>
                      <a:pt x="482" y="862"/>
                    </a:lnTo>
                    <a:lnTo>
                      <a:pt x="514" y="909"/>
                    </a:lnTo>
                    <a:lnTo>
                      <a:pt x="546" y="940"/>
                    </a:lnTo>
                    <a:lnTo>
                      <a:pt x="578" y="954"/>
                    </a:lnTo>
                    <a:lnTo>
                      <a:pt x="610" y="948"/>
                    </a:lnTo>
                    <a:lnTo>
                      <a:pt x="642" y="923"/>
                    </a:lnTo>
                    <a:lnTo>
                      <a:pt x="674" y="879"/>
                    </a:lnTo>
                    <a:lnTo>
                      <a:pt x="707" y="817"/>
                    </a:lnTo>
                    <a:lnTo>
                      <a:pt x="739" y="739"/>
                    </a:lnTo>
                    <a:lnTo>
                      <a:pt x="771" y="648"/>
                    </a:lnTo>
                    <a:lnTo>
                      <a:pt x="803" y="546"/>
                    </a:lnTo>
                    <a:lnTo>
                      <a:pt x="835" y="438"/>
                    </a:lnTo>
                    <a:lnTo>
                      <a:pt x="867" y="328"/>
                    </a:lnTo>
                    <a:lnTo>
                      <a:pt x="899" y="223"/>
                    </a:lnTo>
                    <a:lnTo>
                      <a:pt x="931" y="129"/>
                    </a:lnTo>
                    <a:lnTo>
                      <a:pt x="963" y="56"/>
                    </a:lnTo>
                    <a:lnTo>
                      <a:pt x="996" y="10"/>
                    </a:lnTo>
                    <a:lnTo>
                      <a:pt x="1028" y="0"/>
                    </a:lnTo>
                    <a:lnTo>
                      <a:pt x="1060" y="30"/>
                    </a:lnTo>
                    <a:lnTo>
                      <a:pt x="1092" y="98"/>
                    </a:lnTo>
                    <a:lnTo>
                      <a:pt x="1124" y="197"/>
                    </a:lnTo>
                    <a:lnTo>
                      <a:pt x="1156" y="316"/>
                    </a:lnTo>
                    <a:lnTo>
                      <a:pt x="1188" y="437"/>
                    </a:lnTo>
                    <a:lnTo>
                      <a:pt x="1220" y="546"/>
                    </a:lnTo>
                    <a:lnTo>
                      <a:pt x="1252" y="632"/>
                    </a:lnTo>
                    <a:lnTo>
                      <a:pt x="1285" y="687"/>
                    </a:lnTo>
                    <a:lnTo>
                      <a:pt x="1317" y="713"/>
                    </a:lnTo>
                    <a:lnTo>
                      <a:pt x="1349" y="712"/>
                    </a:lnTo>
                    <a:lnTo>
                      <a:pt x="1381" y="689"/>
                    </a:lnTo>
                    <a:lnTo>
                      <a:pt x="1413" y="648"/>
                    </a:lnTo>
                    <a:lnTo>
                      <a:pt x="1445" y="593"/>
                    </a:lnTo>
                    <a:lnTo>
                      <a:pt x="1477" y="530"/>
                    </a:lnTo>
                    <a:lnTo>
                      <a:pt x="1509" y="460"/>
                    </a:lnTo>
                    <a:lnTo>
                      <a:pt x="1541" y="385"/>
                    </a:lnTo>
                    <a:lnTo>
                      <a:pt x="1574" y="308"/>
                    </a:lnTo>
                    <a:lnTo>
                      <a:pt x="1606" y="22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5" name="Freeform 139">
                <a:extLst>
                  <a:ext uri="{FF2B5EF4-FFF2-40B4-BE49-F238E27FC236}">
                    <a16:creationId xmlns:a16="http://schemas.microsoft.com/office/drawing/2014/main" id="{0AD971B4-7737-887D-FFB4-5AAD128CABE4}"/>
                  </a:ext>
                </a:extLst>
              </p:cNvPr>
              <p:cNvSpPr>
                <a:spLocks/>
              </p:cNvSpPr>
              <p:nvPr/>
            </p:nvSpPr>
            <p:spPr bwMode="auto">
              <a:xfrm>
                <a:off x="2811" y="664"/>
                <a:ext cx="1606" cy="902"/>
              </a:xfrm>
              <a:custGeom>
                <a:avLst/>
                <a:gdLst>
                  <a:gd name="T0" fmla="*/ 0 w 1606"/>
                  <a:gd name="T1" fmla="*/ 842 h 902"/>
                  <a:gd name="T2" fmla="*/ 32 w 1606"/>
                  <a:gd name="T3" fmla="*/ 797 h 902"/>
                  <a:gd name="T4" fmla="*/ 64 w 1606"/>
                  <a:gd name="T5" fmla="*/ 749 h 902"/>
                  <a:gd name="T6" fmla="*/ 96 w 1606"/>
                  <a:gd name="T7" fmla="*/ 700 h 902"/>
                  <a:gd name="T8" fmla="*/ 128 w 1606"/>
                  <a:gd name="T9" fmla="*/ 649 h 902"/>
                  <a:gd name="T10" fmla="*/ 161 w 1606"/>
                  <a:gd name="T11" fmla="*/ 599 h 902"/>
                  <a:gd name="T12" fmla="*/ 193 w 1606"/>
                  <a:gd name="T13" fmla="*/ 551 h 902"/>
                  <a:gd name="T14" fmla="*/ 225 w 1606"/>
                  <a:gd name="T15" fmla="*/ 508 h 902"/>
                  <a:gd name="T16" fmla="*/ 257 w 1606"/>
                  <a:gd name="T17" fmla="*/ 475 h 902"/>
                  <a:gd name="T18" fmla="*/ 289 w 1606"/>
                  <a:gd name="T19" fmla="*/ 457 h 902"/>
                  <a:gd name="T20" fmla="*/ 321 w 1606"/>
                  <a:gd name="T21" fmla="*/ 461 h 902"/>
                  <a:gd name="T22" fmla="*/ 353 w 1606"/>
                  <a:gd name="T23" fmla="*/ 493 h 902"/>
                  <a:gd name="T24" fmla="*/ 385 w 1606"/>
                  <a:gd name="T25" fmla="*/ 553 h 902"/>
                  <a:gd name="T26" fmla="*/ 417 w 1606"/>
                  <a:gd name="T27" fmla="*/ 636 h 902"/>
                  <a:gd name="T28" fmla="*/ 450 w 1606"/>
                  <a:gd name="T29" fmla="*/ 730 h 902"/>
                  <a:gd name="T30" fmla="*/ 482 w 1606"/>
                  <a:gd name="T31" fmla="*/ 814 h 902"/>
                  <a:gd name="T32" fmla="*/ 514 w 1606"/>
                  <a:gd name="T33" fmla="*/ 875 h 902"/>
                  <a:gd name="T34" fmla="*/ 546 w 1606"/>
                  <a:gd name="T35" fmla="*/ 902 h 902"/>
                  <a:gd name="T36" fmla="*/ 578 w 1606"/>
                  <a:gd name="T37" fmla="*/ 896 h 902"/>
                  <a:gd name="T38" fmla="*/ 610 w 1606"/>
                  <a:gd name="T39" fmla="*/ 861 h 902"/>
                  <a:gd name="T40" fmla="*/ 642 w 1606"/>
                  <a:gd name="T41" fmla="*/ 805 h 902"/>
                  <a:gd name="T42" fmla="*/ 674 w 1606"/>
                  <a:gd name="T43" fmla="*/ 735 h 902"/>
                  <a:gd name="T44" fmla="*/ 707 w 1606"/>
                  <a:gd name="T45" fmla="*/ 655 h 902"/>
                  <a:gd name="T46" fmla="*/ 739 w 1606"/>
                  <a:gd name="T47" fmla="*/ 571 h 902"/>
                  <a:gd name="T48" fmla="*/ 771 w 1606"/>
                  <a:gd name="T49" fmla="*/ 486 h 902"/>
                  <a:gd name="T50" fmla="*/ 803 w 1606"/>
                  <a:gd name="T51" fmla="*/ 402 h 902"/>
                  <a:gd name="T52" fmla="*/ 835 w 1606"/>
                  <a:gd name="T53" fmla="*/ 322 h 902"/>
                  <a:gd name="T54" fmla="*/ 867 w 1606"/>
                  <a:gd name="T55" fmla="*/ 247 h 902"/>
                  <a:gd name="T56" fmla="*/ 899 w 1606"/>
                  <a:gd name="T57" fmla="*/ 178 h 902"/>
                  <a:gd name="T58" fmla="*/ 931 w 1606"/>
                  <a:gd name="T59" fmla="*/ 119 h 902"/>
                  <a:gd name="T60" fmla="*/ 963 w 1606"/>
                  <a:gd name="T61" fmla="*/ 69 h 902"/>
                  <a:gd name="T62" fmla="*/ 996 w 1606"/>
                  <a:gd name="T63" fmla="*/ 31 h 902"/>
                  <a:gd name="T64" fmla="*/ 1028 w 1606"/>
                  <a:gd name="T65" fmla="*/ 8 h 902"/>
                  <a:gd name="T66" fmla="*/ 1060 w 1606"/>
                  <a:gd name="T67" fmla="*/ 0 h 902"/>
                  <a:gd name="T68" fmla="*/ 1092 w 1606"/>
                  <a:gd name="T69" fmla="*/ 10 h 902"/>
                  <a:gd name="T70" fmla="*/ 1124 w 1606"/>
                  <a:gd name="T71" fmla="*/ 37 h 902"/>
                  <a:gd name="T72" fmla="*/ 1156 w 1606"/>
                  <a:gd name="T73" fmla="*/ 82 h 902"/>
                  <a:gd name="T74" fmla="*/ 1188 w 1606"/>
                  <a:gd name="T75" fmla="*/ 141 h 902"/>
                  <a:gd name="T76" fmla="*/ 1220 w 1606"/>
                  <a:gd name="T77" fmla="*/ 212 h 902"/>
                  <a:gd name="T78" fmla="*/ 1252 w 1606"/>
                  <a:gd name="T79" fmla="*/ 286 h 902"/>
                  <a:gd name="T80" fmla="*/ 1285 w 1606"/>
                  <a:gd name="T81" fmla="*/ 357 h 902"/>
                  <a:gd name="T82" fmla="*/ 1317 w 1606"/>
                  <a:gd name="T83" fmla="*/ 419 h 902"/>
                  <a:gd name="T84" fmla="*/ 1349 w 1606"/>
                  <a:gd name="T85" fmla="*/ 466 h 902"/>
                  <a:gd name="T86" fmla="*/ 1381 w 1606"/>
                  <a:gd name="T87" fmla="*/ 495 h 902"/>
                  <a:gd name="T88" fmla="*/ 1413 w 1606"/>
                  <a:gd name="T89" fmla="*/ 502 h 902"/>
                  <a:gd name="T90" fmla="*/ 1445 w 1606"/>
                  <a:gd name="T91" fmla="*/ 489 h 902"/>
                  <a:gd name="T92" fmla="*/ 1477 w 1606"/>
                  <a:gd name="T93" fmla="*/ 457 h 902"/>
                  <a:gd name="T94" fmla="*/ 1509 w 1606"/>
                  <a:gd name="T95" fmla="*/ 410 h 902"/>
                  <a:gd name="T96" fmla="*/ 1541 w 1606"/>
                  <a:gd name="T97" fmla="*/ 348 h 902"/>
                  <a:gd name="T98" fmla="*/ 1574 w 1606"/>
                  <a:gd name="T99" fmla="*/ 276 h 902"/>
                  <a:gd name="T100" fmla="*/ 1606 w 1606"/>
                  <a:gd name="T101" fmla="*/ 196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02">
                    <a:moveTo>
                      <a:pt x="0" y="842"/>
                    </a:moveTo>
                    <a:lnTo>
                      <a:pt x="32" y="797"/>
                    </a:lnTo>
                    <a:lnTo>
                      <a:pt x="64" y="749"/>
                    </a:lnTo>
                    <a:lnTo>
                      <a:pt x="96" y="700"/>
                    </a:lnTo>
                    <a:lnTo>
                      <a:pt x="128" y="649"/>
                    </a:lnTo>
                    <a:lnTo>
                      <a:pt x="161" y="599"/>
                    </a:lnTo>
                    <a:lnTo>
                      <a:pt x="193" y="551"/>
                    </a:lnTo>
                    <a:lnTo>
                      <a:pt x="225" y="508"/>
                    </a:lnTo>
                    <a:lnTo>
                      <a:pt x="257" y="475"/>
                    </a:lnTo>
                    <a:lnTo>
                      <a:pt x="289" y="457"/>
                    </a:lnTo>
                    <a:lnTo>
                      <a:pt x="321" y="461"/>
                    </a:lnTo>
                    <a:lnTo>
                      <a:pt x="353" y="493"/>
                    </a:lnTo>
                    <a:lnTo>
                      <a:pt x="385" y="553"/>
                    </a:lnTo>
                    <a:lnTo>
                      <a:pt x="417" y="636"/>
                    </a:lnTo>
                    <a:lnTo>
                      <a:pt x="450" y="730"/>
                    </a:lnTo>
                    <a:lnTo>
                      <a:pt x="482" y="814"/>
                    </a:lnTo>
                    <a:lnTo>
                      <a:pt x="514" y="875"/>
                    </a:lnTo>
                    <a:lnTo>
                      <a:pt x="546" y="902"/>
                    </a:lnTo>
                    <a:lnTo>
                      <a:pt x="578" y="896"/>
                    </a:lnTo>
                    <a:lnTo>
                      <a:pt x="610" y="861"/>
                    </a:lnTo>
                    <a:lnTo>
                      <a:pt x="642" y="805"/>
                    </a:lnTo>
                    <a:lnTo>
                      <a:pt x="674" y="735"/>
                    </a:lnTo>
                    <a:lnTo>
                      <a:pt x="707" y="655"/>
                    </a:lnTo>
                    <a:lnTo>
                      <a:pt x="739" y="571"/>
                    </a:lnTo>
                    <a:lnTo>
                      <a:pt x="771" y="486"/>
                    </a:lnTo>
                    <a:lnTo>
                      <a:pt x="803" y="402"/>
                    </a:lnTo>
                    <a:lnTo>
                      <a:pt x="835" y="322"/>
                    </a:lnTo>
                    <a:lnTo>
                      <a:pt x="867" y="247"/>
                    </a:lnTo>
                    <a:lnTo>
                      <a:pt x="899" y="178"/>
                    </a:lnTo>
                    <a:lnTo>
                      <a:pt x="931" y="119"/>
                    </a:lnTo>
                    <a:lnTo>
                      <a:pt x="963" y="69"/>
                    </a:lnTo>
                    <a:lnTo>
                      <a:pt x="996" y="31"/>
                    </a:lnTo>
                    <a:lnTo>
                      <a:pt x="1028" y="8"/>
                    </a:lnTo>
                    <a:lnTo>
                      <a:pt x="1060" y="0"/>
                    </a:lnTo>
                    <a:lnTo>
                      <a:pt x="1092" y="10"/>
                    </a:lnTo>
                    <a:lnTo>
                      <a:pt x="1124" y="37"/>
                    </a:lnTo>
                    <a:lnTo>
                      <a:pt x="1156" y="82"/>
                    </a:lnTo>
                    <a:lnTo>
                      <a:pt x="1188" y="141"/>
                    </a:lnTo>
                    <a:lnTo>
                      <a:pt x="1220" y="212"/>
                    </a:lnTo>
                    <a:lnTo>
                      <a:pt x="1252" y="286"/>
                    </a:lnTo>
                    <a:lnTo>
                      <a:pt x="1285" y="357"/>
                    </a:lnTo>
                    <a:lnTo>
                      <a:pt x="1317" y="419"/>
                    </a:lnTo>
                    <a:lnTo>
                      <a:pt x="1349" y="466"/>
                    </a:lnTo>
                    <a:lnTo>
                      <a:pt x="1381" y="495"/>
                    </a:lnTo>
                    <a:lnTo>
                      <a:pt x="1413" y="502"/>
                    </a:lnTo>
                    <a:lnTo>
                      <a:pt x="1445" y="489"/>
                    </a:lnTo>
                    <a:lnTo>
                      <a:pt x="1477" y="457"/>
                    </a:lnTo>
                    <a:lnTo>
                      <a:pt x="1509" y="410"/>
                    </a:lnTo>
                    <a:lnTo>
                      <a:pt x="1541" y="348"/>
                    </a:lnTo>
                    <a:lnTo>
                      <a:pt x="1574" y="276"/>
                    </a:lnTo>
                    <a:lnTo>
                      <a:pt x="1606" y="19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6" name="Freeform 140">
                <a:extLst>
                  <a:ext uri="{FF2B5EF4-FFF2-40B4-BE49-F238E27FC236}">
                    <a16:creationId xmlns:a16="http://schemas.microsoft.com/office/drawing/2014/main" id="{72DFE619-E99D-C805-807F-B4DE66B77AE3}"/>
                  </a:ext>
                </a:extLst>
              </p:cNvPr>
              <p:cNvSpPr>
                <a:spLocks/>
              </p:cNvSpPr>
              <p:nvPr/>
            </p:nvSpPr>
            <p:spPr bwMode="auto">
              <a:xfrm>
                <a:off x="2811" y="657"/>
                <a:ext cx="1606" cy="1024"/>
              </a:xfrm>
              <a:custGeom>
                <a:avLst/>
                <a:gdLst>
                  <a:gd name="T0" fmla="*/ 0 w 1606"/>
                  <a:gd name="T1" fmla="*/ 743 h 1024"/>
                  <a:gd name="T2" fmla="*/ 32 w 1606"/>
                  <a:gd name="T3" fmla="*/ 665 h 1024"/>
                  <a:gd name="T4" fmla="*/ 64 w 1606"/>
                  <a:gd name="T5" fmla="*/ 593 h 1024"/>
                  <a:gd name="T6" fmla="*/ 96 w 1606"/>
                  <a:gd name="T7" fmla="*/ 527 h 1024"/>
                  <a:gd name="T8" fmla="*/ 128 w 1606"/>
                  <a:gd name="T9" fmla="*/ 470 h 1024"/>
                  <a:gd name="T10" fmla="*/ 161 w 1606"/>
                  <a:gd name="T11" fmla="*/ 424 h 1024"/>
                  <a:gd name="T12" fmla="*/ 193 w 1606"/>
                  <a:gd name="T13" fmla="*/ 391 h 1024"/>
                  <a:gd name="T14" fmla="*/ 225 w 1606"/>
                  <a:gd name="T15" fmla="*/ 372 h 1024"/>
                  <a:gd name="T16" fmla="*/ 257 w 1606"/>
                  <a:gd name="T17" fmla="*/ 369 h 1024"/>
                  <a:gd name="T18" fmla="*/ 289 w 1606"/>
                  <a:gd name="T19" fmla="*/ 384 h 1024"/>
                  <a:gd name="T20" fmla="*/ 321 w 1606"/>
                  <a:gd name="T21" fmla="*/ 417 h 1024"/>
                  <a:gd name="T22" fmla="*/ 353 w 1606"/>
                  <a:gd name="T23" fmla="*/ 468 h 1024"/>
                  <a:gd name="T24" fmla="*/ 385 w 1606"/>
                  <a:gd name="T25" fmla="*/ 536 h 1024"/>
                  <a:gd name="T26" fmla="*/ 417 w 1606"/>
                  <a:gd name="T27" fmla="*/ 617 h 1024"/>
                  <a:gd name="T28" fmla="*/ 450 w 1606"/>
                  <a:gd name="T29" fmla="*/ 707 h 1024"/>
                  <a:gd name="T30" fmla="*/ 482 w 1606"/>
                  <a:gd name="T31" fmla="*/ 799 h 1024"/>
                  <a:gd name="T32" fmla="*/ 514 w 1606"/>
                  <a:gd name="T33" fmla="*/ 884 h 1024"/>
                  <a:gd name="T34" fmla="*/ 546 w 1606"/>
                  <a:gd name="T35" fmla="*/ 955 h 1024"/>
                  <a:gd name="T36" fmla="*/ 578 w 1606"/>
                  <a:gd name="T37" fmla="*/ 1004 h 1024"/>
                  <a:gd name="T38" fmla="*/ 610 w 1606"/>
                  <a:gd name="T39" fmla="*/ 1024 h 1024"/>
                  <a:gd name="T40" fmla="*/ 642 w 1606"/>
                  <a:gd name="T41" fmla="*/ 1011 h 1024"/>
                  <a:gd name="T42" fmla="*/ 674 w 1606"/>
                  <a:gd name="T43" fmla="*/ 963 h 1024"/>
                  <a:gd name="T44" fmla="*/ 707 w 1606"/>
                  <a:gd name="T45" fmla="*/ 882 h 1024"/>
                  <a:gd name="T46" fmla="*/ 739 w 1606"/>
                  <a:gd name="T47" fmla="*/ 772 h 1024"/>
                  <a:gd name="T48" fmla="*/ 771 w 1606"/>
                  <a:gd name="T49" fmla="*/ 643 h 1024"/>
                  <a:gd name="T50" fmla="*/ 803 w 1606"/>
                  <a:gd name="T51" fmla="*/ 506 h 1024"/>
                  <a:gd name="T52" fmla="*/ 835 w 1606"/>
                  <a:gd name="T53" fmla="*/ 372 h 1024"/>
                  <a:gd name="T54" fmla="*/ 867 w 1606"/>
                  <a:gd name="T55" fmla="*/ 251 h 1024"/>
                  <a:gd name="T56" fmla="*/ 899 w 1606"/>
                  <a:gd name="T57" fmla="*/ 150 h 1024"/>
                  <a:gd name="T58" fmla="*/ 931 w 1606"/>
                  <a:gd name="T59" fmla="*/ 74 h 1024"/>
                  <a:gd name="T60" fmla="*/ 963 w 1606"/>
                  <a:gd name="T61" fmla="*/ 24 h 1024"/>
                  <a:gd name="T62" fmla="*/ 996 w 1606"/>
                  <a:gd name="T63" fmla="*/ 0 h 1024"/>
                  <a:gd name="T64" fmla="*/ 1028 w 1606"/>
                  <a:gd name="T65" fmla="*/ 0 h 1024"/>
                  <a:gd name="T66" fmla="*/ 1060 w 1606"/>
                  <a:gd name="T67" fmla="*/ 20 h 1024"/>
                  <a:gd name="T68" fmla="*/ 1092 w 1606"/>
                  <a:gd name="T69" fmla="*/ 58 h 1024"/>
                  <a:gd name="T70" fmla="*/ 1124 w 1606"/>
                  <a:gd name="T71" fmla="*/ 109 h 1024"/>
                  <a:gd name="T72" fmla="*/ 1156 w 1606"/>
                  <a:gd name="T73" fmla="*/ 169 h 1024"/>
                  <a:gd name="T74" fmla="*/ 1188 w 1606"/>
                  <a:gd name="T75" fmla="*/ 236 h 1024"/>
                  <a:gd name="T76" fmla="*/ 1220 w 1606"/>
                  <a:gd name="T77" fmla="*/ 304 h 1024"/>
                  <a:gd name="T78" fmla="*/ 1252 w 1606"/>
                  <a:gd name="T79" fmla="*/ 369 h 1024"/>
                  <a:gd name="T80" fmla="*/ 1285 w 1606"/>
                  <a:gd name="T81" fmla="*/ 427 h 1024"/>
                  <a:gd name="T82" fmla="*/ 1317 w 1606"/>
                  <a:gd name="T83" fmla="*/ 474 h 1024"/>
                  <a:gd name="T84" fmla="*/ 1349 w 1606"/>
                  <a:gd name="T85" fmla="*/ 509 h 1024"/>
                  <a:gd name="T86" fmla="*/ 1381 w 1606"/>
                  <a:gd name="T87" fmla="*/ 527 h 1024"/>
                  <a:gd name="T88" fmla="*/ 1413 w 1606"/>
                  <a:gd name="T89" fmla="*/ 527 h 1024"/>
                  <a:gd name="T90" fmla="*/ 1445 w 1606"/>
                  <a:gd name="T91" fmla="*/ 510 h 1024"/>
                  <a:gd name="T92" fmla="*/ 1477 w 1606"/>
                  <a:gd name="T93" fmla="*/ 473 h 1024"/>
                  <a:gd name="T94" fmla="*/ 1509 w 1606"/>
                  <a:gd name="T95" fmla="*/ 418 h 1024"/>
                  <a:gd name="T96" fmla="*/ 1541 w 1606"/>
                  <a:gd name="T97" fmla="*/ 346 h 1024"/>
                  <a:gd name="T98" fmla="*/ 1574 w 1606"/>
                  <a:gd name="T99" fmla="*/ 259 h 1024"/>
                  <a:gd name="T100" fmla="*/ 1606 w 1606"/>
                  <a:gd name="T101" fmla="*/ 16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24">
                    <a:moveTo>
                      <a:pt x="0" y="743"/>
                    </a:moveTo>
                    <a:lnTo>
                      <a:pt x="32" y="665"/>
                    </a:lnTo>
                    <a:lnTo>
                      <a:pt x="64" y="593"/>
                    </a:lnTo>
                    <a:lnTo>
                      <a:pt x="96" y="527"/>
                    </a:lnTo>
                    <a:lnTo>
                      <a:pt x="128" y="470"/>
                    </a:lnTo>
                    <a:lnTo>
                      <a:pt x="161" y="424"/>
                    </a:lnTo>
                    <a:lnTo>
                      <a:pt x="193" y="391"/>
                    </a:lnTo>
                    <a:lnTo>
                      <a:pt x="225" y="372"/>
                    </a:lnTo>
                    <a:lnTo>
                      <a:pt x="257" y="369"/>
                    </a:lnTo>
                    <a:lnTo>
                      <a:pt x="289" y="384"/>
                    </a:lnTo>
                    <a:lnTo>
                      <a:pt x="321" y="417"/>
                    </a:lnTo>
                    <a:lnTo>
                      <a:pt x="353" y="468"/>
                    </a:lnTo>
                    <a:lnTo>
                      <a:pt x="385" y="536"/>
                    </a:lnTo>
                    <a:lnTo>
                      <a:pt x="417" y="617"/>
                    </a:lnTo>
                    <a:lnTo>
                      <a:pt x="450" y="707"/>
                    </a:lnTo>
                    <a:lnTo>
                      <a:pt x="482" y="799"/>
                    </a:lnTo>
                    <a:lnTo>
                      <a:pt x="514" y="884"/>
                    </a:lnTo>
                    <a:lnTo>
                      <a:pt x="546" y="955"/>
                    </a:lnTo>
                    <a:lnTo>
                      <a:pt x="578" y="1004"/>
                    </a:lnTo>
                    <a:lnTo>
                      <a:pt x="610" y="1024"/>
                    </a:lnTo>
                    <a:lnTo>
                      <a:pt x="642" y="1011"/>
                    </a:lnTo>
                    <a:lnTo>
                      <a:pt x="674" y="963"/>
                    </a:lnTo>
                    <a:lnTo>
                      <a:pt x="707" y="882"/>
                    </a:lnTo>
                    <a:lnTo>
                      <a:pt x="739" y="772"/>
                    </a:lnTo>
                    <a:lnTo>
                      <a:pt x="771" y="643"/>
                    </a:lnTo>
                    <a:lnTo>
                      <a:pt x="803" y="506"/>
                    </a:lnTo>
                    <a:lnTo>
                      <a:pt x="835" y="372"/>
                    </a:lnTo>
                    <a:lnTo>
                      <a:pt x="867" y="251"/>
                    </a:lnTo>
                    <a:lnTo>
                      <a:pt x="899" y="150"/>
                    </a:lnTo>
                    <a:lnTo>
                      <a:pt x="931" y="74"/>
                    </a:lnTo>
                    <a:lnTo>
                      <a:pt x="963" y="24"/>
                    </a:lnTo>
                    <a:lnTo>
                      <a:pt x="996" y="0"/>
                    </a:lnTo>
                    <a:lnTo>
                      <a:pt x="1028" y="0"/>
                    </a:lnTo>
                    <a:lnTo>
                      <a:pt x="1060" y="20"/>
                    </a:lnTo>
                    <a:lnTo>
                      <a:pt x="1092" y="58"/>
                    </a:lnTo>
                    <a:lnTo>
                      <a:pt x="1124" y="109"/>
                    </a:lnTo>
                    <a:lnTo>
                      <a:pt x="1156" y="169"/>
                    </a:lnTo>
                    <a:lnTo>
                      <a:pt x="1188" y="236"/>
                    </a:lnTo>
                    <a:lnTo>
                      <a:pt x="1220" y="304"/>
                    </a:lnTo>
                    <a:lnTo>
                      <a:pt x="1252" y="369"/>
                    </a:lnTo>
                    <a:lnTo>
                      <a:pt x="1285" y="427"/>
                    </a:lnTo>
                    <a:lnTo>
                      <a:pt x="1317" y="474"/>
                    </a:lnTo>
                    <a:lnTo>
                      <a:pt x="1349" y="509"/>
                    </a:lnTo>
                    <a:lnTo>
                      <a:pt x="1381" y="527"/>
                    </a:lnTo>
                    <a:lnTo>
                      <a:pt x="1413" y="527"/>
                    </a:lnTo>
                    <a:lnTo>
                      <a:pt x="1445" y="510"/>
                    </a:lnTo>
                    <a:lnTo>
                      <a:pt x="1477" y="473"/>
                    </a:lnTo>
                    <a:lnTo>
                      <a:pt x="1509" y="418"/>
                    </a:lnTo>
                    <a:lnTo>
                      <a:pt x="1541" y="346"/>
                    </a:lnTo>
                    <a:lnTo>
                      <a:pt x="1574" y="259"/>
                    </a:lnTo>
                    <a:lnTo>
                      <a:pt x="1606" y="16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7" name="Freeform 141">
                <a:extLst>
                  <a:ext uri="{FF2B5EF4-FFF2-40B4-BE49-F238E27FC236}">
                    <a16:creationId xmlns:a16="http://schemas.microsoft.com/office/drawing/2014/main" id="{91F9D511-27AD-18D5-CBC0-7CE5C6F9BBDA}"/>
                  </a:ext>
                </a:extLst>
              </p:cNvPr>
              <p:cNvSpPr>
                <a:spLocks/>
              </p:cNvSpPr>
              <p:nvPr/>
            </p:nvSpPr>
            <p:spPr bwMode="auto">
              <a:xfrm>
                <a:off x="2811" y="707"/>
                <a:ext cx="1606" cy="760"/>
              </a:xfrm>
              <a:custGeom>
                <a:avLst/>
                <a:gdLst>
                  <a:gd name="T0" fmla="*/ 0 w 1606"/>
                  <a:gd name="T1" fmla="*/ 683 h 760"/>
                  <a:gd name="T2" fmla="*/ 32 w 1606"/>
                  <a:gd name="T3" fmla="*/ 643 h 760"/>
                  <a:gd name="T4" fmla="*/ 64 w 1606"/>
                  <a:gd name="T5" fmla="*/ 604 h 760"/>
                  <a:gd name="T6" fmla="*/ 96 w 1606"/>
                  <a:gd name="T7" fmla="*/ 567 h 760"/>
                  <a:gd name="T8" fmla="*/ 128 w 1606"/>
                  <a:gd name="T9" fmla="*/ 533 h 760"/>
                  <a:gd name="T10" fmla="*/ 161 w 1606"/>
                  <a:gd name="T11" fmla="*/ 503 h 760"/>
                  <a:gd name="T12" fmla="*/ 193 w 1606"/>
                  <a:gd name="T13" fmla="*/ 480 h 760"/>
                  <a:gd name="T14" fmla="*/ 225 w 1606"/>
                  <a:gd name="T15" fmla="*/ 463 h 760"/>
                  <a:gd name="T16" fmla="*/ 257 w 1606"/>
                  <a:gd name="T17" fmla="*/ 457 h 760"/>
                  <a:gd name="T18" fmla="*/ 289 w 1606"/>
                  <a:gd name="T19" fmla="*/ 463 h 760"/>
                  <a:gd name="T20" fmla="*/ 321 w 1606"/>
                  <a:gd name="T21" fmla="*/ 481 h 760"/>
                  <a:gd name="T22" fmla="*/ 353 w 1606"/>
                  <a:gd name="T23" fmla="*/ 513 h 760"/>
                  <a:gd name="T24" fmla="*/ 385 w 1606"/>
                  <a:gd name="T25" fmla="*/ 555 h 760"/>
                  <a:gd name="T26" fmla="*/ 417 w 1606"/>
                  <a:gd name="T27" fmla="*/ 604 h 760"/>
                  <a:gd name="T28" fmla="*/ 450 w 1606"/>
                  <a:gd name="T29" fmla="*/ 655 h 760"/>
                  <a:gd name="T30" fmla="*/ 482 w 1606"/>
                  <a:gd name="T31" fmla="*/ 701 h 760"/>
                  <a:gd name="T32" fmla="*/ 514 w 1606"/>
                  <a:gd name="T33" fmla="*/ 736 h 760"/>
                  <a:gd name="T34" fmla="*/ 546 w 1606"/>
                  <a:gd name="T35" fmla="*/ 756 h 760"/>
                  <a:gd name="T36" fmla="*/ 578 w 1606"/>
                  <a:gd name="T37" fmla="*/ 760 h 760"/>
                  <a:gd name="T38" fmla="*/ 610 w 1606"/>
                  <a:gd name="T39" fmla="*/ 746 h 760"/>
                  <a:gd name="T40" fmla="*/ 642 w 1606"/>
                  <a:gd name="T41" fmla="*/ 716 h 760"/>
                  <a:gd name="T42" fmla="*/ 674 w 1606"/>
                  <a:gd name="T43" fmla="*/ 672 h 760"/>
                  <a:gd name="T44" fmla="*/ 707 w 1606"/>
                  <a:gd name="T45" fmla="*/ 617 h 760"/>
                  <a:gd name="T46" fmla="*/ 739 w 1606"/>
                  <a:gd name="T47" fmla="*/ 554 h 760"/>
                  <a:gd name="T48" fmla="*/ 771 w 1606"/>
                  <a:gd name="T49" fmla="*/ 485 h 760"/>
                  <a:gd name="T50" fmla="*/ 803 w 1606"/>
                  <a:gd name="T51" fmla="*/ 414 h 760"/>
                  <a:gd name="T52" fmla="*/ 835 w 1606"/>
                  <a:gd name="T53" fmla="*/ 344 h 760"/>
                  <a:gd name="T54" fmla="*/ 867 w 1606"/>
                  <a:gd name="T55" fmla="*/ 277 h 760"/>
                  <a:gd name="T56" fmla="*/ 899 w 1606"/>
                  <a:gd name="T57" fmla="*/ 217 h 760"/>
                  <a:gd name="T58" fmla="*/ 931 w 1606"/>
                  <a:gd name="T59" fmla="*/ 167 h 760"/>
                  <a:gd name="T60" fmla="*/ 963 w 1606"/>
                  <a:gd name="T61" fmla="*/ 128 h 760"/>
                  <a:gd name="T62" fmla="*/ 996 w 1606"/>
                  <a:gd name="T63" fmla="*/ 105 h 760"/>
                  <a:gd name="T64" fmla="*/ 1028 w 1606"/>
                  <a:gd name="T65" fmla="*/ 98 h 760"/>
                  <a:gd name="T66" fmla="*/ 1060 w 1606"/>
                  <a:gd name="T67" fmla="*/ 109 h 760"/>
                  <a:gd name="T68" fmla="*/ 1092 w 1606"/>
                  <a:gd name="T69" fmla="*/ 135 h 760"/>
                  <a:gd name="T70" fmla="*/ 1124 w 1606"/>
                  <a:gd name="T71" fmla="*/ 174 h 760"/>
                  <a:gd name="T72" fmla="*/ 1156 w 1606"/>
                  <a:gd name="T73" fmla="*/ 223 h 760"/>
                  <a:gd name="T74" fmla="*/ 1188 w 1606"/>
                  <a:gd name="T75" fmla="*/ 276 h 760"/>
                  <a:gd name="T76" fmla="*/ 1220 w 1606"/>
                  <a:gd name="T77" fmla="*/ 328 h 760"/>
                  <a:gd name="T78" fmla="*/ 1252 w 1606"/>
                  <a:gd name="T79" fmla="*/ 372 h 760"/>
                  <a:gd name="T80" fmla="*/ 1285 w 1606"/>
                  <a:gd name="T81" fmla="*/ 406 h 760"/>
                  <a:gd name="T82" fmla="*/ 1317 w 1606"/>
                  <a:gd name="T83" fmla="*/ 426 h 760"/>
                  <a:gd name="T84" fmla="*/ 1349 w 1606"/>
                  <a:gd name="T85" fmla="*/ 430 h 760"/>
                  <a:gd name="T86" fmla="*/ 1381 w 1606"/>
                  <a:gd name="T87" fmla="*/ 418 h 760"/>
                  <a:gd name="T88" fmla="*/ 1413 w 1606"/>
                  <a:gd name="T89" fmla="*/ 391 h 760"/>
                  <a:gd name="T90" fmla="*/ 1445 w 1606"/>
                  <a:gd name="T91" fmla="*/ 351 h 760"/>
                  <a:gd name="T92" fmla="*/ 1477 w 1606"/>
                  <a:gd name="T93" fmla="*/ 298 h 760"/>
                  <a:gd name="T94" fmla="*/ 1509 w 1606"/>
                  <a:gd name="T95" fmla="*/ 235 h 760"/>
                  <a:gd name="T96" fmla="*/ 1541 w 1606"/>
                  <a:gd name="T97" fmla="*/ 163 h 760"/>
                  <a:gd name="T98" fmla="*/ 1574 w 1606"/>
                  <a:gd name="T99" fmla="*/ 84 h 760"/>
                  <a:gd name="T100" fmla="*/ 1606 w 1606"/>
                  <a:gd name="T101" fmla="*/ 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60">
                    <a:moveTo>
                      <a:pt x="0" y="683"/>
                    </a:moveTo>
                    <a:lnTo>
                      <a:pt x="32" y="643"/>
                    </a:lnTo>
                    <a:lnTo>
                      <a:pt x="64" y="604"/>
                    </a:lnTo>
                    <a:lnTo>
                      <a:pt x="96" y="567"/>
                    </a:lnTo>
                    <a:lnTo>
                      <a:pt x="128" y="533"/>
                    </a:lnTo>
                    <a:lnTo>
                      <a:pt x="161" y="503"/>
                    </a:lnTo>
                    <a:lnTo>
                      <a:pt x="193" y="480"/>
                    </a:lnTo>
                    <a:lnTo>
                      <a:pt x="225" y="463"/>
                    </a:lnTo>
                    <a:lnTo>
                      <a:pt x="257" y="457"/>
                    </a:lnTo>
                    <a:lnTo>
                      <a:pt x="289" y="463"/>
                    </a:lnTo>
                    <a:lnTo>
                      <a:pt x="321" y="481"/>
                    </a:lnTo>
                    <a:lnTo>
                      <a:pt x="353" y="513"/>
                    </a:lnTo>
                    <a:lnTo>
                      <a:pt x="385" y="555"/>
                    </a:lnTo>
                    <a:lnTo>
                      <a:pt x="417" y="604"/>
                    </a:lnTo>
                    <a:lnTo>
                      <a:pt x="450" y="655"/>
                    </a:lnTo>
                    <a:lnTo>
                      <a:pt x="482" y="701"/>
                    </a:lnTo>
                    <a:lnTo>
                      <a:pt x="514" y="736"/>
                    </a:lnTo>
                    <a:lnTo>
                      <a:pt x="546" y="756"/>
                    </a:lnTo>
                    <a:lnTo>
                      <a:pt x="578" y="760"/>
                    </a:lnTo>
                    <a:lnTo>
                      <a:pt x="610" y="746"/>
                    </a:lnTo>
                    <a:lnTo>
                      <a:pt x="642" y="716"/>
                    </a:lnTo>
                    <a:lnTo>
                      <a:pt x="674" y="672"/>
                    </a:lnTo>
                    <a:lnTo>
                      <a:pt x="707" y="617"/>
                    </a:lnTo>
                    <a:lnTo>
                      <a:pt x="739" y="554"/>
                    </a:lnTo>
                    <a:lnTo>
                      <a:pt x="771" y="485"/>
                    </a:lnTo>
                    <a:lnTo>
                      <a:pt x="803" y="414"/>
                    </a:lnTo>
                    <a:lnTo>
                      <a:pt x="835" y="344"/>
                    </a:lnTo>
                    <a:lnTo>
                      <a:pt x="867" y="277"/>
                    </a:lnTo>
                    <a:lnTo>
                      <a:pt x="899" y="217"/>
                    </a:lnTo>
                    <a:lnTo>
                      <a:pt x="931" y="167"/>
                    </a:lnTo>
                    <a:lnTo>
                      <a:pt x="963" y="128"/>
                    </a:lnTo>
                    <a:lnTo>
                      <a:pt x="996" y="105"/>
                    </a:lnTo>
                    <a:lnTo>
                      <a:pt x="1028" y="98"/>
                    </a:lnTo>
                    <a:lnTo>
                      <a:pt x="1060" y="109"/>
                    </a:lnTo>
                    <a:lnTo>
                      <a:pt x="1092" y="135"/>
                    </a:lnTo>
                    <a:lnTo>
                      <a:pt x="1124" y="174"/>
                    </a:lnTo>
                    <a:lnTo>
                      <a:pt x="1156" y="223"/>
                    </a:lnTo>
                    <a:lnTo>
                      <a:pt x="1188" y="276"/>
                    </a:lnTo>
                    <a:lnTo>
                      <a:pt x="1220" y="328"/>
                    </a:lnTo>
                    <a:lnTo>
                      <a:pt x="1252" y="372"/>
                    </a:lnTo>
                    <a:lnTo>
                      <a:pt x="1285" y="406"/>
                    </a:lnTo>
                    <a:lnTo>
                      <a:pt x="1317" y="426"/>
                    </a:lnTo>
                    <a:lnTo>
                      <a:pt x="1349" y="430"/>
                    </a:lnTo>
                    <a:lnTo>
                      <a:pt x="1381" y="418"/>
                    </a:lnTo>
                    <a:lnTo>
                      <a:pt x="1413" y="391"/>
                    </a:lnTo>
                    <a:lnTo>
                      <a:pt x="1445" y="351"/>
                    </a:lnTo>
                    <a:lnTo>
                      <a:pt x="1477" y="298"/>
                    </a:lnTo>
                    <a:lnTo>
                      <a:pt x="1509" y="235"/>
                    </a:lnTo>
                    <a:lnTo>
                      <a:pt x="1541" y="163"/>
                    </a:lnTo>
                    <a:lnTo>
                      <a:pt x="1574" y="84"/>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8" name="Freeform 142">
                <a:extLst>
                  <a:ext uri="{FF2B5EF4-FFF2-40B4-BE49-F238E27FC236}">
                    <a16:creationId xmlns:a16="http://schemas.microsoft.com/office/drawing/2014/main" id="{A43B1214-E6E4-91D9-3C5C-E5F4E453018F}"/>
                  </a:ext>
                </a:extLst>
              </p:cNvPr>
              <p:cNvSpPr>
                <a:spLocks/>
              </p:cNvSpPr>
              <p:nvPr/>
            </p:nvSpPr>
            <p:spPr bwMode="auto">
              <a:xfrm>
                <a:off x="2811" y="729"/>
                <a:ext cx="1606" cy="843"/>
              </a:xfrm>
              <a:custGeom>
                <a:avLst/>
                <a:gdLst>
                  <a:gd name="T0" fmla="*/ 0 w 1606"/>
                  <a:gd name="T1" fmla="*/ 843 h 843"/>
                  <a:gd name="T2" fmla="*/ 32 w 1606"/>
                  <a:gd name="T3" fmla="*/ 776 h 843"/>
                  <a:gd name="T4" fmla="*/ 64 w 1606"/>
                  <a:gd name="T5" fmla="*/ 710 h 843"/>
                  <a:gd name="T6" fmla="*/ 96 w 1606"/>
                  <a:gd name="T7" fmla="*/ 645 h 843"/>
                  <a:gd name="T8" fmla="*/ 128 w 1606"/>
                  <a:gd name="T9" fmla="*/ 585 h 843"/>
                  <a:gd name="T10" fmla="*/ 161 w 1606"/>
                  <a:gd name="T11" fmla="*/ 531 h 843"/>
                  <a:gd name="T12" fmla="*/ 193 w 1606"/>
                  <a:gd name="T13" fmla="*/ 487 h 843"/>
                  <a:gd name="T14" fmla="*/ 225 w 1606"/>
                  <a:gd name="T15" fmla="*/ 457 h 843"/>
                  <a:gd name="T16" fmla="*/ 257 w 1606"/>
                  <a:gd name="T17" fmla="*/ 443 h 843"/>
                  <a:gd name="T18" fmla="*/ 289 w 1606"/>
                  <a:gd name="T19" fmla="*/ 450 h 843"/>
                  <a:gd name="T20" fmla="*/ 321 w 1606"/>
                  <a:gd name="T21" fmla="*/ 479 h 843"/>
                  <a:gd name="T22" fmla="*/ 353 w 1606"/>
                  <a:gd name="T23" fmla="*/ 529 h 843"/>
                  <a:gd name="T24" fmla="*/ 385 w 1606"/>
                  <a:gd name="T25" fmla="*/ 594 h 843"/>
                  <a:gd name="T26" fmla="*/ 417 w 1606"/>
                  <a:gd name="T27" fmla="*/ 666 h 843"/>
                  <a:gd name="T28" fmla="*/ 450 w 1606"/>
                  <a:gd name="T29" fmla="*/ 734 h 843"/>
                  <a:gd name="T30" fmla="*/ 482 w 1606"/>
                  <a:gd name="T31" fmla="*/ 788 h 843"/>
                  <a:gd name="T32" fmla="*/ 514 w 1606"/>
                  <a:gd name="T33" fmla="*/ 820 h 843"/>
                  <a:gd name="T34" fmla="*/ 546 w 1606"/>
                  <a:gd name="T35" fmla="*/ 828 h 843"/>
                  <a:gd name="T36" fmla="*/ 578 w 1606"/>
                  <a:gd name="T37" fmla="*/ 812 h 843"/>
                  <a:gd name="T38" fmla="*/ 610 w 1606"/>
                  <a:gd name="T39" fmla="*/ 773 h 843"/>
                  <a:gd name="T40" fmla="*/ 642 w 1606"/>
                  <a:gd name="T41" fmla="*/ 718 h 843"/>
                  <a:gd name="T42" fmla="*/ 674 w 1606"/>
                  <a:gd name="T43" fmla="*/ 649 h 843"/>
                  <a:gd name="T44" fmla="*/ 707 w 1606"/>
                  <a:gd name="T45" fmla="*/ 572 h 843"/>
                  <a:gd name="T46" fmla="*/ 739 w 1606"/>
                  <a:gd name="T47" fmla="*/ 489 h 843"/>
                  <a:gd name="T48" fmla="*/ 771 w 1606"/>
                  <a:gd name="T49" fmla="*/ 405 h 843"/>
                  <a:gd name="T50" fmla="*/ 803 w 1606"/>
                  <a:gd name="T51" fmla="*/ 321 h 843"/>
                  <a:gd name="T52" fmla="*/ 835 w 1606"/>
                  <a:gd name="T53" fmla="*/ 242 h 843"/>
                  <a:gd name="T54" fmla="*/ 867 w 1606"/>
                  <a:gd name="T55" fmla="*/ 170 h 843"/>
                  <a:gd name="T56" fmla="*/ 899 w 1606"/>
                  <a:gd name="T57" fmla="*/ 108 h 843"/>
                  <a:gd name="T58" fmla="*/ 931 w 1606"/>
                  <a:gd name="T59" fmla="*/ 60 h 843"/>
                  <a:gd name="T60" fmla="*/ 963 w 1606"/>
                  <a:gd name="T61" fmla="*/ 27 h 843"/>
                  <a:gd name="T62" fmla="*/ 996 w 1606"/>
                  <a:gd name="T63" fmla="*/ 13 h 843"/>
                  <a:gd name="T64" fmla="*/ 1028 w 1606"/>
                  <a:gd name="T65" fmla="*/ 18 h 843"/>
                  <a:gd name="T66" fmla="*/ 1060 w 1606"/>
                  <a:gd name="T67" fmla="*/ 42 h 843"/>
                  <a:gd name="T68" fmla="*/ 1092 w 1606"/>
                  <a:gd name="T69" fmla="*/ 82 h 843"/>
                  <a:gd name="T70" fmla="*/ 1124 w 1606"/>
                  <a:gd name="T71" fmla="*/ 131 h 843"/>
                  <a:gd name="T72" fmla="*/ 1156 w 1606"/>
                  <a:gd name="T73" fmla="*/ 184 h 843"/>
                  <a:gd name="T74" fmla="*/ 1188 w 1606"/>
                  <a:gd name="T75" fmla="*/ 234 h 843"/>
                  <a:gd name="T76" fmla="*/ 1220 w 1606"/>
                  <a:gd name="T77" fmla="*/ 274 h 843"/>
                  <a:gd name="T78" fmla="*/ 1252 w 1606"/>
                  <a:gd name="T79" fmla="*/ 300 h 843"/>
                  <a:gd name="T80" fmla="*/ 1285 w 1606"/>
                  <a:gd name="T81" fmla="*/ 313 h 843"/>
                  <a:gd name="T82" fmla="*/ 1317 w 1606"/>
                  <a:gd name="T83" fmla="*/ 311 h 843"/>
                  <a:gd name="T84" fmla="*/ 1349 w 1606"/>
                  <a:gd name="T85" fmla="*/ 297 h 843"/>
                  <a:gd name="T86" fmla="*/ 1381 w 1606"/>
                  <a:gd name="T87" fmla="*/ 274 h 843"/>
                  <a:gd name="T88" fmla="*/ 1413 w 1606"/>
                  <a:gd name="T89" fmla="*/ 243 h 843"/>
                  <a:gd name="T90" fmla="*/ 1445 w 1606"/>
                  <a:gd name="T91" fmla="*/ 207 h 843"/>
                  <a:gd name="T92" fmla="*/ 1477 w 1606"/>
                  <a:gd name="T93" fmla="*/ 168 h 843"/>
                  <a:gd name="T94" fmla="*/ 1509 w 1606"/>
                  <a:gd name="T95" fmla="*/ 126 h 843"/>
                  <a:gd name="T96" fmla="*/ 1541 w 1606"/>
                  <a:gd name="T97" fmla="*/ 84 h 843"/>
                  <a:gd name="T98" fmla="*/ 1574 w 1606"/>
                  <a:gd name="T99" fmla="*/ 42 h 843"/>
                  <a:gd name="T100" fmla="*/ 1606 w 1606"/>
                  <a:gd name="T101" fmla="*/ 0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43">
                    <a:moveTo>
                      <a:pt x="0" y="843"/>
                    </a:moveTo>
                    <a:lnTo>
                      <a:pt x="32" y="776"/>
                    </a:lnTo>
                    <a:lnTo>
                      <a:pt x="64" y="710"/>
                    </a:lnTo>
                    <a:lnTo>
                      <a:pt x="96" y="645"/>
                    </a:lnTo>
                    <a:lnTo>
                      <a:pt x="128" y="585"/>
                    </a:lnTo>
                    <a:lnTo>
                      <a:pt x="161" y="531"/>
                    </a:lnTo>
                    <a:lnTo>
                      <a:pt x="193" y="487"/>
                    </a:lnTo>
                    <a:lnTo>
                      <a:pt x="225" y="457"/>
                    </a:lnTo>
                    <a:lnTo>
                      <a:pt x="257" y="443"/>
                    </a:lnTo>
                    <a:lnTo>
                      <a:pt x="289" y="450"/>
                    </a:lnTo>
                    <a:lnTo>
                      <a:pt x="321" y="479"/>
                    </a:lnTo>
                    <a:lnTo>
                      <a:pt x="353" y="529"/>
                    </a:lnTo>
                    <a:lnTo>
                      <a:pt x="385" y="594"/>
                    </a:lnTo>
                    <a:lnTo>
                      <a:pt x="417" y="666"/>
                    </a:lnTo>
                    <a:lnTo>
                      <a:pt x="450" y="734"/>
                    </a:lnTo>
                    <a:lnTo>
                      <a:pt x="482" y="788"/>
                    </a:lnTo>
                    <a:lnTo>
                      <a:pt x="514" y="820"/>
                    </a:lnTo>
                    <a:lnTo>
                      <a:pt x="546" y="828"/>
                    </a:lnTo>
                    <a:lnTo>
                      <a:pt x="578" y="812"/>
                    </a:lnTo>
                    <a:lnTo>
                      <a:pt x="610" y="773"/>
                    </a:lnTo>
                    <a:lnTo>
                      <a:pt x="642" y="718"/>
                    </a:lnTo>
                    <a:lnTo>
                      <a:pt x="674" y="649"/>
                    </a:lnTo>
                    <a:lnTo>
                      <a:pt x="707" y="572"/>
                    </a:lnTo>
                    <a:lnTo>
                      <a:pt x="739" y="489"/>
                    </a:lnTo>
                    <a:lnTo>
                      <a:pt x="771" y="405"/>
                    </a:lnTo>
                    <a:lnTo>
                      <a:pt x="803" y="321"/>
                    </a:lnTo>
                    <a:lnTo>
                      <a:pt x="835" y="242"/>
                    </a:lnTo>
                    <a:lnTo>
                      <a:pt x="867" y="170"/>
                    </a:lnTo>
                    <a:lnTo>
                      <a:pt x="899" y="108"/>
                    </a:lnTo>
                    <a:lnTo>
                      <a:pt x="931" y="60"/>
                    </a:lnTo>
                    <a:lnTo>
                      <a:pt x="963" y="27"/>
                    </a:lnTo>
                    <a:lnTo>
                      <a:pt x="996" y="13"/>
                    </a:lnTo>
                    <a:lnTo>
                      <a:pt x="1028" y="18"/>
                    </a:lnTo>
                    <a:lnTo>
                      <a:pt x="1060" y="42"/>
                    </a:lnTo>
                    <a:lnTo>
                      <a:pt x="1092" y="82"/>
                    </a:lnTo>
                    <a:lnTo>
                      <a:pt x="1124" y="131"/>
                    </a:lnTo>
                    <a:lnTo>
                      <a:pt x="1156" y="184"/>
                    </a:lnTo>
                    <a:lnTo>
                      <a:pt x="1188" y="234"/>
                    </a:lnTo>
                    <a:lnTo>
                      <a:pt x="1220" y="274"/>
                    </a:lnTo>
                    <a:lnTo>
                      <a:pt x="1252" y="300"/>
                    </a:lnTo>
                    <a:lnTo>
                      <a:pt x="1285" y="313"/>
                    </a:lnTo>
                    <a:lnTo>
                      <a:pt x="1317" y="311"/>
                    </a:lnTo>
                    <a:lnTo>
                      <a:pt x="1349" y="297"/>
                    </a:lnTo>
                    <a:lnTo>
                      <a:pt x="1381" y="274"/>
                    </a:lnTo>
                    <a:lnTo>
                      <a:pt x="1413" y="243"/>
                    </a:lnTo>
                    <a:lnTo>
                      <a:pt x="1445" y="207"/>
                    </a:lnTo>
                    <a:lnTo>
                      <a:pt x="1477" y="168"/>
                    </a:lnTo>
                    <a:lnTo>
                      <a:pt x="1509" y="126"/>
                    </a:lnTo>
                    <a:lnTo>
                      <a:pt x="1541" y="84"/>
                    </a:lnTo>
                    <a:lnTo>
                      <a:pt x="1574" y="42"/>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29" name="Freeform 143">
                <a:extLst>
                  <a:ext uri="{FF2B5EF4-FFF2-40B4-BE49-F238E27FC236}">
                    <a16:creationId xmlns:a16="http://schemas.microsoft.com/office/drawing/2014/main" id="{A0C22701-7A21-CF67-40EE-7F55BBB9DE91}"/>
                  </a:ext>
                </a:extLst>
              </p:cNvPr>
              <p:cNvSpPr>
                <a:spLocks/>
              </p:cNvSpPr>
              <p:nvPr/>
            </p:nvSpPr>
            <p:spPr bwMode="auto">
              <a:xfrm>
                <a:off x="2811" y="677"/>
                <a:ext cx="1606" cy="865"/>
              </a:xfrm>
              <a:custGeom>
                <a:avLst/>
                <a:gdLst>
                  <a:gd name="T0" fmla="*/ 0 w 1606"/>
                  <a:gd name="T1" fmla="*/ 634 h 865"/>
                  <a:gd name="T2" fmla="*/ 32 w 1606"/>
                  <a:gd name="T3" fmla="*/ 604 h 865"/>
                  <a:gd name="T4" fmla="*/ 64 w 1606"/>
                  <a:gd name="T5" fmla="*/ 575 h 865"/>
                  <a:gd name="T6" fmla="*/ 96 w 1606"/>
                  <a:gd name="T7" fmla="*/ 550 h 865"/>
                  <a:gd name="T8" fmla="*/ 128 w 1606"/>
                  <a:gd name="T9" fmla="*/ 529 h 865"/>
                  <a:gd name="T10" fmla="*/ 161 w 1606"/>
                  <a:gd name="T11" fmla="*/ 515 h 865"/>
                  <a:gd name="T12" fmla="*/ 193 w 1606"/>
                  <a:gd name="T13" fmla="*/ 508 h 865"/>
                  <a:gd name="T14" fmla="*/ 225 w 1606"/>
                  <a:gd name="T15" fmla="*/ 510 h 865"/>
                  <a:gd name="T16" fmla="*/ 257 w 1606"/>
                  <a:gd name="T17" fmla="*/ 525 h 865"/>
                  <a:gd name="T18" fmla="*/ 289 w 1606"/>
                  <a:gd name="T19" fmla="*/ 551 h 865"/>
                  <a:gd name="T20" fmla="*/ 321 w 1606"/>
                  <a:gd name="T21" fmla="*/ 590 h 865"/>
                  <a:gd name="T22" fmla="*/ 353 w 1606"/>
                  <a:gd name="T23" fmla="*/ 638 h 865"/>
                  <a:gd name="T24" fmla="*/ 385 w 1606"/>
                  <a:gd name="T25" fmla="*/ 692 h 865"/>
                  <a:gd name="T26" fmla="*/ 417 w 1606"/>
                  <a:gd name="T27" fmla="*/ 747 h 865"/>
                  <a:gd name="T28" fmla="*/ 450 w 1606"/>
                  <a:gd name="T29" fmla="*/ 797 h 865"/>
                  <a:gd name="T30" fmla="*/ 482 w 1606"/>
                  <a:gd name="T31" fmla="*/ 835 h 865"/>
                  <a:gd name="T32" fmla="*/ 514 w 1606"/>
                  <a:gd name="T33" fmla="*/ 859 h 865"/>
                  <a:gd name="T34" fmla="*/ 546 w 1606"/>
                  <a:gd name="T35" fmla="*/ 865 h 865"/>
                  <a:gd name="T36" fmla="*/ 578 w 1606"/>
                  <a:gd name="T37" fmla="*/ 855 h 865"/>
                  <a:gd name="T38" fmla="*/ 610 w 1606"/>
                  <a:gd name="T39" fmla="*/ 828 h 865"/>
                  <a:gd name="T40" fmla="*/ 642 w 1606"/>
                  <a:gd name="T41" fmla="*/ 788 h 865"/>
                  <a:gd name="T42" fmla="*/ 674 w 1606"/>
                  <a:gd name="T43" fmla="*/ 737 h 865"/>
                  <a:gd name="T44" fmla="*/ 707 w 1606"/>
                  <a:gd name="T45" fmla="*/ 677 h 865"/>
                  <a:gd name="T46" fmla="*/ 739 w 1606"/>
                  <a:gd name="T47" fmla="*/ 612 h 865"/>
                  <a:gd name="T48" fmla="*/ 771 w 1606"/>
                  <a:gd name="T49" fmla="*/ 542 h 865"/>
                  <a:gd name="T50" fmla="*/ 803 w 1606"/>
                  <a:gd name="T51" fmla="*/ 471 h 865"/>
                  <a:gd name="T52" fmla="*/ 835 w 1606"/>
                  <a:gd name="T53" fmla="*/ 401 h 865"/>
                  <a:gd name="T54" fmla="*/ 867 w 1606"/>
                  <a:gd name="T55" fmla="*/ 332 h 865"/>
                  <a:gd name="T56" fmla="*/ 899 w 1606"/>
                  <a:gd name="T57" fmla="*/ 266 h 865"/>
                  <a:gd name="T58" fmla="*/ 931 w 1606"/>
                  <a:gd name="T59" fmla="*/ 206 h 865"/>
                  <a:gd name="T60" fmla="*/ 963 w 1606"/>
                  <a:gd name="T61" fmla="*/ 152 h 865"/>
                  <a:gd name="T62" fmla="*/ 996 w 1606"/>
                  <a:gd name="T63" fmla="*/ 108 h 865"/>
                  <a:gd name="T64" fmla="*/ 1028 w 1606"/>
                  <a:gd name="T65" fmla="*/ 75 h 865"/>
                  <a:gd name="T66" fmla="*/ 1060 w 1606"/>
                  <a:gd name="T67" fmla="*/ 57 h 865"/>
                  <a:gd name="T68" fmla="*/ 1092 w 1606"/>
                  <a:gd name="T69" fmla="*/ 56 h 865"/>
                  <a:gd name="T70" fmla="*/ 1124 w 1606"/>
                  <a:gd name="T71" fmla="*/ 75 h 865"/>
                  <a:gd name="T72" fmla="*/ 1156 w 1606"/>
                  <a:gd name="T73" fmla="*/ 113 h 865"/>
                  <a:gd name="T74" fmla="*/ 1188 w 1606"/>
                  <a:gd name="T75" fmla="*/ 169 h 865"/>
                  <a:gd name="T76" fmla="*/ 1220 w 1606"/>
                  <a:gd name="T77" fmla="*/ 239 h 865"/>
                  <a:gd name="T78" fmla="*/ 1252 w 1606"/>
                  <a:gd name="T79" fmla="*/ 314 h 865"/>
                  <a:gd name="T80" fmla="*/ 1285 w 1606"/>
                  <a:gd name="T81" fmla="*/ 384 h 865"/>
                  <a:gd name="T82" fmla="*/ 1317 w 1606"/>
                  <a:gd name="T83" fmla="*/ 441 h 865"/>
                  <a:gd name="T84" fmla="*/ 1349 w 1606"/>
                  <a:gd name="T85" fmla="*/ 476 h 865"/>
                  <a:gd name="T86" fmla="*/ 1381 w 1606"/>
                  <a:gd name="T87" fmla="*/ 485 h 865"/>
                  <a:gd name="T88" fmla="*/ 1413 w 1606"/>
                  <a:gd name="T89" fmla="*/ 467 h 865"/>
                  <a:gd name="T90" fmla="*/ 1445 w 1606"/>
                  <a:gd name="T91" fmla="*/ 425 h 865"/>
                  <a:gd name="T92" fmla="*/ 1477 w 1606"/>
                  <a:gd name="T93" fmla="*/ 362 h 865"/>
                  <a:gd name="T94" fmla="*/ 1509 w 1606"/>
                  <a:gd name="T95" fmla="*/ 283 h 865"/>
                  <a:gd name="T96" fmla="*/ 1541 w 1606"/>
                  <a:gd name="T97" fmla="*/ 194 h 865"/>
                  <a:gd name="T98" fmla="*/ 1574 w 1606"/>
                  <a:gd name="T99" fmla="*/ 98 h 865"/>
                  <a:gd name="T100" fmla="*/ 1606 w 1606"/>
                  <a:gd name="T101"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65">
                    <a:moveTo>
                      <a:pt x="0" y="634"/>
                    </a:moveTo>
                    <a:lnTo>
                      <a:pt x="32" y="604"/>
                    </a:lnTo>
                    <a:lnTo>
                      <a:pt x="64" y="575"/>
                    </a:lnTo>
                    <a:lnTo>
                      <a:pt x="96" y="550"/>
                    </a:lnTo>
                    <a:lnTo>
                      <a:pt x="128" y="529"/>
                    </a:lnTo>
                    <a:lnTo>
                      <a:pt x="161" y="515"/>
                    </a:lnTo>
                    <a:lnTo>
                      <a:pt x="193" y="508"/>
                    </a:lnTo>
                    <a:lnTo>
                      <a:pt x="225" y="510"/>
                    </a:lnTo>
                    <a:lnTo>
                      <a:pt x="257" y="525"/>
                    </a:lnTo>
                    <a:lnTo>
                      <a:pt x="289" y="551"/>
                    </a:lnTo>
                    <a:lnTo>
                      <a:pt x="321" y="590"/>
                    </a:lnTo>
                    <a:lnTo>
                      <a:pt x="353" y="638"/>
                    </a:lnTo>
                    <a:lnTo>
                      <a:pt x="385" y="692"/>
                    </a:lnTo>
                    <a:lnTo>
                      <a:pt x="417" y="747"/>
                    </a:lnTo>
                    <a:lnTo>
                      <a:pt x="450" y="797"/>
                    </a:lnTo>
                    <a:lnTo>
                      <a:pt x="482" y="835"/>
                    </a:lnTo>
                    <a:lnTo>
                      <a:pt x="514" y="859"/>
                    </a:lnTo>
                    <a:lnTo>
                      <a:pt x="546" y="865"/>
                    </a:lnTo>
                    <a:lnTo>
                      <a:pt x="578" y="855"/>
                    </a:lnTo>
                    <a:lnTo>
                      <a:pt x="610" y="828"/>
                    </a:lnTo>
                    <a:lnTo>
                      <a:pt x="642" y="788"/>
                    </a:lnTo>
                    <a:lnTo>
                      <a:pt x="674" y="737"/>
                    </a:lnTo>
                    <a:lnTo>
                      <a:pt x="707" y="677"/>
                    </a:lnTo>
                    <a:lnTo>
                      <a:pt x="739" y="612"/>
                    </a:lnTo>
                    <a:lnTo>
                      <a:pt x="771" y="542"/>
                    </a:lnTo>
                    <a:lnTo>
                      <a:pt x="803" y="471"/>
                    </a:lnTo>
                    <a:lnTo>
                      <a:pt x="835" y="401"/>
                    </a:lnTo>
                    <a:lnTo>
                      <a:pt x="867" y="332"/>
                    </a:lnTo>
                    <a:lnTo>
                      <a:pt x="899" y="266"/>
                    </a:lnTo>
                    <a:lnTo>
                      <a:pt x="931" y="206"/>
                    </a:lnTo>
                    <a:lnTo>
                      <a:pt x="963" y="152"/>
                    </a:lnTo>
                    <a:lnTo>
                      <a:pt x="996" y="108"/>
                    </a:lnTo>
                    <a:lnTo>
                      <a:pt x="1028" y="75"/>
                    </a:lnTo>
                    <a:lnTo>
                      <a:pt x="1060" y="57"/>
                    </a:lnTo>
                    <a:lnTo>
                      <a:pt x="1092" y="56"/>
                    </a:lnTo>
                    <a:lnTo>
                      <a:pt x="1124" y="75"/>
                    </a:lnTo>
                    <a:lnTo>
                      <a:pt x="1156" y="113"/>
                    </a:lnTo>
                    <a:lnTo>
                      <a:pt x="1188" y="169"/>
                    </a:lnTo>
                    <a:lnTo>
                      <a:pt x="1220" y="239"/>
                    </a:lnTo>
                    <a:lnTo>
                      <a:pt x="1252" y="314"/>
                    </a:lnTo>
                    <a:lnTo>
                      <a:pt x="1285" y="384"/>
                    </a:lnTo>
                    <a:lnTo>
                      <a:pt x="1317" y="441"/>
                    </a:lnTo>
                    <a:lnTo>
                      <a:pt x="1349" y="476"/>
                    </a:lnTo>
                    <a:lnTo>
                      <a:pt x="1381" y="485"/>
                    </a:lnTo>
                    <a:lnTo>
                      <a:pt x="1413" y="467"/>
                    </a:lnTo>
                    <a:lnTo>
                      <a:pt x="1445" y="425"/>
                    </a:lnTo>
                    <a:lnTo>
                      <a:pt x="1477" y="362"/>
                    </a:lnTo>
                    <a:lnTo>
                      <a:pt x="1509" y="283"/>
                    </a:lnTo>
                    <a:lnTo>
                      <a:pt x="1541" y="194"/>
                    </a:lnTo>
                    <a:lnTo>
                      <a:pt x="1574" y="9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0" name="Freeform 144">
                <a:extLst>
                  <a:ext uri="{FF2B5EF4-FFF2-40B4-BE49-F238E27FC236}">
                    <a16:creationId xmlns:a16="http://schemas.microsoft.com/office/drawing/2014/main" id="{28DF6E75-FC18-6967-5AD3-8E08FFE98026}"/>
                  </a:ext>
                </a:extLst>
              </p:cNvPr>
              <p:cNvSpPr>
                <a:spLocks/>
              </p:cNvSpPr>
              <p:nvPr/>
            </p:nvSpPr>
            <p:spPr bwMode="auto">
              <a:xfrm>
                <a:off x="2811" y="705"/>
                <a:ext cx="1606" cy="838"/>
              </a:xfrm>
              <a:custGeom>
                <a:avLst/>
                <a:gdLst>
                  <a:gd name="T0" fmla="*/ 0 w 1606"/>
                  <a:gd name="T1" fmla="*/ 814 h 838"/>
                  <a:gd name="T2" fmla="*/ 32 w 1606"/>
                  <a:gd name="T3" fmla="*/ 720 h 838"/>
                  <a:gd name="T4" fmla="*/ 64 w 1606"/>
                  <a:gd name="T5" fmla="*/ 631 h 838"/>
                  <a:gd name="T6" fmla="*/ 96 w 1606"/>
                  <a:gd name="T7" fmla="*/ 552 h 838"/>
                  <a:gd name="T8" fmla="*/ 128 w 1606"/>
                  <a:gd name="T9" fmla="*/ 486 h 838"/>
                  <a:gd name="T10" fmla="*/ 161 w 1606"/>
                  <a:gd name="T11" fmla="*/ 436 h 838"/>
                  <a:gd name="T12" fmla="*/ 193 w 1606"/>
                  <a:gd name="T13" fmla="*/ 406 h 838"/>
                  <a:gd name="T14" fmla="*/ 225 w 1606"/>
                  <a:gd name="T15" fmla="*/ 395 h 838"/>
                  <a:gd name="T16" fmla="*/ 257 w 1606"/>
                  <a:gd name="T17" fmla="*/ 403 h 838"/>
                  <a:gd name="T18" fmla="*/ 289 w 1606"/>
                  <a:gd name="T19" fmla="*/ 430 h 838"/>
                  <a:gd name="T20" fmla="*/ 321 w 1606"/>
                  <a:gd name="T21" fmla="*/ 471 h 838"/>
                  <a:gd name="T22" fmla="*/ 353 w 1606"/>
                  <a:gd name="T23" fmla="*/ 525 h 838"/>
                  <a:gd name="T24" fmla="*/ 385 w 1606"/>
                  <a:gd name="T25" fmla="*/ 585 h 838"/>
                  <a:gd name="T26" fmla="*/ 417 w 1606"/>
                  <a:gd name="T27" fmla="*/ 648 h 838"/>
                  <a:gd name="T28" fmla="*/ 450 w 1606"/>
                  <a:gd name="T29" fmla="*/ 709 h 838"/>
                  <a:gd name="T30" fmla="*/ 482 w 1606"/>
                  <a:gd name="T31" fmla="*/ 762 h 838"/>
                  <a:gd name="T32" fmla="*/ 514 w 1606"/>
                  <a:gd name="T33" fmla="*/ 804 h 838"/>
                  <a:gd name="T34" fmla="*/ 546 w 1606"/>
                  <a:gd name="T35" fmla="*/ 830 h 838"/>
                  <a:gd name="T36" fmla="*/ 578 w 1606"/>
                  <a:gd name="T37" fmla="*/ 838 h 838"/>
                  <a:gd name="T38" fmla="*/ 610 w 1606"/>
                  <a:gd name="T39" fmla="*/ 828 h 838"/>
                  <a:gd name="T40" fmla="*/ 642 w 1606"/>
                  <a:gd name="T41" fmla="*/ 797 h 838"/>
                  <a:gd name="T42" fmla="*/ 674 w 1606"/>
                  <a:gd name="T43" fmla="*/ 748 h 838"/>
                  <a:gd name="T44" fmla="*/ 707 w 1606"/>
                  <a:gd name="T45" fmla="*/ 682 h 838"/>
                  <a:gd name="T46" fmla="*/ 739 w 1606"/>
                  <a:gd name="T47" fmla="*/ 602 h 838"/>
                  <a:gd name="T48" fmla="*/ 771 w 1606"/>
                  <a:gd name="T49" fmla="*/ 513 h 838"/>
                  <a:gd name="T50" fmla="*/ 803 w 1606"/>
                  <a:gd name="T51" fmla="*/ 419 h 838"/>
                  <a:gd name="T52" fmla="*/ 835 w 1606"/>
                  <a:gd name="T53" fmla="*/ 325 h 838"/>
                  <a:gd name="T54" fmla="*/ 867 w 1606"/>
                  <a:gd name="T55" fmla="*/ 236 h 838"/>
                  <a:gd name="T56" fmla="*/ 899 w 1606"/>
                  <a:gd name="T57" fmla="*/ 157 h 838"/>
                  <a:gd name="T58" fmla="*/ 931 w 1606"/>
                  <a:gd name="T59" fmla="*/ 90 h 838"/>
                  <a:gd name="T60" fmla="*/ 963 w 1606"/>
                  <a:gd name="T61" fmla="*/ 41 h 838"/>
                  <a:gd name="T62" fmla="*/ 996 w 1606"/>
                  <a:gd name="T63" fmla="*/ 11 h 838"/>
                  <a:gd name="T64" fmla="*/ 1028 w 1606"/>
                  <a:gd name="T65" fmla="*/ 0 h 838"/>
                  <a:gd name="T66" fmla="*/ 1060 w 1606"/>
                  <a:gd name="T67" fmla="*/ 8 h 838"/>
                  <a:gd name="T68" fmla="*/ 1092 w 1606"/>
                  <a:gd name="T69" fmla="*/ 35 h 838"/>
                  <a:gd name="T70" fmla="*/ 1124 w 1606"/>
                  <a:gd name="T71" fmla="*/ 77 h 838"/>
                  <a:gd name="T72" fmla="*/ 1156 w 1606"/>
                  <a:gd name="T73" fmla="*/ 130 h 838"/>
                  <a:gd name="T74" fmla="*/ 1188 w 1606"/>
                  <a:gd name="T75" fmla="*/ 190 h 838"/>
                  <a:gd name="T76" fmla="*/ 1220 w 1606"/>
                  <a:gd name="T77" fmla="*/ 253 h 838"/>
                  <a:gd name="T78" fmla="*/ 1252 w 1606"/>
                  <a:gd name="T79" fmla="*/ 314 h 838"/>
                  <a:gd name="T80" fmla="*/ 1285 w 1606"/>
                  <a:gd name="T81" fmla="*/ 367 h 838"/>
                  <a:gd name="T82" fmla="*/ 1317 w 1606"/>
                  <a:gd name="T83" fmla="*/ 408 h 838"/>
                  <a:gd name="T84" fmla="*/ 1349 w 1606"/>
                  <a:gd name="T85" fmla="*/ 435 h 838"/>
                  <a:gd name="T86" fmla="*/ 1381 w 1606"/>
                  <a:gd name="T87" fmla="*/ 444 h 838"/>
                  <a:gd name="T88" fmla="*/ 1413 w 1606"/>
                  <a:gd name="T89" fmla="*/ 433 h 838"/>
                  <a:gd name="T90" fmla="*/ 1445 w 1606"/>
                  <a:gd name="T91" fmla="*/ 402 h 838"/>
                  <a:gd name="T92" fmla="*/ 1477 w 1606"/>
                  <a:gd name="T93" fmla="*/ 353 h 838"/>
                  <a:gd name="T94" fmla="*/ 1509 w 1606"/>
                  <a:gd name="T95" fmla="*/ 287 h 838"/>
                  <a:gd name="T96" fmla="*/ 1541 w 1606"/>
                  <a:gd name="T97" fmla="*/ 207 h 838"/>
                  <a:gd name="T98" fmla="*/ 1574 w 1606"/>
                  <a:gd name="T99" fmla="*/ 118 h 838"/>
                  <a:gd name="T100" fmla="*/ 1606 w 1606"/>
                  <a:gd name="T101" fmla="*/ 2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38">
                    <a:moveTo>
                      <a:pt x="0" y="814"/>
                    </a:moveTo>
                    <a:lnTo>
                      <a:pt x="32" y="720"/>
                    </a:lnTo>
                    <a:lnTo>
                      <a:pt x="64" y="631"/>
                    </a:lnTo>
                    <a:lnTo>
                      <a:pt x="96" y="552"/>
                    </a:lnTo>
                    <a:lnTo>
                      <a:pt x="128" y="486"/>
                    </a:lnTo>
                    <a:lnTo>
                      <a:pt x="161" y="436"/>
                    </a:lnTo>
                    <a:lnTo>
                      <a:pt x="193" y="406"/>
                    </a:lnTo>
                    <a:lnTo>
                      <a:pt x="225" y="395"/>
                    </a:lnTo>
                    <a:lnTo>
                      <a:pt x="257" y="403"/>
                    </a:lnTo>
                    <a:lnTo>
                      <a:pt x="289" y="430"/>
                    </a:lnTo>
                    <a:lnTo>
                      <a:pt x="321" y="471"/>
                    </a:lnTo>
                    <a:lnTo>
                      <a:pt x="353" y="525"/>
                    </a:lnTo>
                    <a:lnTo>
                      <a:pt x="385" y="585"/>
                    </a:lnTo>
                    <a:lnTo>
                      <a:pt x="417" y="648"/>
                    </a:lnTo>
                    <a:lnTo>
                      <a:pt x="450" y="709"/>
                    </a:lnTo>
                    <a:lnTo>
                      <a:pt x="482" y="762"/>
                    </a:lnTo>
                    <a:lnTo>
                      <a:pt x="514" y="804"/>
                    </a:lnTo>
                    <a:lnTo>
                      <a:pt x="546" y="830"/>
                    </a:lnTo>
                    <a:lnTo>
                      <a:pt x="578" y="838"/>
                    </a:lnTo>
                    <a:lnTo>
                      <a:pt x="610" y="828"/>
                    </a:lnTo>
                    <a:lnTo>
                      <a:pt x="642" y="797"/>
                    </a:lnTo>
                    <a:lnTo>
                      <a:pt x="674" y="748"/>
                    </a:lnTo>
                    <a:lnTo>
                      <a:pt x="707" y="682"/>
                    </a:lnTo>
                    <a:lnTo>
                      <a:pt x="739" y="602"/>
                    </a:lnTo>
                    <a:lnTo>
                      <a:pt x="771" y="513"/>
                    </a:lnTo>
                    <a:lnTo>
                      <a:pt x="803" y="419"/>
                    </a:lnTo>
                    <a:lnTo>
                      <a:pt x="835" y="325"/>
                    </a:lnTo>
                    <a:lnTo>
                      <a:pt x="867" y="236"/>
                    </a:lnTo>
                    <a:lnTo>
                      <a:pt x="899" y="157"/>
                    </a:lnTo>
                    <a:lnTo>
                      <a:pt x="931" y="90"/>
                    </a:lnTo>
                    <a:lnTo>
                      <a:pt x="963" y="41"/>
                    </a:lnTo>
                    <a:lnTo>
                      <a:pt x="996" y="11"/>
                    </a:lnTo>
                    <a:lnTo>
                      <a:pt x="1028" y="0"/>
                    </a:lnTo>
                    <a:lnTo>
                      <a:pt x="1060" y="8"/>
                    </a:lnTo>
                    <a:lnTo>
                      <a:pt x="1092" y="35"/>
                    </a:lnTo>
                    <a:lnTo>
                      <a:pt x="1124" y="77"/>
                    </a:lnTo>
                    <a:lnTo>
                      <a:pt x="1156" y="130"/>
                    </a:lnTo>
                    <a:lnTo>
                      <a:pt x="1188" y="190"/>
                    </a:lnTo>
                    <a:lnTo>
                      <a:pt x="1220" y="253"/>
                    </a:lnTo>
                    <a:lnTo>
                      <a:pt x="1252" y="314"/>
                    </a:lnTo>
                    <a:lnTo>
                      <a:pt x="1285" y="367"/>
                    </a:lnTo>
                    <a:lnTo>
                      <a:pt x="1317" y="408"/>
                    </a:lnTo>
                    <a:lnTo>
                      <a:pt x="1349" y="435"/>
                    </a:lnTo>
                    <a:lnTo>
                      <a:pt x="1381" y="444"/>
                    </a:lnTo>
                    <a:lnTo>
                      <a:pt x="1413" y="433"/>
                    </a:lnTo>
                    <a:lnTo>
                      <a:pt x="1445" y="402"/>
                    </a:lnTo>
                    <a:lnTo>
                      <a:pt x="1477" y="353"/>
                    </a:lnTo>
                    <a:lnTo>
                      <a:pt x="1509" y="287"/>
                    </a:lnTo>
                    <a:lnTo>
                      <a:pt x="1541" y="207"/>
                    </a:lnTo>
                    <a:lnTo>
                      <a:pt x="1574" y="118"/>
                    </a:lnTo>
                    <a:lnTo>
                      <a:pt x="1606" y="24"/>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31" name="Freeform 145">
                <a:extLst>
                  <a:ext uri="{FF2B5EF4-FFF2-40B4-BE49-F238E27FC236}">
                    <a16:creationId xmlns:a16="http://schemas.microsoft.com/office/drawing/2014/main" id="{39F8CFD0-D9E0-4234-D1A3-BE8B23053CE3}"/>
                  </a:ext>
                </a:extLst>
              </p:cNvPr>
              <p:cNvSpPr>
                <a:spLocks noEditPoints="1"/>
              </p:cNvSpPr>
              <p:nvPr/>
            </p:nvSpPr>
            <p:spPr bwMode="auto">
              <a:xfrm>
                <a:off x="2793" y="1303"/>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2"/>
                      <a:pt x="102" y="128"/>
                      <a:pt x="69" y="128"/>
                    </a:cubicBezTo>
                    <a:cubicBezTo>
                      <a:pt x="37" y="128"/>
                      <a:pt x="11" y="102"/>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2" name="Freeform 146">
                <a:extLst>
                  <a:ext uri="{FF2B5EF4-FFF2-40B4-BE49-F238E27FC236}">
                    <a16:creationId xmlns:a16="http://schemas.microsoft.com/office/drawing/2014/main" id="{7A44A14A-DE3F-5D90-3ED2-8735A5A3EC23}"/>
                  </a:ext>
                </a:extLst>
              </p:cNvPr>
              <p:cNvSpPr>
                <a:spLocks noEditPoints="1"/>
              </p:cNvSpPr>
              <p:nvPr/>
            </p:nvSpPr>
            <p:spPr bwMode="auto">
              <a:xfrm>
                <a:off x="2908" y="1159"/>
                <a:ext cx="36"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3" name="Freeform 147">
                <a:extLst>
                  <a:ext uri="{FF2B5EF4-FFF2-40B4-BE49-F238E27FC236}">
                    <a16:creationId xmlns:a16="http://schemas.microsoft.com/office/drawing/2014/main" id="{90E57679-E5D8-B126-6511-A7BC2C3D96A7}"/>
                  </a:ext>
                </a:extLst>
              </p:cNvPr>
              <p:cNvSpPr>
                <a:spLocks noEditPoints="1"/>
              </p:cNvSpPr>
              <p:nvPr/>
            </p:nvSpPr>
            <p:spPr bwMode="auto">
              <a:xfrm>
                <a:off x="3023" y="1234"/>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6" y="128"/>
                      <a:pt x="10" y="101"/>
                      <a:pt x="10" y="69"/>
                    </a:cubicBezTo>
                    <a:cubicBezTo>
                      <a:pt x="10" y="37"/>
                      <a:pt x="36"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4" name="Freeform 148">
                <a:extLst>
                  <a:ext uri="{FF2B5EF4-FFF2-40B4-BE49-F238E27FC236}">
                    <a16:creationId xmlns:a16="http://schemas.microsoft.com/office/drawing/2014/main" id="{CEF3984F-788A-EE36-0DAD-E8DE140932C4}"/>
                  </a:ext>
                </a:extLst>
              </p:cNvPr>
              <p:cNvSpPr>
                <a:spLocks noEditPoints="1"/>
              </p:cNvSpPr>
              <p:nvPr/>
            </p:nvSpPr>
            <p:spPr bwMode="auto">
              <a:xfrm>
                <a:off x="3137" y="1217"/>
                <a:ext cx="36"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6"/>
                      <a:pt x="128" y="69"/>
                    </a:cubicBezTo>
                    <a:lnTo>
                      <a:pt x="128" y="69"/>
                    </a:lnTo>
                    <a:cubicBezTo>
                      <a:pt x="128" y="101"/>
                      <a:pt x="101" y="128"/>
                      <a:pt x="69" y="128"/>
                    </a:cubicBezTo>
                    <a:cubicBezTo>
                      <a:pt x="37" y="128"/>
                      <a:pt x="10" y="101"/>
                      <a:pt x="10" y="69"/>
                    </a:cubicBezTo>
                    <a:cubicBezTo>
                      <a:pt x="10" y="36"/>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5" name="Freeform 149">
                <a:extLst>
                  <a:ext uri="{FF2B5EF4-FFF2-40B4-BE49-F238E27FC236}">
                    <a16:creationId xmlns:a16="http://schemas.microsoft.com/office/drawing/2014/main" id="{82687FA3-B53F-2375-E6FE-AB78A8DC74E0}"/>
                  </a:ext>
                </a:extLst>
              </p:cNvPr>
              <p:cNvSpPr>
                <a:spLocks noEditPoints="1"/>
              </p:cNvSpPr>
              <p:nvPr/>
            </p:nvSpPr>
            <p:spPr bwMode="auto">
              <a:xfrm>
                <a:off x="3252" y="1488"/>
                <a:ext cx="36" cy="36"/>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2"/>
                      <a:pt x="102" y="128"/>
                      <a:pt x="69" y="128"/>
                    </a:cubicBezTo>
                    <a:cubicBezTo>
                      <a:pt x="37" y="128"/>
                      <a:pt x="11" y="102"/>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6" name="Freeform 150">
                <a:extLst>
                  <a:ext uri="{FF2B5EF4-FFF2-40B4-BE49-F238E27FC236}">
                    <a16:creationId xmlns:a16="http://schemas.microsoft.com/office/drawing/2014/main" id="{F919AA76-E3FD-F5C0-598B-38F35B0D929F}"/>
                  </a:ext>
                </a:extLst>
              </p:cNvPr>
              <p:cNvSpPr>
                <a:spLocks noEditPoints="1"/>
              </p:cNvSpPr>
              <p:nvPr/>
            </p:nvSpPr>
            <p:spPr bwMode="auto">
              <a:xfrm>
                <a:off x="3367" y="1574"/>
                <a:ext cx="35"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7" name="Freeform 151">
                <a:extLst>
                  <a:ext uri="{FF2B5EF4-FFF2-40B4-BE49-F238E27FC236}">
                    <a16:creationId xmlns:a16="http://schemas.microsoft.com/office/drawing/2014/main" id="{580E35BB-08CD-AFC2-06EA-A45520A9BFC7}"/>
                  </a:ext>
                </a:extLst>
              </p:cNvPr>
              <p:cNvSpPr>
                <a:spLocks noEditPoints="1"/>
              </p:cNvSpPr>
              <p:nvPr/>
            </p:nvSpPr>
            <p:spPr bwMode="auto">
              <a:xfrm>
                <a:off x="3481" y="1296"/>
                <a:ext cx="36"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8" name="Freeform 152">
                <a:extLst>
                  <a:ext uri="{FF2B5EF4-FFF2-40B4-BE49-F238E27FC236}">
                    <a16:creationId xmlns:a16="http://schemas.microsoft.com/office/drawing/2014/main" id="{316F995C-C146-1809-E467-72535FB80B69}"/>
                  </a:ext>
                </a:extLst>
              </p:cNvPr>
              <p:cNvSpPr>
                <a:spLocks noEditPoints="1"/>
              </p:cNvSpPr>
              <p:nvPr/>
            </p:nvSpPr>
            <p:spPr bwMode="auto">
              <a:xfrm>
                <a:off x="3596" y="1154"/>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39" name="Freeform 153">
                <a:extLst>
                  <a:ext uri="{FF2B5EF4-FFF2-40B4-BE49-F238E27FC236}">
                    <a16:creationId xmlns:a16="http://schemas.microsoft.com/office/drawing/2014/main" id="{D4093005-1340-CA44-9B5B-9E1E37B133B8}"/>
                  </a:ext>
                </a:extLst>
              </p:cNvPr>
              <p:cNvSpPr>
                <a:spLocks noEditPoints="1"/>
              </p:cNvSpPr>
              <p:nvPr/>
            </p:nvSpPr>
            <p:spPr bwMode="auto">
              <a:xfrm>
                <a:off x="3711" y="900"/>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2" y="10"/>
                      <a:pt x="128" y="37"/>
                      <a:pt x="128" y="69"/>
                    </a:cubicBezTo>
                    <a:lnTo>
                      <a:pt x="128" y="69"/>
                    </a:lnTo>
                    <a:cubicBezTo>
                      <a:pt x="128" y="102"/>
                      <a:pt x="102" y="128"/>
                      <a:pt x="69" y="128"/>
                    </a:cubicBezTo>
                    <a:cubicBezTo>
                      <a:pt x="37" y="128"/>
                      <a:pt x="10" y="102"/>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0" name="Freeform 154">
                <a:extLst>
                  <a:ext uri="{FF2B5EF4-FFF2-40B4-BE49-F238E27FC236}">
                    <a16:creationId xmlns:a16="http://schemas.microsoft.com/office/drawing/2014/main" id="{61CF00AC-EEC8-E796-B9C9-18A16BC7A1B8}"/>
                  </a:ext>
                </a:extLst>
              </p:cNvPr>
              <p:cNvSpPr>
                <a:spLocks noEditPoints="1"/>
              </p:cNvSpPr>
              <p:nvPr/>
            </p:nvSpPr>
            <p:spPr bwMode="auto">
              <a:xfrm>
                <a:off x="3825" y="713"/>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1" name="Freeform 155">
                <a:extLst>
                  <a:ext uri="{FF2B5EF4-FFF2-40B4-BE49-F238E27FC236}">
                    <a16:creationId xmlns:a16="http://schemas.microsoft.com/office/drawing/2014/main" id="{1FCDF1B2-3DCE-8DE5-0991-EDC3A1EFA0E3}"/>
                  </a:ext>
                </a:extLst>
              </p:cNvPr>
              <p:cNvSpPr>
                <a:spLocks noEditPoints="1"/>
              </p:cNvSpPr>
              <p:nvPr/>
            </p:nvSpPr>
            <p:spPr bwMode="auto">
              <a:xfrm>
                <a:off x="3940" y="791"/>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2" name="Freeform 156">
                <a:extLst>
                  <a:ext uri="{FF2B5EF4-FFF2-40B4-BE49-F238E27FC236}">
                    <a16:creationId xmlns:a16="http://schemas.microsoft.com/office/drawing/2014/main" id="{34407F2C-3125-7CD7-E630-9E16F2E269A3}"/>
                  </a:ext>
                </a:extLst>
              </p:cNvPr>
              <p:cNvSpPr>
                <a:spLocks noEditPoints="1"/>
              </p:cNvSpPr>
              <p:nvPr/>
            </p:nvSpPr>
            <p:spPr bwMode="auto">
              <a:xfrm>
                <a:off x="4055" y="926"/>
                <a:ext cx="35"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3" name="Freeform 157">
                <a:extLst>
                  <a:ext uri="{FF2B5EF4-FFF2-40B4-BE49-F238E27FC236}">
                    <a16:creationId xmlns:a16="http://schemas.microsoft.com/office/drawing/2014/main" id="{23CB0952-7011-D335-BEAA-CA5347E57B1A}"/>
                  </a:ext>
                </a:extLst>
              </p:cNvPr>
              <p:cNvSpPr>
                <a:spLocks noEditPoints="1"/>
              </p:cNvSpPr>
              <p:nvPr/>
            </p:nvSpPr>
            <p:spPr bwMode="auto">
              <a:xfrm>
                <a:off x="4170" y="1235"/>
                <a:ext cx="35"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6"/>
                      <a:pt x="128" y="69"/>
                    </a:cubicBezTo>
                    <a:lnTo>
                      <a:pt x="128" y="69"/>
                    </a:lnTo>
                    <a:cubicBezTo>
                      <a:pt x="128" y="101"/>
                      <a:pt x="101" y="128"/>
                      <a:pt x="69" y="128"/>
                    </a:cubicBezTo>
                    <a:cubicBezTo>
                      <a:pt x="37" y="128"/>
                      <a:pt x="10" y="101"/>
                      <a:pt x="10" y="69"/>
                    </a:cubicBezTo>
                    <a:cubicBezTo>
                      <a:pt x="10" y="36"/>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4" name="Freeform 158">
                <a:extLst>
                  <a:ext uri="{FF2B5EF4-FFF2-40B4-BE49-F238E27FC236}">
                    <a16:creationId xmlns:a16="http://schemas.microsoft.com/office/drawing/2014/main" id="{367D87E5-01D2-8A69-4FD4-1CE5E7E81159}"/>
                  </a:ext>
                </a:extLst>
              </p:cNvPr>
              <p:cNvSpPr>
                <a:spLocks noEditPoints="1"/>
              </p:cNvSpPr>
              <p:nvPr/>
            </p:nvSpPr>
            <p:spPr bwMode="auto">
              <a:xfrm>
                <a:off x="4284" y="936"/>
                <a:ext cx="36" cy="35"/>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7" y="139"/>
                      <a:pt x="139" y="108"/>
                      <a:pt x="139" y="69"/>
                    </a:cubicBezTo>
                    <a:lnTo>
                      <a:pt x="139" y="69"/>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45" name="Freeform 159">
                <a:extLst>
                  <a:ext uri="{FF2B5EF4-FFF2-40B4-BE49-F238E27FC236}">
                    <a16:creationId xmlns:a16="http://schemas.microsoft.com/office/drawing/2014/main" id="{5E400C06-425D-AC5D-23D0-25F901C887A8}"/>
                  </a:ext>
                </a:extLst>
              </p:cNvPr>
              <p:cNvSpPr>
                <a:spLocks noEditPoints="1"/>
              </p:cNvSpPr>
              <p:nvPr/>
            </p:nvSpPr>
            <p:spPr bwMode="auto">
              <a:xfrm>
                <a:off x="4399" y="668"/>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146" name="Group 162">
              <a:extLst>
                <a:ext uri="{FF2B5EF4-FFF2-40B4-BE49-F238E27FC236}">
                  <a16:creationId xmlns:a16="http://schemas.microsoft.com/office/drawing/2014/main" id="{8A096601-5A8E-FB91-A769-4DD7EFCDDD59}"/>
                </a:ext>
              </a:extLst>
            </p:cNvPr>
            <p:cNvGrpSpPr>
              <a:grpSpLocks noChangeAspect="1"/>
            </p:cNvGrpSpPr>
            <p:nvPr/>
          </p:nvGrpSpPr>
          <p:grpSpPr bwMode="auto">
            <a:xfrm>
              <a:off x="655640" y="3705229"/>
              <a:ext cx="3068640" cy="2532065"/>
              <a:chOff x="413" y="2334"/>
              <a:chExt cx="1933" cy="1595"/>
            </a:xfrm>
          </p:grpSpPr>
          <p:sp>
            <p:nvSpPr>
              <p:cNvPr id="147" name="Line 164">
                <a:extLst>
                  <a:ext uri="{FF2B5EF4-FFF2-40B4-BE49-F238E27FC236}">
                    <a16:creationId xmlns:a16="http://schemas.microsoft.com/office/drawing/2014/main" id="{EFD782C7-6B44-49DE-742F-A496E5B120F7}"/>
                  </a:ext>
                </a:extLst>
              </p:cNvPr>
              <p:cNvSpPr>
                <a:spLocks noChangeShapeType="1"/>
              </p:cNvSpPr>
              <p:nvPr/>
            </p:nvSpPr>
            <p:spPr bwMode="auto">
              <a:xfrm>
                <a:off x="487" y="3793"/>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8" name="Line 165">
                <a:extLst>
                  <a:ext uri="{FF2B5EF4-FFF2-40B4-BE49-F238E27FC236}">
                    <a16:creationId xmlns:a16="http://schemas.microsoft.com/office/drawing/2014/main" id="{DC783FC0-F628-8C3D-F9A0-89671723455A}"/>
                  </a:ext>
                </a:extLst>
              </p:cNvPr>
              <p:cNvSpPr>
                <a:spLocks noChangeShapeType="1"/>
              </p:cNvSpPr>
              <p:nvPr/>
            </p:nvSpPr>
            <p:spPr bwMode="auto">
              <a:xfrm flipV="1">
                <a:off x="487"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49" name="Line 166">
                <a:extLst>
                  <a:ext uri="{FF2B5EF4-FFF2-40B4-BE49-F238E27FC236}">
                    <a16:creationId xmlns:a16="http://schemas.microsoft.com/office/drawing/2014/main" id="{51B0FC3F-1ACB-3F0A-A469-EA7E4267C453}"/>
                  </a:ext>
                </a:extLst>
              </p:cNvPr>
              <p:cNvSpPr>
                <a:spLocks noChangeShapeType="1"/>
              </p:cNvSpPr>
              <p:nvPr/>
            </p:nvSpPr>
            <p:spPr bwMode="auto">
              <a:xfrm flipV="1">
                <a:off x="742"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0" name="Line 167">
                <a:extLst>
                  <a:ext uri="{FF2B5EF4-FFF2-40B4-BE49-F238E27FC236}">
                    <a16:creationId xmlns:a16="http://schemas.microsoft.com/office/drawing/2014/main" id="{641FB7C2-1AB1-4C3D-DBC3-18BEB5268BED}"/>
                  </a:ext>
                </a:extLst>
              </p:cNvPr>
              <p:cNvSpPr>
                <a:spLocks noChangeShapeType="1"/>
              </p:cNvSpPr>
              <p:nvPr/>
            </p:nvSpPr>
            <p:spPr bwMode="auto">
              <a:xfrm flipV="1">
                <a:off x="998"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1" name="Line 168">
                <a:extLst>
                  <a:ext uri="{FF2B5EF4-FFF2-40B4-BE49-F238E27FC236}">
                    <a16:creationId xmlns:a16="http://schemas.microsoft.com/office/drawing/2014/main" id="{7274A946-91EF-1EB7-6DB7-BF4010518F67}"/>
                  </a:ext>
                </a:extLst>
              </p:cNvPr>
              <p:cNvSpPr>
                <a:spLocks noChangeShapeType="1"/>
              </p:cNvSpPr>
              <p:nvPr/>
            </p:nvSpPr>
            <p:spPr bwMode="auto">
              <a:xfrm flipV="1">
                <a:off x="1254"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2" name="Line 169">
                <a:extLst>
                  <a:ext uri="{FF2B5EF4-FFF2-40B4-BE49-F238E27FC236}">
                    <a16:creationId xmlns:a16="http://schemas.microsoft.com/office/drawing/2014/main" id="{52A19D9B-8359-676D-3053-808D7BA9D895}"/>
                  </a:ext>
                </a:extLst>
              </p:cNvPr>
              <p:cNvSpPr>
                <a:spLocks noChangeShapeType="1"/>
              </p:cNvSpPr>
              <p:nvPr/>
            </p:nvSpPr>
            <p:spPr bwMode="auto">
              <a:xfrm flipV="1">
                <a:off x="1509"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3" name="Line 170">
                <a:extLst>
                  <a:ext uri="{FF2B5EF4-FFF2-40B4-BE49-F238E27FC236}">
                    <a16:creationId xmlns:a16="http://schemas.microsoft.com/office/drawing/2014/main" id="{F6591579-D9AE-30ED-15BC-28500FC0B66B}"/>
                  </a:ext>
                </a:extLst>
              </p:cNvPr>
              <p:cNvSpPr>
                <a:spLocks noChangeShapeType="1"/>
              </p:cNvSpPr>
              <p:nvPr/>
            </p:nvSpPr>
            <p:spPr bwMode="auto">
              <a:xfrm flipV="1">
                <a:off x="1765"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4" name="Line 171">
                <a:extLst>
                  <a:ext uri="{FF2B5EF4-FFF2-40B4-BE49-F238E27FC236}">
                    <a16:creationId xmlns:a16="http://schemas.microsoft.com/office/drawing/2014/main" id="{17616106-8013-CC45-7B3E-7DF956ECC2D3}"/>
                  </a:ext>
                </a:extLst>
              </p:cNvPr>
              <p:cNvSpPr>
                <a:spLocks noChangeShapeType="1"/>
              </p:cNvSpPr>
              <p:nvPr/>
            </p:nvSpPr>
            <p:spPr bwMode="auto">
              <a:xfrm flipV="1">
                <a:off x="2020"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5" name="Line 172">
                <a:extLst>
                  <a:ext uri="{FF2B5EF4-FFF2-40B4-BE49-F238E27FC236}">
                    <a16:creationId xmlns:a16="http://schemas.microsoft.com/office/drawing/2014/main" id="{5615B556-1E25-479C-73F5-7AD4032ED347}"/>
                  </a:ext>
                </a:extLst>
              </p:cNvPr>
              <p:cNvSpPr>
                <a:spLocks noChangeShapeType="1"/>
              </p:cNvSpPr>
              <p:nvPr/>
            </p:nvSpPr>
            <p:spPr bwMode="auto">
              <a:xfrm flipV="1">
                <a:off x="2276"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56" name="Rectangle 173">
                <a:extLst>
                  <a:ext uri="{FF2B5EF4-FFF2-40B4-BE49-F238E27FC236}">
                    <a16:creationId xmlns:a16="http://schemas.microsoft.com/office/drawing/2014/main" id="{A2CE656F-FB41-9B45-8E20-A82B0A15EC58}"/>
                  </a:ext>
                </a:extLst>
              </p:cNvPr>
              <p:cNvSpPr>
                <a:spLocks noChangeArrowheads="1"/>
              </p:cNvSpPr>
              <p:nvPr/>
            </p:nvSpPr>
            <p:spPr bwMode="auto">
              <a:xfrm>
                <a:off x="470"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7" name="Rectangle 174">
                <a:extLst>
                  <a:ext uri="{FF2B5EF4-FFF2-40B4-BE49-F238E27FC236}">
                    <a16:creationId xmlns:a16="http://schemas.microsoft.com/office/drawing/2014/main" id="{876A9A68-3AEB-039A-9087-69FE482094AC}"/>
                  </a:ext>
                </a:extLst>
              </p:cNvPr>
              <p:cNvSpPr>
                <a:spLocks noChangeArrowheads="1"/>
              </p:cNvSpPr>
              <p:nvPr/>
            </p:nvSpPr>
            <p:spPr bwMode="auto">
              <a:xfrm>
                <a:off x="726"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8" name="Rectangle 175">
                <a:extLst>
                  <a:ext uri="{FF2B5EF4-FFF2-40B4-BE49-F238E27FC236}">
                    <a16:creationId xmlns:a16="http://schemas.microsoft.com/office/drawing/2014/main" id="{D08DBDFF-789C-3BD4-03AE-B1C82E447FC1}"/>
                  </a:ext>
                </a:extLst>
              </p:cNvPr>
              <p:cNvSpPr>
                <a:spLocks noChangeArrowheads="1"/>
              </p:cNvSpPr>
              <p:nvPr/>
            </p:nvSpPr>
            <p:spPr bwMode="auto">
              <a:xfrm>
                <a:off x="982"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59" name="Rectangle 176">
                <a:extLst>
                  <a:ext uri="{FF2B5EF4-FFF2-40B4-BE49-F238E27FC236}">
                    <a16:creationId xmlns:a16="http://schemas.microsoft.com/office/drawing/2014/main" id="{D14285B6-B843-9586-7AF5-E78C8BA3BE30}"/>
                  </a:ext>
                </a:extLst>
              </p:cNvPr>
              <p:cNvSpPr>
                <a:spLocks noChangeArrowheads="1"/>
              </p:cNvSpPr>
              <p:nvPr/>
            </p:nvSpPr>
            <p:spPr bwMode="auto">
              <a:xfrm>
                <a:off x="1237"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0" name="Rectangle 177">
                <a:extLst>
                  <a:ext uri="{FF2B5EF4-FFF2-40B4-BE49-F238E27FC236}">
                    <a16:creationId xmlns:a16="http://schemas.microsoft.com/office/drawing/2014/main" id="{94F7A385-888E-947B-18B9-D00A71F1161F}"/>
                  </a:ext>
                </a:extLst>
              </p:cNvPr>
              <p:cNvSpPr>
                <a:spLocks noChangeArrowheads="1"/>
              </p:cNvSpPr>
              <p:nvPr/>
            </p:nvSpPr>
            <p:spPr bwMode="auto">
              <a:xfrm>
                <a:off x="1493"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1" name="Rectangle 178">
                <a:extLst>
                  <a:ext uri="{FF2B5EF4-FFF2-40B4-BE49-F238E27FC236}">
                    <a16:creationId xmlns:a16="http://schemas.microsoft.com/office/drawing/2014/main" id="{AA9CF5BE-C7EA-D607-D76B-43FD97B4086F}"/>
                  </a:ext>
                </a:extLst>
              </p:cNvPr>
              <p:cNvSpPr>
                <a:spLocks noChangeArrowheads="1"/>
              </p:cNvSpPr>
              <p:nvPr/>
            </p:nvSpPr>
            <p:spPr bwMode="auto">
              <a:xfrm>
                <a:off x="1736" y="382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2" name="Rectangle 179">
                <a:extLst>
                  <a:ext uri="{FF2B5EF4-FFF2-40B4-BE49-F238E27FC236}">
                    <a16:creationId xmlns:a16="http://schemas.microsoft.com/office/drawing/2014/main" id="{8BE5AD95-F803-9BE1-59F1-103EF1924F4D}"/>
                  </a:ext>
                </a:extLst>
              </p:cNvPr>
              <p:cNvSpPr>
                <a:spLocks noChangeArrowheads="1"/>
              </p:cNvSpPr>
              <p:nvPr/>
            </p:nvSpPr>
            <p:spPr bwMode="auto">
              <a:xfrm>
                <a:off x="1991" y="382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3" name="Rectangle 180">
                <a:extLst>
                  <a:ext uri="{FF2B5EF4-FFF2-40B4-BE49-F238E27FC236}">
                    <a16:creationId xmlns:a16="http://schemas.microsoft.com/office/drawing/2014/main" id="{A4E99CE8-CB77-78B7-E18A-B8AD04E7E9EC}"/>
                  </a:ext>
                </a:extLst>
              </p:cNvPr>
              <p:cNvSpPr>
                <a:spLocks noChangeArrowheads="1"/>
              </p:cNvSpPr>
              <p:nvPr/>
            </p:nvSpPr>
            <p:spPr bwMode="auto">
              <a:xfrm>
                <a:off x="2247" y="382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64" name="Line 181">
                <a:extLst>
                  <a:ext uri="{FF2B5EF4-FFF2-40B4-BE49-F238E27FC236}">
                    <a16:creationId xmlns:a16="http://schemas.microsoft.com/office/drawing/2014/main" id="{EAE2A7ED-90FB-1F68-575F-996FECBA2965}"/>
                  </a:ext>
                </a:extLst>
              </p:cNvPr>
              <p:cNvSpPr>
                <a:spLocks noChangeShapeType="1"/>
              </p:cNvSpPr>
              <p:nvPr/>
            </p:nvSpPr>
            <p:spPr bwMode="auto">
              <a:xfrm flipV="1">
                <a:off x="487" y="2379"/>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5" name="Line 182">
                <a:extLst>
                  <a:ext uri="{FF2B5EF4-FFF2-40B4-BE49-F238E27FC236}">
                    <a16:creationId xmlns:a16="http://schemas.microsoft.com/office/drawing/2014/main" id="{943A6653-4850-72A2-2B25-3793D8249BE5}"/>
                  </a:ext>
                </a:extLst>
              </p:cNvPr>
              <p:cNvSpPr>
                <a:spLocks noChangeShapeType="1"/>
              </p:cNvSpPr>
              <p:nvPr/>
            </p:nvSpPr>
            <p:spPr bwMode="auto">
              <a:xfrm>
                <a:off x="487" y="379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6" name="Line 183">
                <a:extLst>
                  <a:ext uri="{FF2B5EF4-FFF2-40B4-BE49-F238E27FC236}">
                    <a16:creationId xmlns:a16="http://schemas.microsoft.com/office/drawing/2014/main" id="{D879F3E9-6E48-6C61-A484-33ABC89747C0}"/>
                  </a:ext>
                </a:extLst>
              </p:cNvPr>
              <p:cNvSpPr>
                <a:spLocks noChangeShapeType="1"/>
              </p:cNvSpPr>
              <p:nvPr/>
            </p:nvSpPr>
            <p:spPr bwMode="auto">
              <a:xfrm>
                <a:off x="487" y="359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7" name="Line 184">
                <a:extLst>
                  <a:ext uri="{FF2B5EF4-FFF2-40B4-BE49-F238E27FC236}">
                    <a16:creationId xmlns:a16="http://schemas.microsoft.com/office/drawing/2014/main" id="{7CCB06B7-E4D6-B673-CDBC-F4AB4DB5B031}"/>
                  </a:ext>
                </a:extLst>
              </p:cNvPr>
              <p:cNvSpPr>
                <a:spLocks noChangeShapeType="1"/>
              </p:cNvSpPr>
              <p:nvPr/>
            </p:nvSpPr>
            <p:spPr bwMode="auto">
              <a:xfrm>
                <a:off x="487" y="338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8" name="Line 185">
                <a:extLst>
                  <a:ext uri="{FF2B5EF4-FFF2-40B4-BE49-F238E27FC236}">
                    <a16:creationId xmlns:a16="http://schemas.microsoft.com/office/drawing/2014/main" id="{9711ADD0-3461-553D-E750-0E76B40A59B8}"/>
                  </a:ext>
                </a:extLst>
              </p:cNvPr>
              <p:cNvSpPr>
                <a:spLocks noChangeShapeType="1"/>
              </p:cNvSpPr>
              <p:nvPr/>
            </p:nvSpPr>
            <p:spPr bwMode="auto">
              <a:xfrm>
                <a:off x="487" y="318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69" name="Line 186">
                <a:extLst>
                  <a:ext uri="{FF2B5EF4-FFF2-40B4-BE49-F238E27FC236}">
                    <a16:creationId xmlns:a16="http://schemas.microsoft.com/office/drawing/2014/main" id="{AE126E20-8E15-B145-EE01-B29727F68230}"/>
                  </a:ext>
                </a:extLst>
              </p:cNvPr>
              <p:cNvSpPr>
                <a:spLocks noChangeShapeType="1"/>
              </p:cNvSpPr>
              <p:nvPr/>
            </p:nvSpPr>
            <p:spPr bwMode="auto">
              <a:xfrm>
                <a:off x="487" y="2985"/>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0" name="Line 187">
                <a:extLst>
                  <a:ext uri="{FF2B5EF4-FFF2-40B4-BE49-F238E27FC236}">
                    <a16:creationId xmlns:a16="http://schemas.microsoft.com/office/drawing/2014/main" id="{4369BD70-7ED1-A5C3-C9B8-51F9E6557A4B}"/>
                  </a:ext>
                </a:extLst>
              </p:cNvPr>
              <p:cNvSpPr>
                <a:spLocks noChangeShapeType="1"/>
              </p:cNvSpPr>
              <p:nvPr/>
            </p:nvSpPr>
            <p:spPr bwMode="auto">
              <a:xfrm>
                <a:off x="487" y="278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1" name="Line 188">
                <a:extLst>
                  <a:ext uri="{FF2B5EF4-FFF2-40B4-BE49-F238E27FC236}">
                    <a16:creationId xmlns:a16="http://schemas.microsoft.com/office/drawing/2014/main" id="{F0A60FDE-4545-27B9-7955-001667D32731}"/>
                  </a:ext>
                </a:extLst>
              </p:cNvPr>
              <p:cNvSpPr>
                <a:spLocks noChangeShapeType="1"/>
              </p:cNvSpPr>
              <p:nvPr/>
            </p:nvSpPr>
            <p:spPr bwMode="auto">
              <a:xfrm>
                <a:off x="487" y="2581"/>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2" name="Line 189">
                <a:extLst>
                  <a:ext uri="{FF2B5EF4-FFF2-40B4-BE49-F238E27FC236}">
                    <a16:creationId xmlns:a16="http://schemas.microsoft.com/office/drawing/2014/main" id="{241BD3E9-2B38-62D0-1328-1498255B9F10}"/>
                  </a:ext>
                </a:extLst>
              </p:cNvPr>
              <p:cNvSpPr>
                <a:spLocks noChangeShapeType="1"/>
              </p:cNvSpPr>
              <p:nvPr/>
            </p:nvSpPr>
            <p:spPr bwMode="auto">
              <a:xfrm>
                <a:off x="487" y="237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3" name="Rectangle 191">
                <a:extLst>
                  <a:ext uri="{FF2B5EF4-FFF2-40B4-BE49-F238E27FC236}">
                    <a16:creationId xmlns:a16="http://schemas.microsoft.com/office/drawing/2014/main" id="{3D71FBBF-D565-1337-42B3-B8B1AA2530DE}"/>
                  </a:ext>
                </a:extLst>
              </p:cNvPr>
              <p:cNvSpPr>
                <a:spLocks noChangeArrowheads="1"/>
              </p:cNvSpPr>
              <p:nvPr/>
            </p:nvSpPr>
            <p:spPr bwMode="auto">
              <a:xfrm>
                <a:off x="413" y="354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0</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174" name="Rectangle 193">
                <a:extLst>
                  <a:ext uri="{FF2B5EF4-FFF2-40B4-BE49-F238E27FC236}">
                    <a16:creationId xmlns:a16="http://schemas.microsoft.com/office/drawing/2014/main" id="{6BC40095-65EF-818E-28A0-4B12F36FBB05}"/>
                  </a:ext>
                </a:extLst>
              </p:cNvPr>
              <p:cNvSpPr>
                <a:spLocks noChangeArrowheads="1"/>
              </p:cNvSpPr>
              <p:nvPr/>
            </p:nvSpPr>
            <p:spPr bwMode="auto">
              <a:xfrm>
                <a:off x="413" y="3143"/>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5" name="Rectangle 195">
                <a:extLst>
                  <a:ext uri="{FF2B5EF4-FFF2-40B4-BE49-F238E27FC236}">
                    <a16:creationId xmlns:a16="http://schemas.microsoft.com/office/drawing/2014/main" id="{A46042AF-F3EB-9899-4DDF-FA692523E395}"/>
                  </a:ext>
                </a:extLst>
              </p:cNvPr>
              <p:cNvSpPr>
                <a:spLocks noChangeArrowheads="1"/>
              </p:cNvSpPr>
              <p:nvPr/>
            </p:nvSpPr>
            <p:spPr bwMode="auto">
              <a:xfrm>
                <a:off x="413" y="273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6" name="Rectangle 197">
                <a:extLst>
                  <a:ext uri="{FF2B5EF4-FFF2-40B4-BE49-F238E27FC236}">
                    <a16:creationId xmlns:a16="http://schemas.microsoft.com/office/drawing/2014/main" id="{373181D3-A3AD-0F09-5C78-EA7ED2F3AC97}"/>
                  </a:ext>
                </a:extLst>
              </p:cNvPr>
              <p:cNvSpPr>
                <a:spLocks noChangeArrowheads="1"/>
              </p:cNvSpPr>
              <p:nvPr/>
            </p:nvSpPr>
            <p:spPr bwMode="auto">
              <a:xfrm>
                <a:off x="413" y="233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3</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177" name="Freeform 198">
                <a:extLst>
                  <a:ext uri="{FF2B5EF4-FFF2-40B4-BE49-F238E27FC236}">
                    <a16:creationId xmlns:a16="http://schemas.microsoft.com/office/drawing/2014/main" id="{8CB7DC0D-2532-6255-FADA-CA4312CEF9EE}"/>
                  </a:ext>
                </a:extLst>
              </p:cNvPr>
              <p:cNvSpPr>
                <a:spLocks/>
              </p:cNvSpPr>
              <p:nvPr/>
            </p:nvSpPr>
            <p:spPr bwMode="auto">
              <a:xfrm>
                <a:off x="487" y="2470"/>
                <a:ext cx="1606" cy="1211"/>
              </a:xfrm>
              <a:custGeom>
                <a:avLst/>
                <a:gdLst>
                  <a:gd name="T0" fmla="*/ 0 w 1606"/>
                  <a:gd name="T1" fmla="*/ 977 h 1211"/>
                  <a:gd name="T2" fmla="*/ 32 w 1606"/>
                  <a:gd name="T3" fmla="*/ 927 h 1211"/>
                  <a:gd name="T4" fmla="*/ 64 w 1606"/>
                  <a:gd name="T5" fmla="*/ 881 h 1211"/>
                  <a:gd name="T6" fmla="*/ 96 w 1606"/>
                  <a:gd name="T7" fmla="*/ 838 h 1211"/>
                  <a:gd name="T8" fmla="*/ 128 w 1606"/>
                  <a:gd name="T9" fmla="*/ 800 h 1211"/>
                  <a:gd name="T10" fmla="*/ 161 w 1606"/>
                  <a:gd name="T11" fmla="*/ 770 h 1211"/>
                  <a:gd name="T12" fmla="*/ 193 w 1606"/>
                  <a:gd name="T13" fmla="*/ 748 h 1211"/>
                  <a:gd name="T14" fmla="*/ 225 w 1606"/>
                  <a:gd name="T15" fmla="*/ 736 h 1211"/>
                  <a:gd name="T16" fmla="*/ 257 w 1606"/>
                  <a:gd name="T17" fmla="*/ 737 h 1211"/>
                  <a:gd name="T18" fmla="*/ 289 w 1606"/>
                  <a:gd name="T19" fmla="*/ 752 h 1211"/>
                  <a:gd name="T20" fmla="*/ 321 w 1606"/>
                  <a:gd name="T21" fmla="*/ 781 h 1211"/>
                  <a:gd name="T22" fmla="*/ 353 w 1606"/>
                  <a:gd name="T23" fmla="*/ 824 h 1211"/>
                  <a:gd name="T24" fmla="*/ 385 w 1606"/>
                  <a:gd name="T25" fmla="*/ 881 h 1211"/>
                  <a:gd name="T26" fmla="*/ 417 w 1606"/>
                  <a:gd name="T27" fmla="*/ 947 h 1211"/>
                  <a:gd name="T28" fmla="*/ 450 w 1606"/>
                  <a:gd name="T29" fmla="*/ 1018 h 1211"/>
                  <a:gd name="T30" fmla="*/ 482 w 1606"/>
                  <a:gd name="T31" fmla="*/ 1087 h 1211"/>
                  <a:gd name="T32" fmla="*/ 514 w 1606"/>
                  <a:gd name="T33" fmla="*/ 1148 h 1211"/>
                  <a:gd name="T34" fmla="*/ 546 w 1606"/>
                  <a:gd name="T35" fmla="*/ 1191 h 1211"/>
                  <a:gd name="T36" fmla="*/ 578 w 1606"/>
                  <a:gd name="T37" fmla="*/ 1211 h 1211"/>
                  <a:gd name="T38" fmla="*/ 610 w 1606"/>
                  <a:gd name="T39" fmla="*/ 1203 h 1211"/>
                  <a:gd name="T40" fmla="*/ 642 w 1606"/>
                  <a:gd name="T41" fmla="*/ 1164 h 1211"/>
                  <a:gd name="T42" fmla="*/ 674 w 1606"/>
                  <a:gd name="T43" fmla="*/ 1093 h 1211"/>
                  <a:gd name="T44" fmla="*/ 707 w 1606"/>
                  <a:gd name="T45" fmla="*/ 993 h 1211"/>
                  <a:gd name="T46" fmla="*/ 739 w 1606"/>
                  <a:gd name="T47" fmla="*/ 869 h 1211"/>
                  <a:gd name="T48" fmla="*/ 771 w 1606"/>
                  <a:gd name="T49" fmla="*/ 727 h 1211"/>
                  <a:gd name="T50" fmla="*/ 803 w 1606"/>
                  <a:gd name="T51" fmla="*/ 578 h 1211"/>
                  <a:gd name="T52" fmla="*/ 835 w 1606"/>
                  <a:gd name="T53" fmla="*/ 431 h 1211"/>
                  <a:gd name="T54" fmla="*/ 867 w 1606"/>
                  <a:gd name="T55" fmla="*/ 294 h 1211"/>
                  <a:gd name="T56" fmla="*/ 899 w 1606"/>
                  <a:gd name="T57" fmla="*/ 177 h 1211"/>
                  <a:gd name="T58" fmla="*/ 931 w 1606"/>
                  <a:gd name="T59" fmla="*/ 87 h 1211"/>
                  <a:gd name="T60" fmla="*/ 963 w 1606"/>
                  <a:gd name="T61" fmla="*/ 27 h 1211"/>
                  <a:gd name="T62" fmla="*/ 996 w 1606"/>
                  <a:gd name="T63" fmla="*/ 0 h 1211"/>
                  <a:gd name="T64" fmla="*/ 1028 w 1606"/>
                  <a:gd name="T65" fmla="*/ 4 h 1211"/>
                  <a:gd name="T66" fmla="*/ 1060 w 1606"/>
                  <a:gd name="T67" fmla="*/ 36 h 1211"/>
                  <a:gd name="T68" fmla="*/ 1092 w 1606"/>
                  <a:gd name="T69" fmla="*/ 90 h 1211"/>
                  <a:gd name="T70" fmla="*/ 1124 w 1606"/>
                  <a:gd name="T71" fmla="*/ 158 h 1211"/>
                  <a:gd name="T72" fmla="*/ 1156 w 1606"/>
                  <a:gd name="T73" fmla="*/ 234 h 1211"/>
                  <a:gd name="T74" fmla="*/ 1188 w 1606"/>
                  <a:gd name="T75" fmla="*/ 309 h 1211"/>
                  <a:gd name="T76" fmla="*/ 1220 w 1606"/>
                  <a:gd name="T77" fmla="*/ 377 h 1211"/>
                  <a:gd name="T78" fmla="*/ 1252 w 1606"/>
                  <a:gd name="T79" fmla="*/ 434 h 1211"/>
                  <a:gd name="T80" fmla="*/ 1285 w 1606"/>
                  <a:gd name="T81" fmla="*/ 476 h 1211"/>
                  <a:gd name="T82" fmla="*/ 1317 w 1606"/>
                  <a:gd name="T83" fmla="*/ 503 h 1211"/>
                  <a:gd name="T84" fmla="*/ 1349 w 1606"/>
                  <a:gd name="T85" fmla="*/ 515 h 1211"/>
                  <a:gd name="T86" fmla="*/ 1381 w 1606"/>
                  <a:gd name="T87" fmla="*/ 514 h 1211"/>
                  <a:gd name="T88" fmla="*/ 1413 w 1606"/>
                  <a:gd name="T89" fmla="*/ 499 h 1211"/>
                  <a:gd name="T90" fmla="*/ 1445 w 1606"/>
                  <a:gd name="T91" fmla="*/ 475 h 1211"/>
                  <a:gd name="T92" fmla="*/ 1477 w 1606"/>
                  <a:gd name="T93" fmla="*/ 442 h 1211"/>
                  <a:gd name="T94" fmla="*/ 1509 w 1606"/>
                  <a:gd name="T95" fmla="*/ 402 h 1211"/>
                  <a:gd name="T96" fmla="*/ 1541 w 1606"/>
                  <a:gd name="T97" fmla="*/ 357 h 1211"/>
                  <a:gd name="T98" fmla="*/ 1574 w 1606"/>
                  <a:gd name="T99" fmla="*/ 308 h 1211"/>
                  <a:gd name="T100" fmla="*/ 1606 w 1606"/>
                  <a:gd name="T101" fmla="*/ 25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211">
                    <a:moveTo>
                      <a:pt x="0" y="977"/>
                    </a:moveTo>
                    <a:lnTo>
                      <a:pt x="32" y="927"/>
                    </a:lnTo>
                    <a:lnTo>
                      <a:pt x="64" y="881"/>
                    </a:lnTo>
                    <a:lnTo>
                      <a:pt x="96" y="838"/>
                    </a:lnTo>
                    <a:lnTo>
                      <a:pt x="128" y="800"/>
                    </a:lnTo>
                    <a:lnTo>
                      <a:pt x="161" y="770"/>
                    </a:lnTo>
                    <a:lnTo>
                      <a:pt x="193" y="748"/>
                    </a:lnTo>
                    <a:lnTo>
                      <a:pt x="225" y="736"/>
                    </a:lnTo>
                    <a:lnTo>
                      <a:pt x="257" y="737"/>
                    </a:lnTo>
                    <a:lnTo>
                      <a:pt x="289" y="752"/>
                    </a:lnTo>
                    <a:lnTo>
                      <a:pt x="321" y="781"/>
                    </a:lnTo>
                    <a:lnTo>
                      <a:pt x="353" y="824"/>
                    </a:lnTo>
                    <a:lnTo>
                      <a:pt x="385" y="881"/>
                    </a:lnTo>
                    <a:lnTo>
                      <a:pt x="417" y="947"/>
                    </a:lnTo>
                    <a:lnTo>
                      <a:pt x="450" y="1018"/>
                    </a:lnTo>
                    <a:lnTo>
                      <a:pt x="482" y="1087"/>
                    </a:lnTo>
                    <a:lnTo>
                      <a:pt x="514" y="1148"/>
                    </a:lnTo>
                    <a:lnTo>
                      <a:pt x="546" y="1191"/>
                    </a:lnTo>
                    <a:lnTo>
                      <a:pt x="578" y="1211"/>
                    </a:lnTo>
                    <a:lnTo>
                      <a:pt x="610" y="1203"/>
                    </a:lnTo>
                    <a:lnTo>
                      <a:pt x="642" y="1164"/>
                    </a:lnTo>
                    <a:lnTo>
                      <a:pt x="674" y="1093"/>
                    </a:lnTo>
                    <a:lnTo>
                      <a:pt x="707" y="993"/>
                    </a:lnTo>
                    <a:lnTo>
                      <a:pt x="739" y="869"/>
                    </a:lnTo>
                    <a:lnTo>
                      <a:pt x="771" y="727"/>
                    </a:lnTo>
                    <a:lnTo>
                      <a:pt x="803" y="578"/>
                    </a:lnTo>
                    <a:lnTo>
                      <a:pt x="835" y="431"/>
                    </a:lnTo>
                    <a:lnTo>
                      <a:pt x="867" y="294"/>
                    </a:lnTo>
                    <a:lnTo>
                      <a:pt x="899" y="177"/>
                    </a:lnTo>
                    <a:lnTo>
                      <a:pt x="931" y="87"/>
                    </a:lnTo>
                    <a:lnTo>
                      <a:pt x="963" y="27"/>
                    </a:lnTo>
                    <a:lnTo>
                      <a:pt x="996" y="0"/>
                    </a:lnTo>
                    <a:lnTo>
                      <a:pt x="1028" y="4"/>
                    </a:lnTo>
                    <a:lnTo>
                      <a:pt x="1060" y="36"/>
                    </a:lnTo>
                    <a:lnTo>
                      <a:pt x="1092" y="90"/>
                    </a:lnTo>
                    <a:lnTo>
                      <a:pt x="1124" y="158"/>
                    </a:lnTo>
                    <a:lnTo>
                      <a:pt x="1156" y="234"/>
                    </a:lnTo>
                    <a:lnTo>
                      <a:pt x="1188" y="309"/>
                    </a:lnTo>
                    <a:lnTo>
                      <a:pt x="1220" y="377"/>
                    </a:lnTo>
                    <a:lnTo>
                      <a:pt x="1252" y="434"/>
                    </a:lnTo>
                    <a:lnTo>
                      <a:pt x="1285" y="476"/>
                    </a:lnTo>
                    <a:lnTo>
                      <a:pt x="1317" y="503"/>
                    </a:lnTo>
                    <a:lnTo>
                      <a:pt x="1349" y="515"/>
                    </a:lnTo>
                    <a:lnTo>
                      <a:pt x="1381" y="514"/>
                    </a:lnTo>
                    <a:lnTo>
                      <a:pt x="1413" y="499"/>
                    </a:lnTo>
                    <a:lnTo>
                      <a:pt x="1445" y="475"/>
                    </a:lnTo>
                    <a:lnTo>
                      <a:pt x="1477" y="442"/>
                    </a:lnTo>
                    <a:lnTo>
                      <a:pt x="1509" y="402"/>
                    </a:lnTo>
                    <a:lnTo>
                      <a:pt x="1541" y="357"/>
                    </a:lnTo>
                    <a:lnTo>
                      <a:pt x="1574" y="308"/>
                    </a:lnTo>
                    <a:lnTo>
                      <a:pt x="1606" y="25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8" name="Freeform 199">
                <a:extLst>
                  <a:ext uri="{FF2B5EF4-FFF2-40B4-BE49-F238E27FC236}">
                    <a16:creationId xmlns:a16="http://schemas.microsoft.com/office/drawing/2014/main" id="{D568FF5C-7990-A4EF-DC30-A3A5387B5308}"/>
                  </a:ext>
                </a:extLst>
              </p:cNvPr>
              <p:cNvSpPr>
                <a:spLocks/>
              </p:cNvSpPr>
              <p:nvPr/>
            </p:nvSpPr>
            <p:spPr bwMode="auto">
              <a:xfrm>
                <a:off x="487" y="2681"/>
                <a:ext cx="1606" cy="890"/>
              </a:xfrm>
              <a:custGeom>
                <a:avLst/>
                <a:gdLst>
                  <a:gd name="T0" fmla="*/ 0 w 1606"/>
                  <a:gd name="T1" fmla="*/ 776 h 890"/>
                  <a:gd name="T2" fmla="*/ 32 w 1606"/>
                  <a:gd name="T3" fmla="*/ 713 h 890"/>
                  <a:gd name="T4" fmla="*/ 64 w 1606"/>
                  <a:gd name="T5" fmla="*/ 653 h 890"/>
                  <a:gd name="T6" fmla="*/ 96 w 1606"/>
                  <a:gd name="T7" fmla="*/ 600 h 890"/>
                  <a:gd name="T8" fmla="*/ 128 w 1606"/>
                  <a:gd name="T9" fmla="*/ 556 h 890"/>
                  <a:gd name="T10" fmla="*/ 161 w 1606"/>
                  <a:gd name="T11" fmla="*/ 522 h 890"/>
                  <a:gd name="T12" fmla="*/ 193 w 1606"/>
                  <a:gd name="T13" fmla="*/ 501 h 890"/>
                  <a:gd name="T14" fmla="*/ 225 w 1606"/>
                  <a:gd name="T15" fmla="*/ 496 h 890"/>
                  <a:gd name="T16" fmla="*/ 257 w 1606"/>
                  <a:gd name="T17" fmla="*/ 508 h 890"/>
                  <a:gd name="T18" fmla="*/ 289 w 1606"/>
                  <a:gd name="T19" fmla="*/ 537 h 890"/>
                  <a:gd name="T20" fmla="*/ 321 w 1606"/>
                  <a:gd name="T21" fmla="*/ 582 h 890"/>
                  <a:gd name="T22" fmla="*/ 353 w 1606"/>
                  <a:gd name="T23" fmla="*/ 639 h 890"/>
                  <a:gd name="T24" fmla="*/ 385 w 1606"/>
                  <a:gd name="T25" fmla="*/ 703 h 890"/>
                  <a:gd name="T26" fmla="*/ 417 w 1606"/>
                  <a:gd name="T27" fmla="*/ 766 h 890"/>
                  <a:gd name="T28" fmla="*/ 450 w 1606"/>
                  <a:gd name="T29" fmla="*/ 821 h 890"/>
                  <a:gd name="T30" fmla="*/ 482 w 1606"/>
                  <a:gd name="T31" fmla="*/ 863 h 890"/>
                  <a:gd name="T32" fmla="*/ 514 w 1606"/>
                  <a:gd name="T33" fmla="*/ 887 h 890"/>
                  <a:gd name="T34" fmla="*/ 546 w 1606"/>
                  <a:gd name="T35" fmla="*/ 890 h 890"/>
                  <a:gd name="T36" fmla="*/ 578 w 1606"/>
                  <a:gd name="T37" fmla="*/ 874 h 890"/>
                  <a:gd name="T38" fmla="*/ 610 w 1606"/>
                  <a:gd name="T39" fmla="*/ 840 h 890"/>
                  <a:gd name="T40" fmla="*/ 642 w 1606"/>
                  <a:gd name="T41" fmla="*/ 790 h 890"/>
                  <a:gd name="T42" fmla="*/ 674 w 1606"/>
                  <a:gd name="T43" fmla="*/ 727 h 890"/>
                  <a:gd name="T44" fmla="*/ 707 w 1606"/>
                  <a:gd name="T45" fmla="*/ 654 h 890"/>
                  <a:gd name="T46" fmla="*/ 739 w 1606"/>
                  <a:gd name="T47" fmla="*/ 576 h 890"/>
                  <a:gd name="T48" fmla="*/ 771 w 1606"/>
                  <a:gd name="T49" fmla="*/ 494 h 890"/>
                  <a:gd name="T50" fmla="*/ 803 w 1606"/>
                  <a:gd name="T51" fmla="*/ 411 h 890"/>
                  <a:gd name="T52" fmla="*/ 835 w 1606"/>
                  <a:gd name="T53" fmla="*/ 331 h 890"/>
                  <a:gd name="T54" fmla="*/ 867 w 1606"/>
                  <a:gd name="T55" fmla="*/ 255 h 890"/>
                  <a:gd name="T56" fmla="*/ 899 w 1606"/>
                  <a:gd name="T57" fmla="*/ 185 h 890"/>
                  <a:gd name="T58" fmla="*/ 931 w 1606"/>
                  <a:gd name="T59" fmla="*/ 124 h 890"/>
                  <a:gd name="T60" fmla="*/ 963 w 1606"/>
                  <a:gd name="T61" fmla="*/ 74 h 890"/>
                  <a:gd name="T62" fmla="*/ 996 w 1606"/>
                  <a:gd name="T63" fmla="*/ 36 h 890"/>
                  <a:gd name="T64" fmla="*/ 1028 w 1606"/>
                  <a:gd name="T65" fmla="*/ 12 h 890"/>
                  <a:gd name="T66" fmla="*/ 1060 w 1606"/>
                  <a:gd name="T67" fmla="*/ 0 h 890"/>
                  <a:gd name="T68" fmla="*/ 1092 w 1606"/>
                  <a:gd name="T69" fmla="*/ 3 h 890"/>
                  <a:gd name="T70" fmla="*/ 1124 w 1606"/>
                  <a:gd name="T71" fmla="*/ 17 h 890"/>
                  <a:gd name="T72" fmla="*/ 1156 w 1606"/>
                  <a:gd name="T73" fmla="*/ 41 h 890"/>
                  <a:gd name="T74" fmla="*/ 1188 w 1606"/>
                  <a:gd name="T75" fmla="*/ 71 h 890"/>
                  <a:gd name="T76" fmla="*/ 1220 w 1606"/>
                  <a:gd name="T77" fmla="*/ 104 h 890"/>
                  <a:gd name="T78" fmla="*/ 1252 w 1606"/>
                  <a:gd name="T79" fmla="*/ 137 h 890"/>
                  <a:gd name="T80" fmla="*/ 1285 w 1606"/>
                  <a:gd name="T81" fmla="*/ 165 h 890"/>
                  <a:gd name="T82" fmla="*/ 1317 w 1606"/>
                  <a:gd name="T83" fmla="*/ 187 h 890"/>
                  <a:gd name="T84" fmla="*/ 1349 w 1606"/>
                  <a:gd name="T85" fmla="*/ 202 h 890"/>
                  <a:gd name="T86" fmla="*/ 1381 w 1606"/>
                  <a:gd name="T87" fmla="*/ 207 h 890"/>
                  <a:gd name="T88" fmla="*/ 1413 w 1606"/>
                  <a:gd name="T89" fmla="*/ 203 h 890"/>
                  <a:gd name="T90" fmla="*/ 1445 w 1606"/>
                  <a:gd name="T91" fmla="*/ 191 h 890"/>
                  <a:gd name="T92" fmla="*/ 1477 w 1606"/>
                  <a:gd name="T93" fmla="*/ 171 h 890"/>
                  <a:gd name="T94" fmla="*/ 1509 w 1606"/>
                  <a:gd name="T95" fmla="*/ 145 h 890"/>
                  <a:gd name="T96" fmla="*/ 1541 w 1606"/>
                  <a:gd name="T97" fmla="*/ 113 h 890"/>
                  <a:gd name="T98" fmla="*/ 1574 w 1606"/>
                  <a:gd name="T99" fmla="*/ 77 h 890"/>
                  <a:gd name="T100" fmla="*/ 1606 w 1606"/>
                  <a:gd name="T101" fmla="*/ 39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90">
                    <a:moveTo>
                      <a:pt x="0" y="776"/>
                    </a:moveTo>
                    <a:lnTo>
                      <a:pt x="32" y="713"/>
                    </a:lnTo>
                    <a:lnTo>
                      <a:pt x="64" y="653"/>
                    </a:lnTo>
                    <a:lnTo>
                      <a:pt x="96" y="600"/>
                    </a:lnTo>
                    <a:lnTo>
                      <a:pt x="128" y="556"/>
                    </a:lnTo>
                    <a:lnTo>
                      <a:pt x="161" y="522"/>
                    </a:lnTo>
                    <a:lnTo>
                      <a:pt x="193" y="501"/>
                    </a:lnTo>
                    <a:lnTo>
                      <a:pt x="225" y="496"/>
                    </a:lnTo>
                    <a:lnTo>
                      <a:pt x="257" y="508"/>
                    </a:lnTo>
                    <a:lnTo>
                      <a:pt x="289" y="537"/>
                    </a:lnTo>
                    <a:lnTo>
                      <a:pt x="321" y="582"/>
                    </a:lnTo>
                    <a:lnTo>
                      <a:pt x="353" y="639"/>
                    </a:lnTo>
                    <a:lnTo>
                      <a:pt x="385" y="703"/>
                    </a:lnTo>
                    <a:lnTo>
                      <a:pt x="417" y="766"/>
                    </a:lnTo>
                    <a:lnTo>
                      <a:pt x="450" y="821"/>
                    </a:lnTo>
                    <a:lnTo>
                      <a:pt x="482" y="863"/>
                    </a:lnTo>
                    <a:lnTo>
                      <a:pt x="514" y="887"/>
                    </a:lnTo>
                    <a:lnTo>
                      <a:pt x="546" y="890"/>
                    </a:lnTo>
                    <a:lnTo>
                      <a:pt x="578" y="874"/>
                    </a:lnTo>
                    <a:lnTo>
                      <a:pt x="610" y="840"/>
                    </a:lnTo>
                    <a:lnTo>
                      <a:pt x="642" y="790"/>
                    </a:lnTo>
                    <a:lnTo>
                      <a:pt x="674" y="727"/>
                    </a:lnTo>
                    <a:lnTo>
                      <a:pt x="707" y="654"/>
                    </a:lnTo>
                    <a:lnTo>
                      <a:pt x="739" y="576"/>
                    </a:lnTo>
                    <a:lnTo>
                      <a:pt x="771" y="494"/>
                    </a:lnTo>
                    <a:lnTo>
                      <a:pt x="803" y="411"/>
                    </a:lnTo>
                    <a:lnTo>
                      <a:pt x="835" y="331"/>
                    </a:lnTo>
                    <a:lnTo>
                      <a:pt x="867" y="255"/>
                    </a:lnTo>
                    <a:lnTo>
                      <a:pt x="899" y="185"/>
                    </a:lnTo>
                    <a:lnTo>
                      <a:pt x="931" y="124"/>
                    </a:lnTo>
                    <a:lnTo>
                      <a:pt x="963" y="74"/>
                    </a:lnTo>
                    <a:lnTo>
                      <a:pt x="996" y="36"/>
                    </a:lnTo>
                    <a:lnTo>
                      <a:pt x="1028" y="12"/>
                    </a:lnTo>
                    <a:lnTo>
                      <a:pt x="1060" y="0"/>
                    </a:lnTo>
                    <a:lnTo>
                      <a:pt x="1092" y="3"/>
                    </a:lnTo>
                    <a:lnTo>
                      <a:pt x="1124" y="17"/>
                    </a:lnTo>
                    <a:lnTo>
                      <a:pt x="1156" y="41"/>
                    </a:lnTo>
                    <a:lnTo>
                      <a:pt x="1188" y="71"/>
                    </a:lnTo>
                    <a:lnTo>
                      <a:pt x="1220" y="104"/>
                    </a:lnTo>
                    <a:lnTo>
                      <a:pt x="1252" y="137"/>
                    </a:lnTo>
                    <a:lnTo>
                      <a:pt x="1285" y="165"/>
                    </a:lnTo>
                    <a:lnTo>
                      <a:pt x="1317" y="187"/>
                    </a:lnTo>
                    <a:lnTo>
                      <a:pt x="1349" y="202"/>
                    </a:lnTo>
                    <a:lnTo>
                      <a:pt x="1381" y="207"/>
                    </a:lnTo>
                    <a:lnTo>
                      <a:pt x="1413" y="203"/>
                    </a:lnTo>
                    <a:lnTo>
                      <a:pt x="1445" y="191"/>
                    </a:lnTo>
                    <a:lnTo>
                      <a:pt x="1477" y="171"/>
                    </a:lnTo>
                    <a:lnTo>
                      <a:pt x="1509" y="145"/>
                    </a:lnTo>
                    <a:lnTo>
                      <a:pt x="1541" y="113"/>
                    </a:lnTo>
                    <a:lnTo>
                      <a:pt x="1574" y="77"/>
                    </a:lnTo>
                    <a:lnTo>
                      <a:pt x="1606" y="39"/>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79" name="Freeform 200">
                <a:extLst>
                  <a:ext uri="{FF2B5EF4-FFF2-40B4-BE49-F238E27FC236}">
                    <a16:creationId xmlns:a16="http://schemas.microsoft.com/office/drawing/2014/main" id="{4EB10853-ADDD-5906-1848-CF13FF6765E5}"/>
                  </a:ext>
                </a:extLst>
              </p:cNvPr>
              <p:cNvSpPr>
                <a:spLocks/>
              </p:cNvSpPr>
              <p:nvPr/>
            </p:nvSpPr>
            <p:spPr bwMode="auto">
              <a:xfrm>
                <a:off x="487" y="2527"/>
                <a:ext cx="1606" cy="1203"/>
              </a:xfrm>
              <a:custGeom>
                <a:avLst/>
                <a:gdLst>
                  <a:gd name="T0" fmla="*/ 0 w 1606"/>
                  <a:gd name="T1" fmla="*/ 928 h 1203"/>
                  <a:gd name="T2" fmla="*/ 32 w 1606"/>
                  <a:gd name="T3" fmla="*/ 848 h 1203"/>
                  <a:gd name="T4" fmla="*/ 64 w 1606"/>
                  <a:gd name="T5" fmla="*/ 773 h 1203"/>
                  <a:gd name="T6" fmla="*/ 96 w 1606"/>
                  <a:gd name="T7" fmla="*/ 706 h 1203"/>
                  <a:gd name="T8" fmla="*/ 128 w 1606"/>
                  <a:gd name="T9" fmla="*/ 650 h 1203"/>
                  <a:gd name="T10" fmla="*/ 161 w 1606"/>
                  <a:gd name="T11" fmla="*/ 608 h 1203"/>
                  <a:gd name="T12" fmla="*/ 193 w 1606"/>
                  <a:gd name="T13" fmla="*/ 584 h 1203"/>
                  <a:gd name="T14" fmla="*/ 225 w 1606"/>
                  <a:gd name="T15" fmla="*/ 582 h 1203"/>
                  <a:gd name="T16" fmla="*/ 257 w 1606"/>
                  <a:gd name="T17" fmla="*/ 603 h 1203"/>
                  <a:gd name="T18" fmla="*/ 289 w 1606"/>
                  <a:gd name="T19" fmla="*/ 649 h 1203"/>
                  <a:gd name="T20" fmla="*/ 321 w 1606"/>
                  <a:gd name="T21" fmla="*/ 717 h 1203"/>
                  <a:gd name="T22" fmla="*/ 353 w 1606"/>
                  <a:gd name="T23" fmla="*/ 802 h 1203"/>
                  <a:gd name="T24" fmla="*/ 385 w 1606"/>
                  <a:gd name="T25" fmla="*/ 898 h 1203"/>
                  <a:gd name="T26" fmla="*/ 417 w 1606"/>
                  <a:gd name="T27" fmla="*/ 994 h 1203"/>
                  <a:gd name="T28" fmla="*/ 450 w 1606"/>
                  <a:gd name="T29" fmla="*/ 1080 h 1203"/>
                  <a:gd name="T30" fmla="*/ 482 w 1606"/>
                  <a:gd name="T31" fmla="*/ 1147 h 1203"/>
                  <a:gd name="T32" fmla="*/ 514 w 1606"/>
                  <a:gd name="T33" fmla="*/ 1189 h 1203"/>
                  <a:gd name="T34" fmla="*/ 546 w 1606"/>
                  <a:gd name="T35" fmla="*/ 1203 h 1203"/>
                  <a:gd name="T36" fmla="*/ 578 w 1606"/>
                  <a:gd name="T37" fmla="*/ 1188 h 1203"/>
                  <a:gd name="T38" fmla="*/ 610 w 1606"/>
                  <a:gd name="T39" fmla="*/ 1145 h 1203"/>
                  <a:gd name="T40" fmla="*/ 642 w 1606"/>
                  <a:gd name="T41" fmla="*/ 1081 h 1203"/>
                  <a:gd name="T42" fmla="*/ 674 w 1606"/>
                  <a:gd name="T43" fmla="*/ 996 h 1203"/>
                  <a:gd name="T44" fmla="*/ 707 w 1606"/>
                  <a:gd name="T45" fmla="*/ 898 h 1203"/>
                  <a:gd name="T46" fmla="*/ 739 w 1606"/>
                  <a:gd name="T47" fmla="*/ 789 h 1203"/>
                  <a:gd name="T48" fmla="*/ 771 w 1606"/>
                  <a:gd name="T49" fmla="*/ 674 h 1203"/>
                  <a:gd name="T50" fmla="*/ 803 w 1606"/>
                  <a:gd name="T51" fmla="*/ 558 h 1203"/>
                  <a:gd name="T52" fmla="*/ 835 w 1606"/>
                  <a:gd name="T53" fmla="*/ 443 h 1203"/>
                  <a:gd name="T54" fmla="*/ 867 w 1606"/>
                  <a:gd name="T55" fmla="*/ 334 h 1203"/>
                  <a:gd name="T56" fmla="*/ 899 w 1606"/>
                  <a:gd name="T57" fmla="*/ 234 h 1203"/>
                  <a:gd name="T58" fmla="*/ 931 w 1606"/>
                  <a:gd name="T59" fmla="*/ 148 h 1203"/>
                  <a:gd name="T60" fmla="*/ 963 w 1606"/>
                  <a:gd name="T61" fmla="*/ 78 h 1203"/>
                  <a:gd name="T62" fmla="*/ 996 w 1606"/>
                  <a:gd name="T63" fmla="*/ 29 h 1203"/>
                  <a:gd name="T64" fmla="*/ 1028 w 1606"/>
                  <a:gd name="T65" fmla="*/ 3 h 1203"/>
                  <a:gd name="T66" fmla="*/ 1060 w 1606"/>
                  <a:gd name="T67" fmla="*/ 0 h 1203"/>
                  <a:gd name="T68" fmla="*/ 1092 w 1606"/>
                  <a:gd name="T69" fmla="*/ 22 h 1203"/>
                  <a:gd name="T70" fmla="*/ 1124 w 1606"/>
                  <a:gd name="T71" fmla="*/ 66 h 1203"/>
                  <a:gd name="T72" fmla="*/ 1156 w 1606"/>
                  <a:gd name="T73" fmla="*/ 126 h 1203"/>
                  <a:gd name="T74" fmla="*/ 1188 w 1606"/>
                  <a:gd name="T75" fmla="*/ 198 h 1203"/>
                  <a:gd name="T76" fmla="*/ 1220 w 1606"/>
                  <a:gd name="T77" fmla="*/ 272 h 1203"/>
                  <a:gd name="T78" fmla="*/ 1252 w 1606"/>
                  <a:gd name="T79" fmla="*/ 342 h 1203"/>
                  <a:gd name="T80" fmla="*/ 1285 w 1606"/>
                  <a:gd name="T81" fmla="*/ 400 h 1203"/>
                  <a:gd name="T82" fmla="*/ 1317 w 1606"/>
                  <a:gd name="T83" fmla="*/ 442 h 1203"/>
                  <a:gd name="T84" fmla="*/ 1349 w 1606"/>
                  <a:gd name="T85" fmla="*/ 465 h 1203"/>
                  <a:gd name="T86" fmla="*/ 1381 w 1606"/>
                  <a:gd name="T87" fmla="*/ 469 h 1203"/>
                  <a:gd name="T88" fmla="*/ 1413 w 1606"/>
                  <a:gd name="T89" fmla="*/ 454 h 1203"/>
                  <a:gd name="T90" fmla="*/ 1445 w 1606"/>
                  <a:gd name="T91" fmla="*/ 422 h 1203"/>
                  <a:gd name="T92" fmla="*/ 1477 w 1606"/>
                  <a:gd name="T93" fmla="*/ 377 h 1203"/>
                  <a:gd name="T94" fmla="*/ 1509 w 1606"/>
                  <a:gd name="T95" fmla="*/ 320 h 1203"/>
                  <a:gd name="T96" fmla="*/ 1541 w 1606"/>
                  <a:gd name="T97" fmla="*/ 254 h 1203"/>
                  <a:gd name="T98" fmla="*/ 1574 w 1606"/>
                  <a:gd name="T99" fmla="*/ 183 h 1203"/>
                  <a:gd name="T100" fmla="*/ 1606 w 1606"/>
                  <a:gd name="T101" fmla="*/ 107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203">
                    <a:moveTo>
                      <a:pt x="0" y="928"/>
                    </a:moveTo>
                    <a:lnTo>
                      <a:pt x="32" y="848"/>
                    </a:lnTo>
                    <a:lnTo>
                      <a:pt x="64" y="773"/>
                    </a:lnTo>
                    <a:lnTo>
                      <a:pt x="96" y="706"/>
                    </a:lnTo>
                    <a:lnTo>
                      <a:pt x="128" y="650"/>
                    </a:lnTo>
                    <a:lnTo>
                      <a:pt x="161" y="608"/>
                    </a:lnTo>
                    <a:lnTo>
                      <a:pt x="193" y="584"/>
                    </a:lnTo>
                    <a:lnTo>
                      <a:pt x="225" y="582"/>
                    </a:lnTo>
                    <a:lnTo>
                      <a:pt x="257" y="603"/>
                    </a:lnTo>
                    <a:lnTo>
                      <a:pt x="289" y="649"/>
                    </a:lnTo>
                    <a:lnTo>
                      <a:pt x="321" y="717"/>
                    </a:lnTo>
                    <a:lnTo>
                      <a:pt x="353" y="802"/>
                    </a:lnTo>
                    <a:lnTo>
                      <a:pt x="385" y="898"/>
                    </a:lnTo>
                    <a:lnTo>
                      <a:pt x="417" y="994"/>
                    </a:lnTo>
                    <a:lnTo>
                      <a:pt x="450" y="1080"/>
                    </a:lnTo>
                    <a:lnTo>
                      <a:pt x="482" y="1147"/>
                    </a:lnTo>
                    <a:lnTo>
                      <a:pt x="514" y="1189"/>
                    </a:lnTo>
                    <a:lnTo>
                      <a:pt x="546" y="1203"/>
                    </a:lnTo>
                    <a:lnTo>
                      <a:pt x="578" y="1188"/>
                    </a:lnTo>
                    <a:lnTo>
                      <a:pt x="610" y="1145"/>
                    </a:lnTo>
                    <a:lnTo>
                      <a:pt x="642" y="1081"/>
                    </a:lnTo>
                    <a:lnTo>
                      <a:pt x="674" y="996"/>
                    </a:lnTo>
                    <a:lnTo>
                      <a:pt x="707" y="898"/>
                    </a:lnTo>
                    <a:lnTo>
                      <a:pt x="739" y="789"/>
                    </a:lnTo>
                    <a:lnTo>
                      <a:pt x="771" y="674"/>
                    </a:lnTo>
                    <a:lnTo>
                      <a:pt x="803" y="558"/>
                    </a:lnTo>
                    <a:lnTo>
                      <a:pt x="835" y="443"/>
                    </a:lnTo>
                    <a:lnTo>
                      <a:pt x="867" y="334"/>
                    </a:lnTo>
                    <a:lnTo>
                      <a:pt x="899" y="234"/>
                    </a:lnTo>
                    <a:lnTo>
                      <a:pt x="931" y="148"/>
                    </a:lnTo>
                    <a:lnTo>
                      <a:pt x="963" y="78"/>
                    </a:lnTo>
                    <a:lnTo>
                      <a:pt x="996" y="29"/>
                    </a:lnTo>
                    <a:lnTo>
                      <a:pt x="1028" y="3"/>
                    </a:lnTo>
                    <a:lnTo>
                      <a:pt x="1060" y="0"/>
                    </a:lnTo>
                    <a:lnTo>
                      <a:pt x="1092" y="22"/>
                    </a:lnTo>
                    <a:lnTo>
                      <a:pt x="1124" y="66"/>
                    </a:lnTo>
                    <a:lnTo>
                      <a:pt x="1156" y="126"/>
                    </a:lnTo>
                    <a:lnTo>
                      <a:pt x="1188" y="198"/>
                    </a:lnTo>
                    <a:lnTo>
                      <a:pt x="1220" y="272"/>
                    </a:lnTo>
                    <a:lnTo>
                      <a:pt x="1252" y="342"/>
                    </a:lnTo>
                    <a:lnTo>
                      <a:pt x="1285" y="400"/>
                    </a:lnTo>
                    <a:lnTo>
                      <a:pt x="1317" y="442"/>
                    </a:lnTo>
                    <a:lnTo>
                      <a:pt x="1349" y="465"/>
                    </a:lnTo>
                    <a:lnTo>
                      <a:pt x="1381" y="469"/>
                    </a:lnTo>
                    <a:lnTo>
                      <a:pt x="1413" y="454"/>
                    </a:lnTo>
                    <a:lnTo>
                      <a:pt x="1445" y="422"/>
                    </a:lnTo>
                    <a:lnTo>
                      <a:pt x="1477" y="377"/>
                    </a:lnTo>
                    <a:lnTo>
                      <a:pt x="1509" y="320"/>
                    </a:lnTo>
                    <a:lnTo>
                      <a:pt x="1541" y="254"/>
                    </a:lnTo>
                    <a:lnTo>
                      <a:pt x="1574" y="183"/>
                    </a:lnTo>
                    <a:lnTo>
                      <a:pt x="1606" y="10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0" name="Freeform 201">
                <a:extLst>
                  <a:ext uri="{FF2B5EF4-FFF2-40B4-BE49-F238E27FC236}">
                    <a16:creationId xmlns:a16="http://schemas.microsoft.com/office/drawing/2014/main" id="{DFC9F6B7-7195-6268-175E-AD186C15CB39}"/>
                  </a:ext>
                </a:extLst>
              </p:cNvPr>
              <p:cNvSpPr>
                <a:spLocks/>
              </p:cNvSpPr>
              <p:nvPr/>
            </p:nvSpPr>
            <p:spPr bwMode="auto">
              <a:xfrm>
                <a:off x="487" y="2559"/>
                <a:ext cx="1606" cy="1032"/>
              </a:xfrm>
              <a:custGeom>
                <a:avLst/>
                <a:gdLst>
                  <a:gd name="T0" fmla="*/ 0 w 1606"/>
                  <a:gd name="T1" fmla="*/ 834 h 1032"/>
                  <a:gd name="T2" fmla="*/ 32 w 1606"/>
                  <a:gd name="T3" fmla="*/ 780 h 1032"/>
                  <a:gd name="T4" fmla="*/ 64 w 1606"/>
                  <a:gd name="T5" fmla="*/ 730 h 1032"/>
                  <a:gd name="T6" fmla="*/ 96 w 1606"/>
                  <a:gd name="T7" fmla="*/ 687 h 1032"/>
                  <a:gd name="T8" fmla="*/ 128 w 1606"/>
                  <a:gd name="T9" fmla="*/ 652 h 1032"/>
                  <a:gd name="T10" fmla="*/ 161 w 1606"/>
                  <a:gd name="T11" fmla="*/ 629 h 1032"/>
                  <a:gd name="T12" fmla="*/ 193 w 1606"/>
                  <a:gd name="T13" fmla="*/ 618 h 1032"/>
                  <a:gd name="T14" fmla="*/ 225 w 1606"/>
                  <a:gd name="T15" fmla="*/ 622 h 1032"/>
                  <a:gd name="T16" fmla="*/ 257 w 1606"/>
                  <a:gd name="T17" fmla="*/ 642 h 1032"/>
                  <a:gd name="T18" fmla="*/ 289 w 1606"/>
                  <a:gd name="T19" fmla="*/ 677 h 1032"/>
                  <a:gd name="T20" fmla="*/ 321 w 1606"/>
                  <a:gd name="T21" fmla="*/ 725 h 1032"/>
                  <a:gd name="T22" fmla="*/ 353 w 1606"/>
                  <a:gd name="T23" fmla="*/ 783 h 1032"/>
                  <a:gd name="T24" fmla="*/ 385 w 1606"/>
                  <a:gd name="T25" fmla="*/ 846 h 1032"/>
                  <a:gd name="T26" fmla="*/ 417 w 1606"/>
                  <a:gd name="T27" fmla="*/ 908 h 1032"/>
                  <a:gd name="T28" fmla="*/ 450 w 1606"/>
                  <a:gd name="T29" fmla="*/ 962 h 1032"/>
                  <a:gd name="T30" fmla="*/ 482 w 1606"/>
                  <a:gd name="T31" fmla="*/ 1004 h 1032"/>
                  <a:gd name="T32" fmla="*/ 514 w 1606"/>
                  <a:gd name="T33" fmla="*/ 1028 h 1032"/>
                  <a:gd name="T34" fmla="*/ 546 w 1606"/>
                  <a:gd name="T35" fmla="*/ 1032 h 1032"/>
                  <a:gd name="T36" fmla="*/ 578 w 1606"/>
                  <a:gd name="T37" fmla="*/ 1015 h 1032"/>
                  <a:gd name="T38" fmla="*/ 610 w 1606"/>
                  <a:gd name="T39" fmla="*/ 979 h 1032"/>
                  <a:gd name="T40" fmla="*/ 642 w 1606"/>
                  <a:gd name="T41" fmla="*/ 925 h 1032"/>
                  <a:gd name="T42" fmla="*/ 674 w 1606"/>
                  <a:gd name="T43" fmla="*/ 856 h 1032"/>
                  <a:gd name="T44" fmla="*/ 707 w 1606"/>
                  <a:gd name="T45" fmla="*/ 775 h 1032"/>
                  <a:gd name="T46" fmla="*/ 739 w 1606"/>
                  <a:gd name="T47" fmla="*/ 684 h 1032"/>
                  <a:gd name="T48" fmla="*/ 771 w 1606"/>
                  <a:gd name="T49" fmla="*/ 588 h 1032"/>
                  <a:gd name="T50" fmla="*/ 803 w 1606"/>
                  <a:gd name="T51" fmla="*/ 490 h 1032"/>
                  <a:gd name="T52" fmla="*/ 835 w 1606"/>
                  <a:gd name="T53" fmla="*/ 393 h 1032"/>
                  <a:gd name="T54" fmla="*/ 867 w 1606"/>
                  <a:gd name="T55" fmla="*/ 301 h 1032"/>
                  <a:gd name="T56" fmla="*/ 899 w 1606"/>
                  <a:gd name="T57" fmla="*/ 218 h 1032"/>
                  <a:gd name="T58" fmla="*/ 931 w 1606"/>
                  <a:gd name="T59" fmla="*/ 147 h 1032"/>
                  <a:gd name="T60" fmla="*/ 963 w 1606"/>
                  <a:gd name="T61" fmla="*/ 94 h 1032"/>
                  <a:gd name="T62" fmla="*/ 996 w 1606"/>
                  <a:gd name="T63" fmla="*/ 62 h 1032"/>
                  <a:gd name="T64" fmla="*/ 1028 w 1606"/>
                  <a:gd name="T65" fmla="*/ 55 h 1032"/>
                  <a:gd name="T66" fmla="*/ 1060 w 1606"/>
                  <a:gd name="T67" fmla="*/ 73 h 1032"/>
                  <a:gd name="T68" fmla="*/ 1092 w 1606"/>
                  <a:gd name="T69" fmla="*/ 114 h 1032"/>
                  <a:gd name="T70" fmla="*/ 1124 w 1606"/>
                  <a:gd name="T71" fmla="*/ 176 h 1032"/>
                  <a:gd name="T72" fmla="*/ 1156 w 1606"/>
                  <a:gd name="T73" fmla="*/ 250 h 1032"/>
                  <a:gd name="T74" fmla="*/ 1188 w 1606"/>
                  <a:gd name="T75" fmla="*/ 327 h 1032"/>
                  <a:gd name="T76" fmla="*/ 1220 w 1606"/>
                  <a:gd name="T77" fmla="*/ 397 h 1032"/>
                  <a:gd name="T78" fmla="*/ 1252 w 1606"/>
                  <a:gd name="T79" fmla="*/ 453 h 1032"/>
                  <a:gd name="T80" fmla="*/ 1285 w 1606"/>
                  <a:gd name="T81" fmla="*/ 489 h 1032"/>
                  <a:gd name="T82" fmla="*/ 1317 w 1606"/>
                  <a:gd name="T83" fmla="*/ 504 h 1032"/>
                  <a:gd name="T84" fmla="*/ 1349 w 1606"/>
                  <a:gd name="T85" fmla="*/ 496 h 1032"/>
                  <a:gd name="T86" fmla="*/ 1381 w 1606"/>
                  <a:gd name="T87" fmla="*/ 470 h 1032"/>
                  <a:gd name="T88" fmla="*/ 1413 w 1606"/>
                  <a:gd name="T89" fmla="*/ 427 h 1032"/>
                  <a:gd name="T90" fmla="*/ 1445 w 1606"/>
                  <a:gd name="T91" fmla="*/ 371 h 1032"/>
                  <a:gd name="T92" fmla="*/ 1477 w 1606"/>
                  <a:gd name="T93" fmla="*/ 306 h 1032"/>
                  <a:gd name="T94" fmla="*/ 1509 w 1606"/>
                  <a:gd name="T95" fmla="*/ 234 h 1032"/>
                  <a:gd name="T96" fmla="*/ 1541 w 1606"/>
                  <a:gd name="T97" fmla="*/ 158 h 1032"/>
                  <a:gd name="T98" fmla="*/ 1574 w 1606"/>
                  <a:gd name="T99" fmla="*/ 79 h 1032"/>
                  <a:gd name="T100" fmla="*/ 1606 w 1606"/>
                  <a:gd name="T101" fmla="*/ 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32">
                    <a:moveTo>
                      <a:pt x="0" y="834"/>
                    </a:moveTo>
                    <a:lnTo>
                      <a:pt x="32" y="780"/>
                    </a:lnTo>
                    <a:lnTo>
                      <a:pt x="64" y="730"/>
                    </a:lnTo>
                    <a:lnTo>
                      <a:pt x="96" y="687"/>
                    </a:lnTo>
                    <a:lnTo>
                      <a:pt x="128" y="652"/>
                    </a:lnTo>
                    <a:lnTo>
                      <a:pt x="161" y="629"/>
                    </a:lnTo>
                    <a:lnTo>
                      <a:pt x="193" y="618"/>
                    </a:lnTo>
                    <a:lnTo>
                      <a:pt x="225" y="622"/>
                    </a:lnTo>
                    <a:lnTo>
                      <a:pt x="257" y="642"/>
                    </a:lnTo>
                    <a:lnTo>
                      <a:pt x="289" y="677"/>
                    </a:lnTo>
                    <a:lnTo>
                      <a:pt x="321" y="725"/>
                    </a:lnTo>
                    <a:lnTo>
                      <a:pt x="353" y="783"/>
                    </a:lnTo>
                    <a:lnTo>
                      <a:pt x="385" y="846"/>
                    </a:lnTo>
                    <a:lnTo>
                      <a:pt x="417" y="908"/>
                    </a:lnTo>
                    <a:lnTo>
                      <a:pt x="450" y="962"/>
                    </a:lnTo>
                    <a:lnTo>
                      <a:pt x="482" y="1004"/>
                    </a:lnTo>
                    <a:lnTo>
                      <a:pt x="514" y="1028"/>
                    </a:lnTo>
                    <a:lnTo>
                      <a:pt x="546" y="1032"/>
                    </a:lnTo>
                    <a:lnTo>
                      <a:pt x="578" y="1015"/>
                    </a:lnTo>
                    <a:lnTo>
                      <a:pt x="610" y="979"/>
                    </a:lnTo>
                    <a:lnTo>
                      <a:pt x="642" y="925"/>
                    </a:lnTo>
                    <a:lnTo>
                      <a:pt x="674" y="856"/>
                    </a:lnTo>
                    <a:lnTo>
                      <a:pt x="707" y="775"/>
                    </a:lnTo>
                    <a:lnTo>
                      <a:pt x="739" y="684"/>
                    </a:lnTo>
                    <a:lnTo>
                      <a:pt x="771" y="588"/>
                    </a:lnTo>
                    <a:lnTo>
                      <a:pt x="803" y="490"/>
                    </a:lnTo>
                    <a:lnTo>
                      <a:pt x="835" y="393"/>
                    </a:lnTo>
                    <a:lnTo>
                      <a:pt x="867" y="301"/>
                    </a:lnTo>
                    <a:lnTo>
                      <a:pt x="899" y="218"/>
                    </a:lnTo>
                    <a:lnTo>
                      <a:pt x="931" y="147"/>
                    </a:lnTo>
                    <a:lnTo>
                      <a:pt x="963" y="94"/>
                    </a:lnTo>
                    <a:lnTo>
                      <a:pt x="996" y="62"/>
                    </a:lnTo>
                    <a:lnTo>
                      <a:pt x="1028" y="55"/>
                    </a:lnTo>
                    <a:lnTo>
                      <a:pt x="1060" y="73"/>
                    </a:lnTo>
                    <a:lnTo>
                      <a:pt x="1092" y="114"/>
                    </a:lnTo>
                    <a:lnTo>
                      <a:pt x="1124" y="176"/>
                    </a:lnTo>
                    <a:lnTo>
                      <a:pt x="1156" y="250"/>
                    </a:lnTo>
                    <a:lnTo>
                      <a:pt x="1188" y="327"/>
                    </a:lnTo>
                    <a:lnTo>
                      <a:pt x="1220" y="397"/>
                    </a:lnTo>
                    <a:lnTo>
                      <a:pt x="1252" y="453"/>
                    </a:lnTo>
                    <a:lnTo>
                      <a:pt x="1285" y="489"/>
                    </a:lnTo>
                    <a:lnTo>
                      <a:pt x="1317" y="504"/>
                    </a:lnTo>
                    <a:lnTo>
                      <a:pt x="1349" y="496"/>
                    </a:lnTo>
                    <a:lnTo>
                      <a:pt x="1381" y="470"/>
                    </a:lnTo>
                    <a:lnTo>
                      <a:pt x="1413" y="427"/>
                    </a:lnTo>
                    <a:lnTo>
                      <a:pt x="1445" y="371"/>
                    </a:lnTo>
                    <a:lnTo>
                      <a:pt x="1477" y="306"/>
                    </a:lnTo>
                    <a:lnTo>
                      <a:pt x="1509" y="234"/>
                    </a:lnTo>
                    <a:lnTo>
                      <a:pt x="1541" y="158"/>
                    </a:lnTo>
                    <a:lnTo>
                      <a:pt x="1574" y="79"/>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1" name="Freeform 202">
                <a:extLst>
                  <a:ext uri="{FF2B5EF4-FFF2-40B4-BE49-F238E27FC236}">
                    <a16:creationId xmlns:a16="http://schemas.microsoft.com/office/drawing/2014/main" id="{F680901B-AC85-8DC8-7A23-00BC39153480}"/>
                  </a:ext>
                </a:extLst>
              </p:cNvPr>
              <p:cNvSpPr>
                <a:spLocks/>
              </p:cNvSpPr>
              <p:nvPr/>
            </p:nvSpPr>
            <p:spPr bwMode="auto">
              <a:xfrm>
                <a:off x="487" y="2552"/>
                <a:ext cx="1606" cy="1076"/>
              </a:xfrm>
              <a:custGeom>
                <a:avLst/>
                <a:gdLst>
                  <a:gd name="T0" fmla="*/ 0 w 1606"/>
                  <a:gd name="T1" fmla="*/ 991 h 1076"/>
                  <a:gd name="T2" fmla="*/ 32 w 1606"/>
                  <a:gd name="T3" fmla="*/ 916 h 1076"/>
                  <a:gd name="T4" fmla="*/ 64 w 1606"/>
                  <a:gd name="T5" fmla="*/ 847 h 1076"/>
                  <a:gd name="T6" fmla="*/ 96 w 1606"/>
                  <a:gd name="T7" fmla="*/ 784 h 1076"/>
                  <a:gd name="T8" fmla="*/ 128 w 1606"/>
                  <a:gd name="T9" fmla="*/ 732 h 1076"/>
                  <a:gd name="T10" fmla="*/ 161 w 1606"/>
                  <a:gd name="T11" fmla="*/ 692 h 1076"/>
                  <a:gd name="T12" fmla="*/ 193 w 1606"/>
                  <a:gd name="T13" fmla="*/ 666 h 1076"/>
                  <a:gd name="T14" fmla="*/ 225 w 1606"/>
                  <a:gd name="T15" fmla="*/ 658 h 1076"/>
                  <a:gd name="T16" fmla="*/ 257 w 1606"/>
                  <a:gd name="T17" fmla="*/ 669 h 1076"/>
                  <a:gd name="T18" fmla="*/ 289 w 1606"/>
                  <a:gd name="T19" fmla="*/ 699 h 1076"/>
                  <a:gd name="T20" fmla="*/ 321 w 1606"/>
                  <a:gd name="T21" fmla="*/ 746 h 1076"/>
                  <a:gd name="T22" fmla="*/ 353 w 1606"/>
                  <a:gd name="T23" fmla="*/ 806 h 1076"/>
                  <a:gd name="T24" fmla="*/ 385 w 1606"/>
                  <a:gd name="T25" fmla="*/ 874 h 1076"/>
                  <a:gd name="T26" fmla="*/ 417 w 1606"/>
                  <a:gd name="T27" fmla="*/ 941 h 1076"/>
                  <a:gd name="T28" fmla="*/ 450 w 1606"/>
                  <a:gd name="T29" fmla="*/ 1001 h 1076"/>
                  <a:gd name="T30" fmla="*/ 482 w 1606"/>
                  <a:gd name="T31" fmla="*/ 1046 h 1076"/>
                  <a:gd name="T32" fmla="*/ 514 w 1606"/>
                  <a:gd name="T33" fmla="*/ 1072 h 1076"/>
                  <a:gd name="T34" fmla="*/ 546 w 1606"/>
                  <a:gd name="T35" fmla="*/ 1076 h 1076"/>
                  <a:gd name="T36" fmla="*/ 578 w 1606"/>
                  <a:gd name="T37" fmla="*/ 1056 h 1076"/>
                  <a:gd name="T38" fmla="*/ 610 w 1606"/>
                  <a:gd name="T39" fmla="*/ 1014 h 1076"/>
                  <a:gd name="T40" fmla="*/ 642 w 1606"/>
                  <a:gd name="T41" fmla="*/ 952 h 1076"/>
                  <a:gd name="T42" fmla="*/ 674 w 1606"/>
                  <a:gd name="T43" fmla="*/ 874 h 1076"/>
                  <a:gd name="T44" fmla="*/ 707 w 1606"/>
                  <a:gd name="T45" fmla="*/ 784 h 1076"/>
                  <a:gd name="T46" fmla="*/ 739 w 1606"/>
                  <a:gd name="T47" fmla="*/ 684 h 1076"/>
                  <a:gd name="T48" fmla="*/ 771 w 1606"/>
                  <a:gd name="T49" fmla="*/ 579 h 1076"/>
                  <a:gd name="T50" fmla="*/ 803 w 1606"/>
                  <a:gd name="T51" fmla="*/ 474 h 1076"/>
                  <a:gd name="T52" fmla="*/ 835 w 1606"/>
                  <a:gd name="T53" fmla="*/ 371 h 1076"/>
                  <a:gd name="T54" fmla="*/ 867 w 1606"/>
                  <a:gd name="T55" fmla="*/ 274 h 1076"/>
                  <a:gd name="T56" fmla="*/ 899 w 1606"/>
                  <a:gd name="T57" fmla="*/ 187 h 1076"/>
                  <a:gd name="T58" fmla="*/ 931 w 1606"/>
                  <a:gd name="T59" fmla="*/ 115 h 1076"/>
                  <a:gd name="T60" fmla="*/ 963 w 1606"/>
                  <a:gd name="T61" fmla="*/ 59 h 1076"/>
                  <a:gd name="T62" fmla="*/ 996 w 1606"/>
                  <a:gd name="T63" fmla="*/ 23 h 1076"/>
                  <a:gd name="T64" fmla="*/ 1028 w 1606"/>
                  <a:gd name="T65" fmla="*/ 10 h 1076"/>
                  <a:gd name="T66" fmla="*/ 1060 w 1606"/>
                  <a:gd name="T67" fmla="*/ 19 h 1076"/>
                  <a:gd name="T68" fmla="*/ 1092 w 1606"/>
                  <a:gd name="T69" fmla="*/ 50 h 1076"/>
                  <a:gd name="T70" fmla="*/ 1124 w 1606"/>
                  <a:gd name="T71" fmla="*/ 99 h 1076"/>
                  <a:gd name="T72" fmla="*/ 1156 w 1606"/>
                  <a:gd name="T73" fmla="*/ 161 h 1076"/>
                  <a:gd name="T74" fmla="*/ 1188 w 1606"/>
                  <a:gd name="T75" fmla="*/ 231 h 1076"/>
                  <a:gd name="T76" fmla="*/ 1220 w 1606"/>
                  <a:gd name="T77" fmla="*/ 299 h 1076"/>
                  <a:gd name="T78" fmla="*/ 1252 w 1606"/>
                  <a:gd name="T79" fmla="*/ 360 h 1076"/>
                  <a:gd name="T80" fmla="*/ 1285 w 1606"/>
                  <a:gd name="T81" fmla="*/ 408 h 1076"/>
                  <a:gd name="T82" fmla="*/ 1317 w 1606"/>
                  <a:gd name="T83" fmla="*/ 439 h 1076"/>
                  <a:gd name="T84" fmla="*/ 1349 w 1606"/>
                  <a:gd name="T85" fmla="*/ 450 h 1076"/>
                  <a:gd name="T86" fmla="*/ 1381 w 1606"/>
                  <a:gd name="T87" fmla="*/ 441 h 1076"/>
                  <a:gd name="T88" fmla="*/ 1413 w 1606"/>
                  <a:gd name="T89" fmla="*/ 415 h 1076"/>
                  <a:gd name="T90" fmla="*/ 1445 w 1606"/>
                  <a:gd name="T91" fmla="*/ 372 h 1076"/>
                  <a:gd name="T92" fmla="*/ 1477 w 1606"/>
                  <a:gd name="T93" fmla="*/ 315 h 1076"/>
                  <a:gd name="T94" fmla="*/ 1509 w 1606"/>
                  <a:gd name="T95" fmla="*/ 247 h 1076"/>
                  <a:gd name="T96" fmla="*/ 1541 w 1606"/>
                  <a:gd name="T97" fmla="*/ 170 h 1076"/>
                  <a:gd name="T98" fmla="*/ 1574 w 1606"/>
                  <a:gd name="T99" fmla="*/ 87 h 1076"/>
                  <a:gd name="T100" fmla="*/ 1606 w 1606"/>
                  <a:gd name="T101" fmla="*/ 0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76">
                    <a:moveTo>
                      <a:pt x="0" y="991"/>
                    </a:moveTo>
                    <a:lnTo>
                      <a:pt x="32" y="916"/>
                    </a:lnTo>
                    <a:lnTo>
                      <a:pt x="64" y="847"/>
                    </a:lnTo>
                    <a:lnTo>
                      <a:pt x="96" y="784"/>
                    </a:lnTo>
                    <a:lnTo>
                      <a:pt x="128" y="732"/>
                    </a:lnTo>
                    <a:lnTo>
                      <a:pt x="161" y="692"/>
                    </a:lnTo>
                    <a:lnTo>
                      <a:pt x="193" y="666"/>
                    </a:lnTo>
                    <a:lnTo>
                      <a:pt x="225" y="658"/>
                    </a:lnTo>
                    <a:lnTo>
                      <a:pt x="257" y="669"/>
                    </a:lnTo>
                    <a:lnTo>
                      <a:pt x="289" y="699"/>
                    </a:lnTo>
                    <a:lnTo>
                      <a:pt x="321" y="746"/>
                    </a:lnTo>
                    <a:lnTo>
                      <a:pt x="353" y="806"/>
                    </a:lnTo>
                    <a:lnTo>
                      <a:pt x="385" y="874"/>
                    </a:lnTo>
                    <a:lnTo>
                      <a:pt x="417" y="941"/>
                    </a:lnTo>
                    <a:lnTo>
                      <a:pt x="450" y="1001"/>
                    </a:lnTo>
                    <a:lnTo>
                      <a:pt x="482" y="1046"/>
                    </a:lnTo>
                    <a:lnTo>
                      <a:pt x="514" y="1072"/>
                    </a:lnTo>
                    <a:lnTo>
                      <a:pt x="546" y="1076"/>
                    </a:lnTo>
                    <a:lnTo>
                      <a:pt x="578" y="1056"/>
                    </a:lnTo>
                    <a:lnTo>
                      <a:pt x="610" y="1014"/>
                    </a:lnTo>
                    <a:lnTo>
                      <a:pt x="642" y="952"/>
                    </a:lnTo>
                    <a:lnTo>
                      <a:pt x="674" y="874"/>
                    </a:lnTo>
                    <a:lnTo>
                      <a:pt x="707" y="784"/>
                    </a:lnTo>
                    <a:lnTo>
                      <a:pt x="739" y="684"/>
                    </a:lnTo>
                    <a:lnTo>
                      <a:pt x="771" y="579"/>
                    </a:lnTo>
                    <a:lnTo>
                      <a:pt x="803" y="474"/>
                    </a:lnTo>
                    <a:lnTo>
                      <a:pt x="835" y="371"/>
                    </a:lnTo>
                    <a:lnTo>
                      <a:pt x="867" y="274"/>
                    </a:lnTo>
                    <a:lnTo>
                      <a:pt x="899" y="187"/>
                    </a:lnTo>
                    <a:lnTo>
                      <a:pt x="931" y="115"/>
                    </a:lnTo>
                    <a:lnTo>
                      <a:pt x="963" y="59"/>
                    </a:lnTo>
                    <a:lnTo>
                      <a:pt x="996" y="23"/>
                    </a:lnTo>
                    <a:lnTo>
                      <a:pt x="1028" y="10"/>
                    </a:lnTo>
                    <a:lnTo>
                      <a:pt x="1060" y="19"/>
                    </a:lnTo>
                    <a:lnTo>
                      <a:pt x="1092" y="50"/>
                    </a:lnTo>
                    <a:lnTo>
                      <a:pt x="1124" y="99"/>
                    </a:lnTo>
                    <a:lnTo>
                      <a:pt x="1156" y="161"/>
                    </a:lnTo>
                    <a:lnTo>
                      <a:pt x="1188" y="231"/>
                    </a:lnTo>
                    <a:lnTo>
                      <a:pt x="1220" y="299"/>
                    </a:lnTo>
                    <a:lnTo>
                      <a:pt x="1252" y="360"/>
                    </a:lnTo>
                    <a:lnTo>
                      <a:pt x="1285" y="408"/>
                    </a:lnTo>
                    <a:lnTo>
                      <a:pt x="1317" y="439"/>
                    </a:lnTo>
                    <a:lnTo>
                      <a:pt x="1349" y="450"/>
                    </a:lnTo>
                    <a:lnTo>
                      <a:pt x="1381" y="441"/>
                    </a:lnTo>
                    <a:lnTo>
                      <a:pt x="1413" y="415"/>
                    </a:lnTo>
                    <a:lnTo>
                      <a:pt x="1445" y="372"/>
                    </a:lnTo>
                    <a:lnTo>
                      <a:pt x="1477" y="315"/>
                    </a:lnTo>
                    <a:lnTo>
                      <a:pt x="1509" y="247"/>
                    </a:lnTo>
                    <a:lnTo>
                      <a:pt x="1541" y="170"/>
                    </a:lnTo>
                    <a:lnTo>
                      <a:pt x="1574" y="8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2" name="Freeform 203">
                <a:extLst>
                  <a:ext uri="{FF2B5EF4-FFF2-40B4-BE49-F238E27FC236}">
                    <a16:creationId xmlns:a16="http://schemas.microsoft.com/office/drawing/2014/main" id="{381619A2-58FA-976D-9260-1DEDF7A96695}"/>
                  </a:ext>
                </a:extLst>
              </p:cNvPr>
              <p:cNvSpPr>
                <a:spLocks/>
              </p:cNvSpPr>
              <p:nvPr/>
            </p:nvSpPr>
            <p:spPr bwMode="auto">
              <a:xfrm>
                <a:off x="487" y="2548"/>
                <a:ext cx="1606" cy="972"/>
              </a:xfrm>
              <a:custGeom>
                <a:avLst/>
                <a:gdLst>
                  <a:gd name="T0" fmla="*/ 0 w 1606"/>
                  <a:gd name="T1" fmla="*/ 901 h 972"/>
                  <a:gd name="T2" fmla="*/ 32 w 1606"/>
                  <a:gd name="T3" fmla="*/ 853 h 972"/>
                  <a:gd name="T4" fmla="*/ 64 w 1606"/>
                  <a:gd name="T5" fmla="*/ 808 h 972"/>
                  <a:gd name="T6" fmla="*/ 96 w 1606"/>
                  <a:gd name="T7" fmla="*/ 767 h 972"/>
                  <a:gd name="T8" fmla="*/ 128 w 1606"/>
                  <a:gd name="T9" fmla="*/ 732 h 972"/>
                  <a:gd name="T10" fmla="*/ 161 w 1606"/>
                  <a:gd name="T11" fmla="*/ 705 h 972"/>
                  <a:gd name="T12" fmla="*/ 193 w 1606"/>
                  <a:gd name="T13" fmla="*/ 688 h 972"/>
                  <a:gd name="T14" fmla="*/ 225 w 1606"/>
                  <a:gd name="T15" fmla="*/ 681 h 972"/>
                  <a:gd name="T16" fmla="*/ 257 w 1606"/>
                  <a:gd name="T17" fmla="*/ 687 h 972"/>
                  <a:gd name="T18" fmla="*/ 289 w 1606"/>
                  <a:gd name="T19" fmla="*/ 705 h 972"/>
                  <a:gd name="T20" fmla="*/ 321 w 1606"/>
                  <a:gd name="T21" fmla="*/ 735 h 972"/>
                  <a:gd name="T22" fmla="*/ 353 w 1606"/>
                  <a:gd name="T23" fmla="*/ 774 h 972"/>
                  <a:gd name="T24" fmla="*/ 385 w 1606"/>
                  <a:gd name="T25" fmla="*/ 820 h 972"/>
                  <a:gd name="T26" fmla="*/ 417 w 1606"/>
                  <a:gd name="T27" fmla="*/ 867 h 972"/>
                  <a:gd name="T28" fmla="*/ 450 w 1606"/>
                  <a:gd name="T29" fmla="*/ 910 h 972"/>
                  <a:gd name="T30" fmla="*/ 482 w 1606"/>
                  <a:gd name="T31" fmla="*/ 945 h 972"/>
                  <a:gd name="T32" fmla="*/ 514 w 1606"/>
                  <a:gd name="T33" fmla="*/ 966 h 972"/>
                  <a:gd name="T34" fmla="*/ 546 w 1606"/>
                  <a:gd name="T35" fmla="*/ 972 h 972"/>
                  <a:gd name="T36" fmla="*/ 578 w 1606"/>
                  <a:gd name="T37" fmla="*/ 960 h 972"/>
                  <a:gd name="T38" fmla="*/ 610 w 1606"/>
                  <a:gd name="T39" fmla="*/ 930 h 972"/>
                  <a:gd name="T40" fmla="*/ 642 w 1606"/>
                  <a:gd name="T41" fmla="*/ 883 h 972"/>
                  <a:gd name="T42" fmla="*/ 674 w 1606"/>
                  <a:gd name="T43" fmla="*/ 822 h 972"/>
                  <a:gd name="T44" fmla="*/ 707 w 1606"/>
                  <a:gd name="T45" fmla="*/ 747 h 972"/>
                  <a:gd name="T46" fmla="*/ 739 w 1606"/>
                  <a:gd name="T47" fmla="*/ 664 h 972"/>
                  <a:gd name="T48" fmla="*/ 771 w 1606"/>
                  <a:gd name="T49" fmla="*/ 573 h 972"/>
                  <a:gd name="T50" fmla="*/ 803 w 1606"/>
                  <a:gd name="T51" fmla="*/ 478 h 972"/>
                  <a:gd name="T52" fmla="*/ 835 w 1606"/>
                  <a:gd name="T53" fmla="*/ 382 h 972"/>
                  <a:gd name="T54" fmla="*/ 867 w 1606"/>
                  <a:gd name="T55" fmla="*/ 290 h 972"/>
                  <a:gd name="T56" fmla="*/ 899 w 1606"/>
                  <a:gd name="T57" fmla="*/ 203 h 972"/>
                  <a:gd name="T58" fmla="*/ 931 w 1606"/>
                  <a:gd name="T59" fmla="*/ 127 h 972"/>
                  <a:gd name="T60" fmla="*/ 963 w 1606"/>
                  <a:gd name="T61" fmla="*/ 65 h 972"/>
                  <a:gd name="T62" fmla="*/ 996 w 1606"/>
                  <a:gd name="T63" fmla="*/ 22 h 972"/>
                  <a:gd name="T64" fmla="*/ 1028 w 1606"/>
                  <a:gd name="T65" fmla="*/ 0 h 972"/>
                  <a:gd name="T66" fmla="*/ 1060 w 1606"/>
                  <a:gd name="T67" fmla="*/ 5 h 972"/>
                  <a:gd name="T68" fmla="*/ 1092 w 1606"/>
                  <a:gd name="T69" fmla="*/ 35 h 972"/>
                  <a:gd name="T70" fmla="*/ 1124 w 1606"/>
                  <a:gd name="T71" fmla="*/ 89 h 972"/>
                  <a:gd name="T72" fmla="*/ 1156 w 1606"/>
                  <a:gd name="T73" fmla="*/ 162 h 972"/>
                  <a:gd name="T74" fmla="*/ 1188 w 1606"/>
                  <a:gd name="T75" fmla="*/ 247 h 972"/>
                  <a:gd name="T76" fmla="*/ 1220 w 1606"/>
                  <a:gd name="T77" fmla="*/ 333 h 972"/>
                  <a:gd name="T78" fmla="*/ 1252 w 1606"/>
                  <a:gd name="T79" fmla="*/ 411 h 972"/>
                  <a:gd name="T80" fmla="*/ 1285 w 1606"/>
                  <a:gd name="T81" fmla="*/ 473 h 972"/>
                  <a:gd name="T82" fmla="*/ 1317 w 1606"/>
                  <a:gd name="T83" fmla="*/ 514 h 972"/>
                  <a:gd name="T84" fmla="*/ 1349 w 1606"/>
                  <a:gd name="T85" fmla="*/ 533 h 972"/>
                  <a:gd name="T86" fmla="*/ 1381 w 1606"/>
                  <a:gd name="T87" fmla="*/ 530 h 972"/>
                  <a:gd name="T88" fmla="*/ 1413 w 1606"/>
                  <a:gd name="T89" fmla="*/ 508 h 972"/>
                  <a:gd name="T90" fmla="*/ 1445 w 1606"/>
                  <a:gd name="T91" fmla="*/ 469 h 972"/>
                  <a:gd name="T92" fmla="*/ 1477 w 1606"/>
                  <a:gd name="T93" fmla="*/ 418 h 972"/>
                  <a:gd name="T94" fmla="*/ 1509 w 1606"/>
                  <a:gd name="T95" fmla="*/ 357 h 972"/>
                  <a:gd name="T96" fmla="*/ 1541 w 1606"/>
                  <a:gd name="T97" fmla="*/ 289 h 972"/>
                  <a:gd name="T98" fmla="*/ 1574 w 1606"/>
                  <a:gd name="T99" fmla="*/ 218 h 972"/>
                  <a:gd name="T100" fmla="*/ 1606 w 1606"/>
                  <a:gd name="T101" fmla="*/ 144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72">
                    <a:moveTo>
                      <a:pt x="0" y="901"/>
                    </a:moveTo>
                    <a:lnTo>
                      <a:pt x="32" y="853"/>
                    </a:lnTo>
                    <a:lnTo>
                      <a:pt x="64" y="808"/>
                    </a:lnTo>
                    <a:lnTo>
                      <a:pt x="96" y="767"/>
                    </a:lnTo>
                    <a:lnTo>
                      <a:pt x="128" y="732"/>
                    </a:lnTo>
                    <a:lnTo>
                      <a:pt x="161" y="705"/>
                    </a:lnTo>
                    <a:lnTo>
                      <a:pt x="193" y="688"/>
                    </a:lnTo>
                    <a:lnTo>
                      <a:pt x="225" y="681"/>
                    </a:lnTo>
                    <a:lnTo>
                      <a:pt x="257" y="687"/>
                    </a:lnTo>
                    <a:lnTo>
                      <a:pt x="289" y="705"/>
                    </a:lnTo>
                    <a:lnTo>
                      <a:pt x="321" y="735"/>
                    </a:lnTo>
                    <a:lnTo>
                      <a:pt x="353" y="774"/>
                    </a:lnTo>
                    <a:lnTo>
                      <a:pt x="385" y="820"/>
                    </a:lnTo>
                    <a:lnTo>
                      <a:pt x="417" y="867"/>
                    </a:lnTo>
                    <a:lnTo>
                      <a:pt x="450" y="910"/>
                    </a:lnTo>
                    <a:lnTo>
                      <a:pt x="482" y="945"/>
                    </a:lnTo>
                    <a:lnTo>
                      <a:pt x="514" y="966"/>
                    </a:lnTo>
                    <a:lnTo>
                      <a:pt x="546" y="972"/>
                    </a:lnTo>
                    <a:lnTo>
                      <a:pt x="578" y="960"/>
                    </a:lnTo>
                    <a:lnTo>
                      <a:pt x="610" y="930"/>
                    </a:lnTo>
                    <a:lnTo>
                      <a:pt x="642" y="883"/>
                    </a:lnTo>
                    <a:lnTo>
                      <a:pt x="674" y="822"/>
                    </a:lnTo>
                    <a:lnTo>
                      <a:pt x="707" y="747"/>
                    </a:lnTo>
                    <a:lnTo>
                      <a:pt x="739" y="664"/>
                    </a:lnTo>
                    <a:lnTo>
                      <a:pt x="771" y="573"/>
                    </a:lnTo>
                    <a:lnTo>
                      <a:pt x="803" y="478"/>
                    </a:lnTo>
                    <a:lnTo>
                      <a:pt x="835" y="382"/>
                    </a:lnTo>
                    <a:lnTo>
                      <a:pt x="867" y="290"/>
                    </a:lnTo>
                    <a:lnTo>
                      <a:pt x="899" y="203"/>
                    </a:lnTo>
                    <a:lnTo>
                      <a:pt x="931" y="127"/>
                    </a:lnTo>
                    <a:lnTo>
                      <a:pt x="963" y="65"/>
                    </a:lnTo>
                    <a:lnTo>
                      <a:pt x="996" y="22"/>
                    </a:lnTo>
                    <a:lnTo>
                      <a:pt x="1028" y="0"/>
                    </a:lnTo>
                    <a:lnTo>
                      <a:pt x="1060" y="5"/>
                    </a:lnTo>
                    <a:lnTo>
                      <a:pt x="1092" y="35"/>
                    </a:lnTo>
                    <a:lnTo>
                      <a:pt x="1124" y="89"/>
                    </a:lnTo>
                    <a:lnTo>
                      <a:pt x="1156" y="162"/>
                    </a:lnTo>
                    <a:lnTo>
                      <a:pt x="1188" y="247"/>
                    </a:lnTo>
                    <a:lnTo>
                      <a:pt x="1220" y="333"/>
                    </a:lnTo>
                    <a:lnTo>
                      <a:pt x="1252" y="411"/>
                    </a:lnTo>
                    <a:lnTo>
                      <a:pt x="1285" y="473"/>
                    </a:lnTo>
                    <a:lnTo>
                      <a:pt x="1317" y="514"/>
                    </a:lnTo>
                    <a:lnTo>
                      <a:pt x="1349" y="533"/>
                    </a:lnTo>
                    <a:lnTo>
                      <a:pt x="1381" y="530"/>
                    </a:lnTo>
                    <a:lnTo>
                      <a:pt x="1413" y="508"/>
                    </a:lnTo>
                    <a:lnTo>
                      <a:pt x="1445" y="469"/>
                    </a:lnTo>
                    <a:lnTo>
                      <a:pt x="1477" y="418"/>
                    </a:lnTo>
                    <a:lnTo>
                      <a:pt x="1509" y="357"/>
                    </a:lnTo>
                    <a:lnTo>
                      <a:pt x="1541" y="289"/>
                    </a:lnTo>
                    <a:lnTo>
                      <a:pt x="1574" y="218"/>
                    </a:lnTo>
                    <a:lnTo>
                      <a:pt x="1606" y="144"/>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3" name="Freeform 204">
                <a:extLst>
                  <a:ext uri="{FF2B5EF4-FFF2-40B4-BE49-F238E27FC236}">
                    <a16:creationId xmlns:a16="http://schemas.microsoft.com/office/drawing/2014/main" id="{B9F73027-04CB-46ED-B1A2-956206461B01}"/>
                  </a:ext>
                </a:extLst>
              </p:cNvPr>
              <p:cNvSpPr>
                <a:spLocks/>
              </p:cNvSpPr>
              <p:nvPr/>
            </p:nvSpPr>
            <p:spPr bwMode="auto">
              <a:xfrm>
                <a:off x="487" y="2661"/>
                <a:ext cx="1606" cy="962"/>
              </a:xfrm>
              <a:custGeom>
                <a:avLst/>
                <a:gdLst>
                  <a:gd name="T0" fmla="*/ 0 w 1606"/>
                  <a:gd name="T1" fmla="*/ 962 h 962"/>
                  <a:gd name="T2" fmla="*/ 32 w 1606"/>
                  <a:gd name="T3" fmla="*/ 867 h 962"/>
                  <a:gd name="T4" fmla="*/ 64 w 1606"/>
                  <a:gd name="T5" fmla="*/ 774 h 962"/>
                  <a:gd name="T6" fmla="*/ 96 w 1606"/>
                  <a:gd name="T7" fmla="*/ 686 h 962"/>
                  <a:gd name="T8" fmla="*/ 128 w 1606"/>
                  <a:gd name="T9" fmla="*/ 604 h 962"/>
                  <a:gd name="T10" fmla="*/ 161 w 1606"/>
                  <a:gd name="T11" fmla="*/ 532 h 962"/>
                  <a:gd name="T12" fmla="*/ 193 w 1606"/>
                  <a:gd name="T13" fmla="*/ 474 h 962"/>
                  <a:gd name="T14" fmla="*/ 225 w 1606"/>
                  <a:gd name="T15" fmla="*/ 433 h 962"/>
                  <a:gd name="T16" fmla="*/ 257 w 1606"/>
                  <a:gd name="T17" fmla="*/ 415 h 962"/>
                  <a:gd name="T18" fmla="*/ 289 w 1606"/>
                  <a:gd name="T19" fmla="*/ 422 h 962"/>
                  <a:gd name="T20" fmla="*/ 321 w 1606"/>
                  <a:gd name="T21" fmla="*/ 455 h 962"/>
                  <a:gd name="T22" fmla="*/ 353 w 1606"/>
                  <a:gd name="T23" fmla="*/ 512 h 962"/>
                  <a:gd name="T24" fmla="*/ 385 w 1606"/>
                  <a:gd name="T25" fmla="*/ 587 h 962"/>
                  <a:gd name="T26" fmla="*/ 417 w 1606"/>
                  <a:gd name="T27" fmla="*/ 671 h 962"/>
                  <a:gd name="T28" fmla="*/ 450 w 1606"/>
                  <a:gd name="T29" fmla="*/ 752 h 962"/>
                  <a:gd name="T30" fmla="*/ 482 w 1606"/>
                  <a:gd name="T31" fmla="*/ 820 h 962"/>
                  <a:gd name="T32" fmla="*/ 514 w 1606"/>
                  <a:gd name="T33" fmla="*/ 865 h 962"/>
                  <a:gd name="T34" fmla="*/ 546 w 1606"/>
                  <a:gd name="T35" fmla="*/ 883 h 962"/>
                  <a:gd name="T36" fmla="*/ 578 w 1606"/>
                  <a:gd name="T37" fmla="*/ 873 h 962"/>
                  <a:gd name="T38" fmla="*/ 610 w 1606"/>
                  <a:gd name="T39" fmla="*/ 838 h 962"/>
                  <a:gd name="T40" fmla="*/ 642 w 1606"/>
                  <a:gd name="T41" fmla="*/ 781 h 962"/>
                  <a:gd name="T42" fmla="*/ 674 w 1606"/>
                  <a:gd name="T43" fmla="*/ 709 h 962"/>
                  <a:gd name="T44" fmla="*/ 707 w 1606"/>
                  <a:gd name="T45" fmla="*/ 625 h 962"/>
                  <a:gd name="T46" fmla="*/ 739 w 1606"/>
                  <a:gd name="T47" fmla="*/ 534 h 962"/>
                  <a:gd name="T48" fmla="*/ 771 w 1606"/>
                  <a:gd name="T49" fmla="*/ 442 h 962"/>
                  <a:gd name="T50" fmla="*/ 803 w 1606"/>
                  <a:gd name="T51" fmla="*/ 352 h 962"/>
                  <a:gd name="T52" fmla="*/ 835 w 1606"/>
                  <a:gd name="T53" fmla="*/ 267 h 962"/>
                  <a:gd name="T54" fmla="*/ 867 w 1606"/>
                  <a:gd name="T55" fmla="*/ 191 h 962"/>
                  <a:gd name="T56" fmla="*/ 899 w 1606"/>
                  <a:gd name="T57" fmla="*/ 127 h 962"/>
                  <a:gd name="T58" fmla="*/ 931 w 1606"/>
                  <a:gd name="T59" fmla="*/ 77 h 962"/>
                  <a:gd name="T60" fmla="*/ 963 w 1606"/>
                  <a:gd name="T61" fmla="*/ 44 h 962"/>
                  <a:gd name="T62" fmla="*/ 996 w 1606"/>
                  <a:gd name="T63" fmla="*/ 28 h 962"/>
                  <a:gd name="T64" fmla="*/ 1028 w 1606"/>
                  <a:gd name="T65" fmla="*/ 29 h 962"/>
                  <a:gd name="T66" fmla="*/ 1060 w 1606"/>
                  <a:gd name="T67" fmla="*/ 48 h 962"/>
                  <a:gd name="T68" fmla="*/ 1092 w 1606"/>
                  <a:gd name="T69" fmla="*/ 80 h 962"/>
                  <a:gd name="T70" fmla="*/ 1124 w 1606"/>
                  <a:gd name="T71" fmla="*/ 122 h 962"/>
                  <a:gd name="T72" fmla="*/ 1156 w 1606"/>
                  <a:gd name="T73" fmla="*/ 170 h 962"/>
                  <a:gd name="T74" fmla="*/ 1188 w 1606"/>
                  <a:gd name="T75" fmla="*/ 220 h 962"/>
                  <a:gd name="T76" fmla="*/ 1220 w 1606"/>
                  <a:gd name="T77" fmla="*/ 265 h 962"/>
                  <a:gd name="T78" fmla="*/ 1252 w 1606"/>
                  <a:gd name="T79" fmla="*/ 302 h 962"/>
                  <a:gd name="T80" fmla="*/ 1285 w 1606"/>
                  <a:gd name="T81" fmla="*/ 327 h 962"/>
                  <a:gd name="T82" fmla="*/ 1317 w 1606"/>
                  <a:gd name="T83" fmla="*/ 341 h 962"/>
                  <a:gd name="T84" fmla="*/ 1349 w 1606"/>
                  <a:gd name="T85" fmla="*/ 341 h 962"/>
                  <a:gd name="T86" fmla="*/ 1381 w 1606"/>
                  <a:gd name="T87" fmla="*/ 328 h 962"/>
                  <a:gd name="T88" fmla="*/ 1413 w 1606"/>
                  <a:gd name="T89" fmla="*/ 304 h 962"/>
                  <a:gd name="T90" fmla="*/ 1445 w 1606"/>
                  <a:gd name="T91" fmla="*/ 269 h 962"/>
                  <a:gd name="T92" fmla="*/ 1477 w 1606"/>
                  <a:gd name="T93" fmla="*/ 226 h 962"/>
                  <a:gd name="T94" fmla="*/ 1509 w 1606"/>
                  <a:gd name="T95" fmla="*/ 176 h 962"/>
                  <a:gd name="T96" fmla="*/ 1541 w 1606"/>
                  <a:gd name="T97" fmla="*/ 121 h 962"/>
                  <a:gd name="T98" fmla="*/ 1574 w 1606"/>
                  <a:gd name="T99" fmla="*/ 62 h 962"/>
                  <a:gd name="T100" fmla="*/ 1606 w 1606"/>
                  <a:gd name="T101" fmla="*/ 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62">
                    <a:moveTo>
                      <a:pt x="0" y="962"/>
                    </a:moveTo>
                    <a:lnTo>
                      <a:pt x="32" y="867"/>
                    </a:lnTo>
                    <a:lnTo>
                      <a:pt x="64" y="774"/>
                    </a:lnTo>
                    <a:lnTo>
                      <a:pt x="96" y="686"/>
                    </a:lnTo>
                    <a:lnTo>
                      <a:pt x="128" y="604"/>
                    </a:lnTo>
                    <a:lnTo>
                      <a:pt x="161" y="532"/>
                    </a:lnTo>
                    <a:lnTo>
                      <a:pt x="193" y="474"/>
                    </a:lnTo>
                    <a:lnTo>
                      <a:pt x="225" y="433"/>
                    </a:lnTo>
                    <a:lnTo>
                      <a:pt x="257" y="415"/>
                    </a:lnTo>
                    <a:lnTo>
                      <a:pt x="289" y="422"/>
                    </a:lnTo>
                    <a:lnTo>
                      <a:pt x="321" y="455"/>
                    </a:lnTo>
                    <a:lnTo>
                      <a:pt x="353" y="512"/>
                    </a:lnTo>
                    <a:lnTo>
                      <a:pt x="385" y="587"/>
                    </a:lnTo>
                    <a:lnTo>
                      <a:pt x="417" y="671"/>
                    </a:lnTo>
                    <a:lnTo>
                      <a:pt x="450" y="752"/>
                    </a:lnTo>
                    <a:lnTo>
                      <a:pt x="482" y="820"/>
                    </a:lnTo>
                    <a:lnTo>
                      <a:pt x="514" y="865"/>
                    </a:lnTo>
                    <a:lnTo>
                      <a:pt x="546" y="883"/>
                    </a:lnTo>
                    <a:lnTo>
                      <a:pt x="578" y="873"/>
                    </a:lnTo>
                    <a:lnTo>
                      <a:pt x="610" y="838"/>
                    </a:lnTo>
                    <a:lnTo>
                      <a:pt x="642" y="781"/>
                    </a:lnTo>
                    <a:lnTo>
                      <a:pt x="674" y="709"/>
                    </a:lnTo>
                    <a:lnTo>
                      <a:pt x="707" y="625"/>
                    </a:lnTo>
                    <a:lnTo>
                      <a:pt x="739" y="534"/>
                    </a:lnTo>
                    <a:lnTo>
                      <a:pt x="771" y="442"/>
                    </a:lnTo>
                    <a:lnTo>
                      <a:pt x="803" y="352"/>
                    </a:lnTo>
                    <a:lnTo>
                      <a:pt x="835" y="267"/>
                    </a:lnTo>
                    <a:lnTo>
                      <a:pt x="867" y="191"/>
                    </a:lnTo>
                    <a:lnTo>
                      <a:pt x="899" y="127"/>
                    </a:lnTo>
                    <a:lnTo>
                      <a:pt x="931" y="77"/>
                    </a:lnTo>
                    <a:lnTo>
                      <a:pt x="963" y="44"/>
                    </a:lnTo>
                    <a:lnTo>
                      <a:pt x="996" y="28"/>
                    </a:lnTo>
                    <a:lnTo>
                      <a:pt x="1028" y="29"/>
                    </a:lnTo>
                    <a:lnTo>
                      <a:pt x="1060" y="48"/>
                    </a:lnTo>
                    <a:lnTo>
                      <a:pt x="1092" y="80"/>
                    </a:lnTo>
                    <a:lnTo>
                      <a:pt x="1124" y="122"/>
                    </a:lnTo>
                    <a:lnTo>
                      <a:pt x="1156" y="170"/>
                    </a:lnTo>
                    <a:lnTo>
                      <a:pt x="1188" y="220"/>
                    </a:lnTo>
                    <a:lnTo>
                      <a:pt x="1220" y="265"/>
                    </a:lnTo>
                    <a:lnTo>
                      <a:pt x="1252" y="302"/>
                    </a:lnTo>
                    <a:lnTo>
                      <a:pt x="1285" y="327"/>
                    </a:lnTo>
                    <a:lnTo>
                      <a:pt x="1317" y="341"/>
                    </a:lnTo>
                    <a:lnTo>
                      <a:pt x="1349" y="341"/>
                    </a:lnTo>
                    <a:lnTo>
                      <a:pt x="1381" y="328"/>
                    </a:lnTo>
                    <a:lnTo>
                      <a:pt x="1413" y="304"/>
                    </a:lnTo>
                    <a:lnTo>
                      <a:pt x="1445" y="269"/>
                    </a:lnTo>
                    <a:lnTo>
                      <a:pt x="1477" y="226"/>
                    </a:lnTo>
                    <a:lnTo>
                      <a:pt x="1509" y="176"/>
                    </a:lnTo>
                    <a:lnTo>
                      <a:pt x="1541" y="121"/>
                    </a:lnTo>
                    <a:lnTo>
                      <a:pt x="1574" y="62"/>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4" name="Freeform 205">
                <a:extLst>
                  <a:ext uri="{FF2B5EF4-FFF2-40B4-BE49-F238E27FC236}">
                    <a16:creationId xmlns:a16="http://schemas.microsoft.com/office/drawing/2014/main" id="{B5789A20-55EF-CB10-1FA3-D3F2EFDE74EE}"/>
                  </a:ext>
                </a:extLst>
              </p:cNvPr>
              <p:cNvSpPr>
                <a:spLocks/>
              </p:cNvSpPr>
              <p:nvPr/>
            </p:nvSpPr>
            <p:spPr bwMode="auto">
              <a:xfrm>
                <a:off x="487" y="2561"/>
                <a:ext cx="1606" cy="989"/>
              </a:xfrm>
              <a:custGeom>
                <a:avLst/>
                <a:gdLst>
                  <a:gd name="T0" fmla="*/ 0 w 1606"/>
                  <a:gd name="T1" fmla="*/ 866 h 989"/>
                  <a:gd name="T2" fmla="*/ 32 w 1606"/>
                  <a:gd name="T3" fmla="*/ 814 h 989"/>
                  <a:gd name="T4" fmla="*/ 64 w 1606"/>
                  <a:gd name="T5" fmla="*/ 765 h 989"/>
                  <a:gd name="T6" fmla="*/ 96 w 1606"/>
                  <a:gd name="T7" fmla="*/ 719 h 989"/>
                  <a:gd name="T8" fmla="*/ 128 w 1606"/>
                  <a:gd name="T9" fmla="*/ 680 h 989"/>
                  <a:gd name="T10" fmla="*/ 161 w 1606"/>
                  <a:gd name="T11" fmla="*/ 646 h 989"/>
                  <a:gd name="T12" fmla="*/ 193 w 1606"/>
                  <a:gd name="T13" fmla="*/ 621 h 989"/>
                  <a:gd name="T14" fmla="*/ 225 w 1606"/>
                  <a:gd name="T15" fmla="*/ 606 h 989"/>
                  <a:gd name="T16" fmla="*/ 257 w 1606"/>
                  <a:gd name="T17" fmla="*/ 603 h 989"/>
                  <a:gd name="T18" fmla="*/ 289 w 1606"/>
                  <a:gd name="T19" fmla="*/ 614 h 989"/>
                  <a:gd name="T20" fmla="*/ 321 w 1606"/>
                  <a:gd name="T21" fmla="*/ 638 h 989"/>
                  <a:gd name="T22" fmla="*/ 353 w 1606"/>
                  <a:gd name="T23" fmla="*/ 675 h 989"/>
                  <a:gd name="T24" fmla="*/ 385 w 1606"/>
                  <a:gd name="T25" fmla="*/ 724 h 989"/>
                  <a:gd name="T26" fmla="*/ 417 w 1606"/>
                  <a:gd name="T27" fmla="*/ 781 h 989"/>
                  <a:gd name="T28" fmla="*/ 450 w 1606"/>
                  <a:gd name="T29" fmla="*/ 842 h 989"/>
                  <a:gd name="T30" fmla="*/ 482 w 1606"/>
                  <a:gd name="T31" fmla="*/ 899 h 989"/>
                  <a:gd name="T32" fmla="*/ 514 w 1606"/>
                  <a:gd name="T33" fmla="*/ 947 h 989"/>
                  <a:gd name="T34" fmla="*/ 546 w 1606"/>
                  <a:gd name="T35" fmla="*/ 978 h 989"/>
                  <a:gd name="T36" fmla="*/ 578 w 1606"/>
                  <a:gd name="T37" fmla="*/ 989 h 989"/>
                  <a:gd name="T38" fmla="*/ 610 w 1606"/>
                  <a:gd name="T39" fmla="*/ 976 h 989"/>
                  <a:gd name="T40" fmla="*/ 642 w 1606"/>
                  <a:gd name="T41" fmla="*/ 937 h 989"/>
                  <a:gd name="T42" fmla="*/ 674 w 1606"/>
                  <a:gd name="T43" fmla="*/ 874 h 989"/>
                  <a:gd name="T44" fmla="*/ 707 w 1606"/>
                  <a:gd name="T45" fmla="*/ 790 h 989"/>
                  <a:gd name="T46" fmla="*/ 739 w 1606"/>
                  <a:gd name="T47" fmla="*/ 688 h 989"/>
                  <a:gd name="T48" fmla="*/ 771 w 1606"/>
                  <a:gd name="T49" fmla="*/ 574 h 989"/>
                  <a:gd name="T50" fmla="*/ 803 w 1606"/>
                  <a:gd name="T51" fmla="*/ 456 h 989"/>
                  <a:gd name="T52" fmla="*/ 835 w 1606"/>
                  <a:gd name="T53" fmla="*/ 339 h 989"/>
                  <a:gd name="T54" fmla="*/ 867 w 1606"/>
                  <a:gd name="T55" fmla="*/ 231 h 989"/>
                  <a:gd name="T56" fmla="*/ 899 w 1606"/>
                  <a:gd name="T57" fmla="*/ 138 h 989"/>
                  <a:gd name="T58" fmla="*/ 931 w 1606"/>
                  <a:gd name="T59" fmla="*/ 67 h 989"/>
                  <a:gd name="T60" fmla="*/ 963 w 1606"/>
                  <a:gd name="T61" fmla="*/ 20 h 989"/>
                  <a:gd name="T62" fmla="*/ 996 w 1606"/>
                  <a:gd name="T63" fmla="*/ 0 h 989"/>
                  <a:gd name="T64" fmla="*/ 1028 w 1606"/>
                  <a:gd name="T65" fmla="*/ 9 h 989"/>
                  <a:gd name="T66" fmla="*/ 1060 w 1606"/>
                  <a:gd name="T67" fmla="*/ 42 h 989"/>
                  <a:gd name="T68" fmla="*/ 1092 w 1606"/>
                  <a:gd name="T69" fmla="*/ 95 h 989"/>
                  <a:gd name="T70" fmla="*/ 1124 w 1606"/>
                  <a:gd name="T71" fmla="*/ 163 h 989"/>
                  <a:gd name="T72" fmla="*/ 1156 w 1606"/>
                  <a:gd name="T73" fmla="*/ 236 h 989"/>
                  <a:gd name="T74" fmla="*/ 1188 w 1606"/>
                  <a:gd name="T75" fmla="*/ 308 h 989"/>
                  <a:gd name="T76" fmla="*/ 1220 w 1606"/>
                  <a:gd name="T77" fmla="*/ 373 h 989"/>
                  <a:gd name="T78" fmla="*/ 1252 w 1606"/>
                  <a:gd name="T79" fmla="*/ 425 h 989"/>
                  <a:gd name="T80" fmla="*/ 1285 w 1606"/>
                  <a:gd name="T81" fmla="*/ 463 h 989"/>
                  <a:gd name="T82" fmla="*/ 1317 w 1606"/>
                  <a:gd name="T83" fmla="*/ 485 h 989"/>
                  <a:gd name="T84" fmla="*/ 1349 w 1606"/>
                  <a:gd name="T85" fmla="*/ 492 h 989"/>
                  <a:gd name="T86" fmla="*/ 1381 w 1606"/>
                  <a:gd name="T87" fmla="*/ 486 h 989"/>
                  <a:gd name="T88" fmla="*/ 1413 w 1606"/>
                  <a:gd name="T89" fmla="*/ 468 h 989"/>
                  <a:gd name="T90" fmla="*/ 1445 w 1606"/>
                  <a:gd name="T91" fmla="*/ 441 h 989"/>
                  <a:gd name="T92" fmla="*/ 1477 w 1606"/>
                  <a:gd name="T93" fmla="*/ 407 h 989"/>
                  <a:gd name="T94" fmla="*/ 1509 w 1606"/>
                  <a:gd name="T95" fmla="*/ 366 h 989"/>
                  <a:gd name="T96" fmla="*/ 1541 w 1606"/>
                  <a:gd name="T97" fmla="*/ 322 h 989"/>
                  <a:gd name="T98" fmla="*/ 1574 w 1606"/>
                  <a:gd name="T99" fmla="*/ 274 h 989"/>
                  <a:gd name="T100" fmla="*/ 1606 w 1606"/>
                  <a:gd name="T101" fmla="*/ 225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89">
                    <a:moveTo>
                      <a:pt x="0" y="866"/>
                    </a:moveTo>
                    <a:lnTo>
                      <a:pt x="32" y="814"/>
                    </a:lnTo>
                    <a:lnTo>
                      <a:pt x="64" y="765"/>
                    </a:lnTo>
                    <a:lnTo>
                      <a:pt x="96" y="719"/>
                    </a:lnTo>
                    <a:lnTo>
                      <a:pt x="128" y="680"/>
                    </a:lnTo>
                    <a:lnTo>
                      <a:pt x="161" y="646"/>
                    </a:lnTo>
                    <a:lnTo>
                      <a:pt x="193" y="621"/>
                    </a:lnTo>
                    <a:lnTo>
                      <a:pt x="225" y="606"/>
                    </a:lnTo>
                    <a:lnTo>
                      <a:pt x="257" y="603"/>
                    </a:lnTo>
                    <a:lnTo>
                      <a:pt x="289" y="614"/>
                    </a:lnTo>
                    <a:lnTo>
                      <a:pt x="321" y="638"/>
                    </a:lnTo>
                    <a:lnTo>
                      <a:pt x="353" y="675"/>
                    </a:lnTo>
                    <a:lnTo>
                      <a:pt x="385" y="724"/>
                    </a:lnTo>
                    <a:lnTo>
                      <a:pt x="417" y="781"/>
                    </a:lnTo>
                    <a:lnTo>
                      <a:pt x="450" y="842"/>
                    </a:lnTo>
                    <a:lnTo>
                      <a:pt x="482" y="899"/>
                    </a:lnTo>
                    <a:lnTo>
                      <a:pt x="514" y="947"/>
                    </a:lnTo>
                    <a:lnTo>
                      <a:pt x="546" y="978"/>
                    </a:lnTo>
                    <a:lnTo>
                      <a:pt x="578" y="989"/>
                    </a:lnTo>
                    <a:lnTo>
                      <a:pt x="610" y="976"/>
                    </a:lnTo>
                    <a:lnTo>
                      <a:pt x="642" y="937"/>
                    </a:lnTo>
                    <a:lnTo>
                      <a:pt x="674" y="874"/>
                    </a:lnTo>
                    <a:lnTo>
                      <a:pt x="707" y="790"/>
                    </a:lnTo>
                    <a:lnTo>
                      <a:pt x="739" y="688"/>
                    </a:lnTo>
                    <a:lnTo>
                      <a:pt x="771" y="574"/>
                    </a:lnTo>
                    <a:lnTo>
                      <a:pt x="803" y="456"/>
                    </a:lnTo>
                    <a:lnTo>
                      <a:pt x="835" y="339"/>
                    </a:lnTo>
                    <a:lnTo>
                      <a:pt x="867" y="231"/>
                    </a:lnTo>
                    <a:lnTo>
                      <a:pt x="899" y="138"/>
                    </a:lnTo>
                    <a:lnTo>
                      <a:pt x="931" y="67"/>
                    </a:lnTo>
                    <a:lnTo>
                      <a:pt x="963" y="20"/>
                    </a:lnTo>
                    <a:lnTo>
                      <a:pt x="996" y="0"/>
                    </a:lnTo>
                    <a:lnTo>
                      <a:pt x="1028" y="9"/>
                    </a:lnTo>
                    <a:lnTo>
                      <a:pt x="1060" y="42"/>
                    </a:lnTo>
                    <a:lnTo>
                      <a:pt x="1092" y="95"/>
                    </a:lnTo>
                    <a:lnTo>
                      <a:pt x="1124" y="163"/>
                    </a:lnTo>
                    <a:lnTo>
                      <a:pt x="1156" y="236"/>
                    </a:lnTo>
                    <a:lnTo>
                      <a:pt x="1188" y="308"/>
                    </a:lnTo>
                    <a:lnTo>
                      <a:pt x="1220" y="373"/>
                    </a:lnTo>
                    <a:lnTo>
                      <a:pt x="1252" y="425"/>
                    </a:lnTo>
                    <a:lnTo>
                      <a:pt x="1285" y="463"/>
                    </a:lnTo>
                    <a:lnTo>
                      <a:pt x="1317" y="485"/>
                    </a:lnTo>
                    <a:lnTo>
                      <a:pt x="1349" y="492"/>
                    </a:lnTo>
                    <a:lnTo>
                      <a:pt x="1381" y="486"/>
                    </a:lnTo>
                    <a:lnTo>
                      <a:pt x="1413" y="468"/>
                    </a:lnTo>
                    <a:lnTo>
                      <a:pt x="1445" y="441"/>
                    </a:lnTo>
                    <a:lnTo>
                      <a:pt x="1477" y="407"/>
                    </a:lnTo>
                    <a:lnTo>
                      <a:pt x="1509" y="366"/>
                    </a:lnTo>
                    <a:lnTo>
                      <a:pt x="1541" y="322"/>
                    </a:lnTo>
                    <a:lnTo>
                      <a:pt x="1574" y="274"/>
                    </a:lnTo>
                    <a:lnTo>
                      <a:pt x="1606" y="22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5" name="Freeform 206">
                <a:extLst>
                  <a:ext uri="{FF2B5EF4-FFF2-40B4-BE49-F238E27FC236}">
                    <a16:creationId xmlns:a16="http://schemas.microsoft.com/office/drawing/2014/main" id="{FCF5A1BB-D327-94C4-F21B-A8130D5B7CDE}"/>
                  </a:ext>
                </a:extLst>
              </p:cNvPr>
              <p:cNvSpPr>
                <a:spLocks/>
              </p:cNvSpPr>
              <p:nvPr/>
            </p:nvSpPr>
            <p:spPr bwMode="auto">
              <a:xfrm>
                <a:off x="487" y="2578"/>
                <a:ext cx="1606" cy="998"/>
              </a:xfrm>
              <a:custGeom>
                <a:avLst/>
                <a:gdLst>
                  <a:gd name="T0" fmla="*/ 0 w 1606"/>
                  <a:gd name="T1" fmla="*/ 919 h 998"/>
                  <a:gd name="T2" fmla="*/ 32 w 1606"/>
                  <a:gd name="T3" fmla="*/ 836 h 998"/>
                  <a:gd name="T4" fmla="*/ 64 w 1606"/>
                  <a:gd name="T5" fmla="*/ 757 h 998"/>
                  <a:gd name="T6" fmla="*/ 96 w 1606"/>
                  <a:gd name="T7" fmla="*/ 684 h 998"/>
                  <a:gd name="T8" fmla="*/ 128 w 1606"/>
                  <a:gd name="T9" fmla="*/ 620 h 998"/>
                  <a:gd name="T10" fmla="*/ 161 w 1606"/>
                  <a:gd name="T11" fmla="*/ 568 h 998"/>
                  <a:gd name="T12" fmla="*/ 193 w 1606"/>
                  <a:gd name="T13" fmla="*/ 531 h 998"/>
                  <a:gd name="T14" fmla="*/ 225 w 1606"/>
                  <a:gd name="T15" fmla="*/ 513 h 998"/>
                  <a:gd name="T16" fmla="*/ 257 w 1606"/>
                  <a:gd name="T17" fmla="*/ 516 h 998"/>
                  <a:gd name="T18" fmla="*/ 289 w 1606"/>
                  <a:gd name="T19" fmla="*/ 542 h 998"/>
                  <a:gd name="T20" fmla="*/ 321 w 1606"/>
                  <a:gd name="T21" fmla="*/ 591 h 998"/>
                  <a:gd name="T22" fmla="*/ 353 w 1606"/>
                  <a:gd name="T23" fmla="*/ 657 h 998"/>
                  <a:gd name="T24" fmla="*/ 385 w 1606"/>
                  <a:gd name="T25" fmla="*/ 735 h 998"/>
                  <a:gd name="T26" fmla="*/ 417 w 1606"/>
                  <a:gd name="T27" fmla="*/ 816 h 998"/>
                  <a:gd name="T28" fmla="*/ 450 w 1606"/>
                  <a:gd name="T29" fmla="*/ 890 h 998"/>
                  <a:gd name="T30" fmla="*/ 482 w 1606"/>
                  <a:gd name="T31" fmla="*/ 949 h 998"/>
                  <a:gd name="T32" fmla="*/ 514 w 1606"/>
                  <a:gd name="T33" fmla="*/ 987 h 998"/>
                  <a:gd name="T34" fmla="*/ 546 w 1606"/>
                  <a:gd name="T35" fmla="*/ 998 h 998"/>
                  <a:gd name="T36" fmla="*/ 578 w 1606"/>
                  <a:gd name="T37" fmla="*/ 984 h 998"/>
                  <a:gd name="T38" fmla="*/ 610 w 1606"/>
                  <a:gd name="T39" fmla="*/ 945 h 998"/>
                  <a:gd name="T40" fmla="*/ 642 w 1606"/>
                  <a:gd name="T41" fmla="*/ 885 h 998"/>
                  <a:gd name="T42" fmla="*/ 674 w 1606"/>
                  <a:gd name="T43" fmla="*/ 808 h 998"/>
                  <a:gd name="T44" fmla="*/ 707 w 1606"/>
                  <a:gd name="T45" fmla="*/ 718 h 998"/>
                  <a:gd name="T46" fmla="*/ 739 w 1606"/>
                  <a:gd name="T47" fmla="*/ 620 h 998"/>
                  <a:gd name="T48" fmla="*/ 771 w 1606"/>
                  <a:gd name="T49" fmla="*/ 517 h 998"/>
                  <a:gd name="T50" fmla="*/ 803 w 1606"/>
                  <a:gd name="T51" fmla="*/ 414 h 998"/>
                  <a:gd name="T52" fmla="*/ 835 w 1606"/>
                  <a:gd name="T53" fmla="*/ 315 h 998"/>
                  <a:gd name="T54" fmla="*/ 867 w 1606"/>
                  <a:gd name="T55" fmla="*/ 223 h 998"/>
                  <a:gd name="T56" fmla="*/ 899 w 1606"/>
                  <a:gd name="T57" fmla="*/ 142 h 998"/>
                  <a:gd name="T58" fmla="*/ 931 w 1606"/>
                  <a:gd name="T59" fmla="*/ 76 h 998"/>
                  <a:gd name="T60" fmla="*/ 963 w 1606"/>
                  <a:gd name="T61" fmla="*/ 28 h 998"/>
                  <a:gd name="T62" fmla="*/ 996 w 1606"/>
                  <a:gd name="T63" fmla="*/ 2 h 998"/>
                  <a:gd name="T64" fmla="*/ 1028 w 1606"/>
                  <a:gd name="T65" fmla="*/ 0 h 998"/>
                  <a:gd name="T66" fmla="*/ 1060 w 1606"/>
                  <a:gd name="T67" fmla="*/ 22 h 998"/>
                  <a:gd name="T68" fmla="*/ 1092 w 1606"/>
                  <a:gd name="T69" fmla="*/ 66 h 998"/>
                  <a:gd name="T70" fmla="*/ 1124 w 1606"/>
                  <a:gd name="T71" fmla="*/ 129 h 998"/>
                  <a:gd name="T72" fmla="*/ 1156 w 1606"/>
                  <a:gd name="T73" fmla="*/ 205 h 998"/>
                  <a:gd name="T74" fmla="*/ 1188 w 1606"/>
                  <a:gd name="T75" fmla="*/ 286 h 998"/>
                  <a:gd name="T76" fmla="*/ 1220 w 1606"/>
                  <a:gd name="T77" fmla="*/ 365 h 998"/>
                  <a:gd name="T78" fmla="*/ 1252 w 1606"/>
                  <a:gd name="T79" fmla="*/ 434 h 998"/>
                  <a:gd name="T80" fmla="*/ 1285 w 1606"/>
                  <a:gd name="T81" fmla="*/ 488 h 998"/>
                  <a:gd name="T82" fmla="*/ 1317 w 1606"/>
                  <a:gd name="T83" fmla="*/ 522 h 998"/>
                  <a:gd name="T84" fmla="*/ 1349 w 1606"/>
                  <a:gd name="T85" fmla="*/ 536 h 998"/>
                  <a:gd name="T86" fmla="*/ 1381 w 1606"/>
                  <a:gd name="T87" fmla="*/ 530 h 998"/>
                  <a:gd name="T88" fmla="*/ 1413 w 1606"/>
                  <a:gd name="T89" fmla="*/ 507 h 998"/>
                  <a:gd name="T90" fmla="*/ 1445 w 1606"/>
                  <a:gd name="T91" fmla="*/ 467 h 998"/>
                  <a:gd name="T92" fmla="*/ 1477 w 1606"/>
                  <a:gd name="T93" fmla="*/ 415 h 998"/>
                  <a:gd name="T94" fmla="*/ 1509 w 1606"/>
                  <a:gd name="T95" fmla="*/ 352 h 998"/>
                  <a:gd name="T96" fmla="*/ 1541 w 1606"/>
                  <a:gd name="T97" fmla="*/ 282 h 998"/>
                  <a:gd name="T98" fmla="*/ 1574 w 1606"/>
                  <a:gd name="T99" fmla="*/ 207 h 998"/>
                  <a:gd name="T100" fmla="*/ 1606 w 1606"/>
                  <a:gd name="T101" fmla="*/ 1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98">
                    <a:moveTo>
                      <a:pt x="0" y="919"/>
                    </a:moveTo>
                    <a:lnTo>
                      <a:pt x="32" y="836"/>
                    </a:lnTo>
                    <a:lnTo>
                      <a:pt x="64" y="757"/>
                    </a:lnTo>
                    <a:lnTo>
                      <a:pt x="96" y="684"/>
                    </a:lnTo>
                    <a:lnTo>
                      <a:pt x="128" y="620"/>
                    </a:lnTo>
                    <a:lnTo>
                      <a:pt x="161" y="568"/>
                    </a:lnTo>
                    <a:lnTo>
                      <a:pt x="193" y="531"/>
                    </a:lnTo>
                    <a:lnTo>
                      <a:pt x="225" y="513"/>
                    </a:lnTo>
                    <a:lnTo>
                      <a:pt x="257" y="516"/>
                    </a:lnTo>
                    <a:lnTo>
                      <a:pt x="289" y="542"/>
                    </a:lnTo>
                    <a:lnTo>
                      <a:pt x="321" y="591"/>
                    </a:lnTo>
                    <a:lnTo>
                      <a:pt x="353" y="657"/>
                    </a:lnTo>
                    <a:lnTo>
                      <a:pt x="385" y="735"/>
                    </a:lnTo>
                    <a:lnTo>
                      <a:pt x="417" y="816"/>
                    </a:lnTo>
                    <a:lnTo>
                      <a:pt x="450" y="890"/>
                    </a:lnTo>
                    <a:lnTo>
                      <a:pt x="482" y="949"/>
                    </a:lnTo>
                    <a:lnTo>
                      <a:pt x="514" y="987"/>
                    </a:lnTo>
                    <a:lnTo>
                      <a:pt x="546" y="998"/>
                    </a:lnTo>
                    <a:lnTo>
                      <a:pt x="578" y="984"/>
                    </a:lnTo>
                    <a:lnTo>
                      <a:pt x="610" y="945"/>
                    </a:lnTo>
                    <a:lnTo>
                      <a:pt x="642" y="885"/>
                    </a:lnTo>
                    <a:lnTo>
                      <a:pt x="674" y="808"/>
                    </a:lnTo>
                    <a:lnTo>
                      <a:pt x="707" y="718"/>
                    </a:lnTo>
                    <a:lnTo>
                      <a:pt x="739" y="620"/>
                    </a:lnTo>
                    <a:lnTo>
                      <a:pt x="771" y="517"/>
                    </a:lnTo>
                    <a:lnTo>
                      <a:pt x="803" y="414"/>
                    </a:lnTo>
                    <a:lnTo>
                      <a:pt x="835" y="315"/>
                    </a:lnTo>
                    <a:lnTo>
                      <a:pt x="867" y="223"/>
                    </a:lnTo>
                    <a:lnTo>
                      <a:pt x="899" y="142"/>
                    </a:lnTo>
                    <a:lnTo>
                      <a:pt x="931" y="76"/>
                    </a:lnTo>
                    <a:lnTo>
                      <a:pt x="963" y="28"/>
                    </a:lnTo>
                    <a:lnTo>
                      <a:pt x="996" y="2"/>
                    </a:lnTo>
                    <a:lnTo>
                      <a:pt x="1028" y="0"/>
                    </a:lnTo>
                    <a:lnTo>
                      <a:pt x="1060" y="22"/>
                    </a:lnTo>
                    <a:lnTo>
                      <a:pt x="1092" y="66"/>
                    </a:lnTo>
                    <a:lnTo>
                      <a:pt x="1124" y="129"/>
                    </a:lnTo>
                    <a:lnTo>
                      <a:pt x="1156" y="205"/>
                    </a:lnTo>
                    <a:lnTo>
                      <a:pt x="1188" y="286"/>
                    </a:lnTo>
                    <a:lnTo>
                      <a:pt x="1220" y="365"/>
                    </a:lnTo>
                    <a:lnTo>
                      <a:pt x="1252" y="434"/>
                    </a:lnTo>
                    <a:lnTo>
                      <a:pt x="1285" y="488"/>
                    </a:lnTo>
                    <a:lnTo>
                      <a:pt x="1317" y="522"/>
                    </a:lnTo>
                    <a:lnTo>
                      <a:pt x="1349" y="536"/>
                    </a:lnTo>
                    <a:lnTo>
                      <a:pt x="1381" y="530"/>
                    </a:lnTo>
                    <a:lnTo>
                      <a:pt x="1413" y="507"/>
                    </a:lnTo>
                    <a:lnTo>
                      <a:pt x="1445" y="467"/>
                    </a:lnTo>
                    <a:lnTo>
                      <a:pt x="1477" y="415"/>
                    </a:lnTo>
                    <a:lnTo>
                      <a:pt x="1509" y="352"/>
                    </a:lnTo>
                    <a:lnTo>
                      <a:pt x="1541" y="282"/>
                    </a:lnTo>
                    <a:lnTo>
                      <a:pt x="1574" y="207"/>
                    </a:lnTo>
                    <a:lnTo>
                      <a:pt x="1606" y="128"/>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6" name="Freeform 207">
                <a:extLst>
                  <a:ext uri="{FF2B5EF4-FFF2-40B4-BE49-F238E27FC236}">
                    <a16:creationId xmlns:a16="http://schemas.microsoft.com/office/drawing/2014/main" id="{390DB6E5-8917-016E-2465-28D9929D3964}"/>
                  </a:ext>
                </a:extLst>
              </p:cNvPr>
              <p:cNvSpPr>
                <a:spLocks/>
              </p:cNvSpPr>
              <p:nvPr/>
            </p:nvSpPr>
            <p:spPr bwMode="auto">
              <a:xfrm>
                <a:off x="487" y="2480"/>
                <a:ext cx="1606" cy="1161"/>
              </a:xfrm>
              <a:custGeom>
                <a:avLst/>
                <a:gdLst>
                  <a:gd name="T0" fmla="*/ 0 w 1606"/>
                  <a:gd name="T1" fmla="*/ 1009 h 1161"/>
                  <a:gd name="T2" fmla="*/ 32 w 1606"/>
                  <a:gd name="T3" fmla="*/ 927 h 1161"/>
                  <a:gd name="T4" fmla="*/ 64 w 1606"/>
                  <a:gd name="T5" fmla="*/ 848 h 1161"/>
                  <a:gd name="T6" fmla="*/ 96 w 1606"/>
                  <a:gd name="T7" fmla="*/ 775 h 1161"/>
                  <a:gd name="T8" fmla="*/ 128 w 1606"/>
                  <a:gd name="T9" fmla="*/ 710 h 1161"/>
                  <a:gd name="T10" fmla="*/ 161 w 1606"/>
                  <a:gd name="T11" fmla="*/ 656 h 1161"/>
                  <a:gd name="T12" fmla="*/ 193 w 1606"/>
                  <a:gd name="T13" fmla="*/ 616 h 1161"/>
                  <a:gd name="T14" fmla="*/ 225 w 1606"/>
                  <a:gd name="T15" fmla="*/ 594 h 1161"/>
                  <a:gd name="T16" fmla="*/ 257 w 1606"/>
                  <a:gd name="T17" fmla="*/ 592 h 1161"/>
                  <a:gd name="T18" fmla="*/ 289 w 1606"/>
                  <a:gd name="T19" fmla="*/ 614 h 1161"/>
                  <a:gd name="T20" fmla="*/ 321 w 1606"/>
                  <a:gd name="T21" fmla="*/ 658 h 1161"/>
                  <a:gd name="T22" fmla="*/ 353 w 1606"/>
                  <a:gd name="T23" fmla="*/ 723 h 1161"/>
                  <a:gd name="T24" fmla="*/ 385 w 1606"/>
                  <a:gd name="T25" fmla="*/ 804 h 1161"/>
                  <a:gd name="T26" fmla="*/ 417 w 1606"/>
                  <a:gd name="T27" fmla="*/ 894 h 1161"/>
                  <a:gd name="T28" fmla="*/ 450 w 1606"/>
                  <a:gd name="T29" fmla="*/ 982 h 1161"/>
                  <a:gd name="T30" fmla="*/ 482 w 1606"/>
                  <a:gd name="T31" fmla="*/ 1060 h 1161"/>
                  <a:gd name="T32" fmla="*/ 514 w 1606"/>
                  <a:gd name="T33" fmla="*/ 1119 h 1161"/>
                  <a:gd name="T34" fmla="*/ 546 w 1606"/>
                  <a:gd name="T35" fmla="*/ 1154 h 1161"/>
                  <a:gd name="T36" fmla="*/ 578 w 1606"/>
                  <a:gd name="T37" fmla="*/ 1161 h 1161"/>
                  <a:gd name="T38" fmla="*/ 610 w 1606"/>
                  <a:gd name="T39" fmla="*/ 1141 h 1161"/>
                  <a:gd name="T40" fmla="*/ 642 w 1606"/>
                  <a:gd name="T41" fmla="*/ 1096 h 1161"/>
                  <a:gd name="T42" fmla="*/ 674 w 1606"/>
                  <a:gd name="T43" fmla="*/ 1029 h 1161"/>
                  <a:gd name="T44" fmla="*/ 707 w 1606"/>
                  <a:gd name="T45" fmla="*/ 944 h 1161"/>
                  <a:gd name="T46" fmla="*/ 739 w 1606"/>
                  <a:gd name="T47" fmla="*/ 846 h 1161"/>
                  <a:gd name="T48" fmla="*/ 771 w 1606"/>
                  <a:gd name="T49" fmla="*/ 740 h 1161"/>
                  <a:gd name="T50" fmla="*/ 803 w 1606"/>
                  <a:gd name="T51" fmla="*/ 631 h 1161"/>
                  <a:gd name="T52" fmla="*/ 835 w 1606"/>
                  <a:gd name="T53" fmla="*/ 522 h 1161"/>
                  <a:gd name="T54" fmla="*/ 867 w 1606"/>
                  <a:gd name="T55" fmla="*/ 419 h 1161"/>
                  <a:gd name="T56" fmla="*/ 899 w 1606"/>
                  <a:gd name="T57" fmla="*/ 326 h 1161"/>
                  <a:gd name="T58" fmla="*/ 931 w 1606"/>
                  <a:gd name="T59" fmla="*/ 248 h 1161"/>
                  <a:gd name="T60" fmla="*/ 963 w 1606"/>
                  <a:gd name="T61" fmla="*/ 189 h 1161"/>
                  <a:gd name="T62" fmla="*/ 996 w 1606"/>
                  <a:gd name="T63" fmla="*/ 153 h 1161"/>
                  <a:gd name="T64" fmla="*/ 1028 w 1606"/>
                  <a:gd name="T65" fmla="*/ 142 h 1161"/>
                  <a:gd name="T66" fmla="*/ 1060 w 1606"/>
                  <a:gd name="T67" fmla="*/ 158 h 1161"/>
                  <a:gd name="T68" fmla="*/ 1092 w 1606"/>
                  <a:gd name="T69" fmla="*/ 199 h 1161"/>
                  <a:gd name="T70" fmla="*/ 1124 w 1606"/>
                  <a:gd name="T71" fmla="*/ 261 h 1161"/>
                  <a:gd name="T72" fmla="*/ 1156 w 1606"/>
                  <a:gd name="T73" fmla="*/ 335 h 1161"/>
                  <a:gd name="T74" fmla="*/ 1188 w 1606"/>
                  <a:gd name="T75" fmla="*/ 414 h 1161"/>
                  <a:gd name="T76" fmla="*/ 1220 w 1606"/>
                  <a:gd name="T77" fmla="*/ 488 h 1161"/>
                  <a:gd name="T78" fmla="*/ 1252 w 1606"/>
                  <a:gd name="T79" fmla="*/ 549 h 1161"/>
                  <a:gd name="T80" fmla="*/ 1285 w 1606"/>
                  <a:gd name="T81" fmla="*/ 590 h 1161"/>
                  <a:gd name="T82" fmla="*/ 1317 w 1606"/>
                  <a:gd name="T83" fmla="*/ 608 h 1161"/>
                  <a:gd name="T84" fmla="*/ 1349 w 1606"/>
                  <a:gd name="T85" fmla="*/ 603 h 1161"/>
                  <a:gd name="T86" fmla="*/ 1381 w 1606"/>
                  <a:gd name="T87" fmla="*/ 575 h 1161"/>
                  <a:gd name="T88" fmla="*/ 1413 w 1606"/>
                  <a:gd name="T89" fmla="*/ 527 h 1161"/>
                  <a:gd name="T90" fmla="*/ 1445 w 1606"/>
                  <a:gd name="T91" fmla="*/ 463 h 1161"/>
                  <a:gd name="T92" fmla="*/ 1477 w 1606"/>
                  <a:gd name="T93" fmla="*/ 385 h 1161"/>
                  <a:gd name="T94" fmla="*/ 1509 w 1606"/>
                  <a:gd name="T95" fmla="*/ 298 h 1161"/>
                  <a:gd name="T96" fmla="*/ 1541 w 1606"/>
                  <a:gd name="T97" fmla="*/ 203 h 1161"/>
                  <a:gd name="T98" fmla="*/ 1574 w 1606"/>
                  <a:gd name="T99" fmla="*/ 103 h 1161"/>
                  <a:gd name="T100" fmla="*/ 1606 w 1606"/>
                  <a:gd name="T101" fmla="*/ 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161">
                    <a:moveTo>
                      <a:pt x="0" y="1009"/>
                    </a:moveTo>
                    <a:lnTo>
                      <a:pt x="32" y="927"/>
                    </a:lnTo>
                    <a:lnTo>
                      <a:pt x="64" y="848"/>
                    </a:lnTo>
                    <a:lnTo>
                      <a:pt x="96" y="775"/>
                    </a:lnTo>
                    <a:lnTo>
                      <a:pt x="128" y="710"/>
                    </a:lnTo>
                    <a:lnTo>
                      <a:pt x="161" y="656"/>
                    </a:lnTo>
                    <a:lnTo>
                      <a:pt x="193" y="616"/>
                    </a:lnTo>
                    <a:lnTo>
                      <a:pt x="225" y="594"/>
                    </a:lnTo>
                    <a:lnTo>
                      <a:pt x="257" y="592"/>
                    </a:lnTo>
                    <a:lnTo>
                      <a:pt x="289" y="614"/>
                    </a:lnTo>
                    <a:lnTo>
                      <a:pt x="321" y="658"/>
                    </a:lnTo>
                    <a:lnTo>
                      <a:pt x="353" y="723"/>
                    </a:lnTo>
                    <a:lnTo>
                      <a:pt x="385" y="804"/>
                    </a:lnTo>
                    <a:lnTo>
                      <a:pt x="417" y="894"/>
                    </a:lnTo>
                    <a:lnTo>
                      <a:pt x="450" y="982"/>
                    </a:lnTo>
                    <a:lnTo>
                      <a:pt x="482" y="1060"/>
                    </a:lnTo>
                    <a:lnTo>
                      <a:pt x="514" y="1119"/>
                    </a:lnTo>
                    <a:lnTo>
                      <a:pt x="546" y="1154"/>
                    </a:lnTo>
                    <a:lnTo>
                      <a:pt x="578" y="1161"/>
                    </a:lnTo>
                    <a:lnTo>
                      <a:pt x="610" y="1141"/>
                    </a:lnTo>
                    <a:lnTo>
                      <a:pt x="642" y="1096"/>
                    </a:lnTo>
                    <a:lnTo>
                      <a:pt x="674" y="1029"/>
                    </a:lnTo>
                    <a:lnTo>
                      <a:pt x="707" y="944"/>
                    </a:lnTo>
                    <a:lnTo>
                      <a:pt x="739" y="846"/>
                    </a:lnTo>
                    <a:lnTo>
                      <a:pt x="771" y="740"/>
                    </a:lnTo>
                    <a:lnTo>
                      <a:pt x="803" y="631"/>
                    </a:lnTo>
                    <a:lnTo>
                      <a:pt x="835" y="522"/>
                    </a:lnTo>
                    <a:lnTo>
                      <a:pt x="867" y="419"/>
                    </a:lnTo>
                    <a:lnTo>
                      <a:pt x="899" y="326"/>
                    </a:lnTo>
                    <a:lnTo>
                      <a:pt x="931" y="248"/>
                    </a:lnTo>
                    <a:lnTo>
                      <a:pt x="963" y="189"/>
                    </a:lnTo>
                    <a:lnTo>
                      <a:pt x="996" y="153"/>
                    </a:lnTo>
                    <a:lnTo>
                      <a:pt x="1028" y="142"/>
                    </a:lnTo>
                    <a:lnTo>
                      <a:pt x="1060" y="158"/>
                    </a:lnTo>
                    <a:lnTo>
                      <a:pt x="1092" y="199"/>
                    </a:lnTo>
                    <a:lnTo>
                      <a:pt x="1124" y="261"/>
                    </a:lnTo>
                    <a:lnTo>
                      <a:pt x="1156" y="335"/>
                    </a:lnTo>
                    <a:lnTo>
                      <a:pt x="1188" y="414"/>
                    </a:lnTo>
                    <a:lnTo>
                      <a:pt x="1220" y="488"/>
                    </a:lnTo>
                    <a:lnTo>
                      <a:pt x="1252" y="549"/>
                    </a:lnTo>
                    <a:lnTo>
                      <a:pt x="1285" y="590"/>
                    </a:lnTo>
                    <a:lnTo>
                      <a:pt x="1317" y="608"/>
                    </a:lnTo>
                    <a:lnTo>
                      <a:pt x="1349" y="603"/>
                    </a:lnTo>
                    <a:lnTo>
                      <a:pt x="1381" y="575"/>
                    </a:lnTo>
                    <a:lnTo>
                      <a:pt x="1413" y="527"/>
                    </a:lnTo>
                    <a:lnTo>
                      <a:pt x="1445" y="463"/>
                    </a:lnTo>
                    <a:lnTo>
                      <a:pt x="1477" y="385"/>
                    </a:lnTo>
                    <a:lnTo>
                      <a:pt x="1509" y="298"/>
                    </a:lnTo>
                    <a:lnTo>
                      <a:pt x="1541" y="203"/>
                    </a:lnTo>
                    <a:lnTo>
                      <a:pt x="1574" y="10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7" name="Freeform 208">
                <a:extLst>
                  <a:ext uri="{FF2B5EF4-FFF2-40B4-BE49-F238E27FC236}">
                    <a16:creationId xmlns:a16="http://schemas.microsoft.com/office/drawing/2014/main" id="{38B9A491-4EC1-4D62-DDCB-53C323A453DD}"/>
                  </a:ext>
                </a:extLst>
              </p:cNvPr>
              <p:cNvSpPr>
                <a:spLocks/>
              </p:cNvSpPr>
              <p:nvPr/>
            </p:nvSpPr>
            <p:spPr bwMode="auto">
              <a:xfrm>
                <a:off x="487" y="2626"/>
                <a:ext cx="1606" cy="838"/>
              </a:xfrm>
              <a:custGeom>
                <a:avLst/>
                <a:gdLst>
                  <a:gd name="T0" fmla="*/ 0 w 1606"/>
                  <a:gd name="T1" fmla="*/ 735 h 838"/>
                  <a:gd name="T2" fmla="*/ 32 w 1606"/>
                  <a:gd name="T3" fmla="*/ 704 h 838"/>
                  <a:gd name="T4" fmla="*/ 64 w 1606"/>
                  <a:gd name="T5" fmla="*/ 676 h 838"/>
                  <a:gd name="T6" fmla="*/ 96 w 1606"/>
                  <a:gd name="T7" fmla="*/ 651 h 838"/>
                  <a:gd name="T8" fmla="*/ 128 w 1606"/>
                  <a:gd name="T9" fmla="*/ 631 h 838"/>
                  <a:gd name="T10" fmla="*/ 161 w 1606"/>
                  <a:gd name="T11" fmla="*/ 616 h 838"/>
                  <a:gd name="T12" fmla="*/ 193 w 1606"/>
                  <a:gd name="T13" fmla="*/ 608 h 838"/>
                  <a:gd name="T14" fmla="*/ 225 w 1606"/>
                  <a:gd name="T15" fmla="*/ 606 h 838"/>
                  <a:gd name="T16" fmla="*/ 257 w 1606"/>
                  <a:gd name="T17" fmla="*/ 611 h 838"/>
                  <a:gd name="T18" fmla="*/ 289 w 1606"/>
                  <a:gd name="T19" fmla="*/ 625 h 838"/>
                  <a:gd name="T20" fmla="*/ 321 w 1606"/>
                  <a:gd name="T21" fmla="*/ 646 h 838"/>
                  <a:gd name="T22" fmla="*/ 353 w 1606"/>
                  <a:gd name="T23" fmla="*/ 674 h 838"/>
                  <a:gd name="T24" fmla="*/ 385 w 1606"/>
                  <a:gd name="T25" fmla="*/ 707 h 838"/>
                  <a:gd name="T26" fmla="*/ 417 w 1606"/>
                  <a:gd name="T27" fmla="*/ 742 h 838"/>
                  <a:gd name="T28" fmla="*/ 450 w 1606"/>
                  <a:gd name="T29" fmla="*/ 776 h 838"/>
                  <a:gd name="T30" fmla="*/ 482 w 1606"/>
                  <a:gd name="T31" fmla="*/ 806 h 838"/>
                  <a:gd name="T32" fmla="*/ 514 w 1606"/>
                  <a:gd name="T33" fmla="*/ 828 h 838"/>
                  <a:gd name="T34" fmla="*/ 546 w 1606"/>
                  <a:gd name="T35" fmla="*/ 838 h 838"/>
                  <a:gd name="T36" fmla="*/ 578 w 1606"/>
                  <a:gd name="T37" fmla="*/ 835 h 838"/>
                  <a:gd name="T38" fmla="*/ 610 w 1606"/>
                  <a:gd name="T39" fmla="*/ 815 h 838"/>
                  <a:gd name="T40" fmla="*/ 642 w 1606"/>
                  <a:gd name="T41" fmla="*/ 777 h 838"/>
                  <a:gd name="T42" fmla="*/ 674 w 1606"/>
                  <a:gd name="T43" fmla="*/ 724 h 838"/>
                  <a:gd name="T44" fmla="*/ 707 w 1606"/>
                  <a:gd name="T45" fmla="*/ 655 h 838"/>
                  <a:gd name="T46" fmla="*/ 739 w 1606"/>
                  <a:gd name="T47" fmla="*/ 574 h 838"/>
                  <a:gd name="T48" fmla="*/ 771 w 1606"/>
                  <a:gd name="T49" fmla="*/ 483 h 838"/>
                  <a:gd name="T50" fmla="*/ 803 w 1606"/>
                  <a:gd name="T51" fmla="*/ 388 h 838"/>
                  <a:gd name="T52" fmla="*/ 835 w 1606"/>
                  <a:gd name="T53" fmla="*/ 294 h 838"/>
                  <a:gd name="T54" fmla="*/ 867 w 1606"/>
                  <a:gd name="T55" fmla="*/ 205 h 838"/>
                  <a:gd name="T56" fmla="*/ 899 w 1606"/>
                  <a:gd name="T57" fmla="*/ 127 h 838"/>
                  <a:gd name="T58" fmla="*/ 931 w 1606"/>
                  <a:gd name="T59" fmla="*/ 65 h 838"/>
                  <a:gd name="T60" fmla="*/ 963 w 1606"/>
                  <a:gd name="T61" fmla="*/ 21 h 838"/>
                  <a:gd name="T62" fmla="*/ 996 w 1606"/>
                  <a:gd name="T63" fmla="*/ 0 h 838"/>
                  <a:gd name="T64" fmla="*/ 1028 w 1606"/>
                  <a:gd name="T65" fmla="*/ 2 h 838"/>
                  <a:gd name="T66" fmla="*/ 1060 w 1606"/>
                  <a:gd name="T67" fmla="*/ 26 h 838"/>
                  <a:gd name="T68" fmla="*/ 1092 w 1606"/>
                  <a:gd name="T69" fmla="*/ 68 h 838"/>
                  <a:gd name="T70" fmla="*/ 1124 w 1606"/>
                  <a:gd name="T71" fmla="*/ 124 h 838"/>
                  <a:gd name="T72" fmla="*/ 1156 w 1606"/>
                  <a:gd name="T73" fmla="*/ 187 h 838"/>
                  <a:gd name="T74" fmla="*/ 1188 w 1606"/>
                  <a:gd name="T75" fmla="*/ 250 h 838"/>
                  <a:gd name="T76" fmla="*/ 1220 w 1606"/>
                  <a:gd name="T77" fmla="*/ 309 h 838"/>
                  <a:gd name="T78" fmla="*/ 1252 w 1606"/>
                  <a:gd name="T79" fmla="*/ 357 h 838"/>
                  <a:gd name="T80" fmla="*/ 1285 w 1606"/>
                  <a:gd name="T81" fmla="*/ 392 h 838"/>
                  <a:gd name="T82" fmla="*/ 1317 w 1606"/>
                  <a:gd name="T83" fmla="*/ 412 h 838"/>
                  <a:gd name="T84" fmla="*/ 1349 w 1606"/>
                  <a:gd name="T85" fmla="*/ 419 h 838"/>
                  <a:gd name="T86" fmla="*/ 1381 w 1606"/>
                  <a:gd name="T87" fmla="*/ 413 h 838"/>
                  <a:gd name="T88" fmla="*/ 1413 w 1606"/>
                  <a:gd name="T89" fmla="*/ 396 h 838"/>
                  <a:gd name="T90" fmla="*/ 1445 w 1606"/>
                  <a:gd name="T91" fmla="*/ 369 h 838"/>
                  <a:gd name="T92" fmla="*/ 1477 w 1606"/>
                  <a:gd name="T93" fmla="*/ 335 h 838"/>
                  <a:gd name="T94" fmla="*/ 1509 w 1606"/>
                  <a:gd name="T95" fmla="*/ 296 h 838"/>
                  <a:gd name="T96" fmla="*/ 1541 w 1606"/>
                  <a:gd name="T97" fmla="*/ 252 h 838"/>
                  <a:gd name="T98" fmla="*/ 1574 w 1606"/>
                  <a:gd name="T99" fmla="*/ 205 h 838"/>
                  <a:gd name="T100" fmla="*/ 1606 w 1606"/>
                  <a:gd name="T101" fmla="*/ 156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38">
                    <a:moveTo>
                      <a:pt x="0" y="735"/>
                    </a:moveTo>
                    <a:lnTo>
                      <a:pt x="32" y="704"/>
                    </a:lnTo>
                    <a:lnTo>
                      <a:pt x="64" y="676"/>
                    </a:lnTo>
                    <a:lnTo>
                      <a:pt x="96" y="651"/>
                    </a:lnTo>
                    <a:lnTo>
                      <a:pt x="128" y="631"/>
                    </a:lnTo>
                    <a:lnTo>
                      <a:pt x="161" y="616"/>
                    </a:lnTo>
                    <a:lnTo>
                      <a:pt x="193" y="608"/>
                    </a:lnTo>
                    <a:lnTo>
                      <a:pt x="225" y="606"/>
                    </a:lnTo>
                    <a:lnTo>
                      <a:pt x="257" y="611"/>
                    </a:lnTo>
                    <a:lnTo>
                      <a:pt x="289" y="625"/>
                    </a:lnTo>
                    <a:lnTo>
                      <a:pt x="321" y="646"/>
                    </a:lnTo>
                    <a:lnTo>
                      <a:pt x="353" y="674"/>
                    </a:lnTo>
                    <a:lnTo>
                      <a:pt x="385" y="707"/>
                    </a:lnTo>
                    <a:lnTo>
                      <a:pt x="417" y="742"/>
                    </a:lnTo>
                    <a:lnTo>
                      <a:pt x="450" y="776"/>
                    </a:lnTo>
                    <a:lnTo>
                      <a:pt x="482" y="806"/>
                    </a:lnTo>
                    <a:lnTo>
                      <a:pt x="514" y="828"/>
                    </a:lnTo>
                    <a:lnTo>
                      <a:pt x="546" y="838"/>
                    </a:lnTo>
                    <a:lnTo>
                      <a:pt x="578" y="835"/>
                    </a:lnTo>
                    <a:lnTo>
                      <a:pt x="610" y="815"/>
                    </a:lnTo>
                    <a:lnTo>
                      <a:pt x="642" y="777"/>
                    </a:lnTo>
                    <a:lnTo>
                      <a:pt x="674" y="724"/>
                    </a:lnTo>
                    <a:lnTo>
                      <a:pt x="707" y="655"/>
                    </a:lnTo>
                    <a:lnTo>
                      <a:pt x="739" y="574"/>
                    </a:lnTo>
                    <a:lnTo>
                      <a:pt x="771" y="483"/>
                    </a:lnTo>
                    <a:lnTo>
                      <a:pt x="803" y="388"/>
                    </a:lnTo>
                    <a:lnTo>
                      <a:pt x="835" y="294"/>
                    </a:lnTo>
                    <a:lnTo>
                      <a:pt x="867" y="205"/>
                    </a:lnTo>
                    <a:lnTo>
                      <a:pt x="899" y="127"/>
                    </a:lnTo>
                    <a:lnTo>
                      <a:pt x="931" y="65"/>
                    </a:lnTo>
                    <a:lnTo>
                      <a:pt x="963" y="21"/>
                    </a:lnTo>
                    <a:lnTo>
                      <a:pt x="996" y="0"/>
                    </a:lnTo>
                    <a:lnTo>
                      <a:pt x="1028" y="2"/>
                    </a:lnTo>
                    <a:lnTo>
                      <a:pt x="1060" y="26"/>
                    </a:lnTo>
                    <a:lnTo>
                      <a:pt x="1092" y="68"/>
                    </a:lnTo>
                    <a:lnTo>
                      <a:pt x="1124" y="124"/>
                    </a:lnTo>
                    <a:lnTo>
                      <a:pt x="1156" y="187"/>
                    </a:lnTo>
                    <a:lnTo>
                      <a:pt x="1188" y="250"/>
                    </a:lnTo>
                    <a:lnTo>
                      <a:pt x="1220" y="309"/>
                    </a:lnTo>
                    <a:lnTo>
                      <a:pt x="1252" y="357"/>
                    </a:lnTo>
                    <a:lnTo>
                      <a:pt x="1285" y="392"/>
                    </a:lnTo>
                    <a:lnTo>
                      <a:pt x="1317" y="412"/>
                    </a:lnTo>
                    <a:lnTo>
                      <a:pt x="1349" y="419"/>
                    </a:lnTo>
                    <a:lnTo>
                      <a:pt x="1381" y="413"/>
                    </a:lnTo>
                    <a:lnTo>
                      <a:pt x="1413" y="396"/>
                    </a:lnTo>
                    <a:lnTo>
                      <a:pt x="1445" y="369"/>
                    </a:lnTo>
                    <a:lnTo>
                      <a:pt x="1477" y="335"/>
                    </a:lnTo>
                    <a:lnTo>
                      <a:pt x="1509" y="296"/>
                    </a:lnTo>
                    <a:lnTo>
                      <a:pt x="1541" y="252"/>
                    </a:lnTo>
                    <a:lnTo>
                      <a:pt x="1574" y="205"/>
                    </a:lnTo>
                    <a:lnTo>
                      <a:pt x="1606" y="15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8" name="Freeform 209">
                <a:extLst>
                  <a:ext uri="{FF2B5EF4-FFF2-40B4-BE49-F238E27FC236}">
                    <a16:creationId xmlns:a16="http://schemas.microsoft.com/office/drawing/2014/main" id="{98013300-92DD-F749-C803-3D6FB21DDFAB}"/>
                  </a:ext>
                </a:extLst>
              </p:cNvPr>
              <p:cNvSpPr>
                <a:spLocks/>
              </p:cNvSpPr>
              <p:nvPr/>
            </p:nvSpPr>
            <p:spPr bwMode="auto">
              <a:xfrm>
                <a:off x="487" y="2751"/>
                <a:ext cx="1606" cy="690"/>
              </a:xfrm>
              <a:custGeom>
                <a:avLst/>
                <a:gdLst>
                  <a:gd name="T0" fmla="*/ 0 w 1606"/>
                  <a:gd name="T1" fmla="*/ 690 h 690"/>
                  <a:gd name="T2" fmla="*/ 32 w 1606"/>
                  <a:gd name="T3" fmla="*/ 674 h 690"/>
                  <a:gd name="T4" fmla="*/ 64 w 1606"/>
                  <a:gd name="T5" fmla="*/ 660 h 690"/>
                  <a:gd name="T6" fmla="*/ 96 w 1606"/>
                  <a:gd name="T7" fmla="*/ 647 h 690"/>
                  <a:gd name="T8" fmla="*/ 128 w 1606"/>
                  <a:gd name="T9" fmla="*/ 636 h 690"/>
                  <a:gd name="T10" fmla="*/ 161 w 1606"/>
                  <a:gd name="T11" fmla="*/ 627 h 690"/>
                  <a:gd name="T12" fmla="*/ 193 w 1606"/>
                  <a:gd name="T13" fmla="*/ 620 h 690"/>
                  <a:gd name="T14" fmla="*/ 225 w 1606"/>
                  <a:gd name="T15" fmla="*/ 615 h 690"/>
                  <a:gd name="T16" fmla="*/ 257 w 1606"/>
                  <a:gd name="T17" fmla="*/ 613 h 690"/>
                  <a:gd name="T18" fmla="*/ 289 w 1606"/>
                  <a:gd name="T19" fmla="*/ 613 h 690"/>
                  <a:gd name="T20" fmla="*/ 321 w 1606"/>
                  <a:gd name="T21" fmla="*/ 616 h 690"/>
                  <a:gd name="T22" fmla="*/ 353 w 1606"/>
                  <a:gd name="T23" fmla="*/ 621 h 690"/>
                  <a:gd name="T24" fmla="*/ 385 w 1606"/>
                  <a:gd name="T25" fmla="*/ 629 h 690"/>
                  <a:gd name="T26" fmla="*/ 417 w 1606"/>
                  <a:gd name="T27" fmla="*/ 638 h 690"/>
                  <a:gd name="T28" fmla="*/ 450 w 1606"/>
                  <a:gd name="T29" fmla="*/ 647 h 690"/>
                  <a:gd name="T30" fmla="*/ 482 w 1606"/>
                  <a:gd name="T31" fmla="*/ 656 h 690"/>
                  <a:gd name="T32" fmla="*/ 514 w 1606"/>
                  <a:gd name="T33" fmla="*/ 662 h 690"/>
                  <a:gd name="T34" fmla="*/ 546 w 1606"/>
                  <a:gd name="T35" fmla="*/ 663 h 690"/>
                  <a:gd name="T36" fmla="*/ 578 w 1606"/>
                  <a:gd name="T37" fmla="*/ 656 h 690"/>
                  <a:gd name="T38" fmla="*/ 610 w 1606"/>
                  <a:gd name="T39" fmla="*/ 638 h 690"/>
                  <a:gd name="T40" fmla="*/ 642 w 1606"/>
                  <a:gd name="T41" fmla="*/ 606 h 690"/>
                  <a:gd name="T42" fmla="*/ 674 w 1606"/>
                  <a:gd name="T43" fmla="*/ 557 h 690"/>
                  <a:gd name="T44" fmla="*/ 707 w 1606"/>
                  <a:gd name="T45" fmla="*/ 492 h 690"/>
                  <a:gd name="T46" fmla="*/ 739 w 1606"/>
                  <a:gd name="T47" fmla="*/ 415 h 690"/>
                  <a:gd name="T48" fmla="*/ 771 w 1606"/>
                  <a:gd name="T49" fmla="*/ 329 h 690"/>
                  <a:gd name="T50" fmla="*/ 803 w 1606"/>
                  <a:gd name="T51" fmla="*/ 244 h 690"/>
                  <a:gd name="T52" fmla="*/ 835 w 1606"/>
                  <a:gd name="T53" fmla="*/ 165 h 690"/>
                  <a:gd name="T54" fmla="*/ 867 w 1606"/>
                  <a:gd name="T55" fmla="*/ 100 h 690"/>
                  <a:gd name="T56" fmla="*/ 899 w 1606"/>
                  <a:gd name="T57" fmla="*/ 52 h 690"/>
                  <a:gd name="T58" fmla="*/ 931 w 1606"/>
                  <a:gd name="T59" fmla="*/ 20 h 690"/>
                  <a:gd name="T60" fmla="*/ 963 w 1606"/>
                  <a:gd name="T61" fmla="*/ 4 h 690"/>
                  <a:gd name="T62" fmla="*/ 996 w 1606"/>
                  <a:gd name="T63" fmla="*/ 0 h 690"/>
                  <a:gd name="T64" fmla="*/ 1028 w 1606"/>
                  <a:gd name="T65" fmla="*/ 5 h 690"/>
                  <a:gd name="T66" fmla="*/ 1060 w 1606"/>
                  <a:gd name="T67" fmla="*/ 16 h 690"/>
                  <a:gd name="T68" fmla="*/ 1092 w 1606"/>
                  <a:gd name="T69" fmla="*/ 30 h 690"/>
                  <a:gd name="T70" fmla="*/ 1124 w 1606"/>
                  <a:gd name="T71" fmla="*/ 45 h 690"/>
                  <a:gd name="T72" fmla="*/ 1156 w 1606"/>
                  <a:gd name="T73" fmla="*/ 59 h 690"/>
                  <a:gd name="T74" fmla="*/ 1188 w 1606"/>
                  <a:gd name="T75" fmla="*/ 72 h 690"/>
                  <a:gd name="T76" fmla="*/ 1220 w 1606"/>
                  <a:gd name="T77" fmla="*/ 83 h 690"/>
                  <a:gd name="T78" fmla="*/ 1252 w 1606"/>
                  <a:gd name="T79" fmla="*/ 90 h 690"/>
                  <a:gd name="T80" fmla="*/ 1285 w 1606"/>
                  <a:gd name="T81" fmla="*/ 95 h 690"/>
                  <a:gd name="T82" fmla="*/ 1317 w 1606"/>
                  <a:gd name="T83" fmla="*/ 96 h 690"/>
                  <a:gd name="T84" fmla="*/ 1349 w 1606"/>
                  <a:gd name="T85" fmla="*/ 95 h 690"/>
                  <a:gd name="T86" fmla="*/ 1381 w 1606"/>
                  <a:gd name="T87" fmla="*/ 91 h 690"/>
                  <a:gd name="T88" fmla="*/ 1413 w 1606"/>
                  <a:gd name="T89" fmla="*/ 85 h 690"/>
                  <a:gd name="T90" fmla="*/ 1445 w 1606"/>
                  <a:gd name="T91" fmla="*/ 76 h 690"/>
                  <a:gd name="T92" fmla="*/ 1477 w 1606"/>
                  <a:gd name="T93" fmla="*/ 66 h 690"/>
                  <a:gd name="T94" fmla="*/ 1509 w 1606"/>
                  <a:gd name="T95" fmla="*/ 53 h 690"/>
                  <a:gd name="T96" fmla="*/ 1541 w 1606"/>
                  <a:gd name="T97" fmla="*/ 39 h 690"/>
                  <a:gd name="T98" fmla="*/ 1574 w 1606"/>
                  <a:gd name="T99" fmla="*/ 24 h 690"/>
                  <a:gd name="T100" fmla="*/ 1606 w 1606"/>
                  <a:gd name="T101" fmla="*/ 7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90">
                    <a:moveTo>
                      <a:pt x="0" y="690"/>
                    </a:moveTo>
                    <a:lnTo>
                      <a:pt x="32" y="674"/>
                    </a:lnTo>
                    <a:lnTo>
                      <a:pt x="64" y="660"/>
                    </a:lnTo>
                    <a:lnTo>
                      <a:pt x="96" y="647"/>
                    </a:lnTo>
                    <a:lnTo>
                      <a:pt x="128" y="636"/>
                    </a:lnTo>
                    <a:lnTo>
                      <a:pt x="161" y="627"/>
                    </a:lnTo>
                    <a:lnTo>
                      <a:pt x="193" y="620"/>
                    </a:lnTo>
                    <a:lnTo>
                      <a:pt x="225" y="615"/>
                    </a:lnTo>
                    <a:lnTo>
                      <a:pt x="257" y="613"/>
                    </a:lnTo>
                    <a:lnTo>
                      <a:pt x="289" y="613"/>
                    </a:lnTo>
                    <a:lnTo>
                      <a:pt x="321" y="616"/>
                    </a:lnTo>
                    <a:lnTo>
                      <a:pt x="353" y="621"/>
                    </a:lnTo>
                    <a:lnTo>
                      <a:pt x="385" y="629"/>
                    </a:lnTo>
                    <a:lnTo>
                      <a:pt x="417" y="638"/>
                    </a:lnTo>
                    <a:lnTo>
                      <a:pt x="450" y="647"/>
                    </a:lnTo>
                    <a:lnTo>
                      <a:pt x="482" y="656"/>
                    </a:lnTo>
                    <a:lnTo>
                      <a:pt x="514" y="662"/>
                    </a:lnTo>
                    <a:lnTo>
                      <a:pt x="546" y="663"/>
                    </a:lnTo>
                    <a:lnTo>
                      <a:pt x="578" y="656"/>
                    </a:lnTo>
                    <a:lnTo>
                      <a:pt x="610" y="638"/>
                    </a:lnTo>
                    <a:lnTo>
                      <a:pt x="642" y="606"/>
                    </a:lnTo>
                    <a:lnTo>
                      <a:pt x="674" y="557"/>
                    </a:lnTo>
                    <a:lnTo>
                      <a:pt x="707" y="492"/>
                    </a:lnTo>
                    <a:lnTo>
                      <a:pt x="739" y="415"/>
                    </a:lnTo>
                    <a:lnTo>
                      <a:pt x="771" y="329"/>
                    </a:lnTo>
                    <a:lnTo>
                      <a:pt x="803" y="244"/>
                    </a:lnTo>
                    <a:lnTo>
                      <a:pt x="835" y="165"/>
                    </a:lnTo>
                    <a:lnTo>
                      <a:pt x="867" y="100"/>
                    </a:lnTo>
                    <a:lnTo>
                      <a:pt x="899" y="52"/>
                    </a:lnTo>
                    <a:lnTo>
                      <a:pt x="931" y="20"/>
                    </a:lnTo>
                    <a:lnTo>
                      <a:pt x="963" y="4"/>
                    </a:lnTo>
                    <a:lnTo>
                      <a:pt x="996" y="0"/>
                    </a:lnTo>
                    <a:lnTo>
                      <a:pt x="1028" y="5"/>
                    </a:lnTo>
                    <a:lnTo>
                      <a:pt x="1060" y="16"/>
                    </a:lnTo>
                    <a:lnTo>
                      <a:pt x="1092" y="30"/>
                    </a:lnTo>
                    <a:lnTo>
                      <a:pt x="1124" y="45"/>
                    </a:lnTo>
                    <a:lnTo>
                      <a:pt x="1156" y="59"/>
                    </a:lnTo>
                    <a:lnTo>
                      <a:pt x="1188" y="72"/>
                    </a:lnTo>
                    <a:lnTo>
                      <a:pt x="1220" y="83"/>
                    </a:lnTo>
                    <a:lnTo>
                      <a:pt x="1252" y="90"/>
                    </a:lnTo>
                    <a:lnTo>
                      <a:pt x="1285" y="95"/>
                    </a:lnTo>
                    <a:lnTo>
                      <a:pt x="1317" y="96"/>
                    </a:lnTo>
                    <a:lnTo>
                      <a:pt x="1349" y="95"/>
                    </a:lnTo>
                    <a:lnTo>
                      <a:pt x="1381" y="91"/>
                    </a:lnTo>
                    <a:lnTo>
                      <a:pt x="1413" y="85"/>
                    </a:lnTo>
                    <a:lnTo>
                      <a:pt x="1445" y="76"/>
                    </a:lnTo>
                    <a:lnTo>
                      <a:pt x="1477" y="66"/>
                    </a:lnTo>
                    <a:lnTo>
                      <a:pt x="1509" y="53"/>
                    </a:lnTo>
                    <a:lnTo>
                      <a:pt x="1541" y="39"/>
                    </a:lnTo>
                    <a:lnTo>
                      <a:pt x="1574" y="24"/>
                    </a:lnTo>
                    <a:lnTo>
                      <a:pt x="1606" y="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89" name="Freeform 210">
                <a:extLst>
                  <a:ext uri="{FF2B5EF4-FFF2-40B4-BE49-F238E27FC236}">
                    <a16:creationId xmlns:a16="http://schemas.microsoft.com/office/drawing/2014/main" id="{E1DF9986-1BFB-8805-482C-1E28CA5922E4}"/>
                  </a:ext>
                </a:extLst>
              </p:cNvPr>
              <p:cNvSpPr>
                <a:spLocks/>
              </p:cNvSpPr>
              <p:nvPr/>
            </p:nvSpPr>
            <p:spPr bwMode="auto">
              <a:xfrm>
                <a:off x="487" y="2476"/>
                <a:ext cx="1606" cy="1273"/>
              </a:xfrm>
              <a:custGeom>
                <a:avLst/>
                <a:gdLst>
                  <a:gd name="T0" fmla="*/ 0 w 1606"/>
                  <a:gd name="T1" fmla="*/ 1056 h 1273"/>
                  <a:gd name="T2" fmla="*/ 32 w 1606"/>
                  <a:gd name="T3" fmla="*/ 974 h 1273"/>
                  <a:gd name="T4" fmla="*/ 64 w 1606"/>
                  <a:gd name="T5" fmla="*/ 894 h 1273"/>
                  <a:gd name="T6" fmla="*/ 96 w 1606"/>
                  <a:gd name="T7" fmla="*/ 819 h 1273"/>
                  <a:gd name="T8" fmla="*/ 128 w 1606"/>
                  <a:gd name="T9" fmla="*/ 749 h 1273"/>
                  <a:gd name="T10" fmla="*/ 161 w 1606"/>
                  <a:gd name="T11" fmla="*/ 687 h 1273"/>
                  <a:gd name="T12" fmla="*/ 193 w 1606"/>
                  <a:gd name="T13" fmla="*/ 637 h 1273"/>
                  <a:gd name="T14" fmla="*/ 225 w 1606"/>
                  <a:gd name="T15" fmla="*/ 601 h 1273"/>
                  <a:gd name="T16" fmla="*/ 257 w 1606"/>
                  <a:gd name="T17" fmla="*/ 584 h 1273"/>
                  <a:gd name="T18" fmla="*/ 289 w 1606"/>
                  <a:gd name="T19" fmla="*/ 588 h 1273"/>
                  <a:gd name="T20" fmla="*/ 321 w 1606"/>
                  <a:gd name="T21" fmla="*/ 617 h 1273"/>
                  <a:gd name="T22" fmla="*/ 353 w 1606"/>
                  <a:gd name="T23" fmla="*/ 671 h 1273"/>
                  <a:gd name="T24" fmla="*/ 385 w 1606"/>
                  <a:gd name="T25" fmla="*/ 749 h 1273"/>
                  <a:gd name="T26" fmla="*/ 417 w 1606"/>
                  <a:gd name="T27" fmla="*/ 845 h 1273"/>
                  <a:gd name="T28" fmla="*/ 450 w 1606"/>
                  <a:gd name="T29" fmla="*/ 952 h 1273"/>
                  <a:gd name="T30" fmla="*/ 482 w 1606"/>
                  <a:gd name="T31" fmla="*/ 1059 h 1273"/>
                  <a:gd name="T32" fmla="*/ 514 w 1606"/>
                  <a:gd name="T33" fmla="*/ 1154 h 1273"/>
                  <a:gd name="T34" fmla="*/ 546 w 1606"/>
                  <a:gd name="T35" fmla="*/ 1226 h 1273"/>
                  <a:gd name="T36" fmla="*/ 578 w 1606"/>
                  <a:gd name="T37" fmla="*/ 1267 h 1273"/>
                  <a:gd name="T38" fmla="*/ 610 w 1606"/>
                  <a:gd name="T39" fmla="*/ 1273 h 1273"/>
                  <a:gd name="T40" fmla="*/ 642 w 1606"/>
                  <a:gd name="T41" fmla="*/ 1244 h 1273"/>
                  <a:gd name="T42" fmla="*/ 674 w 1606"/>
                  <a:gd name="T43" fmla="*/ 1181 h 1273"/>
                  <a:gd name="T44" fmla="*/ 707 w 1606"/>
                  <a:gd name="T45" fmla="*/ 1089 h 1273"/>
                  <a:gd name="T46" fmla="*/ 739 w 1606"/>
                  <a:gd name="T47" fmla="*/ 974 h 1273"/>
                  <a:gd name="T48" fmla="*/ 771 w 1606"/>
                  <a:gd name="T49" fmla="*/ 842 h 1273"/>
                  <a:gd name="T50" fmla="*/ 803 w 1606"/>
                  <a:gd name="T51" fmla="*/ 701 h 1273"/>
                  <a:gd name="T52" fmla="*/ 835 w 1606"/>
                  <a:gd name="T53" fmla="*/ 557 h 1273"/>
                  <a:gd name="T54" fmla="*/ 867 w 1606"/>
                  <a:gd name="T55" fmla="*/ 418 h 1273"/>
                  <a:gd name="T56" fmla="*/ 899 w 1606"/>
                  <a:gd name="T57" fmla="*/ 290 h 1273"/>
                  <a:gd name="T58" fmla="*/ 931 w 1606"/>
                  <a:gd name="T59" fmla="*/ 179 h 1273"/>
                  <a:gd name="T60" fmla="*/ 963 w 1606"/>
                  <a:gd name="T61" fmla="*/ 91 h 1273"/>
                  <a:gd name="T62" fmla="*/ 996 w 1606"/>
                  <a:gd name="T63" fmla="*/ 30 h 1273"/>
                  <a:gd name="T64" fmla="*/ 1028 w 1606"/>
                  <a:gd name="T65" fmla="*/ 0 h 1273"/>
                  <a:gd name="T66" fmla="*/ 1060 w 1606"/>
                  <a:gd name="T67" fmla="*/ 1 h 1273"/>
                  <a:gd name="T68" fmla="*/ 1092 w 1606"/>
                  <a:gd name="T69" fmla="*/ 32 h 1273"/>
                  <a:gd name="T70" fmla="*/ 1124 w 1606"/>
                  <a:gd name="T71" fmla="*/ 88 h 1273"/>
                  <a:gd name="T72" fmla="*/ 1156 w 1606"/>
                  <a:gd name="T73" fmla="*/ 162 h 1273"/>
                  <a:gd name="T74" fmla="*/ 1188 w 1606"/>
                  <a:gd name="T75" fmla="*/ 246 h 1273"/>
                  <a:gd name="T76" fmla="*/ 1220 w 1606"/>
                  <a:gd name="T77" fmla="*/ 331 h 1273"/>
                  <a:gd name="T78" fmla="*/ 1252 w 1606"/>
                  <a:gd name="T79" fmla="*/ 407 h 1273"/>
                  <a:gd name="T80" fmla="*/ 1285 w 1606"/>
                  <a:gd name="T81" fmla="*/ 468 h 1273"/>
                  <a:gd name="T82" fmla="*/ 1317 w 1606"/>
                  <a:gd name="T83" fmla="*/ 511 h 1273"/>
                  <a:gd name="T84" fmla="*/ 1349 w 1606"/>
                  <a:gd name="T85" fmla="*/ 534 h 1273"/>
                  <a:gd name="T86" fmla="*/ 1381 w 1606"/>
                  <a:gd name="T87" fmla="*/ 536 h 1273"/>
                  <a:gd name="T88" fmla="*/ 1413 w 1606"/>
                  <a:gd name="T89" fmla="*/ 521 h 1273"/>
                  <a:gd name="T90" fmla="*/ 1445 w 1606"/>
                  <a:gd name="T91" fmla="*/ 490 h 1273"/>
                  <a:gd name="T92" fmla="*/ 1477 w 1606"/>
                  <a:gd name="T93" fmla="*/ 446 h 1273"/>
                  <a:gd name="T94" fmla="*/ 1509 w 1606"/>
                  <a:gd name="T95" fmla="*/ 391 h 1273"/>
                  <a:gd name="T96" fmla="*/ 1541 w 1606"/>
                  <a:gd name="T97" fmla="*/ 329 h 1273"/>
                  <a:gd name="T98" fmla="*/ 1574 w 1606"/>
                  <a:gd name="T99" fmla="*/ 261 h 1273"/>
                  <a:gd name="T100" fmla="*/ 1606 w 1606"/>
                  <a:gd name="T101" fmla="*/ 190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273">
                    <a:moveTo>
                      <a:pt x="0" y="1056"/>
                    </a:moveTo>
                    <a:lnTo>
                      <a:pt x="32" y="974"/>
                    </a:lnTo>
                    <a:lnTo>
                      <a:pt x="64" y="894"/>
                    </a:lnTo>
                    <a:lnTo>
                      <a:pt x="96" y="819"/>
                    </a:lnTo>
                    <a:lnTo>
                      <a:pt x="128" y="749"/>
                    </a:lnTo>
                    <a:lnTo>
                      <a:pt x="161" y="687"/>
                    </a:lnTo>
                    <a:lnTo>
                      <a:pt x="193" y="637"/>
                    </a:lnTo>
                    <a:lnTo>
                      <a:pt x="225" y="601"/>
                    </a:lnTo>
                    <a:lnTo>
                      <a:pt x="257" y="584"/>
                    </a:lnTo>
                    <a:lnTo>
                      <a:pt x="289" y="588"/>
                    </a:lnTo>
                    <a:lnTo>
                      <a:pt x="321" y="617"/>
                    </a:lnTo>
                    <a:lnTo>
                      <a:pt x="353" y="671"/>
                    </a:lnTo>
                    <a:lnTo>
                      <a:pt x="385" y="749"/>
                    </a:lnTo>
                    <a:lnTo>
                      <a:pt x="417" y="845"/>
                    </a:lnTo>
                    <a:lnTo>
                      <a:pt x="450" y="952"/>
                    </a:lnTo>
                    <a:lnTo>
                      <a:pt x="482" y="1059"/>
                    </a:lnTo>
                    <a:lnTo>
                      <a:pt x="514" y="1154"/>
                    </a:lnTo>
                    <a:lnTo>
                      <a:pt x="546" y="1226"/>
                    </a:lnTo>
                    <a:lnTo>
                      <a:pt x="578" y="1267"/>
                    </a:lnTo>
                    <a:lnTo>
                      <a:pt x="610" y="1273"/>
                    </a:lnTo>
                    <a:lnTo>
                      <a:pt x="642" y="1244"/>
                    </a:lnTo>
                    <a:lnTo>
                      <a:pt x="674" y="1181"/>
                    </a:lnTo>
                    <a:lnTo>
                      <a:pt x="707" y="1089"/>
                    </a:lnTo>
                    <a:lnTo>
                      <a:pt x="739" y="974"/>
                    </a:lnTo>
                    <a:lnTo>
                      <a:pt x="771" y="842"/>
                    </a:lnTo>
                    <a:lnTo>
                      <a:pt x="803" y="701"/>
                    </a:lnTo>
                    <a:lnTo>
                      <a:pt x="835" y="557"/>
                    </a:lnTo>
                    <a:lnTo>
                      <a:pt x="867" y="418"/>
                    </a:lnTo>
                    <a:lnTo>
                      <a:pt x="899" y="290"/>
                    </a:lnTo>
                    <a:lnTo>
                      <a:pt x="931" y="179"/>
                    </a:lnTo>
                    <a:lnTo>
                      <a:pt x="963" y="91"/>
                    </a:lnTo>
                    <a:lnTo>
                      <a:pt x="996" y="30"/>
                    </a:lnTo>
                    <a:lnTo>
                      <a:pt x="1028" y="0"/>
                    </a:lnTo>
                    <a:lnTo>
                      <a:pt x="1060" y="1"/>
                    </a:lnTo>
                    <a:lnTo>
                      <a:pt x="1092" y="32"/>
                    </a:lnTo>
                    <a:lnTo>
                      <a:pt x="1124" y="88"/>
                    </a:lnTo>
                    <a:lnTo>
                      <a:pt x="1156" y="162"/>
                    </a:lnTo>
                    <a:lnTo>
                      <a:pt x="1188" y="246"/>
                    </a:lnTo>
                    <a:lnTo>
                      <a:pt x="1220" y="331"/>
                    </a:lnTo>
                    <a:lnTo>
                      <a:pt x="1252" y="407"/>
                    </a:lnTo>
                    <a:lnTo>
                      <a:pt x="1285" y="468"/>
                    </a:lnTo>
                    <a:lnTo>
                      <a:pt x="1317" y="511"/>
                    </a:lnTo>
                    <a:lnTo>
                      <a:pt x="1349" y="534"/>
                    </a:lnTo>
                    <a:lnTo>
                      <a:pt x="1381" y="536"/>
                    </a:lnTo>
                    <a:lnTo>
                      <a:pt x="1413" y="521"/>
                    </a:lnTo>
                    <a:lnTo>
                      <a:pt x="1445" y="490"/>
                    </a:lnTo>
                    <a:lnTo>
                      <a:pt x="1477" y="446"/>
                    </a:lnTo>
                    <a:lnTo>
                      <a:pt x="1509" y="391"/>
                    </a:lnTo>
                    <a:lnTo>
                      <a:pt x="1541" y="329"/>
                    </a:lnTo>
                    <a:lnTo>
                      <a:pt x="1574" y="261"/>
                    </a:lnTo>
                    <a:lnTo>
                      <a:pt x="1606" y="19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0" name="Freeform 211">
                <a:extLst>
                  <a:ext uri="{FF2B5EF4-FFF2-40B4-BE49-F238E27FC236}">
                    <a16:creationId xmlns:a16="http://schemas.microsoft.com/office/drawing/2014/main" id="{7493113C-760E-5A66-F055-0CC1426D4E50}"/>
                  </a:ext>
                </a:extLst>
              </p:cNvPr>
              <p:cNvSpPr>
                <a:spLocks/>
              </p:cNvSpPr>
              <p:nvPr/>
            </p:nvSpPr>
            <p:spPr bwMode="auto">
              <a:xfrm>
                <a:off x="487" y="2546"/>
                <a:ext cx="1606" cy="1034"/>
              </a:xfrm>
              <a:custGeom>
                <a:avLst/>
                <a:gdLst>
                  <a:gd name="T0" fmla="*/ 0 w 1606"/>
                  <a:gd name="T1" fmla="*/ 1034 h 1034"/>
                  <a:gd name="T2" fmla="*/ 32 w 1606"/>
                  <a:gd name="T3" fmla="*/ 968 h 1034"/>
                  <a:gd name="T4" fmla="*/ 64 w 1606"/>
                  <a:gd name="T5" fmla="*/ 907 h 1034"/>
                  <a:gd name="T6" fmla="*/ 96 w 1606"/>
                  <a:gd name="T7" fmla="*/ 853 h 1034"/>
                  <a:gd name="T8" fmla="*/ 128 w 1606"/>
                  <a:gd name="T9" fmla="*/ 807 h 1034"/>
                  <a:gd name="T10" fmla="*/ 161 w 1606"/>
                  <a:gd name="T11" fmla="*/ 770 h 1034"/>
                  <a:gd name="T12" fmla="*/ 193 w 1606"/>
                  <a:gd name="T13" fmla="*/ 746 h 1034"/>
                  <a:gd name="T14" fmla="*/ 225 w 1606"/>
                  <a:gd name="T15" fmla="*/ 734 h 1034"/>
                  <a:gd name="T16" fmla="*/ 257 w 1606"/>
                  <a:gd name="T17" fmla="*/ 736 h 1034"/>
                  <a:gd name="T18" fmla="*/ 289 w 1606"/>
                  <a:gd name="T19" fmla="*/ 752 h 1034"/>
                  <a:gd name="T20" fmla="*/ 321 w 1606"/>
                  <a:gd name="T21" fmla="*/ 780 h 1034"/>
                  <a:gd name="T22" fmla="*/ 353 w 1606"/>
                  <a:gd name="T23" fmla="*/ 817 h 1034"/>
                  <a:gd name="T24" fmla="*/ 385 w 1606"/>
                  <a:gd name="T25" fmla="*/ 859 h 1034"/>
                  <a:gd name="T26" fmla="*/ 417 w 1606"/>
                  <a:gd name="T27" fmla="*/ 901 h 1034"/>
                  <a:gd name="T28" fmla="*/ 450 w 1606"/>
                  <a:gd name="T29" fmla="*/ 938 h 1034"/>
                  <a:gd name="T30" fmla="*/ 482 w 1606"/>
                  <a:gd name="T31" fmla="*/ 964 h 1034"/>
                  <a:gd name="T32" fmla="*/ 514 w 1606"/>
                  <a:gd name="T33" fmla="*/ 977 h 1034"/>
                  <a:gd name="T34" fmla="*/ 546 w 1606"/>
                  <a:gd name="T35" fmla="*/ 974 h 1034"/>
                  <a:gd name="T36" fmla="*/ 578 w 1606"/>
                  <a:gd name="T37" fmla="*/ 954 h 1034"/>
                  <a:gd name="T38" fmla="*/ 610 w 1606"/>
                  <a:gd name="T39" fmla="*/ 917 h 1034"/>
                  <a:gd name="T40" fmla="*/ 642 w 1606"/>
                  <a:gd name="T41" fmla="*/ 865 h 1034"/>
                  <a:gd name="T42" fmla="*/ 674 w 1606"/>
                  <a:gd name="T43" fmla="*/ 800 h 1034"/>
                  <a:gd name="T44" fmla="*/ 707 w 1606"/>
                  <a:gd name="T45" fmla="*/ 725 h 1034"/>
                  <a:gd name="T46" fmla="*/ 739 w 1606"/>
                  <a:gd name="T47" fmla="*/ 642 h 1034"/>
                  <a:gd name="T48" fmla="*/ 771 w 1606"/>
                  <a:gd name="T49" fmla="*/ 553 h 1034"/>
                  <a:gd name="T50" fmla="*/ 803 w 1606"/>
                  <a:gd name="T51" fmla="*/ 463 h 1034"/>
                  <a:gd name="T52" fmla="*/ 835 w 1606"/>
                  <a:gd name="T53" fmla="*/ 373 h 1034"/>
                  <a:gd name="T54" fmla="*/ 867 w 1606"/>
                  <a:gd name="T55" fmla="*/ 286 h 1034"/>
                  <a:gd name="T56" fmla="*/ 899 w 1606"/>
                  <a:gd name="T57" fmla="*/ 206 h 1034"/>
                  <a:gd name="T58" fmla="*/ 931 w 1606"/>
                  <a:gd name="T59" fmla="*/ 135 h 1034"/>
                  <a:gd name="T60" fmla="*/ 963 w 1606"/>
                  <a:gd name="T61" fmla="*/ 77 h 1034"/>
                  <a:gd name="T62" fmla="*/ 996 w 1606"/>
                  <a:gd name="T63" fmla="*/ 34 h 1034"/>
                  <a:gd name="T64" fmla="*/ 1028 w 1606"/>
                  <a:gd name="T65" fmla="*/ 8 h 1034"/>
                  <a:gd name="T66" fmla="*/ 1060 w 1606"/>
                  <a:gd name="T67" fmla="*/ 0 h 1034"/>
                  <a:gd name="T68" fmla="*/ 1092 w 1606"/>
                  <a:gd name="T69" fmla="*/ 13 h 1034"/>
                  <a:gd name="T70" fmla="*/ 1124 w 1606"/>
                  <a:gd name="T71" fmla="*/ 44 h 1034"/>
                  <a:gd name="T72" fmla="*/ 1156 w 1606"/>
                  <a:gd name="T73" fmla="*/ 90 h 1034"/>
                  <a:gd name="T74" fmla="*/ 1188 w 1606"/>
                  <a:gd name="T75" fmla="*/ 148 h 1034"/>
                  <a:gd name="T76" fmla="*/ 1220 w 1606"/>
                  <a:gd name="T77" fmla="*/ 210 h 1034"/>
                  <a:gd name="T78" fmla="*/ 1252 w 1606"/>
                  <a:gd name="T79" fmla="*/ 273 h 1034"/>
                  <a:gd name="T80" fmla="*/ 1285 w 1606"/>
                  <a:gd name="T81" fmla="*/ 330 h 1034"/>
                  <a:gd name="T82" fmla="*/ 1317 w 1606"/>
                  <a:gd name="T83" fmla="*/ 375 h 1034"/>
                  <a:gd name="T84" fmla="*/ 1349 w 1606"/>
                  <a:gd name="T85" fmla="*/ 407 h 1034"/>
                  <a:gd name="T86" fmla="*/ 1381 w 1606"/>
                  <a:gd name="T87" fmla="*/ 423 h 1034"/>
                  <a:gd name="T88" fmla="*/ 1413 w 1606"/>
                  <a:gd name="T89" fmla="*/ 424 h 1034"/>
                  <a:gd name="T90" fmla="*/ 1445 w 1606"/>
                  <a:gd name="T91" fmla="*/ 411 h 1034"/>
                  <a:gd name="T92" fmla="*/ 1477 w 1606"/>
                  <a:gd name="T93" fmla="*/ 385 h 1034"/>
                  <a:gd name="T94" fmla="*/ 1509 w 1606"/>
                  <a:gd name="T95" fmla="*/ 349 h 1034"/>
                  <a:gd name="T96" fmla="*/ 1541 w 1606"/>
                  <a:gd name="T97" fmla="*/ 304 h 1034"/>
                  <a:gd name="T98" fmla="*/ 1574 w 1606"/>
                  <a:gd name="T99" fmla="*/ 253 h 1034"/>
                  <a:gd name="T100" fmla="*/ 1606 w 1606"/>
                  <a:gd name="T101" fmla="*/ 197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34">
                    <a:moveTo>
                      <a:pt x="0" y="1034"/>
                    </a:moveTo>
                    <a:lnTo>
                      <a:pt x="32" y="968"/>
                    </a:lnTo>
                    <a:lnTo>
                      <a:pt x="64" y="907"/>
                    </a:lnTo>
                    <a:lnTo>
                      <a:pt x="96" y="853"/>
                    </a:lnTo>
                    <a:lnTo>
                      <a:pt x="128" y="807"/>
                    </a:lnTo>
                    <a:lnTo>
                      <a:pt x="161" y="770"/>
                    </a:lnTo>
                    <a:lnTo>
                      <a:pt x="193" y="746"/>
                    </a:lnTo>
                    <a:lnTo>
                      <a:pt x="225" y="734"/>
                    </a:lnTo>
                    <a:lnTo>
                      <a:pt x="257" y="736"/>
                    </a:lnTo>
                    <a:lnTo>
                      <a:pt x="289" y="752"/>
                    </a:lnTo>
                    <a:lnTo>
                      <a:pt x="321" y="780"/>
                    </a:lnTo>
                    <a:lnTo>
                      <a:pt x="353" y="817"/>
                    </a:lnTo>
                    <a:lnTo>
                      <a:pt x="385" y="859"/>
                    </a:lnTo>
                    <a:lnTo>
                      <a:pt x="417" y="901"/>
                    </a:lnTo>
                    <a:lnTo>
                      <a:pt x="450" y="938"/>
                    </a:lnTo>
                    <a:lnTo>
                      <a:pt x="482" y="964"/>
                    </a:lnTo>
                    <a:lnTo>
                      <a:pt x="514" y="977"/>
                    </a:lnTo>
                    <a:lnTo>
                      <a:pt x="546" y="974"/>
                    </a:lnTo>
                    <a:lnTo>
                      <a:pt x="578" y="954"/>
                    </a:lnTo>
                    <a:lnTo>
                      <a:pt x="610" y="917"/>
                    </a:lnTo>
                    <a:lnTo>
                      <a:pt x="642" y="865"/>
                    </a:lnTo>
                    <a:lnTo>
                      <a:pt x="674" y="800"/>
                    </a:lnTo>
                    <a:lnTo>
                      <a:pt x="707" y="725"/>
                    </a:lnTo>
                    <a:lnTo>
                      <a:pt x="739" y="642"/>
                    </a:lnTo>
                    <a:lnTo>
                      <a:pt x="771" y="553"/>
                    </a:lnTo>
                    <a:lnTo>
                      <a:pt x="803" y="463"/>
                    </a:lnTo>
                    <a:lnTo>
                      <a:pt x="835" y="373"/>
                    </a:lnTo>
                    <a:lnTo>
                      <a:pt x="867" y="286"/>
                    </a:lnTo>
                    <a:lnTo>
                      <a:pt x="899" y="206"/>
                    </a:lnTo>
                    <a:lnTo>
                      <a:pt x="931" y="135"/>
                    </a:lnTo>
                    <a:lnTo>
                      <a:pt x="963" y="77"/>
                    </a:lnTo>
                    <a:lnTo>
                      <a:pt x="996" y="34"/>
                    </a:lnTo>
                    <a:lnTo>
                      <a:pt x="1028" y="8"/>
                    </a:lnTo>
                    <a:lnTo>
                      <a:pt x="1060" y="0"/>
                    </a:lnTo>
                    <a:lnTo>
                      <a:pt x="1092" y="13"/>
                    </a:lnTo>
                    <a:lnTo>
                      <a:pt x="1124" y="44"/>
                    </a:lnTo>
                    <a:lnTo>
                      <a:pt x="1156" y="90"/>
                    </a:lnTo>
                    <a:lnTo>
                      <a:pt x="1188" y="148"/>
                    </a:lnTo>
                    <a:lnTo>
                      <a:pt x="1220" y="210"/>
                    </a:lnTo>
                    <a:lnTo>
                      <a:pt x="1252" y="273"/>
                    </a:lnTo>
                    <a:lnTo>
                      <a:pt x="1285" y="330"/>
                    </a:lnTo>
                    <a:lnTo>
                      <a:pt x="1317" y="375"/>
                    </a:lnTo>
                    <a:lnTo>
                      <a:pt x="1349" y="407"/>
                    </a:lnTo>
                    <a:lnTo>
                      <a:pt x="1381" y="423"/>
                    </a:lnTo>
                    <a:lnTo>
                      <a:pt x="1413" y="424"/>
                    </a:lnTo>
                    <a:lnTo>
                      <a:pt x="1445" y="411"/>
                    </a:lnTo>
                    <a:lnTo>
                      <a:pt x="1477" y="385"/>
                    </a:lnTo>
                    <a:lnTo>
                      <a:pt x="1509" y="349"/>
                    </a:lnTo>
                    <a:lnTo>
                      <a:pt x="1541" y="304"/>
                    </a:lnTo>
                    <a:lnTo>
                      <a:pt x="1574" y="253"/>
                    </a:lnTo>
                    <a:lnTo>
                      <a:pt x="1606" y="197"/>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1" name="Freeform 212">
                <a:extLst>
                  <a:ext uri="{FF2B5EF4-FFF2-40B4-BE49-F238E27FC236}">
                    <a16:creationId xmlns:a16="http://schemas.microsoft.com/office/drawing/2014/main" id="{CA95C2CC-3531-67A3-70E2-B165B4F9A469}"/>
                  </a:ext>
                </a:extLst>
              </p:cNvPr>
              <p:cNvSpPr>
                <a:spLocks/>
              </p:cNvSpPr>
              <p:nvPr/>
            </p:nvSpPr>
            <p:spPr bwMode="auto">
              <a:xfrm>
                <a:off x="487" y="2489"/>
                <a:ext cx="1606" cy="1072"/>
              </a:xfrm>
              <a:custGeom>
                <a:avLst/>
                <a:gdLst>
                  <a:gd name="T0" fmla="*/ 0 w 1606"/>
                  <a:gd name="T1" fmla="*/ 930 h 1072"/>
                  <a:gd name="T2" fmla="*/ 32 w 1606"/>
                  <a:gd name="T3" fmla="*/ 861 h 1072"/>
                  <a:gd name="T4" fmla="*/ 64 w 1606"/>
                  <a:gd name="T5" fmla="*/ 796 h 1072"/>
                  <a:gd name="T6" fmla="*/ 96 w 1606"/>
                  <a:gd name="T7" fmla="*/ 736 h 1072"/>
                  <a:gd name="T8" fmla="*/ 128 w 1606"/>
                  <a:gd name="T9" fmla="*/ 682 h 1072"/>
                  <a:gd name="T10" fmla="*/ 161 w 1606"/>
                  <a:gd name="T11" fmla="*/ 638 h 1072"/>
                  <a:gd name="T12" fmla="*/ 193 w 1606"/>
                  <a:gd name="T13" fmla="*/ 606 h 1072"/>
                  <a:gd name="T14" fmla="*/ 225 w 1606"/>
                  <a:gd name="T15" fmla="*/ 589 h 1072"/>
                  <a:gd name="T16" fmla="*/ 257 w 1606"/>
                  <a:gd name="T17" fmla="*/ 590 h 1072"/>
                  <a:gd name="T18" fmla="*/ 289 w 1606"/>
                  <a:gd name="T19" fmla="*/ 609 h 1072"/>
                  <a:gd name="T20" fmla="*/ 321 w 1606"/>
                  <a:gd name="T21" fmla="*/ 646 h 1072"/>
                  <a:gd name="T22" fmla="*/ 353 w 1606"/>
                  <a:gd name="T23" fmla="*/ 701 h 1072"/>
                  <a:gd name="T24" fmla="*/ 385 w 1606"/>
                  <a:gd name="T25" fmla="*/ 770 h 1072"/>
                  <a:gd name="T26" fmla="*/ 417 w 1606"/>
                  <a:gd name="T27" fmla="*/ 845 h 1072"/>
                  <a:gd name="T28" fmla="*/ 450 w 1606"/>
                  <a:gd name="T29" fmla="*/ 919 h 1072"/>
                  <a:gd name="T30" fmla="*/ 482 w 1606"/>
                  <a:gd name="T31" fmla="*/ 986 h 1072"/>
                  <a:gd name="T32" fmla="*/ 514 w 1606"/>
                  <a:gd name="T33" fmla="*/ 1037 h 1072"/>
                  <a:gd name="T34" fmla="*/ 546 w 1606"/>
                  <a:gd name="T35" fmla="*/ 1067 h 1072"/>
                  <a:gd name="T36" fmla="*/ 578 w 1606"/>
                  <a:gd name="T37" fmla="*/ 1072 h 1072"/>
                  <a:gd name="T38" fmla="*/ 610 w 1606"/>
                  <a:gd name="T39" fmla="*/ 1053 h 1072"/>
                  <a:gd name="T40" fmla="*/ 642 w 1606"/>
                  <a:gd name="T41" fmla="*/ 1010 h 1072"/>
                  <a:gd name="T42" fmla="*/ 674 w 1606"/>
                  <a:gd name="T43" fmla="*/ 945 h 1072"/>
                  <a:gd name="T44" fmla="*/ 707 w 1606"/>
                  <a:gd name="T45" fmla="*/ 861 h 1072"/>
                  <a:gd name="T46" fmla="*/ 739 w 1606"/>
                  <a:gd name="T47" fmla="*/ 764 h 1072"/>
                  <a:gd name="T48" fmla="*/ 771 w 1606"/>
                  <a:gd name="T49" fmla="*/ 656 h 1072"/>
                  <a:gd name="T50" fmla="*/ 803 w 1606"/>
                  <a:gd name="T51" fmla="*/ 542 h 1072"/>
                  <a:gd name="T52" fmla="*/ 835 w 1606"/>
                  <a:gd name="T53" fmla="*/ 427 h 1072"/>
                  <a:gd name="T54" fmla="*/ 867 w 1606"/>
                  <a:gd name="T55" fmla="*/ 315 h 1072"/>
                  <a:gd name="T56" fmla="*/ 899 w 1606"/>
                  <a:gd name="T57" fmla="*/ 213 h 1072"/>
                  <a:gd name="T58" fmla="*/ 931 w 1606"/>
                  <a:gd name="T59" fmla="*/ 124 h 1072"/>
                  <a:gd name="T60" fmla="*/ 963 w 1606"/>
                  <a:gd name="T61" fmla="*/ 55 h 1072"/>
                  <a:gd name="T62" fmla="*/ 996 w 1606"/>
                  <a:gd name="T63" fmla="*/ 12 h 1072"/>
                  <a:gd name="T64" fmla="*/ 1028 w 1606"/>
                  <a:gd name="T65" fmla="*/ 0 h 1072"/>
                  <a:gd name="T66" fmla="*/ 1060 w 1606"/>
                  <a:gd name="T67" fmla="*/ 23 h 1072"/>
                  <a:gd name="T68" fmla="*/ 1092 w 1606"/>
                  <a:gd name="T69" fmla="*/ 81 h 1072"/>
                  <a:gd name="T70" fmla="*/ 1124 w 1606"/>
                  <a:gd name="T71" fmla="*/ 170 h 1072"/>
                  <a:gd name="T72" fmla="*/ 1156 w 1606"/>
                  <a:gd name="T73" fmla="*/ 281 h 1072"/>
                  <a:gd name="T74" fmla="*/ 1188 w 1606"/>
                  <a:gd name="T75" fmla="*/ 402 h 1072"/>
                  <a:gd name="T76" fmla="*/ 1220 w 1606"/>
                  <a:gd name="T77" fmla="*/ 520 h 1072"/>
                  <a:gd name="T78" fmla="*/ 1252 w 1606"/>
                  <a:gd name="T79" fmla="*/ 620 h 1072"/>
                  <a:gd name="T80" fmla="*/ 1285 w 1606"/>
                  <a:gd name="T81" fmla="*/ 695 h 1072"/>
                  <a:gd name="T82" fmla="*/ 1317 w 1606"/>
                  <a:gd name="T83" fmla="*/ 739 h 1072"/>
                  <a:gd name="T84" fmla="*/ 1349 w 1606"/>
                  <a:gd name="T85" fmla="*/ 753 h 1072"/>
                  <a:gd name="T86" fmla="*/ 1381 w 1606"/>
                  <a:gd name="T87" fmla="*/ 739 h 1072"/>
                  <a:gd name="T88" fmla="*/ 1413 w 1606"/>
                  <a:gd name="T89" fmla="*/ 700 h 1072"/>
                  <a:gd name="T90" fmla="*/ 1445 w 1606"/>
                  <a:gd name="T91" fmla="*/ 643 h 1072"/>
                  <a:gd name="T92" fmla="*/ 1477 w 1606"/>
                  <a:gd name="T93" fmla="*/ 571 h 1072"/>
                  <a:gd name="T94" fmla="*/ 1509 w 1606"/>
                  <a:gd name="T95" fmla="*/ 490 h 1072"/>
                  <a:gd name="T96" fmla="*/ 1541 w 1606"/>
                  <a:gd name="T97" fmla="*/ 401 h 1072"/>
                  <a:gd name="T98" fmla="*/ 1574 w 1606"/>
                  <a:gd name="T99" fmla="*/ 309 h 1072"/>
                  <a:gd name="T100" fmla="*/ 1606 w 1606"/>
                  <a:gd name="T101" fmla="*/ 215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72">
                    <a:moveTo>
                      <a:pt x="0" y="930"/>
                    </a:moveTo>
                    <a:lnTo>
                      <a:pt x="32" y="861"/>
                    </a:lnTo>
                    <a:lnTo>
                      <a:pt x="64" y="796"/>
                    </a:lnTo>
                    <a:lnTo>
                      <a:pt x="96" y="736"/>
                    </a:lnTo>
                    <a:lnTo>
                      <a:pt x="128" y="682"/>
                    </a:lnTo>
                    <a:lnTo>
                      <a:pt x="161" y="638"/>
                    </a:lnTo>
                    <a:lnTo>
                      <a:pt x="193" y="606"/>
                    </a:lnTo>
                    <a:lnTo>
                      <a:pt x="225" y="589"/>
                    </a:lnTo>
                    <a:lnTo>
                      <a:pt x="257" y="590"/>
                    </a:lnTo>
                    <a:lnTo>
                      <a:pt x="289" y="609"/>
                    </a:lnTo>
                    <a:lnTo>
                      <a:pt x="321" y="646"/>
                    </a:lnTo>
                    <a:lnTo>
                      <a:pt x="353" y="701"/>
                    </a:lnTo>
                    <a:lnTo>
                      <a:pt x="385" y="770"/>
                    </a:lnTo>
                    <a:lnTo>
                      <a:pt x="417" y="845"/>
                    </a:lnTo>
                    <a:lnTo>
                      <a:pt x="450" y="919"/>
                    </a:lnTo>
                    <a:lnTo>
                      <a:pt x="482" y="986"/>
                    </a:lnTo>
                    <a:lnTo>
                      <a:pt x="514" y="1037"/>
                    </a:lnTo>
                    <a:lnTo>
                      <a:pt x="546" y="1067"/>
                    </a:lnTo>
                    <a:lnTo>
                      <a:pt x="578" y="1072"/>
                    </a:lnTo>
                    <a:lnTo>
                      <a:pt x="610" y="1053"/>
                    </a:lnTo>
                    <a:lnTo>
                      <a:pt x="642" y="1010"/>
                    </a:lnTo>
                    <a:lnTo>
                      <a:pt x="674" y="945"/>
                    </a:lnTo>
                    <a:lnTo>
                      <a:pt x="707" y="861"/>
                    </a:lnTo>
                    <a:lnTo>
                      <a:pt x="739" y="764"/>
                    </a:lnTo>
                    <a:lnTo>
                      <a:pt x="771" y="656"/>
                    </a:lnTo>
                    <a:lnTo>
                      <a:pt x="803" y="542"/>
                    </a:lnTo>
                    <a:lnTo>
                      <a:pt x="835" y="427"/>
                    </a:lnTo>
                    <a:lnTo>
                      <a:pt x="867" y="315"/>
                    </a:lnTo>
                    <a:lnTo>
                      <a:pt x="899" y="213"/>
                    </a:lnTo>
                    <a:lnTo>
                      <a:pt x="931" y="124"/>
                    </a:lnTo>
                    <a:lnTo>
                      <a:pt x="963" y="55"/>
                    </a:lnTo>
                    <a:lnTo>
                      <a:pt x="996" y="12"/>
                    </a:lnTo>
                    <a:lnTo>
                      <a:pt x="1028" y="0"/>
                    </a:lnTo>
                    <a:lnTo>
                      <a:pt x="1060" y="23"/>
                    </a:lnTo>
                    <a:lnTo>
                      <a:pt x="1092" y="81"/>
                    </a:lnTo>
                    <a:lnTo>
                      <a:pt x="1124" y="170"/>
                    </a:lnTo>
                    <a:lnTo>
                      <a:pt x="1156" y="281"/>
                    </a:lnTo>
                    <a:lnTo>
                      <a:pt x="1188" y="402"/>
                    </a:lnTo>
                    <a:lnTo>
                      <a:pt x="1220" y="520"/>
                    </a:lnTo>
                    <a:lnTo>
                      <a:pt x="1252" y="620"/>
                    </a:lnTo>
                    <a:lnTo>
                      <a:pt x="1285" y="695"/>
                    </a:lnTo>
                    <a:lnTo>
                      <a:pt x="1317" y="739"/>
                    </a:lnTo>
                    <a:lnTo>
                      <a:pt x="1349" y="753"/>
                    </a:lnTo>
                    <a:lnTo>
                      <a:pt x="1381" y="739"/>
                    </a:lnTo>
                    <a:lnTo>
                      <a:pt x="1413" y="700"/>
                    </a:lnTo>
                    <a:lnTo>
                      <a:pt x="1445" y="643"/>
                    </a:lnTo>
                    <a:lnTo>
                      <a:pt x="1477" y="571"/>
                    </a:lnTo>
                    <a:lnTo>
                      <a:pt x="1509" y="490"/>
                    </a:lnTo>
                    <a:lnTo>
                      <a:pt x="1541" y="401"/>
                    </a:lnTo>
                    <a:lnTo>
                      <a:pt x="1574" y="309"/>
                    </a:lnTo>
                    <a:lnTo>
                      <a:pt x="1606" y="215"/>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2" name="Freeform 213">
                <a:extLst>
                  <a:ext uri="{FF2B5EF4-FFF2-40B4-BE49-F238E27FC236}">
                    <a16:creationId xmlns:a16="http://schemas.microsoft.com/office/drawing/2014/main" id="{86405756-74B1-6D3B-13B3-991286DC24AC}"/>
                  </a:ext>
                </a:extLst>
              </p:cNvPr>
              <p:cNvSpPr>
                <a:spLocks/>
              </p:cNvSpPr>
              <p:nvPr/>
            </p:nvSpPr>
            <p:spPr bwMode="auto">
              <a:xfrm>
                <a:off x="487" y="2540"/>
                <a:ext cx="1606" cy="996"/>
              </a:xfrm>
              <a:custGeom>
                <a:avLst/>
                <a:gdLst>
                  <a:gd name="T0" fmla="*/ 0 w 1606"/>
                  <a:gd name="T1" fmla="*/ 996 h 996"/>
                  <a:gd name="T2" fmla="*/ 32 w 1606"/>
                  <a:gd name="T3" fmla="*/ 934 h 996"/>
                  <a:gd name="T4" fmla="*/ 64 w 1606"/>
                  <a:gd name="T5" fmla="*/ 874 h 996"/>
                  <a:gd name="T6" fmla="*/ 96 w 1606"/>
                  <a:gd name="T7" fmla="*/ 817 h 996"/>
                  <a:gd name="T8" fmla="*/ 128 w 1606"/>
                  <a:gd name="T9" fmla="*/ 765 h 996"/>
                  <a:gd name="T10" fmla="*/ 161 w 1606"/>
                  <a:gd name="T11" fmla="*/ 719 h 996"/>
                  <a:gd name="T12" fmla="*/ 193 w 1606"/>
                  <a:gd name="T13" fmla="*/ 682 h 996"/>
                  <a:gd name="T14" fmla="*/ 225 w 1606"/>
                  <a:gd name="T15" fmla="*/ 656 h 996"/>
                  <a:gd name="T16" fmla="*/ 257 w 1606"/>
                  <a:gd name="T17" fmla="*/ 645 h 996"/>
                  <a:gd name="T18" fmla="*/ 289 w 1606"/>
                  <a:gd name="T19" fmla="*/ 648 h 996"/>
                  <a:gd name="T20" fmla="*/ 321 w 1606"/>
                  <a:gd name="T21" fmla="*/ 669 h 996"/>
                  <a:gd name="T22" fmla="*/ 353 w 1606"/>
                  <a:gd name="T23" fmla="*/ 705 h 996"/>
                  <a:gd name="T24" fmla="*/ 385 w 1606"/>
                  <a:gd name="T25" fmla="*/ 753 h 996"/>
                  <a:gd name="T26" fmla="*/ 417 w 1606"/>
                  <a:gd name="T27" fmla="*/ 808 h 996"/>
                  <a:gd name="T28" fmla="*/ 450 w 1606"/>
                  <a:gd name="T29" fmla="*/ 864 h 996"/>
                  <a:gd name="T30" fmla="*/ 482 w 1606"/>
                  <a:gd name="T31" fmla="*/ 914 h 996"/>
                  <a:gd name="T32" fmla="*/ 514 w 1606"/>
                  <a:gd name="T33" fmla="*/ 950 h 996"/>
                  <a:gd name="T34" fmla="*/ 546 w 1606"/>
                  <a:gd name="T35" fmla="*/ 969 h 996"/>
                  <a:gd name="T36" fmla="*/ 578 w 1606"/>
                  <a:gd name="T37" fmla="*/ 967 h 996"/>
                  <a:gd name="T38" fmla="*/ 610 w 1606"/>
                  <a:gd name="T39" fmla="*/ 945 h 996"/>
                  <a:gd name="T40" fmla="*/ 642 w 1606"/>
                  <a:gd name="T41" fmla="*/ 903 h 996"/>
                  <a:gd name="T42" fmla="*/ 674 w 1606"/>
                  <a:gd name="T43" fmla="*/ 844 h 996"/>
                  <a:gd name="T44" fmla="*/ 707 w 1606"/>
                  <a:gd name="T45" fmla="*/ 772 h 996"/>
                  <a:gd name="T46" fmla="*/ 739 w 1606"/>
                  <a:gd name="T47" fmla="*/ 689 h 996"/>
                  <a:gd name="T48" fmla="*/ 771 w 1606"/>
                  <a:gd name="T49" fmla="*/ 599 h 996"/>
                  <a:gd name="T50" fmla="*/ 803 w 1606"/>
                  <a:gd name="T51" fmla="*/ 505 h 996"/>
                  <a:gd name="T52" fmla="*/ 835 w 1606"/>
                  <a:gd name="T53" fmla="*/ 411 h 996"/>
                  <a:gd name="T54" fmla="*/ 867 w 1606"/>
                  <a:gd name="T55" fmla="*/ 319 h 996"/>
                  <a:gd name="T56" fmla="*/ 899 w 1606"/>
                  <a:gd name="T57" fmla="*/ 232 h 996"/>
                  <a:gd name="T58" fmla="*/ 931 w 1606"/>
                  <a:gd name="T59" fmla="*/ 155 h 996"/>
                  <a:gd name="T60" fmla="*/ 963 w 1606"/>
                  <a:gd name="T61" fmla="*/ 90 h 996"/>
                  <a:gd name="T62" fmla="*/ 996 w 1606"/>
                  <a:gd name="T63" fmla="*/ 41 h 996"/>
                  <a:gd name="T64" fmla="*/ 1028 w 1606"/>
                  <a:gd name="T65" fmla="*/ 10 h 996"/>
                  <a:gd name="T66" fmla="*/ 1060 w 1606"/>
                  <a:gd name="T67" fmla="*/ 0 h 996"/>
                  <a:gd name="T68" fmla="*/ 1092 w 1606"/>
                  <a:gd name="T69" fmla="*/ 12 h 996"/>
                  <a:gd name="T70" fmla="*/ 1124 w 1606"/>
                  <a:gd name="T71" fmla="*/ 46 h 996"/>
                  <a:gd name="T72" fmla="*/ 1156 w 1606"/>
                  <a:gd name="T73" fmla="*/ 98 h 996"/>
                  <a:gd name="T74" fmla="*/ 1188 w 1606"/>
                  <a:gd name="T75" fmla="*/ 164 h 996"/>
                  <a:gd name="T76" fmla="*/ 1220 w 1606"/>
                  <a:gd name="T77" fmla="*/ 238 h 996"/>
                  <a:gd name="T78" fmla="*/ 1252 w 1606"/>
                  <a:gd name="T79" fmla="*/ 313 h 996"/>
                  <a:gd name="T80" fmla="*/ 1285 w 1606"/>
                  <a:gd name="T81" fmla="*/ 381 h 996"/>
                  <a:gd name="T82" fmla="*/ 1317 w 1606"/>
                  <a:gd name="T83" fmla="*/ 437 h 996"/>
                  <a:gd name="T84" fmla="*/ 1349 w 1606"/>
                  <a:gd name="T85" fmla="*/ 477 h 996"/>
                  <a:gd name="T86" fmla="*/ 1381 w 1606"/>
                  <a:gd name="T87" fmla="*/ 500 h 996"/>
                  <a:gd name="T88" fmla="*/ 1413 w 1606"/>
                  <a:gd name="T89" fmla="*/ 506 h 996"/>
                  <a:gd name="T90" fmla="*/ 1445 w 1606"/>
                  <a:gd name="T91" fmla="*/ 496 h 996"/>
                  <a:gd name="T92" fmla="*/ 1477 w 1606"/>
                  <a:gd name="T93" fmla="*/ 472 h 996"/>
                  <a:gd name="T94" fmla="*/ 1509 w 1606"/>
                  <a:gd name="T95" fmla="*/ 437 h 996"/>
                  <a:gd name="T96" fmla="*/ 1541 w 1606"/>
                  <a:gd name="T97" fmla="*/ 394 h 996"/>
                  <a:gd name="T98" fmla="*/ 1574 w 1606"/>
                  <a:gd name="T99" fmla="*/ 344 h 996"/>
                  <a:gd name="T100" fmla="*/ 1606 w 1606"/>
                  <a:gd name="T101" fmla="*/ 29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96">
                    <a:moveTo>
                      <a:pt x="0" y="996"/>
                    </a:moveTo>
                    <a:lnTo>
                      <a:pt x="32" y="934"/>
                    </a:lnTo>
                    <a:lnTo>
                      <a:pt x="64" y="874"/>
                    </a:lnTo>
                    <a:lnTo>
                      <a:pt x="96" y="817"/>
                    </a:lnTo>
                    <a:lnTo>
                      <a:pt x="128" y="765"/>
                    </a:lnTo>
                    <a:lnTo>
                      <a:pt x="161" y="719"/>
                    </a:lnTo>
                    <a:lnTo>
                      <a:pt x="193" y="682"/>
                    </a:lnTo>
                    <a:lnTo>
                      <a:pt x="225" y="656"/>
                    </a:lnTo>
                    <a:lnTo>
                      <a:pt x="257" y="645"/>
                    </a:lnTo>
                    <a:lnTo>
                      <a:pt x="289" y="648"/>
                    </a:lnTo>
                    <a:lnTo>
                      <a:pt x="321" y="669"/>
                    </a:lnTo>
                    <a:lnTo>
                      <a:pt x="353" y="705"/>
                    </a:lnTo>
                    <a:lnTo>
                      <a:pt x="385" y="753"/>
                    </a:lnTo>
                    <a:lnTo>
                      <a:pt x="417" y="808"/>
                    </a:lnTo>
                    <a:lnTo>
                      <a:pt x="450" y="864"/>
                    </a:lnTo>
                    <a:lnTo>
                      <a:pt x="482" y="914"/>
                    </a:lnTo>
                    <a:lnTo>
                      <a:pt x="514" y="950"/>
                    </a:lnTo>
                    <a:lnTo>
                      <a:pt x="546" y="969"/>
                    </a:lnTo>
                    <a:lnTo>
                      <a:pt x="578" y="967"/>
                    </a:lnTo>
                    <a:lnTo>
                      <a:pt x="610" y="945"/>
                    </a:lnTo>
                    <a:lnTo>
                      <a:pt x="642" y="903"/>
                    </a:lnTo>
                    <a:lnTo>
                      <a:pt x="674" y="844"/>
                    </a:lnTo>
                    <a:lnTo>
                      <a:pt x="707" y="772"/>
                    </a:lnTo>
                    <a:lnTo>
                      <a:pt x="739" y="689"/>
                    </a:lnTo>
                    <a:lnTo>
                      <a:pt x="771" y="599"/>
                    </a:lnTo>
                    <a:lnTo>
                      <a:pt x="803" y="505"/>
                    </a:lnTo>
                    <a:lnTo>
                      <a:pt x="835" y="411"/>
                    </a:lnTo>
                    <a:lnTo>
                      <a:pt x="867" y="319"/>
                    </a:lnTo>
                    <a:lnTo>
                      <a:pt x="899" y="232"/>
                    </a:lnTo>
                    <a:lnTo>
                      <a:pt x="931" y="155"/>
                    </a:lnTo>
                    <a:lnTo>
                      <a:pt x="963" y="90"/>
                    </a:lnTo>
                    <a:lnTo>
                      <a:pt x="996" y="41"/>
                    </a:lnTo>
                    <a:lnTo>
                      <a:pt x="1028" y="10"/>
                    </a:lnTo>
                    <a:lnTo>
                      <a:pt x="1060" y="0"/>
                    </a:lnTo>
                    <a:lnTo>
                      <a:pt x="1092" y="12"/>
                    </a:lnTo>
                    <a:lnTo>
                      <a:pt x="1124" y="46"/>
                    </a:lnTo>
                    <a:lnTo>
                      <a:pt x="1156" y="98"/>
                    </a:lnTo>
                    <a:lnTo>
                      <a:pt x="1188" y="164"/>
                    </a:lnTo>
                    <a:lnTo>
                      <a:pt x="1220" y="238"/>
                    </a:lnTo>
                    <a:lnTo>
                      <a:pt x="1252" y="313"/>
                    </a:lnTo>
                    <a:lnTo>
                      <a:pt x="1285" y="381"/>
                    </a:lnTo>
                    <a:lnTo>
                      <a:pt x="1317" y="437"/>
                    </a:lnTo>
                    <a:lnTo>
                      <a:pt x="1349" y="477"/>
                    </a:lnTo>
                    <a:lnTo>
                      <a:pt x="1381" y="500"/>
                    </a:lnTo>
                    <a:lnTo>
                      <a:pt x="1413" y="506"/>
                    </a:lnTo>
                    <a:lnTo>
                      <a:pt x="1445" y="496"/>
                    </a:lnTo>
                    <a:lnTo>
                      <a:pt x="1477" y="472"/>
                    </a:lnTo>
                    <a:lnTo>
                      <a:pt x="1509" y="437"/>
                    </a:lnTo>
                    <a:lnTo>
                      <a:pt x="1541" y="394"/>
                    </a:lnTo>
                    <a:lnTo>
                      <a:pt x="1574" y="344"/>
                    </a:lnTo>
                    <a:lnTo>
                      <a:pt x="1606" y="29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3" name="Freeform 214">
                <a:extLst>
                  <a:ext uri="{FF2B5EF4-FFF2-40B4-BE49-F238E27FC236}">
                    <a16:creationId xmlns:a16="http://schemas.microsoft.com/office/drawing/2014/main" id="{90135764-2DE0-0AD3-733C-B382638DC292}"/>
                  </a:ext>
                </a:extLst>
              </p:cNvPr>
              <p:cNvSpPr>
                <a:spLocks/>
              </p:cNvSpPr>
              <p:nvPr/>
            </p:nvSpPr>
            <p:spPr bwMode="auto">
              <a:xfrm>
                <a:off x="487" y="2514"/>
                <a:ext cx="1606" cy="1211"/>
              </a:xfrm>
              <a:custGeom>
                <a:avLst/>
                <a:gdLst>
                  <a:gd name="T0" fmla="*/ 0 w 1606"/>
                  <a:gd name="T1" fmla="*/ 832 h 1211"/>
                  <a:gd name="T2" fmla="*/ 32 w 1606"/>
                  <a:gd name="T3" fmla="*/ 772 h 1211"/>
                  <a:gd name="T4" fmla="*/ 64 w 1606"/>
                  <a:gd name="T5" fmla="*/ 715 h 1211"/>
                  <a:gd name="T6" fmla="*/ 96 w 1606"/>
                  <a:gd name="T7" fmla="*/ 661 h 1211"/>
                  <a:gd name="T8" fmla="*/ 128 w 1606"/>
                  <a:gd name="T9" fmla="*/ 612 h 1211"/>
                  <a:gd name="T10" fmla="*/ 161 w 1606"/>
                  <a:gd name="T11" fmla="*/ 569 h 1211"/>
                  <a:gd name="T12" fmla="*/ 193 w 1606"/>
                  <a:gd name="T13" fmla="*/ 537 h 1211"/>
                  <a:gd name="T14" fmla="*/ 225 w 1606"/>
                  <a:gd name="T15" fmla="*/ 516 h 1211"/>
                  <a:gd name="T16" fmla="*/ 257 w 1606"/>
                  <a:gd name="T17" fmla="*/ 511 h 1211"/>
                  <a:gd name="T18" fmla="*/ 289 w 1606"/>
                  <a:gd name="T19" fmla="*/ 524 h 1211"/>
                  <a:gd name="T20" fmla="*/ 321 w 1606"/>
                  <a:gd name="T21" fmla="*/ 558 h 1211"/>
                  <a:gd name="T22" fmla="*/ 353 w 1606"/>
                  <a:gd name="T23" fmla="*/ 614 h 1211"/>
                  <a:gd name="T24" fmla="*/ 385 w 1606"/>
                  <a:gd name="T25" fmla="*/ 691 h 1211"/>
                  <a:gd name="T26" fmla="*/ 417 w 1606"/>
                  <a:gd name="T27" fmla="*/ 785 h 1211"/>
                  <a:gd name="T28" fmla="*/ 450 w 1606"/>
                  <a:gd name="T29" fmla="*/ 889 h 1211"/>
                  <a:gd name="T30" fmla="*/ 482 w 1606"/>
                  <a:gd name="T31" fmla="*/ 994 h 1211"/>
                  <a:gd name="T32" fmla="*/ 514 w 1606"/>
                  <a:gd name="T33" fmla="*/ 1087 h 1211"/>
                  <a:gd name="T34" fmla="*/ 546 w 1606"/>
                  <a:gd name="T35" fmla="*/ 1160 h 1211"/>
                  <a:gd name="T36" fmla="*/ 578 w 1606"/>
                  <a:gd name="T37" fmla="*/ 1202 h 1211"/>
                  <a:gd name="T38" fmla="*/ 610 w 1606"/>
                  <a:gd name="T39" fmla="*/ 1211 h 1211"/>
                  <a:gd name="T40" fmla="*/ 642 w 1606"/>
                  <a:gd name="T41" fmla="*/ 1183 h 1211"/>
                  <a:gd name="T42" fmla="*/ 674 w 1606"/>
                  <a:gd name="T43" fmla="*/ 1121 h 1211"/>
                  <a:gd name="T44" fmla="*/ 707 w 1606"/>
                  <a:gd name="T45" fmla="*/ 1028 h 1211"/>
                  <a:gd name="T46" fmla="*/ 739 w 1606"/>
                  <a:gd name="T47" fmla="*/ 912 h 1211"/>
                  <a:gd name="T48" fmla="*/ 771 w 1606"/>
                  <a:gd name="T49" fmla="*/ 779 h 1211"/>
                  <a:gd name="T50" fmla="*/ 803 w 1606"/>
                  <a:gd name="T51" fmla="*/ 636 h 1211"/>
                  <a:gd name="T52" fmla="*/ 835 w 1606"/>
                  <a:gd name="T53" fmla="*/ 493 h 1211"/>
                  <a:gd name="T54" fmla="*/ 867 w 1606"/>
                  <a:gd name="T55" fmla="*/ 357 h 1211"/>
                  <a:gd name="T56" fmla="*/ 899 w 1606"/>
                  <a:gd name="T57" fmla="*/ 236 h 1211"/>
                  <a:gd name="T58" fmla="*/ 931 w 1606"/>
                  <a:gd name="T59" fmla="*/ 135 h 1211"/>
                  <a:gd name="T60" fmla="*/ 963 w 1606"/>
                  <a:gd name="T61" fmla="*/ 61 h 1211"/>
                  <a:gd name="T62" fmla="*/ 996 w 1606"/>
                  <a:gd name="T63" fmla="*/ 15 h 1211"/>
                  <a:gd name="T64" fmla="*/ 1028 w 1606"/>
                  <a:gd name="T65" fmla="*/ 0 h 1211"/>
                  <a:gd name="T66" fmla="*/ 1060 w 1606"/>
                  <a:gd name="T67" fmla="*/ 16 h 1211"/>
                  <a:gd name="T68" fmla="*/ 1092 w 1606"/>
                  <a:gd name="T69" fmla="*/ 58 h 1211"/>
                  <a:gd name="T70" fmla="*/ 1124 w 1606"/>
                  <a:gd name="T71" fmla="*/ 121 h 1211"/>
                  <a:gd name="T72" fmla="*/ 1156 w 1606"/>
                  <a:gd name="T73" fmla="*/ 198 h 1211"/>
                  <a:gd name="T74" fmla="*/ 1188 w 1606"/>
                  <a:gd name="T75" fmla="*/ 280 h 1211"/>
                  <a:gd name="T76" fmla="*/ 1220 w 1606"/>
                  <a:gd name="T77" fmla="*/ 359 h 1211"/>
                  <a:gd name="T78" fmla="*/ 1252 w 1606"/>
                  <a:gd name="T79" fmla="*/ 430 h 1211"/>
                  <a:gd name="T80" fmla="*/ 1285 w 1606"/>
                  <a:gd name="T81" fmla="*/ 486 h 1211"/>
                  <a:gd name="T82" fmla="*/ 1317 w 1606"/>
                  <a:gd name="T83" fmla="*/ 525 h 1211"/>
                  <a:gd name="T84" fmla="*/ 1349 w 1606"/>
                  <a:gd name="T85" fmla="*/ 547 h 1211"/>
                  <a:gd name="T86" fmla="*/ 1381 w 1606"/>
                  <a:gd name="T87" fmla="*/ 553 h 1211"/>
                  <a:gd name="T88" fmla="*/ 1413 w 1606"/>
                  <a:gd name="T89" fmla="*/ 544 h 1211"/>
                  <a:gd name="T90" fmla="*/ 1445 w 1606"/>
                  <a:gd name="T91" fmla="*/ 523 h 1211"/>
                  <a:gd name="T92" fmla="*/ 1477 w 1606"/>
                  <a:gd name="T93" fmla="*/ 492 h 1211"/>
                  <a:gd name="T94" fmla="*/ 1509 w 1606"/>
                  <a:gd name="T95" fmla="*/ 452 h 1211"/>
                  <a:gd name="T96" fmla="*/ 1541 w 1606"/>
                  <a:gd name="T97" fmla="*/ 406 h 1211"/>
                  <a:gd name="T98" fmla="*/ 1574 w 1606"/>
                  <a:gd name="T99" fmla="*/ 356 h 1211"/>
                  <a:gd name="T100" fmla="*/ 1606 w 1606"/>
                  <a:gd name="T101" fmla="*/ 30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211">
                    <a:moveTo>
                      <a:pt x="0" y="832"/>
                    </a:moveTo>
                    <a:lnTo>
                      <a:pt x="32" y="772"/>
                    </a:lnTo>
                    <a:lnTo>
                      <a:pt x="64" y="715"/>
                    </a:lnTo>
                    <a:lnTo>
                      <a:pt x="96" y="661"/>
                    </a:lnTo>
                    <a:lnTo>
                      <a:pt x="128" y="612"/>
                    </a:lnTo>
                    <a:lnTo>
                      <a:pt x="161" y="569"/>
                    </a:lnTo>
                    <a:lnTo>
                      <a:pt x="193" y="537"/>
                    </a:lnTo>
                    <a:lnTo>
                      <a:pt x="225" y="516"/>
                    </a:lnTo>
                    <a:lnTo>
                      <a:pt x="257" y="511"/>
                    </a:lnTo>
                    <a:lnTo>
                      <a:pt x="289" y="524"/>
                    </a:lnTo>
                    <a:lnTo>
                      <a:pt x="321" y="558"/>
                    </a:lnTo>
                    <a:lnTo>
                      <a:pt x="353" y="614"/>
                    </a:lnTo>
                    <a:lnTo>
                      <a:pt x="385" y="691"/>
                    </a:lnTo>
                    <a:lnTo>
                      <a:pt x="417" y="785"/>
                    </a:lnTo>
                    <a:lnTo>
                      <a:pt x="450" y="889"/>
                    </a:lnTo>
                    <a:lnTo>
                      <a:pt x="482" y="994"/>
                    </a:lnTo>
                    <a:lnTo>
                      <a:pt x="514" y="1087"/>
                    </a:lnTo>
                    <a:lnTo>
                      <a:pt x="546" y="1160"/>
                    </a:lnTo>
                    <a:lnTo>
                      <a:pt x="578" y="1202"/>
                    </a:lnTo>
                    <a:lnTo>
                      <a:pt x="610" y="1211"/>
                    </a:lnTo>
                    <a:lnTo>
                      <a:pt x="642" y="1183"/>
                    </a:lnTo>
                    <a:lnTo>
                      <a:pt x="674" y="1121"/>
                    </a:lnTo>
                    <a:lnTo>
                      <a:pt x="707" y="1028"/>
                    </a:lnTo>
                    <a:lnTo>
                      <a:pt x="739" y="912"/>
                    </a:lnTo>
                    <a:lnTo>
                      <a:pt x="771" y="779"/>
                    </a:lnTo>
                    <a:lnTo>
                      <a:pt x="803" y="636"/>
                    </a:lnTo>
                    <a:lnTo>
                      <a:pt x="835" y="493"/>
                    </a:lnTo>
                    <a:lnTo>
                      <a:pt x="867" y="357"/>
                    </a:lnTo>
                    <a:lnTo>
                      <a:pt x="899" y="236"/>
                    </a:lnTo>
                    <a:lnTo>
                      <a:pt x="931" y="135"/>
                    </a:lnTo>
                    <a:lnTo>
                      <a:pt x="963" y="61"/>
                    </a:lnTo>
                    <a:lnTo>
                      <a:pt x="996" y="15"/>
                    </a:lnTo>
                    <a:lnTo>
                      <a:pt x="1028" y="0"/>
                    </a:lnTo>
                    <a:lnTo>
                      <a:pt x="1060" y="16"/>
                    </a:lnTo>
                    <a:lnTo>
                      <a:pt x="1092" y="58"/>
                    </a:lnTo>
                    <a:lnTo>
                      <a:pt x="1124" y="121"/>
                    </a:lnTo>
                    <a:lnTo>
                      <a:pt x="1156" y="198"/>
                    </a:lnTo>
                    <a:lnTo>
                      <a:pt x="1188" y="280"/>
                    </a:lnTo>
                    <a:lnTo>
                      <a:pt x="1220" y="359"/>
                    </a:lnTo>
                    <a:lnTo>
                      <a:pt x="1252" y="430"/>
                    </a:lnTo>
                    <a:lnTo>
                      <a:pt x="1285" y="486"/>
                    </a:lnTo>
                    <a:lnTo>
                      <a:pt x="1317" y="525"/>
                    </a:lnTo>
                    <a:lnTo>
                      <a:pt x="1349" y="547"/>
                    </a:lnTo>
                    <a:lnTo>
                      <a:pt x="1381" y="553"/>
                    </a:lnTo>
                    <a:lnTo>
                      <a:pt x="1413" y="544"/>
                    </a:lnTo>
                    <a:lnTo>
                      <a:pt x="1445" y="523"/>
                    </a:lnTo>
                    <a:lnTo>
                      <a:pt x="1477" y="492"/>
                    </a:lnTo>
                    <a:lnTo>
                      <a:pt x="1509" y="452"/>
                    </a:lnTo>
                    <a:lnTo>
                      <a:pt x="1541" y="406"/>
                    </a:lnTo>
                    <a:lnTo>
                      <a:pt x="1574" y="356"/>
                    </a:lnTo>
                    <a:lnTo>
                      <a:pt x="1606" y="303"/>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4" name="Freeform 215">
                <a:extLst>
                  <a:ext uri="{FF2B5EF4-FFF2-40B4-BE49-F238E27FC236}">
                    <a16:creationId xmlns:a16="http://schemas.microsoft.com/office/drawing/2014/main" id="{4E3E94A7-E075-577D-5641-8B9BE7691434}"/>
                  </a:ext>
                </a:extLst>
              </p:cNvPr>
              <p:cNvSpPr>
                <a:spLocks/>
              </p:cNvSpPr>
              <p:nvPr/>
            </p:nvSpPr>
            <p:spPr bwMode="auto">
              <a:xfrm>
                <a:off x="487" y="2703"/>
                <a:ext cx="1606" cy="687"/>
              </a:xfrm>
              <a:custGeom>
                <a:avLst/>
                <a:gdLst>
                  <a:gd name="T0" fmla="*/ 0 w 1606"/>
                  <a:gd name="T1" fmla="*/ 561 h 687"/>
                  <a:gd name="T2" fmla="*/ 32 w 1606"/>
                  <a:gd name="T3" fmla="*/ 564 h 687"/>
                  <a:gd name="T4" fmla="*/ 64 w 1606"/>
                  <a:gd name="T5" fmla="*/ 568 h 687"/>
                  <a:gd name="T6" fmla="*/ 96 w 1606"/>
                  <a:gd name="T7" fmla="*/ 573 h 687"/>
                  <a:gd name="T8" fmla="*/ 128 w 1606"/>
                  <a:gd name="T9" fmla="*/ 578 h 687"/>
                  <a:gd name="T10" fmla="*/ 161 w 1606"/>
                  <a:gd name="T11" fmla="*/ 584 h 687"/>
                  <a:gd name="T12" fmla="*/ 193 w 1606"/>
                  <a:gd name="T13" fmla="*/ 591 h 687"/>
                  <a:gd name="T14" fmla="*/ 225 w 1606"/>
                  <a:gd name="T15" fmla="*/ 600 h 687"/>
                  <a:gd name="T16" fmla="*/ 257 w 1606"/>
                  <a:gd name="T17" fmla="*/ 608 h 687"/>
                  <a:gd name="T18" fmla="*/ 289 w 1606"/>
                  <a:gd name="T19" fmla="*/ 618 h 687"/>
                  <a:gd name="T20" fmla="*/ 321 w 1606"/>
                  <a:gd name="T21" fmla="*/ 629 h 687"/>
                  <a:gd name="T22" fmla="*/ 353 w 1606"/>
                  <a:gd name="T23" fmla="*/ 640 h 687"/>
                  <a:gd name="T24" fmla="*/ 385 w 1606"/>
                  <a:gd name="T25" fmla="*/ 651 h 687"/>
                  <a:gd name="T26" fmla="*/ 417 w 1606"/>
                  <a:gd name="T27" fmla="*/ 662 h 687"/>
                  <a:gd name="T28" fmla="*/ 450 w 1606"/>
                  <a:gd name="T29" fmla="*/ 672 h 687"/>
                  <a:gd name="T30" fmla="*/ 482 w 1606"/>
                  <a:gd name="T31" fmla="*/ 680 h 687"/>
                  <a:gd name="T32" fmla="*/ 514 w 1606"/>
                  <a:gd name="T33" fmla="*/ 686 h 687"/>
                  <a:gd name="T34" fmla="*/ 546 w 1606"/>
                  <a:gd name="T35" fmla="*/ 687 h 687"/>
                  <a:gd name="T36" fmla="*/ 578 w 1606"/>
                  <a:gd name="T37" fmla="*/ 682 h 687"/>
                  <a:gd name="T38" fmla="*/ 610 w 1606"/>
                  <a:gd name="T39" fmla="*/ 670 h 687"/>
                  <a:gd name="T40" fmla="*/ 642 w 1606"/>
                  <a:gd name="T41" fmla="*/ 649 h 687"/>
                  <a:gd name="T42" fmla="*/ 674 w 1606"/>
                  <a:gd name="T43" fmla="*/ 616 h 687"/>
                  <a:gd name="T44" fmla="*/ 707 w 1606"/>
                  <a:gd name="T45" fmla="*/ 572 h 687"/>
                  <a:gd name="T46" fmla="*/ 739 w 1606"/>
                  <a:gd name="T47" fmla="*/ 516 h 687"/>
                  <a:gd name="T48" fmla="*/ 771 w 1606"/>
                  <a:gd name="T49" fmla="*/ 451 h 687"/>
                  <a:gd name="T50" fmla="*/ 803 w 1606"/>
                  <a:gd name="T51" fmla="*/ 380 h 687"/>
                  <a:gd name="T52" fmla="*/ 835 w 1606"/>
                  <a:gd name="T53" fmla="*/ 307 h 687"/>
                  <a:gd name="T54" fmla="*/ 867 w 1606"/>
                  <a:gd name="T55" fmla="*/ 239 h 687"/>
                  <a:gd name="T56" fmla="*/ 899 w 1606"/>
                  <a:gd name="T57" fmla="*/ 180 h 687"/>
                  <a:gd name="T58" fmla="*/ 931 w 1606"/>
                  <a:gd name="T59" fmla="*/ 133 h 687"/>
                  <a:gd name="T60" fmla="*/ 963 w 1606"/>
                  <a:gd name="T61" fmla="*/ 102 h 687"/>
                  <a:gd name="T62" fmla="*/ 996 w 1606"/>
                  <a:gd name="T63" fmla="*/ 87 h 687"/>
                  <a:gd name="T64" fmla="*/ 1028 w 1606"/>
                  <a:gd name="T65" fmla="*/ 85 h 687"/>
                  <a:gd name="T66" fmla="*/ 1060 w 1606"/>
                  <a:gd name="T67" fmla="*/ 94 h 687"/>
                  <a:gd name="T68" fmla="*/ 1092 w 1606"/>
                  <a:gd name="T69" fmla="*/ 111 h 687"/>
                  <a:gd name="T70" fmla="*/ 1124 w 1606"/>
                  <a:gd name="T71" fmla="*/ 134 h 687"/>
                  <a:gd name="T72" fmla="*/ 1156 w 1606"/>
                  <a:gd name="T73" fmla="*/ 160 h 687"/>
                  <a:gd name="T74" fmla="*/ 1188 w 1606"/>
                  <a:gd name="T75" fmla="*/ 185 h 687"/>
                  <a:gd name="T76" fmla="*/ 1220 w 1606"/>
                  <a:gd name="T77" fmla="*/ 207 h 687"/>
                  <a:gd name="T78" fmla="*/ 1252 w 1606"/>
                  <a:gd name="T79" fmla="*/ 226 h 687"/>
                  <a:gd name="T80" fmla="*/ 1285 w 1606"/>
                  <a:gd name="T81" fmla="*/ 239 h 687"/>
                  <a:gd name="T82" fmla="*/ 1317 w 1606"/>
                  <a:gd name="T83" fmla="*/ 245 h 687"/>
                  <a:gd name="T84" fmla="*/ 1349 w 1606"/>
                  <a:gd name="T85" fmla="*/ 244 h 687"/>
                  <a:gd name="T86" fmla="*/ 1381 w 1606"/>
                  <a:gd name="T87" fmla="*/ 235 h 687"/>
                  <a:gd name="T88" fmla="*/ 1413 w 1606"/>
                  <a:gd name="T89" fmla="*/ 220 h 687"/>
                  <a:gd name="T90" fmla="*/ 1445 w 1606"/>
                  <a:gd name="T91" fmla="*/ 197 h 687"/>
                  <a:gd name="T92" fmla="*/ 1477 w 1606"/>
                  <a:gd name="T93" fmla="*/ 167 h 687"/>
                  <a:gd name="T94" fmla="*/ 1509 w 1606"/>
                  <a:gd name="T95" fmla="*/ 132 h 687"/>
                  <a:gd name="T96" fmla="*/ 1541 w 1606"/>
                  <a:gd name="T97" fmla="*/ 92 h 687"/>
                  <a:gd name="T98" fmla="*/ 1574 w 1606"/>
                  <a:gd name="T99" fmla="*/ 47 h 687"/>
                  <a:gd name="T100" fmla="*/ 1606 w 1606"/>
                  <a:gd name="T101"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87">
                    <a:moveTo>
                      <a:pt x="0" y="561"/>
                    </a:moveTo>
                    <a:lnTo>
                      <a:pt x="32" y="564"/>
                    </a:lnTo>
                    <a:lnTo>
                      <a:pt x="64" y="568"/>
                    </a:lnTo>
                    <a:lnTo>
                      <a:pt x="96" y="573"/>
                    </a:lnTo>
                    <a:lnTo>
                      <a:pt x="128" y="578"/>
                    </a:lnTo>
                    <a:lnTo>
                      <a:pt x="161" y="584"/>
                    </a:lnTo>
                    <a:lnTo>
                      <a:pt x="193" y="591"/>
                    </a:lnTo>
                    <a:lnTo>
                      <a:pt x="225" y="600"/>
                    </a:lnTo>
                    <a:lnTo>
                      <a:pt x="257" y="608"/>
                    </a:lnTo>
                    <a:lnTo>
                      <a:pt x="289" y="618"/>
                    </a:lnTo>
                    <a:lnTo>
                      <a:pt x="321" y="629"/>
                    </a:lnTo>
                    <a:lnTo>
                      <a:pt x="353" y="640"/>
                    </a:lnTo>
                    <a:lnTo>
                      <a:pt x="385" y="651"/>
                    </a:lnTo>
                    <a:lnTo>
                      <a:pt x="417" y="662"/>
                    </a:lnTo>
                    <a:lnTo>
                      <a:pt x="450" y="672"/>
                    </a:lnTo>
                    <a:lnTo>
                      <a:pt x="482" y="680"/>
                    </a:lnTo>
                    <a:lnTo>
                      <a:pt x="514" y="686"/>
                    </a:lnTo>
                    <a:lnTo>
                      <a:pt x="546" y="687"/>
                    </a:lnTo>
                    <a:lnTo>
                      <a:pt x="578" y="682"/>
                    </a:lnTo>
                    <a:lnTo>
                      <a:pt x="610" y="670"/>
                    </a:lnTo>
                    <a:lnTo>
                      <a:pt x="642" y="649"/>
                    </a:lnTo>
                    <a:lnTo>
                      <a:pt x="674" y="616"/>
                    </a:lnTo>
                    <a:lnTo>
                      <a:pt x="707" y="572"/>
                    </a:lnTo>
                    <a:lnTo>
                      <a:pt x="739" y="516"/>
                    </a:lnTo>
                    <a:lnTo>
                      <a:pt x="771" y="451"/>
                    </a:lnTo>
                    <a:lnTo>
                      <a:pt x="803" y="380"/>
                    </a:lnTo>
                    <a:lnTo>
                      <a:pt x="835" y="307"/>
                    </a:lnTo>
                    <a:lnTo>
                      <a:pt x="867" y="239"/>
                    </a:lnTo>
                    <a:lnTo>
                      <a:pt x="899" y="180"/>
                    </a:lnTo>
                    <a:lnTo>
                      <a:pt x="931" y="133"/>
                    </a:lnTo>
                    <a:lnTo>
                      <a:pt x="963" y="102"/>
                    </a:lnTo>
                    <a:lnTo>
                      <a:pt x="996" y="87"/>
                    </a:lnTo>
                    <a:lnTo>
                      <a:pt x="1028" y="85"/>
                    </a:lnTo>
                    <a:lnTo>
                      <a:pt x="1060" y="94"/>
                    </a:lnTo>
                    <a:lnTo>
                      <a:pt x="1092" y="111"/>
                    </a:lnTo>
                    <a:lnTo>
                      <a:pt x="1124" y="134"/>
                    </a:lnTo>
                    <a:lnTo>
                      <a:pt x="1156" y="160"/>
                    </a:lnTo>
                    <a:lnTo>
                      <a:pt x="1188" y="185"/>
                    </a:lnTo>
                    <a:lnTo>
                      <a:pt x="1220" y="207"/>
                    </a:lnTo>
                    <a:lnTo>
                      <a:pt x="1252" y="226"/>
                    </a:lnTo>
                    <a:lnTo>
                      <a:pt x="1285" y="239"/>
                    </a:lnTo>
                    <a:lnTo>
                      <a:pt x="1317" y="245"/>
                    </a:lnTo>
                    <a:lnTo>
                      <a:pt x="1349" y="244"/>
                    </a:lnTo>
                    <a:lnTo>
                      <a:pt x="1381" y="235"/>
                    </a:lnTo>
                    <a:lnTo>
                      <a:pt x="1413" y="220"/>
                    </a:lnTo>
                    <a:lnTo>
                      <a:pt x="1445" y="197"/>
                    </a:lnTo>
                    <a:lnTo>
                      <a:pt x="1477" y="167"/>
                    </a:lnTo>
                    <a:lnTo>
                      <a:pt x="1509" y="132"/>
                    </a:lnTo>
                    <a:lnTo>
                      <a:pt x="1541" y="92"/>
                    </a:lnTo>
                    <a:lnTo>
                      <a:pt x="1574" y="4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5" name="Freeform 216">
                <a:extLst>
                  <a:ext uri="{FF2B5EF4-FFF2-40B4-BE49-F238E27FC236}">
                    <a16:creationId xmlns:a16="http://schemas.microsoft.com/office/drawing/2014/main" id="{D76C516A-FCE2-D2E9-A2B5-3D032E81D3FD}"/>
                  </a:ext>
                </a:extLst>
              </p:cNvPr>
              <p:cNvSpPr>
                <a:spLocks/>
              </p:cNvSpPr>
              <p:nvPr/>
            </p:nvSpPr>
            <p:spPr bwMode="auto">
              <a:xfrm>
                <a:off x="487" y="2724"/>
                <a:ext cx="1606" cy="734"/>
              </a:xfrm>
              <a:custGeom>
                <a:avLst/>
                <a:gdLst>
                  <a:gd name="T0" fmla="*/ 0 w 1606"/>
                  <a:gd name="T1" fmla="*/ 712 h 734"/>
                  <a:gd name="T2" fmla="*/ 32 w 1606"/>
                  <a:gd name="T3" fmla="*/ 701 h 734"/>
                  <a:gd name="T4" fmla="*/ 64 w 1606"/>
                  <a:gd name="T5" fmla="*/ 692 h 734"/>
                  <a:gd name="T6" fmla="*/ 96 w 1606"/>
                  <a:gd name="T7" fmla="*/ 684 h 734"/>
                  <a:gd name="T8" fmla="*/ 128 w 1606"/>
                  <a:gd name="T9" fmla="*/ 677 h 734"/>
                  <a:gd name="T10" fmla="*/ 161 w 1606"/>
                  <a:gd name="T11" fmla="*/ 672 h 734"/>
                  <a:gd name="T12" fmla="*/ 193 w 1606"/>
                  <a:gd name="T13" fmla="*/ 669 h 734"/>
                  <a:gd name="T14" fmla="*/ 225 w 1606"/>
                  <a:gd name="T15" fmla="*/ 669 h 734"/>
                  <a:gd name="T16" fmla="*/ 257 w 1606"/>
                  <a:gd name="T17" fmla="*/ 670 h 734"/>
                  <a:gd name="T18" fmla="*/ 289 w 1606"/>
                  <a:gd name="T19" fmla="*/ 674 h 734"/>
                  <a:gd name="T20" fmla="*/ 321 w 1606"/>
                  <a:gd name="T21" fmla="*/ 680 h 734"/>
                  <a:gd name="T22" fmla="*/ 353 w 1606"/>
                  <a:gd name="T23" fmla="*/ 688 h 734"/>
                  <a:gd name="T24" fmla="*/ 385 w 1606"/>
                  <a:gd name="T25" fmla="*/ 698 h 734"/>
                  <a:gd name="T26" fmla="*/ 417 w 1606"/>
                  <a:gd name="T27" fmla="*/ 709 h 734"/>
                  <a:gd name="T28" fmla="*/ 450 w 1606"/>
                  <a:gd name="T29" fmla="*/ 719 h 734"/>
                  <a:gd name="T30" fmla="*/ 482 w 1606"/>
                  <a:gd name="T31" fmla="*/ 728 h 734"/>
                  <a:gd name="T32" fmla="*/ 514 w 1606"/>
                  <a:gd name="T33" fmla="*/ 734 h 734"/>
                  <a:gd name="T34" fmla="*/ 546 w 1606"/>
                  <a:gd name="T35" fmla="*/ 734 h 734"/>
                  <a:gd name="T36" fmla="*/ 578 w 1606"/>
                  <a:gd name="T37" fmla="*/ 726 h 734"/>
                  <a:gd name="T38" fmla="*/ 610 w 1606"/>
                  <a:gd name="T39" fmla="*/ 706 h 734"/>
                  <a:gd name="T40" fmla="*/ 642 w 1606"/>
                  <a:gd name="T41" fmla="*/ 672 h 734"/>
                  <a:gd name="T42" fmla="*/ 674 w 1606"/>
                  <a:gd name="T43" fmla="*/ 622 h 734"/>
                  <a:gd name="T44" fmla="*/ 707 w 1606"/>
                  <a:gd name="T45" fmla="*/ 556 h 734"/>
                  <a:gd name="T46" fmla="*/ 739 w 1606"/>
                  <a:gd name="T47" fmla="*/ 477 h 734"/>
                  <a:gd name="T48" fmla="*/ 771 w 1606"/>
                  <a:gd name="T49" fmla="*/ 389 h 734"/>
                  <a:gd name="T50" fmla="*/ 803 w 1606"/>
                  <a:gd name="T51" fmla="*/ 300 h 734"/>
                  <a:gd name="T52" fmla="*/ 835 w 1606"/>
                  <a:gd name="T53" fmla="*/ 215 h 734"/>
                  <a:gd name="T54" fmla="*/ 867 w 1606"/>
                  <a:gd name="T55" fmla="*/ 143 h 734"/>
                  <a:gd name="T56" fmla="*/ 899 w 1606"/>
                  <a:gd name="T57" fmla="*/ 85 h 734"/>
                  <a:gd name="T58" fmla="*/ 931 w 1606"/>
                  <a:gd name="T59" fmla="*/ 43 h 734"/>
                  <a:gd name="T60" fmla="*/ 963 w 1606"/>
                  <a:gd name="T61" fmla="*/ 17 h 734"/>
                  <a:gd name="T62" fmla="*/ 996 w 1606"/>
                  <a:gd name="T63" fmla="*/ 3 h 734"/>
                  <a:gd name="T64" fmla="*/ 1028 w 1606"/>
                  <a:gd name="T65" fmla="*/ 0 h 734"/>
                  <a:gd name="T66" fmla="*/ 1060 w 1606"/>
                  <a:gd name="T67" fmla="*/ 4 h 734"/>
                  <a:gd name="T68" fmla="*/ 1092 w 1606"/>
                  <a:gd name="T69" fmla="*/ 13 h 734"/>
                  <a:gd name="T70" fmla="*/ 1124 w 1606"/>
                  <a:gd name="T71" fmla="*/ 24 h 734"/>
                  <a:gd name="T72" fmla="*/ 1156 w 1606"/>
                  <a:gd name="T73" fmla="*/ 36 h 734"/>
                  <a:gd name="T74" fmla="*/ 1188 w 1606"/>
                  <a:gd name="T75" fmla="*/ 47 h 734"/>
                  <a:gd name="T76" fmla="*/ 1220 w 1606"/>
                  <a:gd name="T77" fmla="*/ 56 h 734"/>
                  <a:gd name="T78" fmla="*/ 1252 w 1606"/>
                  <a:gd name="T79" fmla="*/ 64 h 734"/>
                  <a:gd name="T80" fmla="*/ 1285 w 1606"/>
                  <a:gd name="T81" fmla="*/ 70 h 734"/>
                  <a:gd name="T82" fmla="*/ 1317 w 1606"/>
                  <a:gd name="T83" fmla="*/ 73 h 734"/>
                  <a:gd name="T84" fmla="*/ 1349 w 1606"/>
                  <a:gd name="T85" fmla="*/ 74 h 734"/>
                  <a:gd name="T86" fmla="*/ 1381 w 1606"/>
                  <a:gd name="T87" fmla="*/ 73 h 734"/>
                  <a:gd name="T88" fmla="*/ 1413 w 1606"/>
                  <a:gd name="T89" fmla="*/ 70 h 734"/>
                  <a:gd name="T90" fmla="*/ 1445 w 1606"/>
                  <a:gd name="T91" fmla="*/ 65 h 734"/>
                  <a:gd name="T92" fmla="*/ 1477 w 1606"/>
                  <a:gd name="T93" fmla="*/ 58 h 734"/>
                  <a:gd name="T94" fmla="*/ 1509 w 1606"/>
                  <a:gd name="T95" fmla="*/ 49 h 734"/>
                  <a:gd name="T96" fmla="*/ 1541 w 1606"/>
                  <a:gd name="T97" fmla="*/ 40 h 734"/>
                  <a:gd name="T98" fmla="*/ 1574 w 1606"/>
                  <a:gd name="T99" fmla="*/ 28 h 734"/>
                  <a:gd name="T100" fmla="*/ 1606 w 1606"/>
                  <a:gd name="T101" fmla="*/ 1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34">
                    <a:moveTo>
                      <a:pt x="0" y="712"/>
                    </a:moveTo>
                    <a:lnTo>
                      <a:pt x="32" y="701"/>
                    </a:lnTo>
                    <a:lnTo>
                      <a:pt x="64" y="692"/>
                    </a:lnTo>
                    <a:lnTo>
                      <a:pt x="96" y="684"/>
                    </a:lnTo>
                    <a:lnTo>
                      <a:pt x="128" y="677"/>
                    </a:lnTo>
                    <a:lnTo>
                      <a:pt x="161" y="672"/>
                    </a:lnTo>
                    <a:lnTo>
                      <a:pt x="193" y="669"/>
                    </a:lnTo>
                    <a:lnTo>
                      <a:pt x="225" y="669"/>
                    </a:lnTo>
                    <a:lnTo>
                      <a:pt x="257" y="670"/>
                    </a:lnTo>
                    <a:lnTo>
                      <a:pt x="289" y="674"/>
                    </a:lnTo>
                    <a:lnTo>
                      <a:pt x="321" y="680"/>
                    </a:lnTo>
                    <a:lnTo>
                      <a:pt x="353" y="688"/>
                    </a:lnTo>
                    <a:lnTo>
                      <a:pt x="385" y="698"/>
                    </a:lnTo>
                    <a:lnTo>
                      <a:pt x="417" y="709"/>
                    </a:lnTo>
                    <a:lnTo>
                      <a:pt x="450" y="719"/>
                    </a:lnTo>
                    <a:lnTo>
                      <a:pt x="482" y="728"/>
                    </a:lnTo>
                    <a:lnTo>
                      <a:pt x="514" y="734"/>
                    </a:lnTo>
                    <a:lnTo>
                      <a:pt x="546" y="734"/>
                    </a:lnTo>
                    <a:lnTo>
                      <a:pt x="578" y="726"/>
                    </a:lnTo>
                    <a:lnTo>
                      <a:pt x="610" y="706"/>
                    </a:lnTo>
                    <a:lnTo>
                      <a:pt x="642" y="672"/>
                    </a:lnTo>
                    <a:lnTo>
                      <a:pt x="674" y="622"/>
                    </a:lnTo>
                    <a:lnTo>
                      <a:pt x="707" y="556"/>
                    </a:lnTo>
                    <a:lnTo>
                      <a:pt x="739" y="477"/>
                    </a:lnTo>
                    <a:lnTo>
                      <a:pt x="771" y="389"/>
                    </a:lnTo>
                    <a:lnTo>
                      <a:pt x="803" y="300"/>
                    </a:lnTo>
                    <a:lnTo>
                      <a:pt x="835" y="215"/>
                    </a:lnTo>
                    <a:lnTo>
                      <a:pt x="867" y="143"/>
                    </a:lnTo>
                    <a:lnTo>
                      <a:pt x="899" y="85"/>
                    </a:lnTo>
                    <a:lnTo>
                      <a:pt x="931" y="43"/>
                    </a:lnTo>
                    <a:lnTo>
                      <a:pt x="963" y="17"/>
                    </a:lnTo>
                    <a:lnTo>
                      <a:pt x="996" y="3"/>
                    </a:lnTo>
                    <a:lnTo>
                      <a:pt x="1028" y="0"/>
                    </a:lnTo>
                    <a:lnTo>
                      <a:pt x="1060" y="4"/>
                    </a:lnTo>
                    <a:lnTo>
                      <a:pt x="1092" y="13"/>
                    </a:lnTo>
                    <a:lnTo>
                      <a:pt x="1124" y="24"/>
                    </a:lnTo>
                    <a:lnTo>
                      <a:pt x="1156" y="36"/>
                    </a:lnTo>
                    <a:lnTo>
                      <a:pt x="1188" y="47"/>
                    </a:lnTo>
                    <a:lnTo>
                      <a:pt x="1220" y="56"/>
                    </a:lnTo>
                    <a:lnTo>
                      <a:pt x="1252" y="64"/>
                    </a:lnTo>
                    <a:lnTo>
                      <a:pt x="1285" y="70"/>
                    </a:lnTo>
                    <a:lnTo>
                      <a:pt x="1317" y="73"/>
                    </a:lnTo>
                    <a:lnTo>
                      <a:pt x="1349" y="74"/>
                    </a:lnTo>
                    <a:lnTo>
                      <a:pt x="1381" y="73"/>
                    </a:lnTo>
                    <a:lnTo>
                      <a:pt x="1413" y="70"/>
                    </a:lnTo>
                    <a:lnTo>
                      <a:pt x="1445" y="65"/>
                    </a:lnTo>
                    <a:lnTo>
                      <a:pt x="1477" y="58"/>
                    </a:lnTo>
                    <a:lnTo>
                      <a:pt x="1509" y="49"/>
                    </a:lnTo>
                    <a:lnTo>
                      <a:pt x="1541" y="40"/>
                    </a:lnTo>
                    <a:lnTo>
                      <a:pt x="1574" y="28"/>
                    </a:lnTo>
                    <a:lnTo>
                      <a:pt x="1606" y="16"/>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6" name="Freeform 217">
                <a:extLst>
                  <a:ext uri="{FF2B5EF4-FFF2-40B4-BE49-F238E27FC236}">
                    <a16:creationId xmlns:a16="http://schemas.microsoft.com/office/drawing/2014/main" id="{A59E5ED2-444F-7C26-531A-8304742D86A2}"/>
                  </a:ext>
                </a:extLst>
              </p:cNvPr>
              <p:cNvSpPr>
                <a:spLocks/>
              </p:cNvSpPr>
              <p:nvPr/>
            </p:nvSpPr>
            <p:spPr bwMode="auto">
              <a:xfrm>
                <a:off x="487" y="2645"/>
                <a:ext cx="1606" cy="904"/>
              </a:xfrm>
              <a:custGeom>
                <a:avLst/>
                <a:gdLst>
                  <a:gd name="T0" fmla="*/ 0 w 1606"/>
                  <a:gd name="T1" fmla="*/ 653 h 904"/>
                  <a:gd name="T2" fmla="*/ 32 w 1606"/>
                  <a:gd name="T3" fmla="*/ 621 h 904"/>
                  <a:gd name="T4" fmla="*/ 64 w 1606"/>
                  <a:gd name="T5" fmla="*/ 594 h 904"/>
                  <a:gd name="T6" fmla="*/ 96 w 1606"/>
                  <a:gd name="T7" fmla="*/ 573 h 904"/>
                  <a:gd name="T8" fmla="*/ 128 w 1606"/>
                  <a:gd name="T9" fmla="*/ 560 h 904"/>
                  <a:gd name="T10" fmla="*/ 161 w 1606"/>
                  <a:gd name="T11" fmla="*/ 555 h 904"/>
                  <a:gd name="T12" fmla="*/ 193 w 1606"/>
                  <a:gd name="T13" fmla="*/ 559 h 904"/>
                  <a:gd name="T14" fmla="*/ 225 w 1606"/>
                  <a:gd name="T15" fmla="*/ 574 h 904"/>
                  <a:gd name="T16" fmla="*/ 257 w 1606"/>
                  <a:gd name="T17" fmla="*/ 600 h 904"/>
                  <a:gd name="T18" fmla="*/ 289 w 1606"/>
                  <a:gd name="T19" fmla="*/ 634 h 904"/>
                  <a:gd name="T20" fmla="*/ 321 w 1606"/>
                  <a:gd name="T21" fmla="*/ 676 h 904"/>
                  <a:gd name="T22" fmla="*/ 353 w 1606"/>
                  <a:gd name="T23" fmla="*/ 723 h 904"/>
                  <a:gd name="T24" fmla="*/ 385 w 1606"/>
                  <a:gd name="T25" fmla="*/ 772 h 904"/>
                  <a:gd name="T26" fmla="*/ 417 w 1606"/>
                  <a:gd name="T27" fmla="*/ 817 h 904"/>
                  <a:gd name="T28" fmla="*/ 450 w 1606"/>
                  <a:gd name="T29" fmla="*/ 856 h 904"/>
                  <a:gd name="T30" fmla="*/ 482 w 1606"/>
                  <a:gd name="T31" fmla="*/ 885 h 904"/>
                  <a:gd name="T32" fmla="*/ 514 w 1606"/>
                  <a:gd name="T33" fmla="*/ 902 h 904"/>
                  <a:gd name="T34" fmla="*/ 546 w 1606"/>
                  <a:gd name="T35" fmla="*/ 904 h 904"/>
                  <a:gd name="T36" fmla="*/ 578 w 1606"/>
                  <a:gd name="T37" fmla="*/ 890 h 904"/>
                  <a:gd name="T38" fmla="*/ 610 w 1606"/>
                  <a:gd name="T39" fmla="*/ 862 h 904"/>
                  <a:gd name="T40" fmla="*/ 642 w 1606"/>
                  <a:gd name="T41" fmla="*/ 821 h 904"/>
                  <a:gd name="T42" fmla="*/ 674 w 1606"/>
                  <a:gd name="T43" fmla="*/ 766 h 904"/>
                  <a:gd name="T44" fmla="*/ 707 w 1606"/>
                  <a:gd name="T45" fmla="*/ 702 h 904"/>
                  <a:gd name="T46" fmla="*/ 739 w 1606"/>
                  <a:gd name="T47" fmla="*/ 629 h 904"/>
                  <a:gd name="T48" fmla="*/ 771 w 1606"/>
                  <a:gd name="T49" fmla="*/ 550 h 904"/>
                  <a:gd name="T50" fmla="*/ 803 w 1606"/>
                  <a:gd name="T51" fmla="*/ 468 h 904"/>
                  <a:gd name="T52" fmla="*/ 835 w 1606"/>
                  <a:gd name="T53" fmla="*/ 384 h 904"/>
                  <a:gd name="T54" fmla="*/ 867 w 1606"/>
                  <a:gd name="T55" fmla="*/ 302 h 904"/>
                  <a:gd name="T56" fmla="*/ 899 w 1606"/>
                  <a:gd name="T57" fmla="*/ 224 h 904"/>
                  <a:gd name="T58" fmla="*/ 931 w 1606"/>
                  <a:gd name="T59" fmla="*/ 154 h 904"/>
                  <a:gd name="T60" fmla="*/ 963 w 1606"/>
                  <a:gd name="T61" fmla="*/ 94 h 904"/>
                  <a:gd name="T62" fmla="*/ 996 w 1606"/>
                  <a:gd name="T63" fmla="*/ 48 h 904"/>
                  <a:gd name="T64" fmla="*/ 1028 w 1606"/>
                  <a:gd name="T65" fmla="*/ 19 h 904"/>
                  <a:gd name="T66" fmla="*/ 1060 w 1606"/>
                  <a:gd name="T67" fmla="*/ 8 h 904"/>
                  <a:gd name="T68" fmla="*/ 1092 w 1606"/>
                  <a:gd name="T69" fmla="*/ 16 h 904"/>
                  <a:gd name="T70" fmla="*/ 1124 w 1606"/>
                  <a:gd name="T71" fmla="*/ 44 h 904"/>
                  <a:gd name="T72" fmla="*/ 1156 w 1606"/>
                  <a:gd name="T73" fmla="*/ 87 h 904"/>
                  <a:gd name="T74" fmla="*/ 1188 w 1606"/>
                  <a:gd name="T75" fmla="*/ 141 h 904"/>
                  <a:gd name="T76" fmla="*/ 1220 w 1606"/>
                  <a:gd name="T77" fmla="*/ 199 h 904"/>
                  <a:gd name="T78" fmla="*/ 1252 w 1606"/>
                  <a:gd name="T79" fmla="*/ 254 h 904"/>
                  <a:gd name="T80" fmla="*/ 1285 w 1606"/>
                  <a:gd name="T81" fmla="*/ 300 h 904"/>
                  <a:gd name="T82" fmla="*/ 1317 w 1606"/>
                  <a:gd name="T83" fmla="*/ 333 h 904"/>
                  <a:gd name="T84" fmla="*/ 1349 w 1606"/>
                  <a:gd name="T85" fmla="*/ 349 h 904"/>
                  <a:gd name="T86" fmla="*/ 1381 w 1606"/>
                  <a:gd name="T87" fmla="*/ 347 h 904"/>
                  <a:gd name="T88" fmla="*/ 1413 w 1606"/>
                  <a:gd name="T89" fmla="*/ 330 h 904"/>
                  <a:gd name="T90" fmla="*/ 1445 w 1606"/>
                  <a:gd name="T91" fmla="*/ 297 h 904"/>
                  <a:gd name="T92" fmla="*/ 1477 w 1606"/>
                  <a:gd name="T93" fmla="*/ 252 h 904"/>
                  <a:gd name="T94" fmla="*/ 1509 w 1606"/>
                  <a:gd name="T95" fmla="*/ 198 h 904"/>
                  <a:gd name="T96" fmla="*/ 1541 w 1606"/>
                  <a:gd name="T97" fmla="*/ 137 h 904"/>
                  <a:gd name="T98" fmla="*/ 1574 w 1606"/>
                  <a:gd name="T99" fmla="*/ 70 h 904"/>
                  <a:gd name="T100" fmla="*/ 1606 w 1606"/>
                  <a:gd name="T101" fmla="*/ 0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04">
                    <a:moveTo>
                      <a:pt x="0" y="653"/>
                    </a:moveTo>
                    <a:lnTo>
                      <a:pt x="32" y="621"/>
                    </a:lnTo>
                    <a:lnTo>
                      <a:pt x="64" y="594"/>
                    </a:lnTo>
                    <a:lnTo>
                      <a:pt x="96" y="573"/>
                    </a:lnTo>
                    <a:lnTo>
                      <a:pt x="128" y="560"/>
                    </a:lnTo>
                    <a:lnTo>
                      <a:pt x="161" y="555"/>
                    </a:lnTo>
                    <a:lnTo>
                      <a:pt x="193" y="559"/>
                    </a:lnTo>
                    <a:lnTo>
                      <a:pt x="225" y="574"/>
                    </a:lnTo>
                    <a:lnTo>
                      <a:pt x="257" y="600"/>
                    </a:lnTo>
                    <a:lnTo>
                      <a:pt x="289" y="634"/>
                    </a:lnTo>
                    <a:lnTo>
                      <a:pt x="321" y="676"/>
                    </a:lnTo>
                    <a:lnTo>
                      <a:pt x="353" y="723"/>
                    </a:lnTo>
                    <a:lnTo>
                      <a:pt x="385" y="772"/>
                    </a:lnTo>
                    <a:lnTo>
                      <a:pt x="417" y="817"/>
                    </a:lnTo>
                    <a:lnTo>
                      <a:pt x="450" y="856"/>
                    </a:lnTo>
                    <a:lnTo>
                      <a:pt x="482" y="885"/>
                    </a:lnTo>
                    <a:lnTo>
                      <a:pt x="514" y="902"/>
                    </a:lnTo>
                    <a:lnTo>
                      <a:pt x="546" y="904"/>
                    </a:lnTo>
                    <a:lnTo>
                      <a:pt x="578" y="890"/>
                    </a:lnTo>
                    <a:lnTo>
                      <a:pt x="610" y="862"/>
                    </a:lnTo>
                    <a:lnTo>
                      <a:pt x="642" y="821"/>
                    </a:lnTo>
                    <a:lnTo>
                      <a:pt x="674" y="766"/>
                    </a:lnTo>
                    <a:lnTo>
                      <a:pt x="707" y="702"/>
                    </a:lnTo>
                    <a:lnTo>
                      <a:pt x="739" y="629"/>
                    </a:lnTo>
                    <a:lnTo>
                      <a:pt x="771" y="550"/>
                    </a:lnTo>
                    <a:lnTo>
                      <a:pt x="803" y="468"/>
                    </a:lnTo>
                    <a:lnTo>
                      <a:pt x="835" y="384"/>
                    </a:lnTo>
                    <a:lnTo>
                      <a:pt x="867" y="302"/>
                    </a:lnTo>
                    <a:lnTo>
                      <a:pt x="899" y="224"/>
                    </a:lnTo>
                    <a:lnTo>
                      <a:pt x="931" y="154"/>
                    </a:lnTo>
                    <a:lnTo>
                      <a:pt x="963" y="94"/>
                    </a:lnTo>
                    <a:lnTo>
                      <a:pt x="996" y="48"/>
                    </a:lnTo>
                    <a:lnTo>
                      <a:pt x="1028" y="19"/>
                    </a:lnTo>
                    <a:lnTo>
                      <a:pt x="1060" y="8"/>
                    </a:lnTo>
                    <a:lnTo>
                      <a:pt x="1092" y="16"/>
                    </a:lnTo>
                    <a:lnTo>
                      <a:pt x="1124" y="44"/>
                    </a:lnTo>
                    <a:lnTo>
                      <a:pt x="1156" y="87"/>
                    </a:lnTo>
                    <a:lnTo>
                      <a:pt x="1188" y="141"/>
                    </a:lnTo>
                    <a:lnTo>
                      <a:pt x="1220" y="199"/>
                    </a:lnTo>
                    <a:lnTo>
                      <a:pt x="1252" y="254"/>
                    </a:lnTo>
                    <a:lnTo>
                      <a:pt x="1285" y="300"/>
                    </a:lnTo>
                    <a:lnTo>
                      <a:pt x="1317" y="333"/>
                    </a:lnTo>
                    <a:lnTo>
                      <a:pt x="1349" y="349"/>
                    </a:lnTo>
                    <a:lnTo>
                      <a:pt x="1381" y="347"/>
                    </a:lnTo>
                    <a:lnTo>
                      <a:pt x="1413" y="330"/>
                    </a:lnTo>
                    <a:lnTo>
                      <a:pt x="1445" y="297"/>
                    </a:lnTo>
                    <a:lnTo>
                      <a:pt x="1477" y="252"/>
                    </a:lnTo>
                    <a:lnTo>
                      <a:pt x="1509" y="198"/>
                    </a:lnTo>
                    <a:lnTo>
                      <a:pt x="1541" y="137"/>
                    </a:lnTo>
                    <a:lnTo>
                      <a:pt x="1574" y="7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7" name="Freeform 218">
                <a:extLst>
                  <a:ext uri="{FF2B5EF4-FFF2-40B4-BE49-F238E27FC236}">
                    <a16:creationId xmlns:a16="http://schemas.microsoft.com/office/drawing/2014/main" id="{21EA2198-C24F-FAA9-E6CD-C33987874ED8}"/>
                  </a:ext>
                </a:extLst>
              </p:cNvPr>
              <p:cNvSpPr>
                <a:spLocks/>
              </p:cNvSpPr>
              <p:nvPr/>
            </p:nvSpPr>
            <p:spPr bwMode="auto">
              <a:xfrm>
                <a:off x="487" y="2544"/>
                <a:ext cx="1606" cy="1079"/>
              </a:xfrm>
              <a:custGeom>
                <a:avLst/>
                <a:gdLst>
                  <a:gd name="T0" fmla="*/ 0 w 1606"/>
                  <a:gd name="T1" fmla="*/ 1047 h 1079"/>
                  <a:gd name="T2" fmla="*/ 32 w 1606"/>
                  <a:gd name="T3" fmla="*/ 927 h 1079"/>
                  <a:gd name="T4" fmla="*/ 64 w 1606"/>
                  <a:gd name="T5" fmla="*/ 812 h 1079"/>
                  <a:gd name="T6" fmla="*/ 96 w 1606"/>
                  <a:gd name="T7" fmla="*/ 710 h 1079"/>
                  <a:gd name="T8" fmla="*/ 128 w 1606"/>
                  <a:gd name="T9" fmla="*/ 625 h 1079"/>
                  <a:gd name="T10" fmla="*/ 161 w 1606"/>
                  <a:gd name="T11" fmla="*/ 561 h 1079"/>
                  <a:gd name="T12" fmla="*/ 193 w 1606"/>
                  <a:gd name="T13" fmla="*/ 522 h 1079"/>
                  <a:gd name="T14" fmla="*/ 225 w 1606"/>
                  <a:gd name="T15" fmla="*/ 508 h 1079"/>
                  <a:gd name="T16" fmla="*/ 257 w 1606"/>
                  <a:gd name="T17" fmla="*/ 519 h 1079"/>
                  <a:gd name="T18" fmla="*/ 289 w 1606"/>
                  <a:gd name="T19" fmla="*/ 553 h 1079"/>
                  <a:gd name="T20" fmla="*/ 321 w 1606"/>
                  <a:gd name="T21" fmla="*/ 607 h 1079"/>
                  <a:gd name="T22" fmla="*/ 353 w 1606"/>
                  <a:gd name="T23" fmla="*/ 675 h 1079"/>
                  <a:gd name="T24" fmla="*/ 385 w 1606"/>
                  <a:gd name="T25" fmla="*/ 753 h 1079"/>
                  <a:gd name="T26" fmla="*/ 417 w 1606"/>
                  <a:gd name="T27" fmla="*/ 834 h 1079"/>
                  <a:gd name="T28" fmla="*/ 450 w 1606"/>
                  <a:gd name="T29" fmla="*/ 912 h 1079"/>
                  <a:gd name="T30" fmla="*/ 482 w 1606"/>
                  <a:gd name="T31" fmla="*/ 980 h 1079"/>
                  <a:gd name="T32" fmla="*/ 514 w 1606"/>
                  <a:gd name="T33" fmla="*/ 1034 h 1079"/>
                  <a:gd name="T34" fmla="*/ 546 w 1606"/>
                  <a:gd name="T35" fmla="*/ 1068 h 1079"/>
                  <a:gd name="T36" fmla="*/ 578 w 1606"/>
                  <a:gd name="T37" fmla="*/ 1079 h 1079"/>
                  <a:gd name="T38" fmla="*/ 610 w 1606"/>
                  <a:gd name="T39" fmla="*/ 1065 h 1079"/>
                  <a:gd name="T40" fmla="*/ 642 w 1606"/>
                  <a:gd name="T41" fmla="*/ 1025 h 1079"/>
                  <a:gd name="T42" fmla="*/ 674 w 1606"/>
                  <a:gd name="T43" fmla="*/ 962 h 1079"/>
                  <a:gd name="T44" fmla="*/ 707 w 1606"/>
                  <a:gd name="T45" fmla="*/ 877 h 1079"/>
                  <a:gd name="T46" fmla="*/ 739 w 1606"/>
                  <a:gd name="T47" fmla="*/ 775 h 1079"/>
                  <a:gd name="T48" fmla="*/ 771 w 1606"/>
                  <a:gd name="T49" fmla="*/ 660 h 1079"/>
                  <a:gd name="T50" fmla="*/ 803 w 1606"/>
                  <a:gd name="T51" fmla="*/ 540 h 1079"/>
                  <a:gd name="T52" fmla="*/ 835 w 1606"/>
                  <a:gd name="T53" fmla="*/ 419 h 1079"/>
                  <a:gd name="T54" fmla="*/ 867 w 1606"/>
                  <a:gd name="T55" fmla="*/ 304 h 1079"/>
                  <a:gd name="T56" fmla="*/ 899 w 1606"/>
                  <a:gd name="T57" fmla="*/ 202 h 1079"/>
                  <a:gd name="T58" fmla="*/ 931 w 1606"/>
                  <a:gd name="T59" fmla="*/ 117 h 1079"/>
                  <a:gd name="T60" fmla="*/ 963 w 1606"/>
                  <a:gd name="T61" fmla="*/ 54 h 1079"/>
                  <a:gd name="T62" fmla="*/ 996 w 1606"/>
                  <a:gd name="T63" fmla="*/ 14 h 1079"/>
                  <a:gd name="T64" fmla="*/ 1028 w 1606"/>
                  <a:gd name="T65" fmla="*/ 0 h 1079"/>
                  <a:gd name="T66" fmla="*/ 1060 w 1606"/>
                  <a:gd name="T67" fmla="*/ 11 h 1079"/>
                  <a:gd name="T68" fmla="*/ 1092 w 1606"/>
                  <a:gd name="T69" fmla="*/ 45 h 1079"/>
                  <a:gd name="T70" fmla="*/ 1124 w 1606"/>
                  <a:gd name="T71" fmla="*/ 99 h 1079"/>
                  <a:gd name="T72" fmla="*/ 1156 w 1606"/>
                  <a:gd name="T73" fmla="*/ 167 h 1079"/>
                  <a:gd name="T74" fmla="*/ 1188 w 1606"/>
                  <a:gd name="T75" fmla="*/ 245 h 1079"/>
                  <a:gd name="T76" fmla="*/ 1220 w 1606"/>
                  <a:gd name="T77" fmla="*/ 326 h 1079"/>
                  <a:gd name="T78" fmla="*/ 1252 w 1606"/>
                  <a:gd name="T79" fmla="*/ 404 h 1079"/>
                  <a:gd name="T80" fmla="*/ 1285 w 1606"/>
                  <a:gd name="T81" fmla="*/ 472 h 1079"/>
                  <a:gd name="T82" fmla="*/ 1317 w 1606"/>
                  <a:gd name="T83" fmla="*/ 526 h 1079"/>
                  <a:gd name="T84" fmla="*/ 1349 w 1606"/>
                  <a:gd name="T85" fmla="*/ 560 h 1079"/>
                  <a:gd name="T86" fmla="*/ 1381 w 1606"/>
                  <a:gd name="T87" fmla="*/ 571 h 1079"/>
                  <a:gd name="T88" fmla="*/ 1413 w 1606"/>
                  <a:gd name="T89" fmla="*/ 557 h 1079"/>
                  <a:gd name="T90" fmla="*/ 1445 w 1606"/>
                  <a:gd name="T91" fmla="*/ 518 h 1079"/>
                  <a:gd name="T92" fmla="*/ 1477 w 1606"/>
                  <a:gd name="T93" fmla="*/ 454 h 1079"/>
                  <a:gd name="T94" fmla="*/ 1509 w 1606"/>
                  <a:gd name="T95" fmla="*/ 369 h 1079"/>
                  <a:gd name="T96" fmla="*/ 1541 w 1606"/>
                  <a:gd name="T97" fmla="*/ 267 h 1079"/>
                  <a:gd name="T98" fmla="*/ 1574 w 1606"/>
                  <a:gd name="T99" fmla="*/ 152 h 1079"/>
                  <a:gd name="T100" fmla="*/ 1606 w 1606"/>
                  <a:gd name="T101" fmla="*/ 32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1079">
                    <a:moveTo>
                      <a:pt x="0" y="1047"/>
                    </a:moveTo>
                    <a:lnTo>
                      <a:pt x="32" y="927"/>
                    </a:lnTo>
                    <a:lnTo>
                      <a:pt x="64" y="812"/>
                    </a:lnTo>
                    <a:lnTo>
                      <a:pt x="96" y="710"/>
                    </a:lnTo>
                    <a:lnTo>
                      <a:pt x="128" y="625"/>
                    </a:lnTo>
                    <a:lnTo>
                      <a:pt x="161" y="561"/>
                    </a:lnTo>
                    <a:lnTo>
                      <a:pt x="193" y="522"/>
                    </a:lnTo>
                    <a:lnTo>
                      <a:pt x="225" y="508"/>
                    </a:lnTo>
                    <a:lnTo>
                      <a:pt x="257" y="519"/>
                    </a:lnTo>
                    <a:lnTo>
                      <a:pt x="289" y="553"/>
                    </a:lnTo>
                    <a:lnTo>
                      <a:pt x="321" y="607"/>
                    </a:lnTo>
                    <a:lnTo>
                      <a:pt x="353" y="675"/>
                    </a:lnTo>
                    <a:lnTo>
                      <a:pt x="385" y="753"/>
                    </a:lnTo>
                    <a:lnTo>
                      <a:pt x="417" y="834"/>
                    </a:lnTo>
                    <a:lnTo>
                      <a:pt x="450" y="912"/>
                    </a:lnTo>
                    <a:lnTo>
                      <a:pt x="482" y="980"/>
                    </a:lnTo>
                    <a:lnTo>
                      <a:pt x="514" y="1034"/>
                    </a:lnTo>
                    <a:lnTo>
                      <a:pt x="546" y="1068"/>
                    </a:lnTo>
                    <a:lnTo>
                      <a:pt x="578" y="1079"/>
                    </a:lnTo>
                    <a:lnTo>
                      <a:pt x="610" y="1065"/>
                    </a:lnTo>
                    <a:lnTo>
                      <a:pt x="642" y="1025"/>
                    </a:lnTo>
                    <a:lnTo>
                      <a:pt x="674" y="962"/>
                    </a:lnTo>
                    <a:lnTo>
                      <a:pt x="707" y="877"/>
                    </a:lnTo>
                    <a:lnTo>
                      <a:pt x="739" y="775"/>
                    </a:lnTo>
                    <a:lnTo>
                      <a:pt x="771" y="660"/>
                    </a:lnTo>
                    <a:lnTo>
                      <a:pt x="803" y="540"/>
                    </a:lnTo>
                    <a:lnTo>
                      <a:pt x="835" y="419"/>
                    </a:lnTo>
                    <a:lnTo>
                      <a:pt x="867" y="304"/>
                    </a:lnTo>
                    <a:lnTo>
                      <a:pt x="899" y="202"/>
                    </a:lnTo>
                    <a:lnTo>
                      <a:pt x="931" y="117"/>
                    </a:lnTo>
                    <a:lnTo>
                      <a:pt x="963" y="54"/>
                    </a:lnTo>
                    <a:lnTo>
                      <a:pt x="996" y="14"/>
                    </a:lnTo>
                    <a:lnTo>
                      <a:pt x="1028" y="0"/>
                    </a:lnTo>
                    <a:lnTo>
                      <a:pt x="1060" y="11"/>
                    </a:lnTo>
                    <a:lnTo>
                      <a:pt x="1092" y="45"/>
                    </a:lnTo>
                    <a:lnTo>
                      <a:pt x="1124" y="99"/>
                    </a:lnTo>
                    <a:lnTo>
                      <a:pt x="1156" y="167"/>
                    </a:lnTo>
                    <a:lnTo>
                      <a:pt x="1188" y="245"/>
                    </a:lnTo>
                    <a:lnTo>
                      <a:pt x="1220" y="326"/>
                    </a:lnTo>
                    <a:lnTo>
                      <a:pt x="1252" y="404"/>
                    </a:lnTo>
                    <a:lnTo>
                      <a:pt x="1285" y="472"/>
                    </a:lnTo>
                    <a:lnTo>
                      <a:pt x="1317" y="526"/>
                    </a:lnTo>
                    <a:lnTo>
                      <a:pt x="1349" y="560"/>
                    </a:lnTo>
                    <a:lnTo>
                      <a:pt x="1381" y="571"/>
                    </a:lnTo>
                    <a:lnTo>
                      <a:pt x="1413" y="557"/>
                    </a:lnTo>
                    <a:lnTo>
                      <a:pt x="1445" y="518"/>
                    </a:lnTo>
                    <a:lnTo>
                      <a:pt x="1477" y="454"/>
                    </a:lnTo>
                    <a:lnTo>
                      <a:pt x="1509" y="369"/>
                    </a:lnTo>
                    <a:lnTo>
                      <a:pt x="1541" y="267"/>
                    </a:lnTo>
                    <a:lnTo>
                      <a:pt x="1574" y="152"/>
                    </a:lnTo>
                    <a:lnTo>
                      <a:pt x="1606" y="32"/>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198" name="Freeform 219">
                <a:extLst>
                  <a:ext uri="{FF2B5EF4-FFF2-40B4-BE49-F238E27FC236}">
                    <a16:creationId xmlns:a16="http://schemas.microsoft.com/office/drawing/2014/main" id="{2014205A-1C27-C574-31C7-2232A4D80D17}"/>
                  </a:ext>
                </a:extLst>
              </p:cNvPr>
              <p:cNvSpPr>
                <a:spLocks noEditPoints="1"/>
              </p:cNvSpPr>
              <p:nvPr/>
            </p:nvSpPr>
            <p:spPr bwMode="auto">
              <a:xfrm>
                <a:off x="469" y="3319"/>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199" name="Freeform 220">
                <a:extLst>
                  <a:ext uri="{FF2B5EF4-FFF2-40B4-BE49-F238E27FC236}">
                    <a16:creationId xmlns:a16="http://schemas.microsoft.com/office/drawing/2014/main" id="{AF57CF48-89DC-0991-AB1A-9233027364DF}"/>
                  </a:ext>
                </a:extLst>
              </p:cNvPr>
              <p:cNvSpPr>
                <a:spLocks noEditPoints="1"/>
              </p:cNvSpPr>
              <p:nvPr/>
            </p:nvSpPr>
            <p:spPr bwMode="auto">
              <a:xfrm>
                <a:off x="584" y="3134"/>
                <a:ext cx="36" cy="35"/>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2"/>
                      <a:pt x="0" y="70"/>
                    </a:cubicBezTo>
                    <a:cubicBezTo>
                      <a:pt x="0" y="108"/>
                      <a:pt x="31" y="139"/>
                      <a:pt x="70" y="139"/>
                    </a:cubicBezTo>
                    <a:cubicBezTo>
                      <a:pt x="108" y="139"/>
                      <a:pt x="139" y="108"/>
                      <a:pt x="139" y="70"/>
                    </a:cubicBezTo>
                    <a:lnTo>
                      <a:pt x="139" y="70"/>
                    </a:lnTo>
                    <a:cubicBezTo>
                      <a:pt x="139" y="32"/>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0" name="Freeform 221">
                <a:extLst>
                  <a:ext uri="{FF2B5EF4-FFF2-40B4-BE49-F238E27FC236}">
                    <a16:creationId xmlns:a16="http://schemas.microsoft.com/office/drawing/2014/main" id="{2142D9B3-3DF2-F8E7-F2C5-47B315464B64}"/>
                  </a:ext>
                </a:extLst>
              </p:cNvPr>
              <p:cNvSpPr>
                <a:spLocks noEditPoints="1"/>
              </p:cNvSpPr>
              <p:nvPr/>
            </p:nvSpPr>
            <p:spPr bwMode="auto">
              <a:xfrm>
                <a:off x="699" y="3230"/>
                <a:ext cx="35"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6" y="128"/>
                      <a:pt x="10" y="102"/>
                      <a:pt x="10" y="69"/>
                    </a:cubicBezTo>
                    <a:cubicBezTo>
                      <a:pt x="10" y="37"/>
                      <a:pt x="36"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1" name="Freeform 222">
                <a:extLst>
                  <a:ext uri="{FF2B5EF4-FFF2-40B4-BE49-F238E27FC236}">
                    <a16:creationId xmlns:a16="http://schemas.microsoft.com/office/drawing/2014/main" id="{77531D16-C636-C2DE-231A-12323D8FC653}"/>
                  </a:ext>
                </a:extLst>
              </p:cNvPr>
              <p:cNvSpPr>
                <a:spLocks noEditPoints="1"/>
              </p:cNvSpPr>
              <p:nvPr/>
            </p:nvSpPr>
            <p:spPr bwMode="auto">
              <a:xfrm>
                <a:off x="813" y="3207"/>
                <a:ext cx="36" cy="36"/>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2" name="Freeform 223">
                <a:extLst>
                  <a:ext uri="{FF2B5EF4-FFF2-40B4-BE49-F238E27FC236}">
                    <a16:creationId xmlns:a16="http://schemas.microsoft.com/office/drawing/2014/main" id="{C508A990-6C73-A456-CA80-C8AC96C0AD87}"/>
                  </a:ext>
                </a:extLst>
              </p:cNvPr>
              <p:cNvSpPr>
                <a:spLocks noEditPoints="1"/>
              </p:cNvSpPr>
              <p:nvPr/>
            </p:nvSpPr>
            <p:spPr bwMode="auto">
              <a:xfrm>
                <a:off x="928" y="3557"/>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7"/>
                      <a:pt x="31" y="139"/>
                      <a:pt x="69" y="139"/>
                    </a:cubicBezTo>
                    <a:cubicBezTo>
                      <a:pt x="108" y="139"/>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3" name="Freeform 224">
                <a:extLst>
                  <a:ext uri="{FF2B5EF4-FFF2-40B4-BE49-F238E27FC236}">
                    <a16:creationId xmlns:a16="http://schemas.microsoft.com/office/drawing/2014/main" id="{554C4FA3-6F3F-82C3-1AE7-6A795AAD8EB3}"/>
                  </a:ext>
                </a:extLst>
              </p:cNvPr>
              <p:cNvSpPr>
                <a:spLocks noEditPoints="1"/>
              </p:cNvSpPr>
              <p:nvPr/>
            </p:nvSpPr>
            <p:spPr bwMode="auto">
              <a:xfrm>
                <a:off x="1043" y="3667"/>
                <a:ext cx="35"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4" name="Freeform 225">
                <a:extLst>
                  <a:ext uri="{FF2B5EF4-FFF2-40B4-BE49-F238E27FC236}">
                    <a16:creationId xmlns:a16="http://schemas.microsoft.com/office/drawing/2014/main" id="{3E20F66E-7C1F-CEF0-FEEE-627FB32CFF8F}"/>
                  </a:ext>
                </a:extLst>
              </p:cNvPr>
              <p:cNvSpPr>
                <a:spLocks noEditPoints="1"/>
              </p:cNvSpPr>
              <p:nvPr/>
            </p:nvSpPr>
            <p:spPr bwMode="auto">
              <a:xfrm>
                <a:off x="1157" y="3310"/>
                <a:ext cx="36"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7"/>
                      <a:pt x="31" y="139"/>
                      <a:pt x="70" y="139"/>
                    </a:cubicBezTo>
                    <a:cubicBezTo>
                      <a:pt x="108" y="139"/>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5" name="Freeform 226">
                <a:extLst>
                  <a:ext uri="{FF2B5EF4-FFF2-40B4-BE49-F238E27FC236}">
                    <a16:creationId xmlns:a16="http://schemas.microsoft.com/office/drawing/2014/main" id="{0D69C6E3-2F9B-6AAF-9FB7-6E863CD7F461}"/>
                  </a:ext>
                </a:extLst>
              </p:cNvPr>
              <p:cNvSpPr>
                <a:spLocks noEditPoints="1"/>
              </p:cNvSpPr>
              <p:nvPr/>
            </p:nvSpPr>
            <p:spPr bwMode="auto">
              <a:xfrm>
                <a:off x="1272" y="3127"/>
                <a:ext cx="36" cy="35"/>
              </a:xfrm>
              <a:custGeom>
                <a:avLst/>
                <a:gdLst>
                  <a:gd name="T0" fmla="*/ 69 w 138"/>
                  <a:gd name="T1" fmla="*/ 11 h 139"/>
                  <a:gd name="T2" fmla="*/ 128 w 138"/>
                  <a:gd name="T3" fmla="*/ 70 h 139"/>
                  <a:gd name="T4" fmla="*/ 128 w 138"/>
                  <a:gd name="T5" fmla="*/ 70 h 139"/>
                  <a:gd name="T6" fmla="*/ 69 w 138"/>
                  <a:gd name="T7" fmla="*/ 128 h 139"/>
                  <a:gd name="T8" fmla="*/ 10 w 138"/>
                  <a:gd name="T9" fmla="*/ 70 h 139"/>
                  <a:gd name="T10" fmla="*/ 69 w 138"/>
                  <a:gd name="T11" fmla="*/ 11 h 139"/>
                  <a:gd name="T12" fmla="*/ 69 w 138"/>
                  <a:gd name="T13" fmla="*/ 0 h 139"/>
                  <a:gd name="T14" fmla="*/ 0 w 138"/>
                  <a:gd name="T15" fmla="*/ 70 h 139"/>
                  <a:gd name="T16" fmla="*/ 69 w 138"/>
                  <a:gd name="T17" fmla="*/ 139 h 139"/>
                  <a:gd name="T18" fmla="*/ 138 w 138"/>
                  <a:gd name="T19" fmla="*/ 70 h 139"/>
                  <a:gd name="T20" fmla="*/ 138 w 138"/>
                  <a:gd name="T21" fmla="*/ 70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70"/>
                    </a:cubicBezTo>
                    <a:lnTo>
                      <a:pt x="128" y="70"/>
                    </a:lnTo>
                    <a:cubicBezTo>
                      <a:pt x="128" y="102"/>
                      <a:pt x="101" y="128"/>
                      <a:pt x="69" y="128"/>
                    </a:cubicBezTo>
                    <a:cubicBezTo>
                      <a:pt x="37" y="128"/>
                      <a:pt x="10" y="102"/>
                      <a:pt x="10" y="70"/>
                    </a:cubicBezTo>
                    <a:cubicBezTo>
                      <a:pt x="10" y="37"/>
                      <a:pt x="37" y="11"/>
                      <a:pt x="69" y="11"/>
                    </a:cubicBezTo>
                    <a:close/>
                    <a:moveTo>
                      <a:pt x="69" y="0"/>
                    </a:moveTo>
                    <a:cubicBezTo>
                      <a:pt x="31" y="0"/>
                      <a:pt x="0" y="31"/>
                      <a:pt x="0" y="70"/>
                    </a:cubicBezTo>
                    <a:cubicBezTo>
                      <a:pt x="0" y="108"/>
                      <a:pt x="31" y="139"/>
                      <a:pt x="69" y="139"/>
                    </a:cubicBezTo>
                    <a:cubicBezTo>
                      <a:pt x="107" y="139"/>
                      <a:pt x="138" y="108"/>
                      <a:pt x="138" y="70"/>
                    </a:cubicBezTo>
                    <a:lnTo>
                      <a:pt x="138" y="70"/>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6" name="Freeform 227">
                <a:extLst>
                  <a:ext uri="{FF2B5EF4-FFF2-40B4-BE49-F238E27FC236}">
                    <a16:creationId xmlns:a16="http://schemas.microsoft.com/office/drawing/2014/main" id="{3FBCDA18-51F0-D402-0866-07C3EB1DD7C1}"/>
                  </a:ext>
                </a:extLst>
              </p:cNvPr>
              <p:cNvSpPr>
                <a:spLocks noEditPoints="1"/>
              </p:cNvSpPr>
              <p:nvPr/>
            </p:nvSpPr>
            <p:spPr bwMode="auto">
              <a:xfrm>
                <a:off x="1387" y="2801"/>
                <a:ext cx="35" cy="35"/>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2" y="11"/>
                      <a:pt x="128" y="37"/>
                      <a:pt x="128" y="69"/>
                    </a:cubicBezTo>
                    <a:lnTo>
                      <a:pt x="128" y="69"/>
                    </a:lnTo>
                    <a:cubicBezTo>
                      <a:pt x="128" y="102"/>
                      <a:pt x="102" y="128"/>
                      <a:pt x="69" y="128"/>
                    </a:cubicBezTo>
                    <a:cubicBezTo>
                      <a:pt x="37" y="128"/>
                      <a:pt x="10" y="102"/>
                      <a:pt x="10" y="69"/>
                    </a:cubicBezTo>
                    <a:cubicBezTo>
                      <a:pt x="10" y="37"/>
                      <a:pt x="37" y="11"/>
                      <a:pt x="69" y="11"/>
                    </a:cubicBezTo>
                    <a:close/>
                    <a:moveTo>
                      <a:pt x="69" y="0"/>
                    </a:moveTo>
                    <a:cubicBezTo>
                      <a:pt x="31" y="0"/>
                      <a:pt x="0" y="31"/>
                      <a:pt x="0" y="69"/>
                    </a:cubicBezTo>
                    <a:cubicBezTo>
                      <a:pt x="0" y="107"/>
                      <a:pt x="31" y="139"/>
                      <a:pt x="69" y="139"/>
                    </a:cubicBezTo>
                    <a:cubicBezTo>
                      <a:pt x="107" y="139"/>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7" name="Freeform 228">
                <a:extLst>
                  <a:ext uri="{FF2B5EF4-FFF2-40B4-BE49-F238E27FC236}">
                    <a16:creationId xmlns:a16="http://schemas.microsoft.com/office/drawing/2014/main" id="{C4627F9D-C5CD-A08D-9B00-6FFCDF259A6E}"/>
                  </a:ext>
                </a:extLst>
              </p:cNvPr>
              <p:cNvSpPr>
                <a:spLocks noEditPoints="1"/>
              </p:cNvSpPr>
              <p:nvPr/>
            </p:nvSpPr>
            <p:spPr bwMode="auto">
              <a:xfrm>
                <a:off x="1501" y="2560"/>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8" name="Freeform 229">
                <a:extLst>
                  <a:ext uri="{FF2B5EF4-FFF2-40B4-BE49-F238E27FC236}">
                    <a16:creationId xmlns:a16="http://schemas.microsoft.com/office/drawing/2014/main" id="{47B8A2AF-1B47-303B-81A1-50BCF0E4C667}"/>
                  </a:ext>
                </a:extLst>
              </p:cNvPr>
              <p:cNvSpPr>
                <a:spLocks noEditPoints="1"/>
              </p:cNvSpPr>
              <p:nvPr/>
            </p:nvSpPr>
            <p:spPr bwMode="auto">
              <a:xfrm>
                <a:off x="1616" y="2661"/>
                <a:ext cx="36"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6"/>
                      <a:pt x="128" y="69"/>
                    </a:cubicBezTo>
                    <a:lnTo>
                      <a:pt x="128" y="69"/>
                    </a:lnTo>
                    <a:cubicBezTo>
                      <a:pt x="128" y="101"/>
                      <a:pt x="102" y="128"/>
                      <a:pt x="70" y="128"/>
                    </a:cubicBezTo>
                    <a:cubicBezTo>
                      <a:pt x="37" y="128"/>
                      <a:pt x="11" y="101"/>
                      <a:pt x="11" y="69"/>
                    </a:cubicBezTo>
                    <a:cubicBezTo>
                      <a:pt x="11" y="36"/>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9" name="Freeform 230">
                <a:extLst>
                  <a:ext uri="{FF2B5EF4-FFF2-40B4-BE49-F238E27FC236}">
                    <a16:creationId xmlns:a16="http://schemas.microsoft.com/office/drawing/2014/main" id="{19861341-8B66-E168-4A74-FF5168E85AE4}"/>
                  </a:ext>
                </a:extLst>
              </p:cNvPr>
              <p:cNvSpPr>
                <a:spLocks noEditPoints="1"/>
              </p:cNvSpPr>
              <p:nvPr/>
            </p:nvSpPr>
            <p:spPr bwMode="auto">
              <a:xfrm>
                <a:off x="1731" y="2834"/>
                <a:ext cx="35"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8"/>
                      <a:pt x="31" y="139"/>
                      <a:pt x="70" y="139"/>
                    </a:cubicBezTo>
                    <a:cubicBezTo>
                      <a:pt x="108" y="139"/>
                      <a:pt x="139" y="108"/>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0" name="Freeform 231">
                <a:extLst>
                  <a:ext uri="{FF2B5EF4-FFF2-40B4-BE49-F238E27FC236}">
                    <a16:creationId xmlns:a16="http://schemas.microsoft.com/office/drawing/2014/main" id="{1E5C6000-1267-63AF-81DA-3A0BB56A61C2}"/>
                  </a:ext>
                </a:extLst>
              </p:cNvPr>
              <p:cNvSpPr>
                <a:spLocks noEditPoints="1"/>
              </p:cNvSpPr>
              <p:nvPr/>
            </p:nvSpPr>
            <p:spPr bwMode="auto">
              <a:xfrm>
                <a:off x="1846" y="3231"/>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1" name="Freeform 232">
                <a:extLst>
                  <a:ext uri="{FF2B5EF4-FFF2-40B4-BE49-F238E27FC236}">
                    <a16:creationId xmlns:a16="http://schemas.microsoft.com/office/drawing/2014/main" id="{048E246E-9D64-96AF-4607-C30835D8D8A7}"/>
                  </a:ext>
                </a:extLst>
              </p:cNvPr>
              <p:cNvSpPr>
                <a:spLocks noEditPoints="1"/>
              </p:cNvSpPr>
              <p:nvPr/>
            </p:nvSpPr>
            <p:spPr bwMode="auto">
              <a:xfrm>
                <a:off x="1960" y="2846"/>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2"/>
                      <a:pt x="0" y="70"/>
                    </a:cubicBezTo>
                    <a:cubicBezTo>
                      <a:pt x="0" y="108"/>
                      <a:pt x="31" y="139"/>
                      <a:pt x="69" y="139"/>
                    </a:cubicBezTo>
                    <a:cubicBezTo>
                      <a:pt x="107" y="139"/>
                      <a:pt x="139" y="108"/>
                      <a:pt x="139" y="70"/>
                    </a:cubicBezTo>
                    <a:lnTo>
                      <a:pt x="139" y="70"/>
                    </a:lnTo>
                    <a:cubicBezTo>
                      <a:pt x="139" y="32"/>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12" name="Freeform 233">
                <a:extLst>
                  <a:ext uri="{FF2B5EF4-FFF2-40B4-BE49-F238E27FC236}">
                    <a16:creationId xmlns:a16="http://schemas.microsoft.com/office/drawing/2014/main" id="{996B563B-74CA-03BD-DD28-5D54931AF69D}"/>
                  </a:ext>
                </a:extLst>
              </p:cNvPr>
              <p:cNvSpPr>
                <a:spLocks noEditPoints="1"/>
              </p:cNvSpPr>
              <p:nvPr/>
            </p:nvSpPr>
            <p:spPr bwMode="auto">
              <a:xfrm>
                <a:off x="2075" y="2502"/>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grpSp>
          <p:nvGrpSpPr>
            <p:cNvPr id="213" name="Group 236">
              <a:extLst>
                <a:ext uri="{FF2B5EF4-FFF2-40B4-BE49-F238E27FC236}">
                  <a16:creationId xmlns:a16="http://schemas.microsoft.com/office/drawing/2014/main" id="{C599FC6B-9CC1-C163-A44E-9416DD3583F1}"/>
                </a:ext>
              </a:extLst>
            </p:cNvPr>
            <p:cNvGrpSpPr>
              <a:grpSpLocks noChangeAspect="1"/>
            </p:cNvGrpSpPr>
            <p:nvPr/>
          </p:nvGrpSpPr>
          <p:grpSpPr bwMode="auto">
            <a:xfrm>
              <a:off x="4319590" y="3697292"/>
              <a:ext cx="3094040" cy="2540003"/>
              <a:chOff x="2721" y="2329"/>
              <a:chExt cx="1949" cy="1600"/>
            </a:xfrm>
          </p:grpSpPr>
          <p:sp>
            <p:nvSpPr>
              <p:cNvPr id="214" name="Line 238">
                <a:extLst>
                  <a:ext uri="{FF2B5EF4-FFF2-40B4-BE49-F238E27FC236}">
                    <a16:creationId xmlns:a16="http://schemas.microsoft.com/office/drawing/2014/main" id="{B631514E-9AA1-9E9C-AB28-EFB08A27A7B3}"/>
                  </a:ext>
                </a:extLst>
              </p:cNvPr>
              <p:cNvSpPr>
                <a:spLocks noChangeShapeType="1"/>
              </p:cNvSpPr>
              <p:nvPr/>
            </p:nvSpPr>
            <p:spPr bwMode="auto">
              <a:xfrm>
                <a:off x="2811" y="3793"/>
                <a:ext cx="1789"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5" name="Line 239">
                <a:extLst>
                  <a:ext uri="{FF2B5EF4-FFF2-40B4-BE49-F238E27FC236}">
                    <a16:creationId xmlns:a16="http://schemas.microsoft.com/office/drawing/2014/main" id="{DB6E1783-42AC-51A3-9260-8EA464152302}"/>
                  </a:ext>
                </a:extLst>
              </p:cNvPr>
              <p:cNvSpPr>
                <a:spLocks noChangeShapeType="1"/>
              </p:cNvSpPr>
              <p:nvPr/>
            </p:nvSpPr>
            <p:spPr bwMode="auto">
              <a:xfrm flipV="1">
                <a:off x="2811"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6" name="Line 240">
                <a:extLst>
                  <a:ext uri="{FF2B5EF4-FFF2-40B4-BE49-F238E27FC236}">
                    <a16:creationId xmlns:a16="http://schemas.microsoft.com/office/drawing/2014/main" id="{BF310468-2669-B8A5-1EC4-629345F6BEAD}"/>
                  </a:ext>
                </a:extLst>
              </p:cNvPr>
              <p:cNvSpPr>
                <a:spLocks noChangeShapeType="1"/>
              </p:cNvSpPr>
              <p:nvPr/>
            </p:nvSpPr>
            <p:spPr bwMode="auto">
              <a:xfrm flipV="1">
                <a:off x="3066"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7" name="Line 241">
                <a:extLst>
                  <a:ext uri="{FF2B5EF4-FFF2-40B4-BE49-F238E27FC236}">
                    <a16:creationId xmlns:a16="http://schemas.microsoft.com/office/drawing/2014/main" id="{E93428CA-C7A4-CFCA-46BD-9744273C0794}"/>
                  </a:ext>
                </a:extLst>
              </p:cNvPr>
              <p:cNvSpPr>
                <a:spLocks noChangeShapeType="1"/>
              </p:cNvSpPr>
              <p:nvPr/>
            </p:nvSpPr>
            <p:spPr bwMode="auto">
              <a:xfrm flipV="1">
                <a:off x="3322"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8" name="Line 242">
                <a:extLst>
                  <a:ext uri="{FF2B5EF4-FFF2-40B4-BE49-F238E27FC236}">
                    <a16:creationId xmlns:a16="http://schemas.microsoft.com/office/drawing/2014/main" id="{0ABF3067-925D-233A-234A-2E4AE81FBEC1}"/>
                  </a:ext>
                </a:extLst>
              </p:cNvPr>
              <p:cNvSpPr>
                <a:spLocks noChangeShapeType="1"/>
              </p:cNvSpPr>
              <p:nvPr/>
            </p:nvSpPr>
            <p:spPr bwMode="auto">
              <a:xfrm flipV="1">
                <a:off x="3578"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19" name="Line 243">
                <a:extLst>
                  <a:ext uri="{FF2B5EF4-FFF2-40B4-BE49-F238E27FC236}">
                    <a16:creationId xmlns:a16="http://schemas.microsoft.com/office/drawing/2014/main" id="{29AFC559-AD56-EF28-ACF2-BBCE8426A450}"/>
                  </a:ext>
                </a:extLst>
              </p:cNvPr>
              <p:cNvSpPr>
                <a:spLocks noChangeShapeType="1"/>
              </p:cNvSpPr>
              <p:nvPr/>
            </p:nvSpPr>
            <p:spPr bwMode="auto">
              <a:xfrm flipV="1">
                <a:off x="3833"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0" name="Line 244">
                <a:extLst>
                  <a:ext uri="{FF2B5EF4-FFF2-40B4-BE49-F238E27FC236}">
                    <a16:creationId xmlns:a16="http://schemas.microsoft.com/office/drawing/2014/main" id="{4013D66D-08C4-F86F-16F1-F884760D6331}"/>
                  </a:ext>
                </a:extLst>
              </p:cNvPr>
              <p:cNvSpPr>
                <a:spLocks noChangeShapeType="1"/>
              </p:cNvSpPr>
              <p:nvPr/>
            </p:nvSpPr>
            <p:spPr bwMode="auto">
              <a:xfrm flipV="1">
                <a:off x="4089"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1" name="Line 245">
                <a:extLst>
                  <a:ext uri="{FF2B5EF4-FFF2-40B4-BE49-F238E27FC236}">
                    <a16:creationId xmlns:a16="http://schemas.microsoft.com/office/drawing/2014/main" id="{8E1F6FFC-B3B8-5E89-F5C7-A17141BD9C5D}"/>
                  </a:ext>
                </a:extLst>
              </p:cNvPr>
              <p:cNvSpPr>
                <a:spLocks noChangeShapeType="1"/>
              </p:cNvSpPr>
              <p:nvPr/>
            </p:nvSpPr>
            <p:spPr bwMode="auto">
              <a:xfrm flipV="1">
                <a:off x="4344"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2" name="Line 246">
                <a:extLst>
                  <a:ext uri="{FF2B5EF4-FFF2-40B4-BE49-F238E27FC236}">
                    <a16:creationId xmlns:a16="http://schemas.microsoft.com/office/drawing/2014/main" id="{DAA1757D-82B2-FEB3-74FE-3E790BE98002}"/>
                  </a:ext>
                </a:extLst>
              </p:cNvPr>
              <p:cNvSpPr>
                <a:spLocks noChangeShapeType="1"/>
              </p:cNvSpPr>
              <p:nvPr/>
            </p:nvSpPr>
            <p:spPr bwMode="auto">
              <a:xfrm flipV="1">
                <a:off x="4600" y="3776"/>
                <a:ext cx="0" cy="17"/>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23" name="Rectangle 247">
                <a:extLst>
                  <a:ext uri="{FF2B5EF4-FFF2-40B4-BE49-F238E27FC236}">
                    <a16:creationId xmlns:a16="http://schemas.microsoft.com/office/drawing/2014/main" id="{7FE3BAB8-6DD0-CFA5-79C1-B73C95B693A9}"/>
                  </a:ext>
                </a:extLst>
              </p:cNvPr>
              <p:cNvSpPr>
                <a:spLocks noChangeArrowheads="1"/>
              </p:cNvSpPr>
              <p:nvPr/>
            </p:nvSpPr>
            <p:spPr bwMode="auto">
              <a:xfrm>
                <a:off x="2794"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4" name="Rectangle 248">
                <a:extLst>
                  <a:ext uri="{FF2B5EF4-FFF2-40B4-BE49-F238E27FC236}">
                    <a16:creationId xmlns:a16="http://schemas.microsoft.com/office/drawing/2014/main" id="{BA691522-1342-6A25-67F3-B2CDC51395B8}"/>
                  </a:ext>
                </a:extLst>
              </p:cNvPr>
              <p:cNvSpPr>
                <a:spLocks noChangeArrowheads="1"/>
              </p:cNvSpPr>
              <p:nvPr/>
            </p:nvSpPr>
            <p:spPr bwMode="auto">
              <a:xfrm>
                <a:off x="3050"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5" name="Rectangle 249">
                <a:extLst>
                  <a:ext uri="{FF2B5EF4-FFF2-40B4-BE49-F238E27FC236}">
                    <a16:creationId xmlns:a16="http://schemas.microsoft.com/office/drawing/2014/main" id="{66642071-BDAF-EB2B-4478-E4B74FDBA770}"/>
                  </a:ext>
                </a:extLst>
              </p:cNvPr>
              <p:cNvSpPr>
                <a:spLocks noChangeArrowheads="1"/>
              </p:cNvSpPr>
              <p:nvPr/>
            </p:nvSpPr>
            <p:spPr bwMode="auto">
              <a:xfrm>
                <a:off x="3306"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6" name="Rectangle 250">
                <a:extLst>
                  <a:ext uri="{FF2B5EF4-FFF2-40B4-BE49-F238E27FC236}">
                    <a16:creationId xmlns:a16="http://schemas.microsoft.com/office/drawing/2014/main" id="{02C14732-FF04-7F19-CDCC-AC1205EBCE1D}"/>
                  </a:ext>
                </a:extLst>
              </p:cNvPr>
              <p:cNvSpPr>
                <a:spLocks noChangeArrowheads="1"/>
              </p:cNvSpPr>
              <p:nvPr/>
            </p:nvSpPr>
            <p:spPr bwMode="auto">
              <a:xfrm>
                <a:off x="3561"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6</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7" name="Rectangle 251">
                <a:extLst>
                  <a:ext uri="{FF2B5EF4-FFF2-40B4-BE49-F238E27FC236}">
                    <a16:creationId xmlns:a16="http://schemas.microsoft.com/office/drawing/2014/main" id="{F9F21288-A03F-5239-E2C0-0C35B8BE5E17}"/>
                  </a:ext>
                </a:extLst>
              </p:cNvPr>
              <p:cNvSpPr>
                <a:spLocks noChangeArrowheads="1"/>
              </p:cNvSpPr>
              <p:nvPr/>
            </p:nvSpPr>
            <p:spPr bwMode="auto">
              <a:xfrm>
                <a:off x="3817" y="3822"/>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8</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8" name="Rectangle 252">
                <a:extLst>
                  <a:ext uri="{FF2B5EF4-FFF2-40B4-BE49-F238E27FC236}">
                    <a16:creationId xmlns:a16="http://schemas.microsoft.com/office/drawing/2014/main" id="{0EBCA3F1-33D0-255E-5666-42722B3BCB11}"/>
                  </a:ext>
                </a:extLst>
              </p:cNvPr>
              <p:cNvSpPr>
                <a:spLocks noChangeArrowheads="1"/>
              </p:cNvSpPr>
              <p:nvPr/>
            </p:nvSpPr>
            <p:spPr bwMode="auto">
              <a:xfrm>
                <a:off x="4060" y="382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29" name="Rectangle 253">
                <a:extLst>
                  <a:ext uri="{FF2B5EF4-FFF2-40B4-BE49-F238E27FC236}">
                    <a16:creationId xmlns:a16="http://schemas.microsoft.com/office/drawing/2014/main" id="{BC73F89A-8F44-41E9-5D3B-072F0E53EABA}"/>
                  </a:ext>
                </a:extLst>
              </p:cNvPr>
              <p:cNvSpPr>
                <a:spLocks noChangeArrowheads="1"/>
              </p:cNvSpPr>
              <p:nvPr/>
            </p:nvSpPr>
            <p:spPr bwMode="auto">
              <a:xfrm>
                <a:off x="4315" y="382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30" name="Rectangle 254">
                <a:extLst>
                  <a:ext uri="{FF2B5EF4-FFF2-40B4-BE49-F238E27FC236}">
                    <a16:creationId xmlns:a16="http://schemas.microsoft.com/office/drawing/2014/main" id="{95AC52B5-24A4-DF77-0200-76A0F6E480B0}"/>
                  </a:ext>
                </a:extLst>
              </p:cNvPr>
              <p:cNvSpPr>
                <a:spLocks noChangeArrowheads="1"/>
              </p:cNvSpPr>
              <p:nvPr/>
            </p:nvSpPr>
            <p:spPr bwMode="auto">
              <a:xfrm>
                <a:off x="4571" y="3822"/>
                <a:ext cx="9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14</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31" name="Line 255">
                <a:extLst>
                  <a:ext uri="{FF2B5EF4-FFF2-40B4-BE49-F238E27FC236}">
                    <a16:creationId xmlns:a16="http://schemas.microsoft.com/office/drawing/2014/main" id="{A9CF8458-31E4-D308-A03D-53153B763028}"/>
                  </a:ext>
                </a:extLst>
              </p:cNvPr>
              <p:cNvSpPr>
                <a:spLocks noChangeShapeType="1"/>
              </p:cNvSpPr>
              <p:nvPr/>
            </p:nvSpPr>
            <p:spPr bwMode="auto">
              <a:xfrm flipV="1">
                <a:off x="2811" y="2379"/>
                <a:ext cx="0" cy="1414"/>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2" name="Line 256">
                <a:extLst>
                  <a:ext uri="{FF2B5EF4-FFF2-40B4-BE49-F238E27FC236}">
                    <a16:creationId xmlns:a16="http://schemas.microsoft.com/office/drawing/2014/main" id="{61595291-27C7-9353-E9B7-0FE6D30E5EC1}"/>
                  </a:ext>
                </a:extLst>
              </p:cNvPr>
              <p:cNvSpPr>
                <a:spLocks noChangeShapeType="1"/>
              </p:cNvSpPr>
              <p:nvPr/>
            </p:nvSpPr>
            <p:spPr bwMode="auto">
              <a:xfrm>
                <a:off x="2811" y="379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3" name="Line 257">
                <a:extLst>
                  <a:ext uri="{FF2B5EF4-FFF2-40B4-BE49-F238E27FC236}">
                    <a16:creationId xmlns:a16="http://schemas.microsoft.com/office/drawing/2014/main" id="{9516D48E-12C0-AC1F-5A28-50389540E852}"/>
                  </a:ext>
                </a:extLst>
              </p:cNvPr>
              <p:cNvSpPr>
                <a:spLocks noChangeShapeType="1"/>
              </p:cNvSpPr>
              <p:nvPr/>
            </p:nvSpPr>
            <p:spPr bwMode="auto">
              <a:xfrm>
                <a:off x="2811" y="3617"/>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4" name="Line 258">
                <a:extLst>
                  <a:ext uri="{FF2B5EF4-FFF2-40B4-BE49-F238E27FC236}">
                    <a16:creationId xmlns:a16="http://schemas.microsoft.com/office/drawing/2014/main" id="{E854CFD9-C004-E272-77FD-8DA983CB39A5}"/>
                  </a:ext>
                </a:extLst>
              </p:cNvPr>
              <p:cNvSpPr>
                <a:spLocks noChangeShapeType="1"/>
              </p:cNvSpPr>
              <p:nvPr/>
            </p:nvSpPr>
            <p:spPr bwMode="auto">
              <a:xfrm>
                <a:off x="2811" y="3440"/>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5" name="Line 259">
                <a:extLst>
                  <a:ext uri="{FF2B5EF4-FFF2-40B4-BE49-F238E27FC236}">
                    <a16:creationId xmlns:a16="http://schemas.microsoft.com/office/drawing/2014/main" id="{59339F5F-CE88-3743-F67A-0CF9C5205F59}"/>
                  </a:ext>
                </a:extLst>
              </p:cNvPr>
              <p:cNvSpPr>
                <a:spLocks noChangeShapeType="1"/>
              </p:cNvSpPr>
              <p:nvPr/>
            </p:nvSpPr>
            <p:spPr bwMode="auto">
              <a:xfrm>
                <a:off x="2811" y="3263"/>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6" name="Line 260">
                <a:extLst>
                  <a:ext uri="{FF2B5EF4-FFF2-40B4-BE49-F238E27FC236}">
                    <a16:creationId xmlns:a16="http://schemas.microsoft.com/office/drawing/2014/main" id="{5E37CD39-FC98-1551-1088-BFAAB33EC371}"/>
                  </a:ext>
                </a:extLst>
              </p:cNvPr>
              <p:cNvSpPr>
                <a:spLocks noChangeShapeType="1"/>
              </p:cNvSpPr>
              <p:nvPr/>
            </p:nvSpPr>
            <p:spPr bwMode="auto">
              <a:xfrm>
                <a:off x="2811" y="308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7" name="Line 261">
                <a:extLst>
                  <a:ext uri="{FF2B5EF4-FFF2-40B4-BE49-F238E27FC236}">
                    <a16:creationId xmlns:a16="http://schemas.microsoft.com/office/drawing/2014/main" id="{828F37EB-F3C5-02FB-A995-0FA20ABC31DD}"/>
                  </a:ext>
                </a:extLst>
              </p:cNvPr>
              <p:cNvSpPr>
                <a:spLocks noChangeShapeType="1"/>
              </p:cNvSpPr>
              <p:nvPr/>
            </p:nvSpPr>
            <p:spPr bwMode="auto">
              <a:xfrm>
                <a:off x="2811" y="290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8" name="Line 262">
                <a:extLst>
                  <a:ext uri="{FF2B5EF4-FFF2-40B4-BE49-F238E27FC236}">
                    <a16:creationId xmlns:a16="http://schemas.microsoft.com/office/drawing/2014/main" id="{9457FD0D-C11C-157C-CB81-AD4E20239E2C}"/>
                  </a:ext>
                </a:extLst>
              </p:cNvPr>
              <p:cNvSpPr>
                <a:spLocks noChangeShapeType="1"/>
              </p:cNvSpPr>
              <p:nvPr/>
            </p:nvSpPr>
            <p:spPr bwMode="auto">
              <a:xfrm>
                <a:off x="2811" y="2732"/>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39" name="Line 263">
                <a:extLst>
                  <a:ext uri="{FF2B5EF4-FFF2-40B4-BE49-F238E27FC236}">
                    <a16:creationId xmlns:a16="http://schemas.microsoft.com/office/drawing/2014/main" id="{E8F4BE9C-879B-D60D-6E42-07DCBBB11771}"/>
                  </a:ext>
                </a:extLst>
              </p:cNvPr>
              <p:cNvSpPr>
                <a:spLocks noChangeShapeType="1"/>
              </p:cNvSpPr>
              <p:nvPr/>
            </p:nvSpPr>
            <p:spPr bwMode="auto">
              <a:xfrm>
                <a:off x="2811" y="2556"/>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0" name="Line 264">
                <a:extLst>
                  <a:ext uri="{FF2B5EF4-FFF2-40B4-BE49-F238E27FC236}">
                    <a16:creationId xmlns:a16="http://schemas.microsoft.com/office/drawing/2014/main" id="{89DBBCCE-42F0-DB18-E8CD-3A5DFD875548}"/>
                  </a:ext>
                </a:extLst>
              </p:cNvPr>
              <p:cNvSpPr>
                <a:spLocks noChangeShapeType="1"/>
              </p:cNvSpPr>
              <p:nvPr/>
            </p:nvSpPr>
            <p:spPr bwMode="auto">
              <a:xfrm>
                <a:off x="2811" y="2379"/>
                <a:ext cx="18" cy="0"/>
              </a:xfrm>
              <a:prstGeom prst="line">
                <a:avLst/>
              </a:prstGeom>
              <a:noFill/>
              <a:ln w="4763"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1" name="Rectangle 265">
                <a:extLst>
                  <a:ext uri="{FF2B5EF4-FFF2-40B4-BE49-F238E27FC236}">
                    <a16:creationId xmlns:a16="http://schemas.microsoft.com/office/drawing/2014/main" id="{F2BC5A96-69D7-B81F-9F3A-F690AB55DA3D}"/>
                  </a:ext>
                </a:extLst>
              </p:cNvPr>
              <p:cNvSpPr>
                <a:spLocks noChangeArrowheads="1"/>
              </p:cNvSpPr>
              <p:nvPr/>
            </p:nvSpPr>
            <p:spPr bwMode="auto">
              <a:xfrm>
                <a:off x="2721" y="3744"/>
                <a:ext cx="7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2" name="Rectangle 267">
                <a:extLst>
                  <a:ext uri="{FF2B5EF4-FFF2-40B4-BE49-F238E27FC236}">
                    <a16:creationId xmlns:a16="http://schemas.microsoft.com/office/drawing/2014/main" id="{AA44181D-9D4C-65B5-4433-5F0247BC7E60}"/>
                  </a:ext>
                </a:extLst>
              </p:cNvPr>
              <p:cNvSpPr>
                <a:spLocks noChangeArrowheads="1"/>
              </p:cNvSpPr>
              <p:nvPr/>
            </p:nvSpPr>
            <p:spPr bwMode="auto">
              <a:xfrm>
                <a:off x="2737" y="338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0</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3" name="Rectangle 269">
                <a:extLst>
                  <a:ext uri="{FF2B5EF4-FFF2-40B4-BE49-F238E27FC236}">
                    <a16:creationId xmlns:a16="http://schemas.microsoft.com/office/drawing/2014/main" id="{E9AAEC8C-92B5-937D-CD71-D360BE5B2282}"/>
                  </a:ext>
                </a:extLst>
              </p:cNvPr>
              <p:cNvSpPr>
                <a:spLocks noChangeArrowheads="1"/>
              </p:cNvSpPr>
              <p:nvPr/>
            </p:nvSpPr>
            <p:spPr bwMode="auto">
              <a:xfrm>
                <a:off x="2737" y="303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1</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4" name="Rectangle 271">
                <a:extLst>
                  <a:ext uri="{FF2B5EF4-FFF2-40B4-BE49-F238E27FC236}">
                    <a16:creationId xmlns:a16="http://schemas.microsoft.com/office/drawing/2014/main" id="{ECFE20B1-38A3-D56B-8AB0-3FDC86F7E070}"/>
                  </a:ext>
                </a:extLst>
              </p:cNvPr>
              <p:cNvSpPr>
                <a:spLocks noChangeArrowheads="1"/>
              </p:cNvSpPr>
              <p:nvPr/>
            </p:nvSpPr>
            <p:spPr bwMode="auto">
              <a:xfrm>
                <a:off x="2737" y="268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62626"/>
                    </a:solidFill>
                    <a:effectLst/>
                    <a:latin typeface="Arial" panose="020B0604020202020204" pitchFamily="34" charset="0"/>
                  </a:rPr>
                  <a:t>2</a:t>
                </a:r>
                <a:endParaRPr kumimoji="0" lang="en-US" altLang="en-US" sz="1100" b="0" i="0" u="none" strike="noStrike" cap="none" normalizeH="0" baseline="0">
                  <a:ln>
                    <a:noFill/>
                  </a:ln>
                  <a:solidFill>
                    <a:schemeClr val="tx1"/>
                  </a:solidFill>
                  <a:effectLst/>
                  <a:latin typeface="Arial" panose="020B0604020202020204" pitchFamily="34" charset="0"/>
                </a:endParaRPr>
              </a:p>
            </p:txBody>
          </p:sp>
          <p:sp>
            <p:nvSpPr>
              <p:cNvPr id="245" name="Rectangle 273">
                <a:extLst>
                  <a:ext uri="{FF2B5EF4-FFF2-40B4-BE49-F238E27FC236}">
                    <a16:creationId xmlns:a16="http://schemas.microsoft.com/office/drawing/2014/main" id="{301ECC39-337C-94A1-6C3F-985F6C6F1602}"/>
                  </a:ext>
                </a:extLst>
              </p:cNvPr>
              <p:cNvSpPr>
                <a:spLocks noChangeArrowheads="1"/>
              </p:cNvSpPr>
              <p:nvPr/>
            </p:nvSpPr>
            <p:spPr bwMode="auto">
              <a:xfrm>
                <a:off x="2737" y="2329"/>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62626"/>
                    </a:solidFill>
                    <a:effectLst/>
                    <a:latin typeface="Arial" panose="020B0604020202020204" pitchFamily="34" charset="0"/>
                  </a:rPr>
                  <a:t>3</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246" name="Freeform 274">
                <a:extLst>
                  <a:ext uri="{FF2B5EF4-FFF2-40B4-BE49-F238E27FC236}">
                    <a16:creationId xmlns:a16="http://schemas.microsoft.com/office/drawing/2014/main" id="{077A5AC0-F37F-E4BD-33E3-5F87011459A2}"/>
                  </a:ext>
                </a:extLst>
              </p:cNvPr>
              <p:cNvSpPr>
                <a:spLocks/>
              </p:cNvSpPr>
              <p:nvPr/>
            </p:nvSpPr>
            <p:spPr bwMode="auto">
              <a:xfrm>
                <a:off x="2811" y="2682"/>
                <a:ext cx="1606" cy="635"/>
              </a:xfrm>
              <a:custGeom>
                <a:avLst/>
                <a:gdLst>
                  <a:gd name="T0" fmla="*/ 0 w 1606"/>
                  <a:gd name="T1" fmla="*/ 635 h 635"/>
                  <a:gd name="T2" fmla="*/ 32 w 1606"/>
                  <a:gd name="T3" fmla="*/ 627 h 635"/>
                  <a:gd name="T4" fmla="*/ 64 w 1606"/>
                  <a:gd name="T5" fmla="*/ 619 h 635"/>
                  <a:gd name="T6" fmla="*/ 96 w 1606"/>
                  <a:gd name="T7" fmla="*/ 611 h 635"/>
                  <a:gd name="T8" fmla="*/ 128 w 1606"/>
                  <a:gd name="T9" fmla="*/ 602 h 635"/>
                  <a:gd name="T10" fmla="*/ 161 w 1606"/>
                  <a:gd name="T11" fmla="*/ 593 h 635"/>
                  <a:gd name="T12" fmla="*/ 193 w 1606"/>
                  <a:gd name="T13" fmla="*/ 583 h 635"/>
                  <a:gd name="T14" fmla="*/ 225 w 1606"/>
                  <a:gd name="T15" fmla="*/ 572 h 635"/>
                  <a:gd name="T16" fmla="*/ 257 w 1606"/>
                  <a:gd name="T17" fmla="*/ 562 h 635"/>
                  <a:gd name="T18" fmla="*/ 289 w 1606"/>
                  <a:gd name="T19" fmla="*/ 550 h 635"/>
                  <a:gd name="T20" fmla="*/ 321 w 1606"/>
                  <a:gd name="T21" fmla="*/ 538 h 635"/>
                  <a:gd name="T22" fmla="*/ 353 w 1606"/>
                  <a:gd name="T23" fmla="*/ 526 h 635"/>
                  <a:gd name="T24" fmla="*/ 385 w 1606"/>
                  <a:gd name="T25" fmla="*/ 513 h 635"/>
                  <a:gd name="T26" fmla="*/ 417 w 1606"/>
                  <a:gd name="T27" fmla="*/ 499 h 635"/>
                  <a:gd name="T28" fmla="*/ 450 w 1606"/>
                  <a:gd name="T29" fmla="*/ 485 h 635"/>
                  <a:gd name="T30" fmla="*/ 482 w 1606"/>
                  <a:gd name="T31" fmla="*/ 471 h 635"/>
                  <a:gd name="T32" fmla="*/ 514 w 1606"/>
                  <a:gd name="T33" fmla="*/ 456 h 635"/>
                  <a:gd name="T34" fmla="*/ 546 w 1606"/>
                  <a:gd name="T35" fmla="*/ 441 h 635"/>
                  <a:gd name="T36" fmla="*/ 578 w 1606"/>
                  <a:gd name="T37" fmla="*/ 425 h 635"/>
                  <a:gd name="T38" fmla="*/ 610 w 1606"/>
                  <a:gd name="T39" fmla="*/ 409 h 635"/>
                  <a:gd name="T40" fmla="*/ 642 w 1606"/>
                  <a:gd name="T41" fmla="*/ 393 h 635"/>
                  <a:gd name="T42" fmla="*/ 674 w 1606"/>
                  <a:gd name="T43" fmla="*/ 377 h 635"/>
                  <a:gd name="T44" fmla="*/ 707 w 1606"/>
                  <a:gd name="T45" fmla="*/ 360 h 635"/>
                  <a:gd name="T46" fmla="*/ 739 w 1606"/>
                  <a:gd name="T47" fmla="*/ 344 h 635"/>
                  <a:gd name="T48" fmla="*/ 771 w 1606"/>
                  <a:gd name="T49" fmla="*/ 327 h 635"/>
                  <a:gd name="T50" fmla="*/ 803 w 1606"/>
                  <a:gd name="T51" fmla="*/ 310 h 635"/>
                  <a:gd name="T52" fmla="*/ 835 w 1606"/>
                  <a:gd name="T53" fmla="*/ 293 h 635"/>
                  <a:gd name="T54" fmla="*/ 867 w 1606"/>
                  <a:gd name="T55" fmla="*/ 277 h 635"/>
                  <a:gd name="T56" fmla="*/ 899 w 1606"/>
                  <a:gd name="T57" fmla="*/ 260 h 635"/>
                  <a:gd name="T58" fmla="*/ 931 w 1606"/>
                  <a:gd name="T59" fmla="*/ 244 h 635"/>
                  <a:gd name="T60" fmla="*/ 963 w 1606"/>
                  <a:gd name="T61" fmla="*/ 228 h 635"/>
                  <a:gd name="T62" fmla="*/ 996 w 1606"/>
                  <a:gd name="T63" fmla="*/ 212 h 635"/>
                  <a:gd name="T64" fmla="*/ 1028 w 1606"/>
                  <a:gd name="T65" fmla="*/ 197 h 635"/>
                  <a:gd name="T66" fmla="*/ 1060 w 1606"/>
                  <a:gd name="T67" fmla="*/ 182 h 635"/>
                  <a:gd name="T68" fmla="*/ 1092 w 1606"/>
                  <a:gd name="T69" fmla="*/ 167 h 635"/>
                  <a:gd name="T70" fmla="*/ 1124 w 1606"/>
                  <a:gd name="T71" fmla="*/ 153 h 635"/>
                  <a:gd name="T72" fmla="*/ 1156 w 1606"/>
                  <a:gd name="T73" fmla="*/ 139 h 635"/>
                  <a:gd name="T74" fmla="*/ 1188 w 1606"/>
                  <a:gd name="T75" fmla="*/ 126 h 635"/>
                  <a:gd name="T76" fmla="*/ 1220 w 1606"/>
                  <a:gd name="T77" fmla="*/ 113 h 635"/>
                  <a:gd name="T78" fmla="*/ 1252 w 1606"/>
                  <a:gd name="T79" fmla="*/ 101 h 635"/>
                  <a:gd name="T80" fmla="*/ 1285 w 1606"/>
                  <a:gd name="T81" fmla="*/ 89 h 635"/>
                  <a:gd name="T82" fmla="*/ 1317 w 1606"/>
                  <a:gd name="T83" fmla="*/ 78 h 635"/>
                  <a:gd name="T84" fmla="*/ 1349 w 1606"/>
                  <a:gd name="T85" fmla="*/ 68 h 635"/>
                  <a:gd name="T86" fmla="*/ 1381 w 1606"/>
                  <a:gd name="T87" fmla="*/ 57 h 635"/>
                  <a:gd name="T88" fmla="*/ 1413 w 1606"/>
                  <a:gd name="T89" fmla="*/ 48 h 635"/>
                  <a:gd name="T90" fmla="*/ 1445 w 1606"/>
                  <a:gd name="T91" fmla="*/ 38 h 635"/>
                  <a:gd name="T92" fmla="*/ 1477 w 1606"/>
                  <a:gd name="T93" fmla="*/ 30 h 635"/>
                  <a:gd name="T94" fmla="*/ 1509 w 1606"/>
                  <a:gd name="T95" fmla="*/ 22 h 635"/>
                  <a:gd name="T96" fmla="*/ 1541 w 1606"/>
                  <a:gd name="T97" fmla="*/ 14 h 635"/>
                  <a:gd name="T98" fmla="*/ 1574 w 1606"/>
                  <a:gd name="T99" fmla="*/ 7 h 635"/>
                  <a:gd name="T100" fmla="*/ 1606 w 1606"/>
                  <a:gd name="T101"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35">
                    <a:moveTo>
                      <a:pt x="0" y="635"/>
                    </a:moveTo>
                    <a:lnTo>
                      <a:pt x="32" y="627"/>
                    </a:lnTo>
                    <a:lnTo>
                      <a:pt x="64" y="619"/>
                    </a:lnTo>
                    <a:lnTo>
                      <a:pt x="96" y="611"/>
                    </a:lnTo>
                    <a:lnTo>
                      <a:pt x="128" y="602"/>
                    </a:lnTo>
                    <a:lnTo>
                      <a:pt x="161" y="593"/>
                    </a:lnTo>
                    <a:lnTo>
                      <a:pt x="193" y="583"/>
                    </a:lnTo>
                    <a:lnTo>
                      <a:pt x="225" y="572"/>
                    </a:lnTo>
                    <a:lnTo>
                      <a:pt x="257" y="562"/>
                    </a:lnTo>
                    <a:lnTo>
                      <a:pt x="289" y="550"/>
                    </a:lnTo>
                    <a:lnTo>
                      <a:pt x="321" y="538"/>
                    </a:lnTo>
                    <a:lnTo>
                      <a:pt x="353" y="526"/>
                    </a:lnTo>
                    <a:lnTo>
                      <a:pt x="385" y="513"/>
                    </a:lnTo>
                    <a:lnTo>
                      <a:pt x="417" y="499"/>
                    </a:lnTo>
                    <a:lnTo>
                      <a:pt x="450" y="485"/>
                    </a:lnTo>
                    <a:lnTo>
                      <a:pt x="482" y="471"/>
                    </a:lnTo>
                    <a:lnTo>
                      <a:pt x="514" y="456"/>
                    </a:lnTo>
                    <a:lnTo>
                      <a:pt x="546" y="441"/>
                    </a:lnTo>
                    <a:lnTo>
                      <a:pt x="578" y="425"/>
                    </a:lnTo>
                    <a:lnTo>
                      <a:pt x="610" y="409"/>
                    </a:lnTo>
                    <a:lnTo>
                      <a:pt x="642" y="393"/>
                    </a:lnTo>
                    <a:lnTo>
                      <a:pt x="674" y="377"/>
                    </a:lnTo>
                    <a:lnTo>
                      <a:pt x="707" y="360"/>
                    </a:lnTo>
                    <a:lnTo>
                      <a:pt x="739" y="344"/>
                    </a:lnTo>
                    <a:lnTo>
                      <a:pt x="771" y="327"/>
                    </a:lnTo>
                    <a:lnTo>
                      <a:pt x="803" y="310"/>
                    </a:lnTo>
                    <a:lnTo>
                      <a:pt x="835" y="293"/>
                    </a:lnTo>
                    <a:lnTo>
                      <a:pt x="867" y="277"/>
                    </a:lnTo>
                    <a:lnTo>
                      <a:pt x="899" y="260"/>
                    </a:lnTo>
                    <a:lnTo>
                      <a:pt x="931" y="244"/>
                    </a:lnTo>
                    <a:lnTo>
                      <a:pt x="963" y="228"/>
                    </a:lnTo>
                    <a:lnTo>
                      <a:pt x="996" y="212"/>
                    </a:lnTo>
                    <a:lnTo>
                      <a:pt x="1028" y="197"/>
                    </a:lnTo>
                    <a:lnTo>
                      <a:pt x="1060" y="182"/>
                    </a:lnTo>
                    <a:lnTo>
                      <a:pt x="1092" y="167"/>
                    </a:lnTo>
                    <a:lnTo>
                      <a:pt x="1124" y="153"/>
                    </a:lnTo>
                    <a:lnTo>
                      <a:pt x="1156" y="139"/>
                    </a:lnTo>
                    <a:lnTo>
                      <a:pt x="1188" y="126"/>
                    </a:lnTo>
                    <a:lnTo>
                      <a:pt x="1220" y="113"/>
                    </a:lnTo>
                    <a:lnTo>
                      <a:pt x="1252" y="101"/>
                    </a:lnTo>
                    <a:lnTo>
                      <a:pt x="1285" y="89"/>
                    </a:lnTo>
                    <a:lnTo>
                      <a:pt x="1317" y="78"/>
                    </a:lnTo>
                    <a:lnTo>
                      <a:pt x="1349" y="68"/>
                    </a:lnTo>
                    <a:lnTo>
                      <a:pt x="1381" y="57"/>
                    </a:lnTo>
                    <a:lnTo>
                      <a:pt x="1413" y="48"/>
                    </a:lnTo>
                    <a:lnTo>
                      <a:pt x="1445" y="38"/>
                    </a:lnTo>
                    <a:lnTo>
                      <a:pt x="1477" y="30"/>
                    </a:lnTo>
                    <a:lnTo>
                      <a:pt x="1509" y="22"/>
                    </a:lnTo>
                    <a:lnTo>
                      <a:pt x="1541" y="14"/>
                    </a:lnTo>
                    <a:lnTo>
                      <a:pt x="1574" y="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7" name="Freeform 275">
                <a:extLst>
                  <a:ext uri="{FF2B5EF4-FFF2-40B4-BE49-F238E27FC236}">
                    <a16:creationId xmlns:a16="http://schemas.microsoft.com/office/drawing/2014/main" id="{6AE3E9C7-6A1A-E3CD-7258-F3EE20091202}"/>
                  </a:ext>
                </a:extLst>
              </p:cNvPr>
              <p:cNvSpPr>
                <a:spLocks/>
              </p:cNvSpPr>
              <p:nvPr/>
            </p:nvSpPr>
            <p:spPr bwMode="auto">
              <a:xfrm>
                <a:off x="2811" y="2683"/>
                <a:ext cx="1606" cy="615"/>
              </a:xfrm>
              <a:custGeom>
                <a:avLst/>
                <a:gdLst>
                  <a:gd name="T0" fmla="*/ 0 w 1606"/>
                  <a:gd name="T1" fmla="*/ 615 h 615"/>
                  <a:gd name="T2" fmla="*/ 32 w 1606"/>
                  <a:gd name="T3" fmla="*/ 608 h 615"/>
                  <a:gd name="T4" fmla="*/ 64 w 1606"/>
                  <a:gd name="T5" fmla="*/ 602 h 615"/>
                  <a:gd name="T6" fmla="*/ 96 w 1606"/>
                  <a:gd name="T7" fmla="*/ 594 h 615"/>
                  <a:gd name="T8" fmla="*/ 128 w 1606"/>
                  <a:gd name="T9" fmla="*/ 587 h 615"/>
                  <a:gd name="T10" fmla="*/ 161 w 1606"/>
                  <a:gd name="T11" fmla="*/ 578 h 615"/>
                  <a:gd name="T12" fmla="*/ 193 w 1606"/>
                  <a:gd name="T13" fmla="*/ 570 h 615"/>
                  <a:gd name="T14" fmla="*/ 225 w 1606"/>
                  <a:gd name="T15" fmla="*/ 561 h 615"/>
                  <a:gd name="T16" fmla="*/ 257 w 1606"/>
                  <a:gd name="T17" fmla="*/ 551 h 615"/>
                  <a:gd name="T18" fmla="*/ 289 w 1606"/>
                  <a:gd name="T19" fmla="*/ 541 h 615"/>
                  <a:gd name="T20" fmla="*/ 321 w 1606"/>
                  <a:gd name="T21" fmla="*/ 530 h 615"/>
                  <a:gd name="T22" fmla="*/ 353 w 1606"/>
                  <a:gd name="T23" fmla="*/ 519 h 615"/>
                  <a:gd name="T24" fmla="*/ 385 w 1606"/>
                  <a:gd name="T25" fmla="*/ 507 h 615"/>
                  <a:gd name="T26" fmla="*/ 417 w 1606"/>
                  <a:gd name="T27" fmla="*/ 495 h 615"/>
                  <a:gd name="T28" fmla="*/ 450 w 1606"/>
                  <a:gd name="T29" fmla="*/ 483 h 615"/>
                  <a:gd name="T30" fmla="*/ 482 w 1606"/>
                  <a:gd name="T31" fmla="*/ 469 h 615"/>
                  <a:gd name="T32" fmla="*/ 514 w 1606"/>
                  <a:gd name="T33" fmla="*/ 456 h 615"/>
                  <a:gd name="T34" fmla="*/ 546 w 1606"/>
                  <a:gd name="T35" fmla="*/ 442 h 615"/>
                  <a:gd name="T36" fmla="*/ 578 w 1606"/>
                  <a:gd name="T37" fmla="*/ 427 h 615"/>
                  <a:gd name="T38" fmla="*/ 610 w 1606"/>
                  <a:gd name="T39" fmla="*/ 412 h 615"/>
                  <a:gd name="T40" fmla="*/ 642 w 1606"/>
                  <a:gd name="T41" fmla="*/ 397 h 615"/>
                  <a:gd name="T42" fmla="*/ 674 w 1606"/>
                  <a:gd name="T43" fmla="*/ 382 h 615"/>
                  <a:gd name="T44" fmla="*/ 707 w 1606"/>
                  <a:gd name="T45" fmla="*/ 366 h 615"/>
                  <a:gd name="T46" fmla="*/ 739 w 1606"/>
                  <a:gd name="T47" fmla="*/ 350 h 615"/>
                  <a:gd name="T48" fmla="*/ 771 w 1606"/>
                  <a:gd name="T49" fmla="*/ 334 h 615"/>
                  <a:gd name="T50" fmla="*/ 803 w 1606"/>
                  <a:gd name="T51" fmla="*/ 318 h 615"/>
                  <a:gd name="T52" fmla="*/ 835 w 1606"/>
                  <a:gd name="T53" fmla="*/ 302 h 615"/>
                  <a:gd name="T54" fmla="*/ 867 w 1606"/>
                  <a:gd name="T55" fmla="*/ 285 h 615"/>
                  <a:gd name="T56" fmla="*/ 899 w 1606"/>
                  <a:gd name="T57" fmla="*/ 269 h 615"/>
                  <a:gd name="T58" fmla="*/ 931 w 1606"/>
                  <a:gd name="T59" fmla="*/ 253 h 615"/>
                  <a:gd name="T60" fmla="*/ 963 w 1606"/>
                  <a:gd name="T61" fmla="*/ 237 h 615"/>
                  <a:gd name="T62" fmla="*/ 996 w 1606"/>
                  <a:gd name="T63" fmla="*/ 221 h 615"/>
                  <a:gd name="T64" fmla="*/ 1028 w 1606"/>
                  <a:gd name="T65" fmla="*/ 206 h 615"/>
                  <a:gd name="T66" fmla="*/ 1060 w 1606"/>
                  <a:gd name="T67" fmla="*/ 190 h 615"/>
                  <a:gd name="T68" fmla="*/ 1092 w 1606"/>
                  <a:gd name="T69" fmla="*/ 176 h 615"/>
                  <a:gd name="T70" fmla="*/ 1124 w 1606"/>
                  <a:gd name="T71" fmla="*/ 161 h 615"/>
                  <a:gd name="T72" fmla="*/ 1156 w 1606"/>
                  <a:gd name="T73" fmla="*/ 147 h 615"/>
                  <a:gd name="T74" fmla="*/ 1188 w 1606"/>
                  <a:gd name="T75" fmla="*/ 133 h 615"/>
                  <a:gd name="T76" fmla="*/ 1220 w 1606"/>
                  <a:gd name="T77" fmla="*/ 120 h 615"/>
                  <a:gd name="T78" fmla="*/ 1252 w 1606"/>
                  <a:gd name="T79" fmla="*/ 107 h 615"/>
                  <a:gd name="T80" fmla="*/ 1285 w 1606"/>
                  <a:gd name="T81" fmla="*/ 95 h 615"/>
                  <a:gd name="T82" fmla="*/ 1317 w 1606"/>
                  <a:gd name="T83" fmla="*/ 83 h 615"/>
                  <a:gd name="T84" fmla="*/ 1349 w 1606"/>
                  <a:gd name="T85" fmla="*/ 72 h 615"/>
                  <a:gd name="T86" fmla="*/ 1381 w 1606"/>
                  <a:gd name="T87" fmla="*/ 61 h 615"/>
                  <a:gd name="T88" fmla="*/ 1413 w 1606"/>
                  <a:gd name="T89" fmla="*/ 51 h 615"/>
                  <a:gd name="T90" fmla="*/ 1445 w 1606"/>
                  <a:gd name="T91" fmla="*/ 41 h 615"/>
                  <a:gd name="T92" fmla="*/ 1477 w 1606"/>
                  <a:gd name="T93" fmla="*/ 32 h 615"/>
                  <a:gd name="T94" fmla="*/ 1509 w 1606"/>
                  <a:gd name="T95" fmla="*/ 23 h 615"/>
                  <a:gd name="T96" fmla="*/ 1541 w 1606"/>
                  <a:gd name="T97" fmla="*/ 15 h 615"/>
                  <a:gd name="T98" fmla="*/ 1574 w 1606"/>
                  <a:gd name="T99" fmla="*/ 7 h 615"/>
                  <a:gd name="T100" fmla="*/ 1606 w 1606"/>
                  <a:gd name="T101"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15">
                    <a:moveTo>
                      <a:pt x="0" y="615"/>
                    </a:moveTo>
                    <a:lnTo>
                      <a:pt x="32" y="608"/>
                    </a:lnTo>
                    <a:lnTo>
                      <a:pt x="64" y="602"/>
                    </a:lnTo>
                    <a:lnTo>
                      <a:pt x="96" y="594"/>
                    </a:lnTo>
                    <a:lnTo>
                      <a:pt x="128" y="587"/>
                    </a:lnTo>
                    <a:lnTo>
                      <a:pt x="161" y="578"/>
                    </a:lnTo>
                    <a:lnTo>
                      <a:pt x="193" y="570"/>
                    </a:lnTo>
                    <a:lnTo>
                      <a:pt x="225" y="561"/>
                    </a:lnTo>
                    <a:lnTo>
                      <a:pt x="257" y="551"/>
                    </a:lnTo>
                    <a:lnTo>
                      <a:pt x="289" y="541"/>
                    </a:lnTo>
                    <a:lnTo>
                      <a:pt x="321" y="530"/>
                    </a:lnTo>
                    <a:lnTo>
                      <a:pt x="353" y="519"/>
                    </a:lnTo>
                    <a:lnTo>
                      <a:pt x="385" y="507"/>
                    </a:lnTo>
                    <a:lnTo>
                      <a:pt x="417" y="495"/>
                    </a:lnTo>
                    <a:lnTo>
                      <a:pt x="450" y="483"/>
                    </a:lnTo>
                    <a:lnTo>
                      <a:pt x="482" y="469"/>
                    </a:lnTo>
                    <a:lnTo>
                      <a:pt x="514" y="456"/>
                    </a:lnTo>
                    <a:lnTo>
                      <a:pt x="546" y="442"/>
                    </a:lnTo>
                    <a:lnTo>
                      <a:pt x="578" y="427"/>
                    </a:lnTo>
                    <a:lnTo>
                      <a:pt x="610" y="412"/>
                    </a:lnTo>
                    <a:lnTo>
                      <a:pt x="642" y="397"/>
                    </a:lnTo>
                    <a:lnTo>
                      <a:pt x="674" y="382"/>
                    </a:lnTo>
                    <a:lnTo>
                      <a:pt x="707" y="366"/>
                    </a:lnTo>
                    <a:lnTo>
                      <a:pt x="739" y="350"/>
                    </a:lnTo>
                    <a:lnTo>
                      <a:pt x="771" y="334"/>
                    </a:lnTo>
                    <a:lnTo>
                      <a:pt x="803" y="318"/>
                    </a:lnTo>
                    <a:lnTo>
                      <a:pt x="835" y="302"/>
                    </a:lnTo>
                    <a:lnTo>
                      <a:pt x="867" y="285"/>
                    </a:lnTo>
                    <a:lnTo>
                      <a:pt x="899" y="269"/>
                    </a:lnTo>
                    <a:lnTo>
                      <a:pt x="931" y="253"/>
                    </a:lnTo>
                    <a:lnTo>
                      <a:pt x="963" y="237"/>
                    </a:lnTo>
                    <a:lnTo>
                      <a:pt x="996" y="221"/>
                    </a:lnTo>
                    <a:lnTo>
                      <a:pt x="1028" y="206"/>
                    </a:lnTo>
                    <a:lnTo>
                      <a:pt x="1060" y="190"/>
                    </a:lnTo>
                    <a:lnTo>
                      <a:pt x="1092" y="176"/>
                    </a:lnTo>
                    <a:lnTo>
                      <a:pt x="1124" y="161"/>
                    </a:lnTo>
                    <a:lnTo>
                      <a:pt x="1156" y="147"/>
                    </a:lnTo>
                    <a:lnTo>
                      <a:pt x="1188" y="133"/>
                    </a:lnTo>
                    <a:lnTo>
                      <a:pt x="1220" y="120"/>
                    </a:lnTo>
                    <a:lnTo>
                      <a:pt x="1252" y="107"/>
                    </a:lnTo>
                    <a:lnTo>
                      <a:pt x="1285" y="95"/>
                    </a:lnTo>
                    <a:lnTo>
                      <a:pt x="1317" y="83"/>
                    </a:lnTo>
                    <a:lnTo>
                      <a:pt x="1349" y="72"/>
                    </a:lnTo>
                    <a:lnTo>
                      <a:pt x="1381" y="61"/>
                    </a:lnTo>
                    <a:lnTo>
                      <a:pt x="1413" y="51"/>
                    </a:lnTo>
                    <a:lnTo>
                      <a:pt x="1445" y="41"/>
                    </a:lnTo>
                    <a:lnTo>
                      <a:pt x="1477" y="32"/>
                    </a:lnTo>
                    <a:lnTo>
                      <a:pt x="1509" y="23"/>
                    </a:lnTo>
                    <a:lnTo>
                      <a:pt x="1541" y="15"/>
                    </a:lnTo>
                    <a:lnTo>
                      <a:pt x="1574" y="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8" name="Freeform 276">
                <a:extLst>
                  <a:ext uri="{FF2B5EF4-FFF2-40B4-BE49-F238E27FC236}">
                    <a16:creationId xmlns:a16="http://schemas.microsoft.com/office/drawing/2014/main" id="{0DA52E37-B4EB-5BD7-C065-53DB459EC5CA}"/>
                  </a:ext>
                </a:extLst>
              </p:cNvPr>
              <p:cNvSpPr>
                <a:spLocks/>
              </p:cNvSpPr>
              <p:nvPr/>
            </p:nvSpPr>
            <p:spPr bwMode="auto">
              <a:xfrm>
                <a:off x="2811" y="2660"/>
                <a:ext cx="1606" cy="649"/>
              </a:xfrm>
              <a:custGeom>
                <a:avLst/>
                <a:gdLst>
                  <a:gd name="T0" fmla="*/ 0 w 1606"/>
                  <a:gd name="T1" fmla="*/ 649 h 649"/>
                  <a:gd name="T2" fmla="*/ 32 w 1606"/>
                  <a:gd name="T3" fmla="*/ 643 h 649"/>
                  <a:gd name="T4" fmla="*/ 64 w 1606"/>
                  <a:gd name="T5" fmla="*/ 637 h 649"/>
                  <a:gd name="T6" fmla="*/ 96 w 1606"/>
                  <a:gd name="T7" fmla="*/ 630 h 649"/>
                  <a:gd name="T8" fmla="*/ 128 w 1606"/>
                  <a:gd name="T9" fmla="*/ 622 h 649"/>
                  <a:gd name="T10" fmla="*/ 161 w 1606"/>
                  <a:gd name="T11" fmla="*/ 615 h 649"/>
                  <a:gd name="T12" fmla="*/ 193 w 1606"/>
                  <a:gd name="T13" fmla="*/ 606 h 649"/>
                  <a:gd name="T14" fmla="*/ 225 w 1606"/>
                  <a:gd name="T15" fmla="*/ 597 h 649"/>
                  <a:gd name="T16" fmla="*/ 257 w 1606"/>
                  <a:gd name="T17" fmla="*/ 588 h 649"/>
                  <a:gd name="T18" fmla="*/ 289 w 1606"/>
                  <a:gd name="T19" fmla="*/ 578 h 649"/>
                  <a:gd name="T20" fmla="*/ 321 w 1606"/>
                  <a:gd name="T21" fmla="*/ 567 h 649"/>
                  <a:gd name="T22" fmla="*/ 353 w 1606"/>
                  <a:gd name="T23" fmla="*/ 556 h 649"/>
                  <a:gd name="T24" fmla="*/ 385 w 1606"/>
                  <a:gd name="T25" fmla="*/ 544 h 649"/>
                  <a:gd name="T26" fmla="*/ 417 w 1606"/>
                  <a:gd name="T27" fmla="*/ 532 h 649"/>
                  <a:gd name="T28" fmla="*/ 450 w 1606"/>
                  <a:gd name="T29" fmla="*/ 519 h 649"/>
                  <a:gd name="T30" fmla="*/ 482 w 1606"/>
                  <a:gd name="T31" fmla="*/ 506 h 649"/>
                  <a:gd name="T32" fmla="*/ 514 w 1606"/>
                  <a:gd name="T33" fmla="*/ 492 h 649"/>
                  <a:gd name="T34" fmla="*/ 546 w 1606"/>
                  <a:gd name="T35" fmla="*/ 477 h 649"/>
                  <a:gd name="T36" fmla="*/ 578 w 1606"/>
                  <a:gd name="T37" fmla="*/ 462 h 649"/>
                  <a:gd name="T38" fmla="*/ 610 w 1606"/>
                  <a:gd name="T39" fmla="*/ 446 h 649"/>
                  <a:gd name="T40" fmla="*/ 642 w 1606"/>
                  <a:gd name="T41" fmla="*/ 431 h 649"/>
                  <a:gd name="T42" fmla="*/ 674 w 1606"/>
                  <a:gd name="T43" fmla="*/ 414 h 649"/>
                  <a:gd name="T44" fmla="*/ 707 w 1606"/>
                  <a:gd name="T45" fmla="*/ 398 h 649"/>
                  <a:gd name="T46" fmla="*/ 739 w 1606"/>
                  <a:gd name="T47" fmla="*/ 381 h 649"/>
                  <a:gd name="T48" fmla="*/ 771 w 1606"/>
                  <a:gd name="T49" fmla="*/ 363 h 649"/>
                  <a:gd name="T50" fmla="*/ 803 w 1606"/>
                  <a:gd name="T51" fmla="*/ 346 h 649"/>
                  <a:gd name="T52" fmla="*/ 835 w 1606"/>
                  <a:gd name="T53" fmla="*/ 328 h 649"/>
                  <a:gd name="T54" fmla="*/ 867 w 1606"/>
                  <a:gd name="T55" fmla="*/ 310 h 649"/>
                  <a:gd name="T56" fmla="*/ 899 w 1606"/>
                  <a:gd name="T57" fmla="*/ 293 h 649"/>
                  <a:gd name="T58" fmla="*/ 931 w 1606"/>
                  <a:gd name="T59" fmla="*/ 275 h 649"/>
                  <a:gd name="T60" fmla="*/ 963 w 1606"/>
                  <a:gd name="T61" fmla="*/ 258 h 649"/>
                  <a:gd name="T62" fmla="*/ 996 w 1606"/>
                  <a:gd name="T63" fmla="*/ 241 h 649"/>
                  <a:gd name="T64" fmla="*/ 1028 w 1606"/>
                  <a:gd name="T65" fmla="*/ 224 h 649"/>
                  <a:gd name="T66" fmla="*/ 1060 w 1606"/>
                  <a:gd name="T67" fmla="*/ 207 h 649"/>
                  <a:gd name="T68" fmla="*/ 1092 w 1606"/>
                  <a:gd name="T69" fmla="*/ 191 h 649"/>
                  <a:gd name="T70" fmla="*/ 1124 w 1606"/>
                  <a:gd name="T71" fmla="*/ 175 h 649"/>
                  <a:gd name="T72" fmla="*/ 1156 w 1606"/>
                  <a:gd name="T73" fmla="*/ 159 h 649"/>
                  <a:gd name="T74" fmla="*/ 1188 w 1606"/>
                  <a:gd name="T75" fmla="*/ 144 h 649"/>
                  <a:gd name="T76" fmla="*/ 1220 w 1606"/>
                  <a:gd name="T77" fmla="*/ 130 h 649"/>
                  <a:gd name="T78" fmla="*/ 1252 w 1606"/>
                  <a:gd name="T79" fmla="*/ 116 h 649"/>
                  <a:gd name="T80" fmla="*/ 1285 w 1606"/>
                  <a:gd name="T81" fmla="*/ 102 h 649"/>
                  <a:gd name="T82" fmla="*/ 1317 w 1606"/>
                  <a:gd name="T83" fmla="*/ 90 h 649"/>
                  <a:gd name="T84" fmla="*/ 1349 w 1606"/>
                  <a:gd name="T85" fmla="*/ 77 h 649"/>
                  <a:gd name="T86" fmla="*/ 1381 w 1606"/>
                  <a:gd name="T87" fmla="*/ 66 h 649"/>
                  <a:gd name="T88" fmla="*/ 1413 w 1606"/>
                  <a:gd name="T89" fmla="*/ 54 h 649"/>
                  <a:gd name="T90" fmla="*/ 1445 w 1606"/>
                  <a:gd name="T91" fmla="*/ 44 h 649"/>
                  <a:gd name="T92" fmla="*/ 1477 w 1606"/>
                  <a:gd name="T93" fmla="*/ 34 h 649"/>
                  <a:gd name="T94" fmla="*/ 1509 w 1606"/>
                  <a:gd name="T95" fmla="*/ 25 h 649"/>
                  <a:gd name="T96" fmla="*/ 1541 w 1606"/>
                  <a:gd name="T97" fmla="*/ 16 h 649"/>
                  <a:gd name="T98" fmla="*/ 1574 w 1606"/>
                  <a:gd name="T99" fmla="*/ 7 h 649"/>
                  <a:gd name="T100" fmla="*/ 1606 w 1606"/>
                  <a:gd name="T101"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49">
                    <a:moveTo>
                      <a:pt x="0" y="649"/>
                    </a:moveTo>
                    <a:lnTo>
                      <a:pt x="32" y="643"/>
                    </a:lnTo>
                    <a:lnTo>
                      <a:pt x="64" y="637"/>
                    </a:lnTo>
                    <a:lnTo>
                      <a:pt x="96" y="630"/>
                    </a:lnTo>
                    <a:lnTo>
                      <a:pt x="128" y="622"/>
                    </a:lnTo>
                    <a:lnTo>
                      <a:pt x="161" y="615"/>
                    </a:lnTo>
                    <a:lnTo>
                      <a:pt x="193" y="606"/>
                    </a:lnTo>
                    <a:lnTo>
                      <a:pt x="225" y="597"/>
                    </a:lnTo>
                    <a:lnTo>
                      <a:pt x="257" y="588"/>
                    </a:lnTo>
                    <a:lnTo>
                      <a:pt x="289" y="578"/>
                    </a:lnTo>
                    <a:lnTo>
                      <a:pt x="321" y="567"/>
                    </a:lnTo>
                    <a:lnTo>
                      <a:pt x="353" y="556"/>
                    </a:lnTo>
                    <a:lnTo>
                      <a:pt x="385" y="544"/>
                    </a:lnTo>
                    <a:lnTo>
                      <a:pt x="417" y="532"/>
                    </a:lnTo>
                    <a:lnTo>
                      <a:pt x="450" y="519"/>
                    </a:lnTo>
                    <a:lnTo>
                      <a:pt x="482" y="506"/>
                    </a:lnTo>
                    <a:lnTo>
                      <a:pt x="514" y="492"/>
                    </a:lnTo>
                    <a:lnTo>
                      <a:pt x="546" y="477"/>
                    </a:lnTo>
                    <a:lnTo>
                      <a:pt x="578" y="462"/>
                    </a:lnTo>
                    <a:lnTo>
                      <a:pt x="610" y="446"/>
                    </a:lnTo>
                    <a:lnTo>
                      <a:pt x="642" y="431"/>
                    </a:lnTo>
                    <a:lnTo>
                      <a:pt x="674" y="414"/>
                    </a:lnTo>
                    <a:lnTo>
                      <a:pt x="707" y="398"/>
                    </a:lnTo>
                    <a:lnTo>
                      <a:pt x="739" y="381"/>
                    </a:lnTo>
                    <a:lnTo>
                      <a:pt x="771" y="363"/>
                    </a:lnTo>
                    <a:lnTo>
                      <a:pt x="803" y="346"/>
                    </a:lnTo>
                    <a:lnTo>
                      <a:pt x="835" y="328"/>
                    </a:lnTo>
                    <a:lnTo>
                      <a:pt x="867" y="310"/>
                    </a:lnTo>
                    <a:lnTo>
                      <a:pt x="899" y="293"/>
                    </a:lnTo>
                    <a:lnTo>
                      <a:pt x="931" y="275"/>
                    </a:lnTo>
                    <a:lnTo>
                      <a:pt x="963" y="258"/>
                    </a:lnTo>
                    <a:lnTo>
                      <a:pt x="996" y="241"/>
                    </a:lnTo>
                    <a:lnTo>
                      <a:pt x="1028" y="224"/>
                    </a:lnTo>
                    <a:lnTo>
                      <a:pt x="1060" y="207"/>
                    </a:lnTo>
                    <a:lnTo>
                      <a:pt x="1092" y="191"/>
                    </a:lnTo>
                    <a:lnTo>
                      <a:pt x="1124" y="175"/>
                    </a:lnTo>
                    <a:lnTo>
                      <a:pt x="1156" y="159"/>
                    </a:lnTo>
                    <a:lnTo>
                      <a:pt x="1188" y="144"/>
                    </a:lnTo>
                    <a:lnTo>
                      <a:pt x="1220" y="130"/>
                    </a:lnTo>
                    <a:lnTo>
                      <a:pt x="1252" y="116"/>
                    </a:lnTo>
                    <a:lnTo>
                      <a:pt x="1285" y="102"/>
                    </a:lnTo>
                    <a:lnTo>
                      <a:pt x="1317" y="90"/>
                    </a:lnTo>
                    <a:lnTo>
                      <a:pt x="1349" y="77"/>
                    </a:lnTo>
                    <a:lnTo>
                      <a:pt x="1381" y="66"/>
                    </a:lnTo>
                    <a:lnTo>
                      <a:pt x="1413" y="54"/>
                    </a:lnTo>
                    <a:lnTo>
                      <a:pt x="1445" y="44"/>
                    </a:lnTo>
                    <a:lnTo>
                      <a:pt x="1477" y="34"/>
                    </a:lnTo>
                    <a:lnTo>
                      <a:pt x="1509" y="25"/>
                    </a:lnTo>
                    <a:lnTo>
                      <a:pt x="1541" y="16"/>
                    </a:lnTo>
                    <a:lnTo>
                      <a:pt x="1574" y="7"/>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49" name="Freeform 277">
                <a:extLst>
                  <a:ext uri="{FF2B5EF4-FFF2-40B4-BE49-F238E27FC236}">
                    <a16:creationId xmlns:a16="http://schemas.microsoft.com/office/drawing/2014/main" id="{14B648E9-2348-0361-6897-59A2540F4A37}"/>
                  </a:ext>
                </a:extLst>
              </p:cNvPr>
              <p:cNvSpPr>
                <a:spLocks/>
              </p:cNvSpPr>
              <p:nvPr/>
            </p:nvSpPr>
            <p:spPr bwMode="auto">
              <a:xfrm>
                <a:off x="2811" y="2686"/>
                <a:ext cx="1606" cy="588"/>
              </a:xfrm>
              <a:custGeom>
                <a:avLst/>
                <a:gdLst>
                  <a:gd name="T0" fmla="*/ 0 w 1606"/>
                  <a:gd name="T1" fmla="*/ 588 h 588"/>
                  <a:gd name="T2" fmla="*/ 32 w 1606"/>
                  <a:gd name="T3" fmla="*/ 582 h 588"/>
                  <a:gd name="T4" fmla="*/ 64 w 1606"/>
                  <a:gd name="T5" fmla="*/ 575 h 588"/>
                  <a:gd name="T6" fmla="*/ 96 w 1606"/>
                  <a:gd name="T7" fmla="*/ 568 h 588"/>
                  <a:gd name="T8" fmla="*/ 128 w 1606"/>
                  <a:gd name="T9" fmla="*/ 561 h 588"/>
                  <a:gd name="T10" fmla="*/ 161 w 1606"/>
                  <a:gd name="T11" fmla="*/ 554 h 588"/>
                  <a:gd name="T12" fmla="*/ 193 w 1606"/>
                  <a:gd name="T13" fmla="*/ 546 h 588"/>
                  <a:gd name="T14" fmla="*/ 225 w 1606"/>
                  <a:gd name="T15" fmla="*/ 538 h 588"/>
                  <a:gd name="T16" fmla="*/ 257 w 1606"/>
                  <a:gd name="T17" fmla="*/ 529 h 588"/>
                  <a:gd name="T18" fmla="*/ 289 w 1606"/>
                  <a:gd name="T19" fmla="*/ 519 h 588"/>
                  <a:gd name="T20" fmla="*/ 321 w 1606"/>
                  <a:gd name="T21" fmla="*/ 510 h 588"/>
                  <a:gd name="T22" fmla="*/ 353 w 1606"/>
                  <a:gd name="T23" fmla="*/ 500 h 588"/>
                  <a:gd name="T24" fmla="*/ 385 w 1606"/>
                  <a:gd name="T25" fmla="*/ 490 h 588"/>
                  <a:gd name="T26" fmla="*/ 417 w 1606"/>
                  <a:gd name="T27" fmla="*/ 479 h 588"/>
                  <a:gd name="T28" fmla="*/ 450 w 1606"/>
                  <a:gd name="T29" fmla="*/ 467 h 588"/>
                  <a:gd name="T30" fmla="*/ 482 w 1606"/>
                  <a:gd name="T31" fmla="*/ 456 h 588"/>
                  <a:gd name="T32" fmla="*/ 514 w 1606"/>
                  <a:gd name="T33" fmla="*/ 444 h 588"/>
                  <a:gd name="T34" fmla="*/ 546 w 1606"/>
                  <a:gd name="T35" fmla="*/ 431 h 588"/>
                  <a:gd name="T36" fmla="*/ 578 w 1606"/>
                  <a:gd name="T37" fmla="*/ 419 h 588"/>
                  <a:gd name="T38" fmla="*/ 610 w 1606"/>
                  <a:gd name="T39" fmla="*/ 406 h 588"/>
                  <a:gd name="T40" fmla="*/ 642 w 1606"/>
                  <a:gd name="T41" fmla="*/ 392 h 588"/>
                  <a:gd name="T42" fmla="*/ 674 w 1606"/>
                  <a:gd name="T43" fmla="*/ 378 h 588"/>
                  <a:gd name="T44" fmla="*/ 707 w 1606"/>
                  <a:gd name="T45" fmla="*/ 364 h 588"/>
                  <a:gd name="T46" fmla="*/ 739 w 1606"/>
                  <a:gd name="T47" fmla="*/ 350 h 588"/>
                  <a:gd name="T48" fmla="*/ 771 w 1606"/>
                  <a:gd name="T49" fmla="*/ 336 h 588"/>
                  <a:gd name="T50" fmla="*/ 803 w 1606"/>
                  <a:gd name="T51" fmla="*/ 321 h 588"/>
                  <a:gd name="T52" fmla="*/ 835 w 1606"/>
                  <a:gd name="T53" fmla="*/ 306 h 588"/>
                  <a:gd name="T54" fmla="*/ 867 w 1606"/>
                  <a:gd name="T55" fmla="*/ 292 h 588"/>
                  <a:gd name="T56" fmla="*/ 899 w 1606"/>
                  <a:gd name="T57" fmla="*/ 277 h 588"/>
                  <a:gd name="T58" fmla="*/ 931 w 1606"/>
                  <a:gd name="T59" fmla="*/ 262 h 588"/>
                  <a:gd name="T60" fmla="*/ 963 w 1606"/>
                  <a:gd name="T61" fmla="*/ 247 h 588"/>
                  <a:gd name="T62" fmla="*/ 996 w 1606"/>
                  <a:gd name="T63" fmla="*/ 232 h 588"/>
                  <a:gd name="T64" fmla="*/ 1028 w 1606"/>
                  <a:gd name="T65" fmla="*/ 217 h 588"/>
                  <a:gd name="T66" fmla="*/ 1060 w 1606"/>
                  <a:gd name="T67" fmla="*/ 202 h 588"/>
                  <a:gd name="T68" fmla="*/ 1092 w 1606"/>
                  <a:gd name="T69" fmla="*/ 188 h 588"/>
                  <a:gd name="T70" fmla="*/ 1124 w 1606"/>
                  <a:gd name="T71" fmla="*/ 174 h 588"/>
                  <a:gd name="T72" fmla="*/ 1156 w 1606"/>
                  <a:gd name="T73" fmla="*/ 160 h 588"/>
                  <a:gd name="T74" fmla="*/ 1188 w 1606"/>
                  <a:gd name="T75" fmla="*/ 146 h 588"/>
                  <a:gd name="T76" fmla="*/ 1220 w 1606"/>
                  <a:gd name="T77" fmla="*/ 133 h 588"/>
                  <a:gd name="T78" fmla="*/ 1252 w 1606"/>
                  <a:gd name="T79" fmla="*/ 119 h 588"/>
                  <a:gd name="T80" fmla="*/ 1285 w 1606"/>
                  <a:gd name="T81" fmla="*/ 107 h 588"/>
                  <a:gd name="T82" fmla="*/ 1317 w 1606"/>
                  <a:gd name="T83" fmla="*/ 94 h 588"/>
                  <a:gd name="T84" fmla="*/ 1349 w 1606"/>
                  <a:gd name="T85" fmla="*/ 82 h 588"/>
                  <a:gd name="T86" fmla="*/ 1381 w 1606"/>
                  <a:gd name="T87" fmla="*/ 70 h 588"/>
                  <a:gd name="T88" fmla="*/ 1413 w 1606"/>
                  <a:gd name="T89" fmla="*/ 59 h 588"/>
                  <a:gd name="T90" fmla="*/ 1445 w 1606"/>
                  <a:gd name="T91" fmla="*/ 48 h 588"/>
                  <a:gd name="T92" fmla="*/ 1477 w 1606"/>
                  <a:gd name="T93" fmla="*/ 37 h 588"/>
                  <a:gd name="T94" fmla="*/ 1509 w 1606"/>
                  <a:gd name="T95" fmla="*/ 27 h 588"/>
                  <a:gd name="T96" fmla="*/ 1541 w 1606"/>
                  <a:gd name="T97" fmla="*/ 18 h 588"/>
                  <a:gd name="T98" fmla="*/ 1574 w 1606"/>
                  <a:gd name="T99" fmla="*/ 8 h 588"/>
                  <a:gd name="T100" fmla="*/ 1606 w 1606"/>
                  <a:gd name="T101" fmla="*/ 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88">
                    <a:moveTo>
                      <a:pt x="0" y="588"/>
                    </a:moveTo>
                    <a:lnTo>
                      <a:pt x="32" y="582"/>
                    </a:lnTo>
                    <a:lnTo>
                      <a:pt x="64" y="575"/>
                    </a:lnTo>
                    <a:lnTo>
                      <a:pt x="96" y="568"/>
                    </a:lnTo>
                    <a:lnTo>
                      <a:pt x="128" y="561"/>
                    </a:lnTo>
                    <a:lnTo>
                      <a:pt x="161" y="554"/>
                    </a:lnTo>
                    <a:lnTo>
                      <a:pt x="193" y="546"/>
                    </a:lnTo>
                    <a:lnTo>
                      <a:pt x="225" y="538"/>
                    </a:lnTo>
                    <a:lnTo>
                      <a:pt x="257" y="529"/>
                    </a:lnTo>
                    <a:lnTo>
                      <a:pt x="289" y="519"/>
                    </a:lnTo>
                    <a:lnTo>
                      <a:pt x="321" y="510"/>
                    </a:lnTo>
                    <a:lnTo>
                      <a:pt x="353" y="500"/>
                    </a:lnTo>
                    <a:lnTo>
                      <a:pt x="385" y="490"/>
                    </a:lnTo>
                    <a:lnTo>
                      <a:pt x="417" y="479"/>
                    </a:lnTo>
                    <a:lnTo>
                      <a:pt x="450" y="467"/>
                    </a:lnTo>
                    <a:lnTo>
                      <a:pt x="482" y="456"/>
                    </a:lnTo>
                    <a:lnTo>
                      <a:pt x="514" y="444"/>
                    </a:lnTo>
                    <a:lnTo>
                      <a:pt x="546" y="431"/>
                    </a:lnTo>
                    <a:lnTo>
                      <a:pt x="578" y="419"/>
                    </a:lnTo>
                    <a:lnTo>
                      <a:pt x="610" y="406"/>
                    </a:lnTo>
                    <a:lnTo>
                      <a:pt x="642" y="392"/>
                    </a:lnTo>
                    <a:lnTo>
                      <a:pt x="674" y="378"/>
                    </a:lnTo>
                    <a:lnTo>
                      <a:pt x="707" y="364"/>
                    </a:lnTo>
                    <a:lnTo>
                      <a:pt x="739" y="350"/>
                    </a:lnTo>
                    <a:lnTo>
                      <a:pt x="771" y="336"/>
                    </a:lnTo>
                    <a:lnTo>
                      <a:pt x="803" y="321"/>
                    </a:lnTo>
                    <a:lnTo>
                      <a:pt x="835" y="306"/>
                    </a:lnTo>
                    <a:lnTo>
                      <a:pt x="867" y="292"/>
                    </a:lnTo>
                    <a:lnTo>
                      <a:pt x="899" y="277"/>
                    </a:lnTo>
                    <a:lnTo>
                      <a:pt x="931" y="262"/>
                    </a:lnTo>
                    <a:lnTo>
                      <a:pt x="963" y="247"/>
                    </a:lnTo>
                    <a:lnTo>
                      <a:pt x="996" y="232"/>
                    </a:lnTo>
                    <a:lnTo>
                      <a:pt x="1028" y="217"/>
                    </a:lnTo>
                    <a:lnTo>
                      <a:pt x="1060" y="202"/>
                    </a:lnTo>
                    <a:lnTo>
                      <a:pt x="1092" y="188"/>
                    </a:lnTo>
                    <a:lnTo>
                      <a:pt x="1124" y="174"/>
                    </a:lnTo>
                    <a:lnTo>
                      <a:pt x="1156" y="160"/>
                    </a:lnTo>
                    <a:lnTo>
                      <a:pt x="1188" y="146"/>
                    </a:lnTo>
                    <a:lnTo>
                      <a:pt x="1220" y="133"/>
                    </a:lnTo>
                    <a:lnTo>
                      <a:pt x="1252" y="119"/>
                    </a:lnTo>
                    <a:lnTo>
                      <a:pt x="1285" y="107"/>
                    </a:lnTo>
                    <a:lnTo>
                      <a:pt x="1317" y="94"/>
                    </a:lnTo>
                    <a:lnTo>
                      <a:pt x="1349" y="82"/>
                    </a:lnTo>
                    <a:lnTo>
                      <a:pt x="1381" y="70"/>
                    </a:lnTo>
                    <a:lnTo>
                      <a:pt x="1413" y="59"/>
                    </a:lnTo>
                    <a:lnTo>
                      <a:pt x="1445" y="48"/>
                    </a:lnTo>
                    <a:lnTo>
                      <a:pt x="1477" y="37"/>
                    </a:lnTo>
                    <a:lnTo>
                      <a:pt x="1509" y="27"/>
                    </a:lnTo>
                    <a:lnTo>
                      <a:pt x="1541" y="18"/>
                    </a:lnTo>
                    <a:lnTo>
                      <a:pt x="1574" y="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0" name="Freeform 278">
                <a:extLst>
                  <a:ext uri="{FF2B5EF4-FFF2-40B4-BE49-F238E27FC236}">
                    <a16:creationId xmlns:a16="http://schemas.microsoft.com/office/drawing/2014/main" id="{5B8C7670-54C1-F51B-0F5E-DB4F6DEFF6D0}"/>
                  </a:ext>
                </a:extLst>
              </p:cNvPr>
              <p:cNvSpPr>
                <a:spLocks/>
              </p:cNvSpPr>
              <p:nvPr/>
            </p:nvSpPr>
            <p:spPr bwMode="auto">
              <a:xfrm>
                <a:off x="2811" y="2638"/>
                <a:ext cx="1606" cy="715"/>
              </a:xfrm>
              <a:custGeom>
                <a:avLst/>
                <a:gdLst>
                  <a:gd name="T0" fmla="*/ 0 w 1606"/>
                  <a:gd name="T1" fmla="*/ 715 h 715"/>
                  <a:gd name="T2" fmla="*/ 32 w 1606"/>
                  <a:gd name="T3" fmla="*/ 707 h 715"/>
                  <a:gd name="T4" fmla="*/ 64 w 1606"/>
                  <a:gd name="T5" fmla="*/ 697 h 715"/>
                  <a:gd name="T6" fmla="*/ 96 w 1606"/>
                  <a:gd name="T7" fmla="*/ 688 h 715"/>
                  <a:gd name="T8" fmla="*/ 128 w 1606"/>
                  <a:gd name="T9" fmla="*/ 678 h 715"/>
                  <a:gd name="T10" fmla="*/ 161 w 1606"/>
                  <a:gd name="T11" fmla="*/ 667 h 715"/>
                  <a:gd name="T12" fmla="*/ 193 w 1606"/>
                  <a:gd name="T13" fmla="*/ 656 h 715"/>
                  <a:gd name="T14" fmla="*/ 225 w 1606"/>
                  <a:gd name="T15" fmla="*/ 644 h 715"/>
                  <a:gd name="T16" fmla="*/ 257 w 1606"/>
                  <a:gd name="T17" fmla="*/ 632 h 715"/>
                  <a:gd name="T18" fmla="*/ 289 w 1606"/>
                  <a:gd name="T19" fmla="*/ 619 h 715"/>
                  <a:gd name="T20" fmla="*/ 321 w 1606"/>
                  <a:gd name="T21" fmla="*/ 606 h 715"/>
                  <a:gd name="T22" fmla="*/ 353 w 1606"/>
                  <a:gd name="T23" fmla="*/ 592 h 715"/>
                  <a:gd name="T24" fmla="*/ 385 w 1606"/>
                  <a:gd name="T25" fmla="*/ 578 h 715"/>
                  <a:gd name="T26" fmla="*/ 417 w 1606"/>
                  <a:gd name="T27" fmla="*/ 563 h 715"/>
                  <a:gd name="T28" fmla="*/ 450 w 1606"/>
                  <a:gd name="T29" fmla="*/ 548 h 715"/>
                  <a:gd name="T30" fmla="*/ 482 w 1606"/>
                  <a:gd name="T31" fmla="*/ 532 h 715"/>
                  <a:gd name="T32" fmla="*/ 514 w 1606"/>
                  <a:gd name="T33" fmla="*/ 516 h 715"/>
                  <a:gd name="T34" fmla="*/ 546 w 1606"/>
                  <a:gd name="T35" fmla="*/ 500 h 715"/>
                  <a:gd name="T36" fmla="*/ 578 w 1606"/>
                  <a:gd name="T37" fmla="*/ 483 h 715"/>
                  <a:gd name="T38" fmla="*/ 610 w 1606"/>
                  <a:gd name="T39" fmla="*/ 466 h 715"/>
                  <a:gd name="T40" fmla="*/ 642 w 1606"/>
                  <a:gd name="T41" fmla="*/ 448 h 715"/>
                  <a:gd name="T42" fmla="*/ 674 w 1606"/>
                  <a:gd name="T43" fmla="*/ 430 h 715"/>
                  <a:gd name="T44" fmla="*/ 707 w 1606"/>
                  <a:gd name="T45" fmla="*/ 412 h 715"/>
                  <a:gd name="T46" fmla="*/ 739 w 1606"/>
                  <a:gd name="T47" fmla="*/ 394 h 715"/>
                  <a:gd name="T48" fmla="*/ 771 w 1606"/>
                  <a:gd name="T49" fmla="*/ 376 h 715"/>
                  <a:gd name="T50" fmla="*/ 803 w 1606"/>
                  <a:gd name="T51" fmla="*/ 358 h 715"/>
                  <a:gd name="T52" fmla="*/ 835 w 1606"/>
                  <a:gd name="T53" fmla="*/ 340 h 715"/>
                  <a:gd name="T54" fmla="*/ 867 w 1606"/>
                  <a:gd name="T55" fmla="*/ 322 h 715"/>
                  <a:gd name="T56" fmla="*/ 899 w 1606"/>
                  <a:gd name="T57" fmla="*/ 303 h 715"/>
                  <a:gd name="T58" fmla="*/ 931 w 1606"/>
                  <a:gd name="T59" fmla="*/ 285 h 715"/>
                  <a:gd name="T60" fmla="*/ 963 w 1606"/>
                  <a:gd name="T61" fmla="*/ 268 h 715"/>
                  <a:gd name="T62" fmla="*/ 996 w 1606"/>
                  <a:gd name="T63" fmla="*/ 250 h 715"/>
                  <a:gd name="T64" fmla="*/ 1028 w 1606"/>
                  <a:gd name="T65" fmla="*/ 233 h 715"/>
                  <a:gd name="T66" fmla="*/ 1060 w 1606"/>
                  <a:gd name="T67" fmla="*/ 216 h 715"/>
                  <a:gd name="T68" fmla="*/ 1092 w 1606"/>
                  <a:gd name="T69" fmla="*/ 199 h 715"/>
                  <a:gd name="T70" fmla="*/ 1124 w 1606"/>
                  <a:gd name="T71" fmla="*/ 183 h 715"/>
                  <a:gd name="T72" fmla="*/ 1156 w 1606"/>
                  <a:gd name="T73" fmla="*/ 168 h 715"/>
                  <a:gd name="T74" fmla="*/ 1188 w 1606"/>
                  <a:gd name="T75" fmla="*/ 152 h 715"/>
                  <a:gd name="T76" fmla="*/ 1220 w 1606"/>
                  <a:gd name="T77" fmla="*/ 138 h 715"/>
                  <a:gd name="T78" fmla="*/ 1252 w 1606"/>
                  <a:gd name="T79" fmla="*/ 123 h 715"/>
                  <a:gd name="T80" fmla="*/ 1285 w 1606"/>
                  <a:gd name="T81" fmla="*/ 109 h 715"/>
                  <a:gd name="T82" fmla="*/ 1317 w 1606"/>
                  <a:gd name="T83" fmla="*/ 96 h 715"/>
                  <a:gd name="T84" fmla="*/ 1349 w 1606"/>
                  <a:gd name="T85" fmla="*/ 83 h 715"/>
                  <a:gd name="T86" fmla="*/ 1381 w 1606"/>
                  <a:gd name="T87" fmla="*/ 71 h 715"/>
                  <a:gd name="T88" fmla="*/ 1413 w 1606"/>
                  <a:gd name="T89" fmla="*/ 59 h 715"/>
                  <a:gd name="T90" fmla="*/ 1445 w 1606"/>
                  <a:gd name="T91" fmla="*/ 48 h 715"/>
                  <a:gd name="T92" fmla="*/ 1477 w 1606"/>
                  <a:gd name="T93" fmla="*/ 38 h 715"/>
                  <a:gd name="T94" fmla="*/ 1509 w 1606"/>
                  <a:gd name="T95" fmla="*/ 27 h 715"/>
                  <a:gd name="T96" fmla="*/ 1541 w 1606"/>
                  <a:gd name="T97" fmla="*/ 18 h 715"/>
                  <a:gd name="T98" fmla="*/ 1574 w 1606"/>
                  <a:gd name="T99" fmla="*/ 8 h 715"/>
                  <a:gd name="T100" fmla="*/ 1606 w 1606"/>
                  <a:gd name="T101"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15">
                    <a:moveTo>
                      <a:pt x="0" y="715"/>
                    </a:moveTo>
                    <a:lnTo>
                      <a:pt x="32" y="707"/>
                    </a:lnTo>
                    <a:lnTo>
                      <a:pt x="64" y="697"/>
                    </a:lnTo>
                    <a:lnTo>
                      <a:pt x="96" y="688"/>
                    </a:lnTo>
                    <a:lnTo>
                      <a:pt x="128" y="678"/>
                    </a:lnTo>
                    <a:lnTo>
                      <a:pt x="161" y="667"/>
                    </a:lnTo>
                    <a:lnTo>
                      <a:pt x="193" y="656"/>
                    </a:lnTo>
                    <a:lnTo>
                      <a:pt x="225" y="644"/>
                    </a:lnTo>
                    <a:lnTo>
                      <a:pt x="257" y="632"/>
                    </a:lnTo>
                    <a:lnTo>
                      <a:pt x="289" y="619"/>
                    </a:lnTo>
                    <a:lnTo>
                      <a:pt x="321" y="606"/>
                    </a:lnTo>
                    <a:lnTo>
                      <a:pt x="353" y="592"/>
                    </a:lnTo>
                    <a:lnTo>
                      <a:pt x="385" y="578"/>
                    </a:lnTo>
                    <a:lnTo>
                      <a:pt x="417" y="563"/>
                    </a:lnTo>
                    <a:lnTo>
                      <a:pt x="450" y="548"/>
                    </a:lnTo>
                    <a:lnTo>
                      <a:pt x="482" y="532"/>
                    </a:lnTo>
                    <a:lnTo>
                      <a:pt x="514" y="516"/>
                    </a:lnTo>
                    <a:lnTo>
                      <a:pt x="546" y="500"/>
                    </a:lnTo>
                    <a:lnTo>
                      <a:pt x="578" y="483"/>
                    </a:lnTo>
                    <a:lnTo>
                      <a:pt x="610" y="466"/>
                    </a:lnTo>
                    <a:lnTo>
                      <a:pt x="642" y="448"/>
                    </a:lnTo>
                    <a:lnTo>
                      <a:pt x="674" y="430"/>
                    </a:lnTo>
                    <a:lnTo>
                      <a:pt x="707" y="412"/>
                    </a:lnTo>
                    <a:lnTo>
                      <a:pt x="739" y="394"/>
                    </a:lnTo>
                    <a:lnTo>
                      <a:pt x="771" y="376"/>
                    </a:lnTo>
                    <a:lnTo>
                      <a:pt x="803" y="358"/>
                    </a:lnTo>
                    <a:lnTo>
                      <a:pt x="835" y="340"/>
                    </a:lnTo>
                    <a:lnTo>
                      <a:pt x="867" y="322"/>
                    </a:lnTo>
                    <a:lnTo>
                      <a:pt x="899" y="303"/>
                    </a:lnTo>
                    <a:lnTo>
                      <a:pt x="931" y="285"/>
                    </a:lnTo>
                    <a:lnTo>
                      <a:pt x="963" y="268"/>
                    </a:lnTo>
                    <a:lnTo>
                      <a:pt x="996" y="250"/>
                    </a:lnTo>
                    <a:lnTo>
                      <a:pt x="1028" y="233"/>
                    </a:lnTo>
                    <a:lnTo>
                      <a:pt x="1060" y="216"/>
                    </a:lnTo>
                    <a:lnTo>
                      <a:pt x="1092" y="199"/>
                    </a:lnTo>
                    <a:lnTo>
                      <a:pt x="1124" y="183"/>
                    </a:lnTo>
                    <a:lnTo>
                      <a:pt x="1156" y="168"/>
                    </a:lnTo>
                    <a:lnTo>
                      <a:pt x="1188" y="152"/>
                    </a:lnTo>
                    <a:lnTo>
                      <a:pt x="1220" y="138"/>
                    </a:lnTo>
                    <a:lnTo>
                      <a:pt x="1252" y="123"/>
                    </a:lnTo>
                    <a:lnTo>
                      <a:pt x="1285" y="109"/>
                    </a:lnTo>
                    <a:lnTo>
                      <a:pt x="1317" y="96"/>
                    </a:lnTo>
                    <a:lnTo>
                      <a:pt x="1349" y="83"/>
                    </a:lnTo>
                    <a:lnTo>
                      <a:pt x="1381" y="71"/>
                    </a:lnTo>
                    <a:lnTo>
                      <a:pt x="1413" y="59"/>
                    </a:lnTo>
                    <a:lnTo>
                      <a:pt x="1445" y="48"/>
                    </a:lnTo>
                    <a:lnTo>
                      <a:pt x="1477" y="38"/>
                    </a:lnTo>
                    <a:lnTo>
                      <a:pt x="1509" y="27"/>
                    </a:lnTo>
                    <a:lnTo>
                      <a:pt x="1541" y="18"/>
                    </a:lnTo>
                    <a:lnTo>
                      <a:pt x="1574" y="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1" name="Freeform 279">
                <a:extLst>
                  <a:ext uri="{FF2B5EF4-FFF2-40B4-BE49-F238E27FC236}">
                    <a16:creationId xmlns:a16="http://schemas.microsoft.com/office/drawing/2014/main" id="{4150E026-8D5E-F557-ADDC-2121BBA13EF4}"/>
                  </a:ext>
                </a:extLst>
              </p:cNvPr>
              <p:cNvSpPr>
                <a:spLocks/>
              </p:cNvSpPr>
              <p:nvPr/>
            </p:nvSpPr>
            <p:spPr bwMode="auto">
              <a:xfrm>
                <a:off x="2811" y="2719"/>
                <a:ext cx="1606" cy="565"/>
              </a:xfrm>
              <a:custGeom>
                <a:avLst/>
                <a:gdLst>
                  <a:gd name="T0" fmla="*/ 0 w 1606"/>
                  <a:gd name="T1" fmla="*/ 565 h 565"/>
                  <a:gd name="T2" fmla="*/ 32 w 1606"/>
                  <a:gd name="T3" fmla="*/ 558 h 565"/>
                  <a:gd name="T4" fmla="*/ 64 w 1606"/>
                  <a:gd name="T5" fmla="*/ 550 h 565"/>
                  <a:gd name="T6" fmla="*/ 96 w 1606"/>
                  <a:gd name="T7" fmla="*/ 542 h 565"/>
                  <a:gd name="T8" fmla="*/ 128 w 1606"/>
                  <a:gd name="T9" fmla="*/ 533 h 565"/>
                  <a:gd name="T10" fmla="*/ 161 w 1606"/>
                  <a:gd name="T11" fmla="*/ 524 h 565"/>
                  <a:gd name="T12" fmla="*/ 193 w 1606"/>
                  <a:gd name="T13" fmla="*/ 515 h 565"/>
                  <a:gd name="T14" fmla="*/ 225 w 1606"/>
                  <a:gd name="T15" fmla="*/ 505 h 565"/>
                  <a:gd name="T16" fmla="*/ 257 w 1606"/>
                  <a:gd name="T17" fmla="*/ 494 h 565"/>
                  <a:gd name="T18" fmla="*/ 289 w 1606"/>
                  <a:gd name="T19" fmla="*/ 483 h 565"/>
                  <a:gd name="T20" fmla="*/ 321 w 1606"/>
                  <a:gd name="T21" fmla="*/ 472 h 565"/>
                  <a:gd name="T22" fmla="*/ 353 w 1606"/>
                  <a:gd name="T23" fmla="*/ 461 h 565"/>
                  <a:gd name="T24" fmla="*/ 385 w 1606"/>
                  <a:gd name="T25" fmla="*/ 449 h 565"/>
                  <a:gd name="T26" fmla="*/ 417 w 1606"/>
                  <a:gd name="T27" fmla="*/ 436 h 565"/>
                  <a:gd name="T28" fmla="*/ 450 w 1606"/>
                  <a:gd name="T29" fmla="*/ 424 h 565"/>
                  <a:gd name="T30" fmla="*/ 482 w 1606"/>
                  <a:gd name="T31" fmla="*/ 410 h 565"/>
                  <a:gd name="T32" fmla="*/ 514 w 1606"/>
                  <a:gd name="T33" fmla="*/ 397 h 565"/>
                  <a:gd name="T34" fmla="*/ 546 w 1606"/>
                  <a:gd name="T35" fmla="*/ 383 h 565"/>
                  <a:gd name="T36" fmla="*/ 578 w 1606"/>
                  <a:gd name="T37" fmla="*/ 370 h 565"/>
                  <a:gd name="T38" fmla="*/ 610 w 1606"/>
                  <a:gd name="T39" fmla="*/ 356 h 565"/>
                  <a:gd name="T40" fmla="*/ 642 w 1606"/>
                  <a:gd name="T41" fmla="*/ 341 h 565"/>
                  <a:gd name="T42" fmla="*/ 674 w 1606"/>
                  <a:gd name="T43" fmla="*/ 327 h 565"/>
                  <a:gd name="T44" fmla="*/ 707 w 1606"/>
                  <a:gd name="T45" fmla="*/ 312 h 565"/>
                  <a:gd name="T46" fmla="*/ 739 w 1606"/>
                  <a:gd name="T47" fmla="*/ 298 h 565"/>
                  <a:gd name="T48" fmla="*/ 771 w 1606"/>
                  <a:gd name="T49" fmla="*/ 283 h 565"/>
                  <a:gd name="T50" fmla="*/ 803 w 1606"/>
                  <a:gd name="T51" fmla="*/ 269 h 565"/>
                  <a:gd name="T52" fmla="*/ 835 w 1606"/>
                  <a:gd name="T53" fmla="*/ 254 h 565"/>
                  <a:gd name="T54" fmla="*/ 867 w 1606"/>
                  <a:gd name="T55" fmla="*/ 240 h 565"/>
                  <a:gd name="T56" fmla="*/ 899 w 1606"/>
                  <a:gd name="T57" fmla="*/ 226 h 565"/>
                  <a:gd name="T58" fmla="*/ 931 w 1606"/>
                  <a:gd name="T59" fmla="*/ 211 h 565"/>
                  <a:gd name="T60" fmla="*/ 963 w 1606"/>
                  <a:gd name="T61" fmla="*/ 198 h 565"/>
                  <a:gd name="T62" fmla="*/ 996 w 1606"/>
                  <a:gd name="T63" fmla="*/ 184 h 565"/>
                  <a:gd name="T64" fmla="*/ 1028 w 1606"/>
                  <a:gd name="T65" fmla="*/ 171 h 565"/>
                  <a:gd name="T66" fmla="*/ 1060 w 1606"/>
                  <a:gd name="T67" fmla="*/ 158 h 565"/>
                  <a:gd name="T68" fmla="*/ 1092 w 1606"/>
                  <a:gd name="T69" fmla="*/ 145 h 565"/>
                  <a:gd name="T70" fmla="*/ 1124 w 1606"/>
                  <a:gd name="T71" fmla="*/ 133 h 565"/>
                  <a:gd name="T72" fmla="*/ 1156 w 1606"/>
                  <a:gd name="T73" fmla="*/ 121 h 565"/>
                  <a:gd name="T74" fmla="*/ 1188 w 1606"/>
                  <a:gd name="T75" fmla="*/ 110 h 565"/>
                  <a:gd name="T76" fmla="*/ 1220 w 1606"/>
                  <a:gd name="T77" fmla="*/ 99 h 565"/>
                  <a:gd name="T78" fmla="*/ 1252 w 1606"/>
                  <a:gd name="T79" fmla="*/ 89 h 565"/>
                  <a:gd name="T80" fmla="*/ 1285 w 1606"/>
                  <a:gd name="T81" fmla="*/ 78 h 565"/>
                  <a:gd name="T82" fmla="*/ 1317 w 1606"/>
                  <a:gd name="T83" fmla="*/ 69 h 565"/>
                  <a:gd name="T84" fmla="*/ 1349 w 1606"/>
                  <a:gd name="T85" fmla="*/ 59 h 565"/>
                  <a:gd name="T86" fmla="*/ 1381 w 1606"/>
                  <a:gd name="T87" fmla="*/ 51 h 565"/>
                  <a:gd name="T88" fmla="*/ 1413 w 1606"/>
                  <a:gd name="T89" fmla="*/ 42 h 565"/>
                  <a:gd name="T90" fmla="*/ 1445 w 1606"/>
                  <a:gd name="T91" fmla="*/ 34 h 565"/>
                  <a:gd name="T92" fmla="*/ 1477 w 1606"/>
                  <a:gd name="T93" fmla="*/ 27 h 565"/>
                  <a:gd name="T94" fmla="*/ 1509 w 1606"/>
                  <a:gd name="T95" fmla="*/ 19 h 565"/>
                  <a:gd name="T96" fmla="*/ 1541 w 1606"/>
                  <a:gd name="T97" fmla="*/ 12 h 565"/>
                  <a:gd name="T98" fmla="*/ 1574 w 1606"/>
                  <a:gd name="T99" fmla="*/ 6 h 565"/>
                  <a:gd name="T100" fmla="*/ 1606 w 1606"/>
                  <a:gd name="T101"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65">
                    <a:moveTo>
                      <a:pt x="0" y="565"/>
                    </a:moveTo>
                    <a:lnTo>
                      <a:pt x="32" y="558"/>
                    </a:lnTo>
                    <a:lnTo>
                      <a:pt x="64" y="550"/>
                    </a:lnTo>
                    <a:lnTo>
                      <a:pt x="96" y="542"/>
                    </a:lnTo>
                    <a:lnTo>
                      <a:pt x="128" y="533"/>
                    </a:lnTo>
                    <a:lnTo>
                      <a:pt x="161" y="524"/>
                    </a:lnTo>
                    <a:lnTo>
                      <a:pt x="193" y="515"/>
                    </a:lnTo>
                    <a:lnTo>
                      <a:pt x="225" y="505"/>
                    </a:lnTo>
                    <a:lnTo>
                      <a:pt x="257" y="494"/>
                    </a:lnTo>
                    <a:lnTo>
                      <a:pt x="289" y="483"/>
                    </a:lnTo>
                    <a:lnTo>
                      <a:pt x="321" y="472"/>
                    </a:lnTo>
                    <a:lnTo>
                      <a:pt x="353" y="461"/>
                    </a:lnTo>
                    <a:lnTo>
                      <a:pt x="385" y="449"/>
                    </a:lnTo>
                    <a:lnTo>
                      <a:pt x="417" y="436"/>
                    </a:lnTo>
                    <a:lnTo>
                      <a:pt x="450" y="424"/>
                    </a:lnTo>
                    <a:lnTo>
                      <a:pt x="482" y="410"/>
                    </a:lnTo>
                    <a:lnTo>
                      <a:pt x="514" y="397"/>
                    </a:lnTo>
                    <a:lnTo>
                      <a:pt x="546" y="383"/>
                    </a:lnTo>
                    <a:lnTo>
                      <a:pt x="578" y="370"/>
                    </a:lnTo>
                    <a:lnTo>
                      <a:pt x="610" y="356"/>
                    </a:lnTo>
                    <a:lnTo>
                      <a:pt x="642" y="341"/>
                    </a:lnTo>
                    <a:lnTo>
                      <a:pt x="674" y="327"/>
                    </a:lnTo>
                    <a:lnTo>
                      <a:pt x="707" y="312"/>
                    </a:lnTo>
                    <a:lnTo>
                      <a:pt x="739" y="298"/>
                    </a:lnTo>
                    <a:lnTo>
                      <a:pt x="771" y="283"/>
                    </a:lnTo>
                    <a:lnTo>
                      <a:pt x="803" y="269"/>
                    </a:lnTo>
                    <a:lnTo>
                      <a:pt x="835" y="254"/>
                    </a:lnTo>
                    <a:lnTo>
                      <a:pt x="867" y="240"/>
                    </a:lnTo>
                    <a:lnTo>
                      <a:pt x="899" y="226"/>
                    </a:lnTo>
                    <a:lnTo>
                      <a:pt x="931" y="211"/>
                    </a:lnTo>
                    <a:lnTo>
                      <a:pt x="963" y="198"/>
                    </a:lnTo>
                    <a:lnTo>
                      <a:pt x="996" y="184"/>
                    </a:lnTo>
                    <a:lnTo>
                      <a:pt x="1028" y="171"/>
                    </a:lnTo>
                    <a:lnTo>
                      <a:pt x="1060" y="158"/>
                    </a:lnTo>
                    <a:lnTo>
                      <a:pt x="1092" y="145"/>
                    </a:lnTo>
                    <a:lnTo>
                      <a:pt x="1124" y="133"/>
                    </a:lnTo>
                    <a:lnTo>
                      <a:pt x="1156" y="121"/>
                    </a:lnTo>
                    <a:lnTo>
                      <a:pt x="1188" y="110"/>
                    </a:lnTo>
                    <a:lnTo>
                      <a:pt x="1220" y="99"/>
                    </a:lnTo>
                    <a:lnTo>
                      <a:pt x="1252" y="89"/>
                    </a:lnTo>
                    <a:lnTo>
                      <a:pt x="1285" y="78"/>
                    </a:lnTo>
                    <a:lnTo>
                      <a:pt x="1317" y="69"/>
                    </a:lnTo>
                    <a:lnTo>
                      <a:pt x="1349" y="59"/>
                    </a:lnTo>
                    <a:lnTo>
                      <a:pt x="1381" y="51"/>
                    </a:lnTo>
                    <a:lnTo>
                      <a:pt x="1413" y="42"/>
                    </a:lnTo>
                    <a:lnTo>
                      <a:pt x="1445" y="34"/>
                    </a:lnTo>
                    <a:lnTo>
                      <a:pt x="1477" y="27"/>
                    </a:lnTo>
                    <a:lnTo>
                      <a:pt x="1509" y="19"/>
                    </a:lnTo>
                    <a:lnTo>
                      <a:pt x="1541" y="12"/>
                    </a:lnTo>
                    <a:lnTo>
                      <a:pt x="1574" y="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2" name="Freeform 280">
                <a:extLst>
                  <a:ext uri="{FF2B5EF4-FFF2-40B4-BE49-F238E27FC236}">
                    <a16:creationId xmlns:a16="http://schemas.microsoft.com/office/drawing/2014/main" id="{007174C0-A4DD-4413-391F-93E7FC39FF50}"/>
                  </a:ext>
                </a:extLst>
              </p:cNvPr>
              <p:cNvSpPr>
                <a:spLocks/>
              </p:cNvSpPr>
              <p:nvPr/>
            </p:nvSpPr>
            <p:spPr bwMode="auto">
              <a:xfrm>
                <a:off x="2811" y="2692"/>
                <a:ext cx="1606" cy="609"/>
              </a:xfrm>
              <a:custGeom>
                <a:avLst/>
                <a:gdLst>
                  <a:gd name="T0" fmla="*/ 0 w 1606"/>
                  <a:gd name="T1" fmla="*/ 609 h 609"/>
                  <a:gd name="T2" fmla="*/ 32 w 1606"/>
                  <a:gd name="T3" fmla="*/ 597 h 609"/>
                  <a:gd name="T4" fmla="*/ 64 w 1606"/>
                  <a:gd name="T5" fmla="*/ 585 h 609"/>
                  <a:gd name="T6" fmla="*/ 96 w 1606"/>
                  <a:gd name="T7" fmla="*/ 574 h 609"/>
                  <a:gd name="T8" fmla="*/ 128 w 1606"/>
                  <a:gd name="T9" fmla="*/ 561 h 609"/>
                  <a:gd name="T10" fmla="*/ 161 w 1606"/>
                  <a:gd name="T11" fmla="*/ 549 h 609"/>
                  <a:gd name="T12" fmla="*/ 193 w 1606"/>
                  <a:gd name="T13" fmla="*/ 537 h 609"/>
                  <a:gd name="T14" fmla="*/ 225 w 1606"/>
                  <a:gd name="T15" fmla="*/ 525 h 609"/>
                  <a:gd name="T16" fmla="*/ 257 w 1606"/>
                  <a:gd name="T17" fmla="*/ 513 h 609"/>
                  <a:gd name="T18" fmla="*/ 289 w 1606"/>
                  <a:gd name="T19" fmla="*/ 501 h 609"/>
                  <a:gd name="T20" fmla="*/ 321 w 1606"/>
                  <a:gd name="T21" fmla="*/ 489 h 609"/>
                  <a:gd name="T22" fmla="*/ 353 w 1606"/>
                  <a:gd name="T23" fmla="*/ 476 h 609"/>
                  <a:gd name="T24" fmla="*/ 385 w 1606"/>
                  <a:gd name="T25" fmla="*/ 464 h 609"/>
                  <a:gd name="T26" fmla="*/ 417 w 1606"/>
                  <a:gd name="T27" fmla="*/ 452 h 609"/>
                  <a:gd name="T28" fmla="*/ 450 w 1606"/>
                  <a:gd name="T29" fmla="*/ 439 h 609"/>
                  <a:gd name="T30" fmla="*/ 482 w 1606"/>
                  <a:gd name="T31" fmla="*/ 427 h 609"/>
                  <a:gd name="T32" fmla="*/ 514 w 1606"/>
                  <a:gd name="T33" fmla="*/ 415 h 609"/>
                  <a:gd name="T34" fmla="*/ 546 w 1606"/>
                  <a:gd name="T35" fmla="*/ 403 h 609"/>
                  <a:gd name="T36" fmla="*/ 578 w 1606"/>
                  <a:gd name="T37" fmla="*/ 390 h 609"/>
                  <a:gd name="T38" fmla="*/ 610 w 1606"/>
                  <a:gd name="T39" fmla="*/ 378 h 609"/>
                  <a:gd name="T40" fmla="*/ 642 w 1606"/>
                  <a:gd name="T41" fmla="*/ 365 h 609"/>
                  <a:gd name="T42" fmla="*/ 674 w 1606"/>
                  <a:gd name="T43" fmla="*/ 353 h 609"/>
                  <a:gd name="T44" fmla="*/ 707 w 1606"/>
                  <a:gd name="T45" fmla="*/ 341 h 609"/>
                  <a:gd name="T46" fmla="*/ 739 w 1606"/>
                  <a:gd name="T47" fmla="*/ 328 h 609"/>
                  <a:gd name="T48" fmla="*/ 771 w 1606"/>
                  <a:gd name="T49" fmla="*/ 316 h 609"/>
                  <a:gd name="T50" fmla="*/ 803 w 1606"/>
                  <a:gd name="T51" fmla="*/ 303 h 609"/>
                  <a:gd name="T52" fmla="*/ 835 w 1606"/>
                  <a:gd name="T53" fmla="*/ 291 h 609"/>
                  <a:gd name="T54" fmla="*/ 867 w 1606"/>
                  <a:gd name="T55" fmla="*/ 278 h 609"/>
                  <a:gd name="T56" fmla="*/ 899 w 1606"/>
                  <a:gd name="T57" fmla="*/ 266 h 609"/>
                  <a:gd name="T58" fmla="*/ 931 w 1606"/>
                  <a:gd name="T59" fmla="*/ 254 h 609"/>
                  <a:gd name="T60" fmla="*/ 963 w 1606"/>
                  <a:gd name="T61" fmla="*/ 241 h 609"/>
                  <a:gd name="T62" fmla="*/ 996 w 1606"/>
                  <a:gd name="T63" fmla="*/ 229 h 609"/>
                  <a:gd name="T64" fmla="*/ 1028 w 1606"/>
                  <a:gd name="T65" fmla="*/ 217 h 609"/>
                  <a:gd name="T66" fmla="*/ 1060 w 1606"/>
                  <a:gd name="T67" fmla="*/ 204 h 609"/>
                  <a:gd name="T68" fmla="*/ 1092 w 1606"/>
                  <a:gd name="T69" fmla="*/ 192 h 609"/>
                  <a:gd name="T70" fmla="*/ 1124 w 1606"/>
                  <a:gd name="T71" fmla="*/ 180 h 609"/>
                  <a:gd name="T72" fmla="*/ 1156 w 1606"/>
                  <a:gd name="T73" fmla="*/ 168 h 609"/>
                  <a:gd name="T74" fmla="*/ 1188 w 1606"/>
                  <a:gd name="T75" fmla="*/ 155 h 609"/>
                  <a:gd name="T76" fmla="*/ 1220 w 1606"/>
                  <a:gd name="T77" fmla="*/ 143 h 609"/>
                  <a:gd name="T78" fmla="*/ 1252 w 1606"/>
                  <a:gd name="T79" fmla="*/ 131 h 609"/>
                  <a:gd name="T80" fmla="*/ 1285 w 1606"/>
                  <a:gd name="T81" fmla="*/ 119 h 609"/>
                  <a:gd name="T82" fmla="*/ 1317 w 1606"/>
                  <a:gd name="T83" fmla="*/ 107 h 609"/>
                  <a:gd name="T84" fmla="*/ 1349 w 1606"/>
                  <a:gd name="T85" fmla="*/ 95 h 609"/>
                  <a:gd name="T86" fmla="*/ 1381 w 1606"/>
                  <a:gd name="T87" fmla="*/ 83 h 609"/>
                  <a:gd name="T88" fmla="*/ 1413 w 1606"/>
                  <a:gd name="T89" fmla="*/ 71 h 609"/>
                  <a:gd name="T90" fmla="*/ 1445 w 1606"/>
                  <a:gd name="T91" fmla="*/ 59 h 609"/>
                  <a:gd name="T92" fmla="*/ 1477 w 1606"/>
                  <a:gd name="T93" fmla="*/ 47 h 609"/>
                  <a:gd name="T94" fmla="*/ 1509 w 1606"/>
                  <a:gd name="T95" fmla="*/ 35 h 609"/>
                  <a:gd name="T96" fmla="*/ 1541 w 1606"/>
                  <a:gd name="T97" fmla="*/ 23 h 609"/>
                  <a:gd name="T98" fmla="*/ 1574 w 1606"/>
                  <a:gd name="T99" fmla="*/ 12 h 609"/>
                  <a:gd name="T100" fmla="*/ 1606 w 1606"/>
                  <a:gd name="T101" fmla="*/ 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09">
                    <a:moveTo>
                      <a:pt x="0" y="609"/>
                    </a:moveTo>
                    <a:lnTo>
                      <a:pt x="32" y="597"/>
                    </a:lnTo>
                    <a:lnTo>
                      <a:pt x="64" y="585"/>
                    </a:lnTo>
                    <a:lnTo>
                      <a:pt x="96" y="574"/>
                    </a:lnTo>
                    <a:lnTo>
                      <a:pt x="128" y="561"/>
                    </a:lnTo>
                    <a:lnTo>
                      <a:pt x="161" y="549"/>
                    </a:lnTo>
                    <a:lnTo>
                      <a:pt x="193" y="537"/>
                    </a:lnTo>
                    <a:lnTo>
                      <a:pt x="225" y="525"/>
                    </a:lnTo>
                    <a:lnTo>
                      <a:pt x="257" y="513"/>
                    </a:lnTo>
                    <a:lnTo>
                      <a:pt x="289" y="501"/>
                    </a:lnTo>
                    <a:lnTo>
                      <a:pt x="321" y="489"/>
                    </a:lnTo>
                    <a:lnTo>
                      <a:pt x="353" y="476"/>
                    </a:lnTo>
                    <a:lnTo>
                      <a:pt x="385" y="464"/>
                    </a:lnTo>
                    <a:lnTo>
                      <a:pt x="417" y="452"/>
                    </a:lnTo>
                    <a:lnTo>
                      <a:pt x="450" y="439"/>
                    </a:lnTo>
                    <a:lnTo>
                      <a:pt x="482" y="427"/>
                    </a:lnTo>
                    <a:lnTo>
                      <a:pt x="514" y="415"/>
                    </a:lnTo>
                    <a:lnTo>
                      <a:pt x="546" y="403"/>
                    </a:lnTo>
                    <a:lnTo>
                      <a:pt x="578" y="390"/>
                    </a:lnTo>
                    <a:lnTo>
                      <a:pt x="610" y="378"/>
                    </a:lnTo>
                    <a:lnTo>
                      <a:pt x="642" y="365"/>
                    </a:lnTo>
                    <a:lnTo>
                      <a:pt x="674" y="353"/>
                    </a:lnTo>
                    <a:lnTo>
                      <a:pt x="707" y="341"/>
                    </a:lnTo>
                    <a:lnTo>
                      <a:pt x="739" y="328"/>
                    </a:lnTo>
                    <a:lnTo>
                      <a:pt x="771" y="316"/>
                    </a:lnTo>
                    <a:lnTo>
                      <a:pt x="803" y="303"/>
                    </a:lnTo>
                    <a:lnTo>
                      <a:pt x="835" y="291"/>
                    </a:lnTo>
                    <a:lnTo>
                      <a:pt x="867" y="278"/>
                    </a:lnTo>
                    <a:lnTo>
                      <a:pt x="899" y="266"/>
                    </a:lnTo>
                    <a:lnTo>
                      <a:pt x="931" y="254"/>
                    </a:lnTo>
                    <a:lnTo>
                      <a:pt x="963" y="241"/>
                    </a:lnTo>
                    <a:lnTo>
                      <a:pt x="996" y="229"/>
                    </a:lnTo>
                    <a:lnTo>
                      <a:pt x="1028" y="217"/>
                    </a:lnTo>
                    <a:lnTo>
                      <a:pt x="1060" y="204"/>
                    </a:lnTo>
                    <a:lnTo>
                      <a:pt x="1092" y="192"/>
                    </a:lnTo>
                    <a:lnTo>
                      <a:pt x="1124" y="180"/>
                    </a:lnTo>
                    <a:lnTo>
                      <a:pt x="1156" y="168"/>
                    </a:lnTo>
                    <a:lnTo>
                      <a:pt x="1188" y="155"/>
                    </a:lnTo>
                    <a:lnTo>
                      <a:pt x="1220" y="143"/>
                    </a:lnTo>
                    <a:lnTo>
                      <a:pt x="1252" y="131"/>
                    </a:lnTo>
                    <a:lnTo>
                      <a:pt x="1285" y="119"/>
                    </a:lnTo>
                    <a:lnTo>
                      <a:pt x="1317" y="107"/>
                    </a:lnTo>
                    <a:lnTo>
                      <a:pt x="1349" y="95"/>
                    </a:lnTo>
                    <a:lnTo>
                      <a:pt x="1381" y="83"/>
                    </a:lnTo>
                    <a:lnTo>
                      <a:pt x="1413" y="71"/>
                    </a:lnTo>
                    <a:lnTo>
                      <a:pt x="1445" y="59"/>
                    </a:lnTo>
                    <a:lnTo>
                      <a:pt x="1477" y="47"/>
                    </a:lnTo>
                    <a:lnTo>
                      <a:pt x="1509" y="35"/>
                    </a:lnTo>
                    <a:lnTo>
                      <a:pt x="1541" y="23"/>
                    </a:lnTo>
                    <a:lnTo>
                      <a:pt x="1574" y="12"/>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3" name="Freeform 281">
                <a:extLst>
                  <a:ext uri="{FF2B5EF4-FFF2-40B4-BE49-F238E27FC236}">
                    <a16:creationId xmlns:a16="http://schemas.microsoft.com/office/drawing/2014/main" id="{61FAEA5B-E195-2371-5922-1F7893DEB4E0}"/>
                  </a:ext>
                </a:extLst>
              </p:cNvPr>
              <p:cNvSpPr>
                <a:spLocks/>
              </p:cNvSpPr>
              <p:nvPr/>
            </p:nvSpPr>
            <p:spPr bwMode="auto">
              <a:xfrm>
                <a:off x="2811" y="2756"/>
                <a:ext cx="1606" cy="496"/>
              </a:xfrm>
              <a:custGeom>
                <a:avLst/>
                <a:gdLst>
                  <a:gd name="T0" fmla="*/ 0 w 1606"/>
                  <a:gd name="T1" fmla="*/ 496 h 496"/>
                  <a:gd name="T2" fmla="*/ 32 w 1606"/>
                  <a:gd name="T3" fmla="*/ 488 h 496"/>
                  <a:gd name="T4" fmla="*/ 64 w 1606"/>
                  <a:gd name="T5" fmla="*/ 480 h 496"/>
                  <a:gd name="T6" fmla="*/ 96 w 1606"/>
                  <a:gd name="T7" fmla="*/ 471 h 496"/>
                  <a:gd name="T8" fmla="*/ 128 w 1606"/>
                  <a:gd name="T9" fmla="*/ 463 h 496"/>
                  <a:gd name="T10" fmla="*/ 161 w 1606"/>
                  <a:gd name="T11" fmla="*/ 454 h 496"/>
                  <a:gd name="T12" fmla="*/ 193 w 1606"/>
                  <a:gd name="T13" fmla="*/ 445 h 496"/>
                  <a:gd name="T14" fmla="*/ 225 w 1606"/>
                  <a:gd name="T15" fmla="*/ 435 h 496"/>
                  <a:gd name="T16" fmla="*/ 257 w 1606"/>
                  <a:gd name="T17" fmla="*/ 425 h 496"/>
                  <a:gd name="T18" fmla="*/ 289 w 1606"/>
                  <a:gd name="T19" fmla="*/ 415 h 496"/>
                  <a:gd name="T20" fmla="*/ 321 w 1606"/>
                  <a:gd name="T21" fmla="*/ 405 h 496"/>
                  <a:gd name="T22" fmla="*/ 353 w 1606"/>
                  <a:gd name="T23" fmla="*/ 395 h 496"/>
                  <a:gd name="T24" fmla="*/ 385 w 1606"/>
                  <a:gd name="T25" fmla="*/ 384 h 496"/>
                  <a:gd name="T26" fmla="*/ 417 w 1606"/>
                  <a:gd name="T27" fmla="*/ 373 h 496"/>
                  <a:gd name="T28" fmla="*/ 450 w 1606"/>
                  <a:gd name="T29" fmla="*/ 362 h 496"/>
                  <a:gd name="T30" fmla="*/ 482 w 1606"/>
                  <a:gd name="T31" fmla="*/ 350 h 496"/>
                  <a:gd name="T32" fmla="*/ 514 w 1606"/>
                  <a:gd name="T33" fmla="*/ 339 h 496"/>
                  <a:gd name="T34" fmla="*/ 546 w 1606"/>
                  <a:gd name="T35" fmla="*/ 327 h 496"/>
                  <a:gd name="T36" fmla="*/ 578 w 1606"/>
                  <a:gd name="T37" fmla="*/ 316 h 496"/>
                  <a:gd name="T38" fmla="*/ 610 w 1606"/>
                  <a:gd name="T39" fmla="*/ 304 h 496"/>
                  <a:gd name="T40" fmla="*/ 642 w 1606"/>
                  <a:gd name="T41" fmla="*/ 292 h 496"/>
                  <a:gd name="T42" fmla="*/ 674 w 1606"/>
                  <a:gd name="T43" fmla="*/ 280 h 496"/>
                  <a:gd name="T44" fmla="*/ 707 w 1606"/>
                  <a:gd name="T45" fmla="*/ 268 h 496"/>
                  <a:gd name="T46" fmla="*/ 739 w 1606"/>
                  <a:gd name="T47" fmla="*/ 256 h 496"/>
                  <a:gd name="T48" fmla="*/ 771 w 1606"/>
                  <a:gd name="T49" fmla="*/ 244 h 496"/>
                  <a:gd name="T50" fmla="*/ 803 w 1606"/>
                  <a:gd name="T51" fmla="*/ 232 h 496"/>
                  <a:gd name="T52" fmla="*/ 835 w 1606"/>
                  <a:gd name="T53" fmla="*/ 221 h 496"/>
                  <a:gd name="T54" fmla="*/ 867 w 1606"/>
                  <a:gd name="T55" fmla="*/ 209 h 496"/>
                  <a:gd name="T56" fmla="*/ 899 w 1606"/>
                  <a:gd name="T57" fmla="*/ 197 h 496"/>
                  <a:gd name="T58" fmla="*/ 931 w 1606"/>
                  <a:gd name="T59" fmla="*/ 186 h 496"/>
                  <a:gd name="T60" fmla="*/ 963 w 1606"/>
                  <a:gd name="T61" fmla="*/ 174 h 496"/>
                  <a:gd name="T62" fmla="*/ 996 w 1606"/>
                  <a:gd name="T63" fmla="*/ 163 h 496"/>
                  <a:gd name="T64" fmla="*/ 1028 w 1606"/>
                  <a:gd name="T65" fmla="*/ 152 h 496"/>
                  <a:gd name="T66" fmla="*/ 1060 w 1606"/>
                  <a:gd name="T67" fmla="*/ 142 h 496"/>
                  <a:gd name="T68" fmla="*/ 1092 w 1606"/>
                  <a:gd name="T69" fmla="*/ 131 h 496"/>
                  <a:gd name="T70" fmla="*/ 1124 w 1606"/>
                  <a:gd name="T71" fmla="*/ 121 h 496"/>
                  <a:gd name="T72" fmla="*/ 1156 w 1606"/>
                  <a:gd name="T73" fmla="*/ 111 h 496"/>
                  <a:gd name="T74" fmla="*/ 1188 w 1606"/>
                  <a:gd name="T75" fmla="*/ 101 h 496"/>
                  <a:gd name="T76" fmla="*/ 1220 w 1606"/>
                  <a:gd name="T77" fmla="*/ 91 h 496"/>
                  <a:gd name="T78" fmla="*/ 1252 w 1606"/>
                  <a:gd name="T79" fmla="*/ 82 h 496"/>
                  <a:gd name="T80" fmla="*/ 1285 w 1606"/>
                  <a:gd name="T81" fmla="*/ 73 h 496"/>
                  <a:gd name="T82" fmla="*/ 1317 w 1606"/>
                  <a:gd name="T83" fmla="*/ 65 h 496"/>
                  <a:gd name="T84" fmla="*/ 1349 w 1606"/>
                  <a:gd name="T85" fmla="*/ 56 h 496"/>
                  <a:gd name="T86" fmla="*/ 1381 w 1606"/>
                  <a:gd name="T87" fmla="*/ 48 h 496"/>
                  <a:gd name="T88" fmla="*/ 1413 w 1606"/>
                  <a:gd name="T89" fmla="*/ 40 h 496"/>
                  <a:gd name="T90" fmla="*/ 1445 w 1606"/>
                  <a:gd name="T91" fmla="*/ 33 h 496"/>
                  <a:gd name="T92" fmla="*/ 1477 w 1606"/>
                  <a:gd name="T93" fmla="*/ 26 h 496"/>
                  <a:gd name="T94" fmla="*/ 1509 w 1606"/>
                  <a:gd name="T95" fmla="*/ 19 h 496"/>
                  <a:gd name="T96" fmla="*/ 1541 w 1606"/>
                  <a:gd name="T97" fmla="*/ 12 h 496"/>
                  <a:gd name="T98" fmla="*/ 1574 w 1606"/>
                  <a:gd name="T99" fmla="*/ 6 h 496"/>
                  <a:gd name="T100" fmla="*/ 1606 w 1606"/>
                  <a:gd name="T101"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96">
                    <a:moveTo>
                      <a:pt x="0" y="496"/>
                    </a:moveTo>
                    <a:lnTo>
                      <a:pt x="32" y="488"/>
                    </a:lnTo>
                    <a:lnTo>
                      <a:pt x="64" y="480"/>
                    </a:lnTo>
                    <a:lnTo>
                      <a:pt x="96" y="471"/>
                    </a:lnTo>
                    <a:lnTo>
                      <a:pt x="128" y="463"/>
                    </a:lnTo>
                    <a:lnTo>
                      <a:pt x="161" y="454"/>
                    </a:lnTo>
                    <a:lnTo>
                      <a:pt x="193" y="445"/>
                    </a:lnTo>
                    <a:lnTo>
                      <a:pt x="225" y="435"/>
                    </a:lnTo>
                    <a:lnTo>
                      <a:pt x="257" y="425"/>
                    </a:lnTo>
                    <a:lnTo>
                      <a:pt x="289" y="415"/>
                    </a:lnTo>
                    <a:lnTo>
                      <a:pt x="321" y="405"/>
                    </a:lnTo>
                    <a:lnTo>
                      <a:pt x="353" y="395"/>
                    </a:lnTo>
                    <a:lnTo>
                      <a:pt x="385" y="384"/>
                    </a:lnTo>
                    <a:lnTo>
                      <a:pt x="417" y="373"/>
                    </a:lnTo>
                    <a:lnTo>
                      <a:pt x="450" y="362"/>
                    </a:lnTo>
                    <a:lnTo>
                      <a:pt x="482" y="350"/>
                    </a:lnTo>
                    <a:lnTo>
                      <a:pt x="514" y="339"/>
                    </a:lnTo>
                    <a:lnTo>
                      <a:pt x="546" y="327"/>
                    </a:lnTo>
                    <a:lnTo>
                      <a:pt x="578" y="316"/>
                    </a:lnTo>
                    <a:lnTo>
                      <a:pt x="610" y="304"/>
                    </a:lnTo>
                    <a:lnTo>
                      <a:pt x="642" y="292"/>
                    </a:lnTo>
                    <a:lnTo>
                      <a:pt x="674" y="280"/>
                    </a:lnTo>
                    <a:lnTo>
                      <a:pt x="707" y="268"/>
                    </a:lnTo>
                    <a:lnTo>
                      <a:pt x="739" y="256"/>
                    </a:lnTo>
                    <a:lnTo>
                      <a:pt x="771" y="244"/>
                    </a:lnTo>
                    <a:lnTo>
                      <a:pt x="803" y="232"/>
                    </a:lnTo>
                    <a:lnTo>
                      <a:pt x="835" y="221"/>
                    </a:lnTo>
                    <a:lnTo>
                      <a:pt x="867" y="209"/>
                    </a:lnTo>
                    <a:lnTo>
                      <a:pt x="899" y="197"/>
                    </a:lnTo>
                    <a:lnTo>
                      <a:pt x="931" y="186"/>
                    </a:lnTo>
                    <a:lnTo>
                      <a:pt x="963" y="174"/>
                    </a:lnTo>
                    <a:lnTo>
                      <a:pt x="996" y="163"/>
                    </a:lnTo>
                    <a:lnTo>
                      <a:pt x="1028" y="152"/>
                    </a:lnTo>
                    <a:lnTo>
                      <a:pt x="1060" y="142"/>
                    </a:lnTo>
                    <a:lnTo>
                      <a:pt x="1092" y="131"/>
                    </a:lnTo>
                    <a:lnTo>
                      <a:pt x="1124" y="121"/>
                    </a:lnTo>
                    <a:lnTo>
                      <a:pt x="1156" y="111"/>
                    </a:lnTo>
                    <a:lnTo>
                      <a:pt x="1188" y="101"/>
                    </a:lnTo>
                    <a:lnTo>
                      <a:pt x="1220" y="91"/>
                    </a:lnTo>
                    <a:lnTo>
                      <a:pt x="1252" y="82"/>
                    </a:lnTo>
                    <a:lnTo>
                      <a:pt x="1285" y="73"/>
                    </a:lnTo>
                    <a:lnTo>
                      <a:pt x="1317" y="65"/>
                    </a:lnTo>
                    <a:lnTo>
                      <a:pt x="1349" y="56"/>
                    </a:lnTo>
                    <a:lnTo>
                      <a:pt x="1381" y="48"/>
                    </a:lnTo>
                    <a:lnTo>
                      <a:pt x="1413" y="40"/>
                    </a:lnTo>
                    <a:lnTo>
                      <a:pt x="1445" y="33"/>
                    </a:lnTo>
                    <a:lnTo>
                      <a:pt x="1477" y="26"/>
                    </a:lnTo>
                    <a:lnTo>
                      <a:pt x="1509" y="19"/>
                    </a:lnTo>
                    <a:lnTo>
                      <a:pt x="1541" y="12"/>
                    </a:lnTo>
                    <a:lnTo>
                      <a:pt x="1574" y="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4" name="Freeform 282">
                <a:extLst>
                  <a:ext uri="{FF2B5EF4-FFF2-40B4-BE49-F238E27FC236}">
                    <a16:creationId xmlns:a16="http://schemas.microsoft.com/office/drawing/2014/main" id="{CC95A3FF-C0CF-40E4-C9C7-EC53A3F29CE7}"/>
                  </a:ext>
                </a:extLst>
              </p:cNvPr>
              <p:cNvSpPr>
                <a:spLocks/>
              </p:cNvSpPr>
              <p:nvPr/>
            </p:nvSpPr>
            <p:spPr bwMode="auto">
              <a:xfrm>
                <a:off x="2811" y="2755"/>
                <a:ext cx="1606" cy="499"/>
              </a:xfrm>
              <a:custGeom>
                <a:avLst/>
                <a:gdLst>
                  <a:gd name="T0" fmla="*/ 0 w 1606"/>
                  <a:gd name="T1" fmla="*/ 499 h 499"/>
                  <a:gd name="T2" fmla="*/ 32 w 1606"/>
                  <a:gd name="T3" fmla="*/ 491 h 499"/>
                  <a:gd name="T4" fmla="*/ 64 w 1606"/>
                  <a:gd name="T5" fmla="*/ 483 h 499"/>
                  <a:gd name="T6" fmla="*/ 96 w 1606"/>
                  <a:gd name="T7" fmla="*/ 474 h 499"/>
                  <a:gd name="T8" fmla="*/ 128 w 1606"/>
                  <a:gd name="T9" fmla="*/ 465 h 499"/>
                  <a:gd name="T10" fmla="*/ 161 w 1606"/>
                  <a:gd name="T11" fmla="*/ 456 h 499"/>
                  <a:gd name="T12" fmla="*/ 193 w 1606"/>
                  <a:gd name="T13" fmla="*/ 447 h 499"/>
                  <a:gd name="T14" fmla="*/ 225 w 1606"/>
                  <a:gd name="T15" fmla="*/ 437 h 499"/>
                  <a:gd name="T16" fmla="*/ 257 w 1606"/>
                  <a:gd name="T17" fmla="*/ 427 h 499"/>
                  <a:gd name="T18" fmla="*/ 289 w 1606"/>
                  <a:gd name="T19" fmla="*/ 417 h 499"/>
                  <a:gd name="T20" fmla="*/ 321 w 1606"/>
                  <a:gd name="T21" fmla="*/ 407 h 499"/>
                  <a:gd name="T22" fmla="*/ 353 w 1606"/>
                  <a:gd name="T23" fmla="*/ 396 h 499"/>
                  <a:gd name="T24" fmla="*/ 385 w 1606"/>
                  <a:gd name="T25" fmla="*/ 385 h 499"/>
                  <a:gd name="T26" fmla="*/ 417 w 1606"/>
                  <a:gd name="T27" fmla="*/ 374 h 499"/>
                  <a:gd name="T28" fmla="*/ 450 w 1606"/>
                  <a:gd name="T29" fmla="*/ 363 h 499"/>
                  <a:gd name="T30" fmla="*/ 482 w 1606"/>
                  <a:gd name="T31" fmla="*/ 352 h 499"/>
                  <a:gd name="T32" fmla="*/ 514 w 1606"/>
                  <a:gd name="T33" fmla="*/ 340 h 499"/>
                  <a:gd name="T34" fmla="*/ 546 w 1606"/>
                  <a:gd name="T35" fmla="*/ 329 h 499"/>
                  <a:gd name="T36" fmla="*/ 578 w 1606"/>
                  <a:gd name="T37" fmla="*/ 317 h 499"/>
                  <a:gd name="T38" fmla="*/ 610 w 1606"/>
                  <a:gd name="T39" fmla="*/ 305 h 499"/>
                  <a:gd name="T40" fmla="*/ 642 w 1606"/>
                  <a:gd name="T41" fmla="*/ 293 h 499"/>
                  <a:gd name="T42" fmla="*/ 674 w 1606"/>
                  <a:gd name="T43" fmla="*/ 281 h 499"/>
                  <a:gd name="T44" fmla="*/ 707 w 1606"/>
                  <a:gd name="T45" fmla="*/ 270 h 499"/>
                  <a:gd name="T46" fmla="*/ 739 w 1606"/>
                  <a:gd name="T47" fmla="*/ 258 h 499"/>
                  <a:gd name="T48" fmla="*/ 771 w 1606"/>
                  <a:gd name="T49" fmla="*/ 246 h 499"/>
                  <a:gd name="T50" fmla="*/ 803 w 1606"/>
                  <a:gd name="T51" fmla="*/ 234 h 499"/>
                  <a:gd name="T52" fmla="*/ 835 w 1606"/>
                  <a:gd name="T53" fmla="*/ 222 h 499"/>
                  <a:gd name="T54" fmla="*/ 867 w 1606"/>
                  <a:gd name="T55" fmla="*/ 211 h 499"/>
                  <a:gd name="T56" fmla="*/ 899 w 1606"/>
                  <a:gd name="T57" fmla="*/ 199 h 499"/>
                  <a:gd name="T58" fmla="*/ 931 w 1606"/>
                  <a:gd name="T59" fmla="*/ 188 h 499"/>
                  <a:gd name="T60" fmla="*/ 963 w 1606"/>
                  <a:gd name="T61" fmla="*/ 176 h 499"/>
                  <a:gd name="T62" fmla="*/ 996 w 1606"/>
                  <a:gd name="T63" fmla="*/ 165 h 499"/>
                  <a:gd name="T64" fmla="*/ 1028 w 1606"/>
                  <a:gd name="T65" fmla="*/ 154 h 499"/>
                  <a:gd name="T66" fmla="*/ 1060 w 1606"/>
                  <a:gd name="T67" fmla="*/ 143 h 499"/>
                  <a:gd name="T68" fmla="*/ 1092 w 1606"/>
                  <a:gd name="T69" fmla="*/ 133 h 499"/>
                  <a:gd name="T70" fmla="*/ 1124 w 1606"/>
                  <a:gd name="T71" fmla="*/ 123 h 499"/>
                  <a:gd name="T72" fmla="*/ 1156 w 1606"/>
                  <a:gd name="T73" fmla="*/ 113 h 499"/>
                  <a:gd name="T74" fmla="*/ 1188 w 1606"/>
                  <a:gd name="T75" fmla="*/ 103 h 499"/>
                  <a:gd name="T76" fmla="*/ 1220 w 1606"/>
                  <a:gd name="T77" fmla="*/ 93 h 499"/>
                  <a:gd name="T78" fmla="*/ 1252 w 1606"/>
                  <a:gd name="T79" fmla="*/ 84 h 499"/>
                  <a:gd name="T80" fmla="*/ 1285 w 1606"/>
                  <a:gd name="T81" fmla="*/ 75 h 499"/>
                  <a:gd name="T82" fmla="*/ 1317 w 1606"/>
                  <a:gd name="T83" fmla="*/ 66 h 499"/>
                  <a:gd name="T84" fmla="*/ 1349 w 1606"/>
                  <a:gd name="T85" fmla="*/ 58 h 499"/>
                  <a:gd name="T86" fmla="*/ 1381 w 1606"/>
                  <a:gd name="T87" fmla="*/ 50 h 499"/>
                  <a:gd name="T88" fmla="*/ 1413 w 1606"/>
                  <a:gd name="T89" fmla="*/ 42 h 499"/>
                  <a:gd name="T90" fmla="*/ 1445 w 1606"/>
                  <a:gd name="T91" fmla="*/ 34 h 499"/>
                  <a:gd name="T92" fmla="*/ 1477 w 1606"/>
                  <a:gd name="T93" fmla="*/ 27 h 499"/>
                  <a:gd name="T94" fmla="*/ 1509 w 1606"/>
                  <a:gd name="T95" fmla="*/ 20 h 499"/>
                  <a:gd name="T96" fmla="*/ 1541 w 1606"/>
                  <a:gd name="T97" fmla="*/ 13 h 499"/>
                  <a:gd name="T98" fmla="*/ 1574 w 1606"/>
                  <a:gd name="T99" fmla="*/ 6 h 499"/>
                  <a:gd name="T100" fmla="*/ 1606 w 1606"/>
                  <a:gd name="T101"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99">
                    <a:moveTo>
                      <a:pt x="0" y="499"/>
                    </a:moveTo>
                    <a:lnTo>
                      <a:pt x="32" y="491"/>
                    </a:lnTo>
                    <a:lnTo>
                      <a:pt x="64" y="483"/>
                    </a:lnTo>
                    <a:lnTo>
                      <a:pt x="96" y="474"/>
                    </a:lnTo>
                    <a:lnTo>
                      <a:pt x="128" y="465"/>
                    </a:lnTo>
                    <a:lnTo>
                      <a:pt x="161" y="456"/>
                    </a:lnTo>
                    <a:lnTo>
                      <a:pt x="193" y="447"/>
                    </a:lnTo>
                    <a:lnTo>
                      <a:pt x="225" y="437"/>
                    </a:lnTo>
                    <a:lnTo>
                      <a:pt x="257" y="427"/>
                    </a:lnTo>
                    <a:lnTo>
                      <a:pt x="289" y="417"/>
                    </a:lnTo>
                    <a:lnTo>
                      <a:pt x="321" y="407"/>
                    </a:lnTo>
                    <a:lnTo>
                      <a:pt x="353" y="396"/>
                    </a:lnTo>
                    <a:lnTo>
                      <a:pt x="385" y="385"/>
                    </a:lnTo>
                    <a:lnTo>
                      <a:pt x="417" y="374"/>
                    </a:lnTo>
                    <a:lnTo>
                      <a:pt x="450" y="363"/>
                    </a:lnTo>
                    <a:lnTo>
                      <a:pt x="482" y="352"/>
                    </a:lnTo>
                    <a:lnTo>
                      <a:pt x="514" y="340"/>
                    </a:lnTo>
                    <a:lnTo>
                      <a:pt x="546" y="329"/>
                    </a:lnTo>
                    <a:lnTo>
                      <a:pt x="578" y="317"/>
                    </a:lnTo>
                    <a:lnTo>
                      <a:pt x="610" y="305"/>
                    </a:lnTo>
                    <a:lnTo>
                      <a:pt x="642" y="293"/>
                    </a:lnTo>
                    <a:lnTo>
                      <a:pt x="674" y="281"/>
                    </a:lnTo>
                    <a:lnTo>
                      <a:pt x="707" y="270"/>
                    </a:lnTo>
                    <a:lnTo>
                      <a:pt x="739" y="258"/>
                    </a:lnTo>
                    <a:lnTo>
                      <a:pt x="771" y="246"/>
                    </a:lnTo>
                    <a:lnTo>
                      <a:pt x="803" y="234"/>
                    </a:lnTo>
                    <a:lnTo>
                      <a:pt x="835" y="222"/>
                    </a:lnTo>
                    <a:lnTo>
                      <a:pt x="867" y="211"/>
                    </a:lnTo>
                    <a:lnTo>
                      <a:pt x="899" y="199"/>
                    </a:lnTo>
                    <a:lnTo>
                      <a:pt x="931" y="188"/>
                    </a:lnTo>
                    <a:lnTo>
                      <a:pt x="963" y="176"/>
                    </a:lnTo>
                    <a:lnTo>
                      <a:pt x="996" y="165"/>
                    </a:lnTo>
                    <a:lnTo>
                      <a:pt x="1028" y="154"/>
                    </a:lnTo>
                    <a:lnTo>
                      <a:pt x="1060" y="143"/>
                    </a:lnTo>
                    <a:lnTo>
                      <a:pt x="1092" y="133"/>
                    </a:lnTo>
                    <a:lnTo>
                      <a:pt x="1124" y="123"/>
                    </a:lnTo>
                    <a:lnTo>
                      <a:pt x="1156" y="113"/>
                    </a:lnTo>
                    <a:lnTo>
                      <a:pt x="1188" y="103"/>
                    </a:lnTo>
                    <a:lnTo>
                      <a:pt x="1220" y="93"/>
                    </a:lnTo>
                    <a:lnTo>
                      <a:pt x="1252" y="84"/>
                    </a:lnTo>
                    <a:lnTo>
                      <a:pt x="1285" y="75"/>
                    </a:lnTo>
                    <a:lnTo>
                      <a:pt x="1317" y="66"/>
                    </a:lnTo>
                    <a:lnTo>
                      <a:pt x="1349" y="58"/>
                    </a:lnTo>
                    <a:lnTo>
                      <a:pt x="1381" y="50"/>
                    </a:lnTo>
                    <a:lnTo>
                      <a:pt x="1413" y="42"/>
                    </a:lnTo>
                    <a:lnTo>
                      <a:pt x="1445" y="34"/>
                    </a:lnTo>
                    <a:lnTo>
                      <a:pt x="1477" y="27"/>
                    </a:lnTo>
                    <a:lnTo>
                      <a:pt x="1509" y="20"/>
                    </a:lnTo>
                    <a:lnTo>
                      <a:pt x="1541" y="13"/>
                    </a:lnTo>
                    <a:lnTo>
                      <a:pt x="1574" y="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5" name="Freeform 283">
                <a:extLst>
                  <a:ext uri="{FF2B5EF4-FFF2-40B4-BE49-F238E27FC236}">
                    <a16:creationId xmlns:a16="http://schemas.microsoft.com/office/drawing/2014/main" id="{0BE32305-4343-8AB4-4D04-82712C09F837}"/>
                  </a:ext>
                </a:extLst>
              </p:cNvPr>
              <p:cNvSpPr>
                <a:spLocks/>
              </p:cNvSpPr>
              <p:nvPr/>
            </p:nvSpPr>
            <p:spPr bwMode="auto">
              <a:xfrm>
                <a:off x="2811" y="2779"/>
                <a:ext cx="1606" cy="893"/>
              </a:xfrm>
              <a:custGeom>
                <a:avLst/>
                <a:gdLst>
                  <a:gd name="T0" fmla="*/ 0 w 1606"/>
                  <a:gd name="T1" fmla="*/ 893 h 893"/>
                  <a:gd name="T2" fmla="*/ 32 w 1606"/>
                  <a:gd name="T3" fmla="*/ 821 h 893"/>
                  <a:gd name="T4" fmla="*/ 64 w 1606"/>
                  <a:gd name="T5" fmla="*/ 746 h 893"/>
                  <a:gd name="T6" fmla="*/ 96 w 1606"/>
                  <a:gd name="T7" fmla="*/ 669 h 893"/>
                  <a:gd name="T8" fmla="*/ 128 w 1606"/>
                  <a:gd name="T9" fmla="*/ 594 h 893"/>
                  <a:gd name="T10" fmla="*/ 161 w 1606"/>
                  <a:gd name="T11" fmla="*/ 521 h 893"/>
                  <a:gd name="T12" fmla="*/ 193 w 1606"/>
                  <a:gd name="T13" fmla="*/ 453 h 893"/>
                  <a:gd name="T14" fmla="*/ 225 w 1606"/>
                  <a:gd name="T15" fmla="*/ 392 h 893"/>
                  <a:gd name="T16" fmla="*/ 257 w 1606"/>
                  <a:gd name="T17" fmla="*/ 337 h 893"/>
                  <a:gd name="T18" fmla="*/ 289 w 1606"/>
                  <a:gd name="T19" fmla="*/ 289 h 893"/>
                  <a:gd name="T20" fmla="*/ 321 w 1606"/>
                  <a:gd name="T21" fmla="*/ 248 h 893"/>
                  <a:gd name="T22" fmla="*/ 353 w 1606"/>
                  <a:gd name="T23" fmla="*/ 213 h 893"/>
                  <a:gd name="T24" fmla="*/ 385 w 1606"/>
                  <a:gd name="T25" fmla="*/ 182 h 893"/>
                  <a:gd name="T26" fmla="*/ 417 w 1606"/>
                  <a:gd name="T27" fmla="*/ 156 h 893"/>
                  <a:gd name="T28" fmla="*/ 450 w 1606"/>
                  <a:gd name="T29" fmla="*/ 134 h 893"/>
                  <a:gd name="T30" fmla="*/ 482 w 1606"/>
                  <a:gd name="T31" fmla="*/ 115 h 893"/>
                  <a:gd name="T32" fmla="*/ 514 w 1606"/>
                  <a:gd name="T33" fmla="*/ 98 h 893"/>
                  <a:gd name="T34" fmla="*/ 546 w 1606"/>
                  <a:gd name="T35" fmla="*/ 84 h 893"/>
                  <a:gd name="T36" fmla="*/ 578 w 1606"/>
                  <a:gd name="T37" fmla="*/ 71 h 893"/>
                  <a:gd name="T38" fmla="*/ 610 w 1606"/>
                  <a:gd name="T39" fmla="*/ 59 h 893"/>
                  <a:gd name="T40" fmla="*/ 642 w 1606"/>
                  <a:gd name="T41" fmla="*/ 49 h 893"/>
                  <a:gd name="T42" fmla="*/ 674 w 1606"/>
                  <a:gd name="T43" fmla="*/ 40 h 893"/>
                  <a:gd name="T44" fmla="*/ 707 w 1606"/>
                  <a:gd name="T45" fmla="*/ 32 h 893"/>
                  <a:gd name="T46" fmla="*/ 739 w 1606"/>
                  <a:gd name="T47" fmla="*/ 25 h 893"/>
                  <a:gd name="T48" fmla="*/ 771 w 1606"/>
                  <a:gd name="T49" fmla="*/ 18 h 893"/>
                  <a:gd name="T50" fmla="*/ 803 w 1606"/>
                  <a:gd name="T51" fmla="*/ 13 h 893"/>
                  <a:gd name="T52" fmla="*/ 835 w 1606"/>
                  <a:gd name="T53" fmla="*/ 8 h 893"/>
                  <a:gd name="T54" fmla="*/ 867 w 1606"/>
                  <a:gd name="T55" fmla="*/ 5 h 893"/>
                  <a:gd name="T56" fmla="*/ 899 w 1606"/>
                  <a:gd name="T57" fmla="*/ 2 h 893"/>
                  <a:gd name="T58" fmla="*/ 931 w 1606"/>
                  <a:gd name="T59" fmla="*/ 1 h 893"/>
                  <a:gd name="T60" fmla="*/ 963 w 1606"/>
                  <a:gd name="T61" fmla="*/ 0 h 893"/>
                  <a:gd name="T62" fmla="*/ 996 w 1606"/>
                  <a:gd name="T63" fmla="*/ 1 h 893"/>
                  <a:gd name="T64" fmla="*/ 1028 w 1606"/>
                  <a:gd name="T65" fmla="*/ 2 h 893"/>
                  <a:gd name="T66" fmla="*/ 1060 w 1606"/>
                  <a:gd name="T67" fmla="*/ 5 h 893"/>
                  <a:gd name="T68" fmla="*/ 1092 w 1606"/>
                  <a:gd name="T69" fmla="*/ 9 h 893"/>
                  <a:gd name="T70" fmla="*/ 1124 w 1606"/>
                  <a:gd name="T71" fmla="*/ 14 h 893"/>
                  <a:gd name="T72" fmla="*/ 1156 w 1606"/>
                  <a:gd name="T73" fmla="*/ 20 h 893"/>
                  <a:gd name="T74" fmla="*/ 1188 w 1606"/>
                  <a:gd name="T75" fmla="*/ 27 h 893"/>
                  <a:gd name="T76" fmla="*/ 1220 w 1606"/>
                  <a:gd name="T77" fmla="*/ 35 h 893"/>
                  <a:gd name="T78" fmla="*/ 1252 w 1606"/>
                  <a:gd name="T79" fmla="*/ 44 h 893"/>
                  <a:gd name="T80" fmla="*/ 1285 w 1606"/>
                  <a:gd name="T81" fmla="*/ 54 h 893"/>
                  <a:gd name="T82" fmla="*/ 1317 w 1606"/>
                  <a:gd name="T83" fmla="*/ 64 h 893"/>
                  <a:gd name="T84" fmla="*/ 1349 w 1606"/>
                  <a:gd name="T85" fmla="*/ 74 h 893"/>
                  <a:gd name="T86" fmla="*/ 1381 w 1606"/>
                  <a:gd name="T87" fmla="*/ 84 h 893"/>
                  <a:gd name="T88" fmla="*/ 1413 w 1606"/>
                  <a:gd name="T89" fmla="*/ 94 h 893"/>
                  <a:gd name="T90" fmla="*/ 1445 w 1606"/>
                  <a:gd name="T91" fmla="*/ 104 h 893"/>
                  <a:gd name="T92" fmla="*/ 1477 w 1606"/>
                  <a:gd name="T93" fmla="*/ 113 h 893"/>
                  <a:gd name="T94" fmla="*/ 1509 w 1606"/>
                  <a:gd name="T95" fmla="*/ 122 h 893"/>
                  <a:gd name="T96" fmla="*/ 1541 w 1606"/>
                  <a:gd name="T97" fmla="*/ 129 h 893"/>
                  <a:gd name="T98" fmla="*/ 1574 w 1606"/>
                  <a:gd name="T99" fmla="*/ 136 h 893"/>
                  <a:gd name="T100" fmla="*/ 1606 w 1606"/>
                  <a:gd name="T101" fmla="*/ 141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893">
                    <a:moveTo>
                      <a:pt x="0" y="893"/>
                    </a:moveTo>
                    <a:lnTo>
                      <a:pt x="32" y="821"/>
                    </a:lnTo>
                    <a:lnTo>
                      <a:pt x="64" y="746"/>
                    </a:lnTo>
                    <a:lnTo>
                      <a:pt x="96" y="669"/>
                    </a:lnTo>
                    <a:lnTo>
                      <a:pt x="128" y="594"/>
                    </a:lnTo>
                    <a:lnTo>
                      <a:pt x="161" y="521"/>
                    </a:lnTo>
                    <a:lnTo>
                      <a:pt x="193" y="453"/>
                    </a:lnTo>
                    <a:lnTo>
                      <a:pt x="225" y="392"/>
                    </a:lnTo>
                    <a:lnTo>
                      <a:pt x="257" y="337"/>
                    </a:lnTo>
                    <a:lnTo>
                      <a:pt x="289" y="289"/>
                    </a:lnTo>
                    <a:lnTo>
                      <a:pt x="321" y="248"/>
                    </a:lnTo>
                    <a:lnTo>
                      <a:pt x="353" y="213"/>
                    </a:lnTo>
                    <a:lnTo>
                      <a:pt x="385" y="182"/>
                    </a:lnTo>
                    <a:lnTo>
                      <a:pt x="417" y="156"/>
                    </a:lnTo>
                    <a:lnTo>
                      <a:pt x="450" y="134"/>
                    </a:lnTo>
                    <a:lnTo>
                      <a:pt x="482" y="115"/>
                    </a:lnTo>
                    <a:lnTo>
                      <a:pt x="514" y="98"/>
                    </a:lnTo>
                    <a:lnTo>
                      <a:pt x="546" y="84"/>
                    </a:lnTo>
                    <a:lnTo>
                      <a:pt x="578" y="71"/>
                    </a:lnTo>
                    <a:lnTo>
                      <a:pt x="610" y="59"/>
                    </a:lnTo>
                    <a:lnTo>
                      <a:pt x="642" y="49"/>
                    </a:lnTo>
                    <a:lnTo>
                      <a:pt x="674" y="40"/>
                    </a:lnTo>
                    <a:lnTo>
                      <a:pt x="707" y="32"/>
                    </a:lnTo>
                    <a:lnTo>
                      <a:pt x="739" y="25"/>
                    </a:lnTo>
                    <a:lnTo>
                      <a:pt x="771" y="18"/>
                    </a:lnTo>
                    <a:lnTo>
                      <a:pt x="803" y="13"/>
                    </a:lnTo>
                    <a:lnTo>
                      <a:pt x="835" y="8"/>
                    </a:lnTo>
                    <a:lnTo>
                      <a:pt x="867" y="5"/>
                    </a:lnTo>
                    <a:lnTo>
                      <a:pt x="899" y="2"/>
                    </a:lnTo>
                    <a:lnTo>
                      <a:pt x="931" y="1"/>
                    </a:lnTo>
                    <a:lnTo>
                      <a:pt x="963" y="0"/>
                    </a:lnTo>
                    <a:lnTo>
                      <a:pt x="996" y="1"/>
                    </a:lnTo>
                    <a:lnTo>
                      <a:pt x="1028" y="2"/>
                    </a:lnTo>
                    <a:lnTo>
                      <a:pt x="1060" y="5"/>
                    </a:lnTo>
                    <a:lnTo>
                      <a:pt x="1092" y="9"/>
                    </a:lnTo>
                    <a:lnTo>
                      <a:pt x="1124" y="14"/>
                    </a:lnTo>
                    <a:lnTo>
                      <a:pt x="1156" y="20"/>
                    </a:lnTo>
                    <a:lnTo>
                      <a:pt x="1188" y="27"/>
                    </a:lnTo>
                    <a:lnTo>
                      <a:pt x="1220" y="35"/>
                    </a:lnTo>
                    <a:lnTo>
                      <a:pt x="1252" y="44"/>
                    </a:lnTo>
                    <a:lnTo>
                      <a:pt x="1285" y="54"/>
                    </a:lnTo>
                    <a:lnTo>
                      <a:pt x="1317" y="64"/>
                    </a:lnTo>
                    <a:lnTo>
                      <a:pt x="1349" y="74"/>
                    </a:lnTo>
                    <a:lnTo>
                      <a:pt x="1381" y="84"/>
                    </a:lnTo>
                    <a:lnTo>
                      <a:pt x="1413" y="94"/>
                    </a:lnTo>
                    <a:lnTo>
                      <a:pt x="1445" y="104"/>
                    </a:lnTo>
                    <a:lnTo>
                      <a:pt x="1477" y="113"/>
                    </a:lnTo>
                    <a:lnTo>
                      <a:pt x="1509" y="122"/>
                    </a:lnTo>
                    <a:lnTo>
                      <a:pt x="1541" y="129"/>
                    </a:lnTo>
                    <a:lnTo>
                      <a:pt x="1574" y="136"/>
                    </a:lnTo>
                    <a:lnTo>
                      <a:pt x="1606" y="141"/>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6" name="Freeform 284">
                <a:extLst>
                  <a:ext uri="{FF2B5EF4-FFF2-40B4-BE49-F238E27FC236}">
                    <a16:creationId xmlns:a16="http://schemas.microsoft.com/office/drawing/2014/main" id="{FD9A7BF4-F1AB-BD6D-B009-10836930E774}"/>
                  </a:ext>
                </a:extLst>
              </p:cNvPr>
              <p:cNvSpPr>
                <a:spLocks/>
              </p:cNvSpPr>
              <p:nvPr/>
            </p:nvSpPr>
            <p:spPr bwMode="auto">
              <a:xfrm>
                <a:off x="2811" y="2761"/>
                <a:ext cx="1606" cy="476"/>
              </a:xfrm>
              <a:custGeom>
                <a:avLst/>
                <a:gdLst>
                  <a:gd name="T0" fmla="*/ 0 w 1606"/>
                  <a:gd name="T1" fmla="*/ 476 h 476"/>
                  <a:gd name="T2" fmla="*/ 32 w 1606"/>
                  <a:gd name="T3" fmla="*/ 469 h 476"/>
                  <a:gd name="T4" fmla="*/ 64 w 1606"/>
                  <a:gd name="T5" fmla="*/ 462 h 476"/>
                  <a:gd name="T6" fmla="*/ 96 w 1606"/>
                  <a:gd name="T7" fmla="*/ 455 h 476"/>
                  <a:gd name="T8" fmla="*/ 128 w 1606"/>
                  <a:gd name="T9" fmla="*/ 447 h 476"/>
                  <a:gd name="T10" fmla="*/ 161 w 1606"/>
                  <a:gd name="T11" fmla="*/ 439 h 476"/>
                  <a:gd name="T12" fmla="*/ 193 w 1606"/>
                  <a:gd name="T13" fmla="*/ 431 h 476"/>
                  <a:gd name="T14" fmla="*/ 225 w 1606"/>
                  <a:gd name="T15" fmla="*/ 422 h 476"/>
                  <a:gd name="T16" fmla="*/ 257 w 1606"/>
                  <a:gd name="T17" fmla="*/ 413 h 476"/>
                  <a:gd name="T18" fmla="*/ 289 w 1606"/>
                  <a:gd name="T19" fmla="*/ 404 h 476"/>
                  <a:gd name="T20" fmla="*/ 321 w 1606"/>
                  <a:gd name="T21" fmla="*/ 394 h 476"/>
                  <a:gd name="T22" fmla="*/ 353 w 1606"/>
                  <a:gd name="T23" fmla="*/ 385 h 476"/>
                  <a:gd name="T24" fmla="*/ 385 w 1606"/>
                  <a:gd name="T25" fmla="*/ 375 h 476"/>
                  <a:gd name="T26" fmla="*/ 417 w 1606"/>
                  <a:gd name="T27" fmla="*/ 365 h 476"/>
                  <a:gd name="T28" fmla="*/ 450 w 1606"/>
                  <a:gd name="T29" fmla="*/ 354 h 476"/>
                  <a:gd name="T30" fmla="*/ 482 w 1606"/>
                  <a:gd name="T31" fmla="*/ 344 h 476"/>
                  <a:gd name="T32" fmla="*/ 514 w 1606"/>
                  <a:gd name="T33" fmla="*/ 333 h 476"/>
                  <a:gd name="T34" fmla="*/ 546 w 1606"/>
                  <a:gd name="T35" fmla="*/ 322 h 476"/>
                  <a:gd name="T36" fmla="*/ 578 w 1606"/>
                  <a:gd name="T37" fmla="*/ 311 h 476"/>
                  <a:gd name="T38" fmla="*/ 610 w 1606"/>
                  <a:gd name="T39" fmla="*/ 300 h 476"/>
                  <a:gd name="T40" fmla="*/ 642 w 1606"/>
                  <a:gd name="T41" fmla="*/ 288 h 476"/>
                  <a:gd name="T42" fmla="*/ 674 w 1606"/>
                  <a:gd name="T43" fmla="*/ 277 h 476"/>
                  <a:gd name="T44" fmla="*/ 707 w 1606"/>
                  <a:gd name="T45" fmla="*/ 265 h 476"/>
                  <a:gd name="T46" fmla="*/ 739 w 1606"/>
                  <a:gd name="T47" fmla="*/ 254 h 476"/>
                  <a:gd name="T48" fmla="*/ 771 w 1606"/>
                  <a:gd name="T49" fmla="*/ 242 h 476"/>
                  <a:gd name="T50" fmla="*/ 803 w 1606"/>
                  <a:gd name="T51" fmla="*/ 231 h 476"/>
                  <a:gd name="T52" fmla="*/ 835 w 1606"/>
                  <a:gd name="T53" fmla="*/ 219 h 476"/>
                  <a:gd name="T54" fmla="*/ 867 w 1606"/>
                  <a:gd name="T55" fmla="*/ 208 h 476"/>
                  <a:gd name="T56" fmla="*/ 899 w 1606"/>
                  <a:gd name="T57" fmla="*/ 196 h 476"/>
                  <a:gd name="T58" fmla="*/ 931 w 1606"/>
                  <a:gd name="T59" fmla="*/ 185 h 476"/>
                  <a:gd name="T60" fmla="*/ 963 w 1606"/>
                  <a:gd name="T61" fmla="*/ 174 h 476"/>
                  <a:gd name="T62" fmla="*/ 996 w 1606"/>
                  <a:gd name="T63" fmla="*/ 163 h 476"/>
                  <a:gd name="T64" fmla="*/ 1028 w 1606"/>
                  <a:gd name="T65" fmla="*/ 152 h 476"/>
                  <a:gd name="T66" fmla="*/ 1060 w 1606"/>
                  <a:gd name="T67" fmla="*/ 141 h 476"/>
                  <a:gd name="T68" fmla="*/ 1092 w 1606"/>
                  <a:gd name="T69" fmla="*/ 131 h 476"/>
                  <a:gd name="T70" fmla="*/ 1124 w 1606"/>
                  <a:gd name="T71" fmla="*/ 121 h 476"/>
                  <a:gd name="T72" fmla="*/ 1156 w 1606"/>
                  <a:gd name="T73" fmla="*/ 111 h 476"/>
                  <a:gd name="T74" fmla="*/ 1188 w 1606"/>
                  <a:gd name="T75" fmla="*/ 101 h 476"/>
                  <a:gd name="T76" fmla="*/ 1220 w 1606"/>
                  <a:gd name="T77" fmla="*/ 92 h 476"/>
                  <a:gd name="T78" fmla="*/ 1252 w 1606"/>
                  <a:gd name="T79" fmla="*/ 82 h 476"/>
                  <a:gd name="T80" fmla="*/ 1285 w 1606"/>
                  <a:gd name="T81" fmla="*/ 73 h 476"/>
                  <a:gd name="T82" fmla="*/ 1317 w 1606"/>
                  <a:gd name="T83" fmla="*/ 65 h 476"/>
                  <a:gd name="T84" fmla="*/ 1349 w 1606"/>
                  <a:gd name="T85" fmla="*/ 56 h 476"/>
                  <a:gd name="T86" fmla="*/ 1381 w 1606"/>
                  <a:gd name="T87" fmla="*/ 48 h 476"/>
                  <a:gd name="T88" fmla="*/ 1413 w 1606"/>
                  <a:gd name="T89" fmla="*/ 41 h 476"/>
                  <a:gd name="T90" fmla="*/ 1445 w 1606"/>
                  <a:gd name="T91" fmla="*/ 33 h 476"/>
                  <a:gd name="T92" fmla="*/ 1477 w 1606"/>
                  <a:gd name="T93" fmla="*/ 26 h 476"/>
                  <a:gd name="T94" fmla="*/ 1509 w 1606"/>
                  <a:gd name="T95" fmla="*/ 19 h 476"/>
                  <a:gd name="T96" fmla="*/ 1541 w 1606"/>
                  <a:gd name="T97" fmla="*/ 12 h 476"/>
                  <a:gd name="T98" fmla="*/ 1574 w 1606"/>
                  <a:gd name="T99" fmla="*/ 6 h 476"/>
                  <a:gd name="T100" fmla="*/ 1606 w 160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76">
                    <a:moveTo>
                      <a:pt x="0" y="476"/>
                    </a:moveTo>
                    <a:lnTo>
                      <a:pt x="32" y="469"/>
                    </a:lnTo>
                    <a:lnTo>
                      <a:pt x="64" y="462"/>
                    </a:lnTo>
                    <a:lnTo>
                      <a:pt x="96" y="455"/>
                    </a:lnTo>
                    <a:lnTo>
                      <a:pt x="128" y="447"/>
                    </a:lnTo>
                    <a:lnTo>
                      <a:pt x="161" y="439"/>
                    </a:lnTo>
                    <a:lnTo>
                      <a:pt x="193" y="431"/>
                    </a:lnTo>
                    <a:lnTo>
                      <a:pt x="225" y="422"/>
                    </a:lnTo>
                    <a:lnTo>
                      <a:pt x="257" y="413"/>
                    </a:lnTo>
                    <a:lnTo>
                      <a:pt x="289" y="404"/>
                    </a:lnTo>
                    <a:lnTo>
                      <a:pt x="321" y="394"/>
                    </a:lnTo>
                    <a:lnTo>
                      <a:pt x="353" y="385"/>
                    </a:lnTo>
                    <a:lnTo>
                      <a:pt x="385" y="375"/>
                    </a:lnTo>
                    <a:lnTo>
                      <a:pt x="417" y="365"/>
                    </a:lnTo>
                    <a:lnTo>
                      <a:pt x="450" y="354"/>
                    </a:lnTo>
                    <a:lnTo>
                      <a:pt x="482" y="344"/>
                    </a:lnTo>
                    <a:lnTo>
                      <a:pt x="514" y="333"/>
                    </a:lnTo>
                    <a:lnTo>
                      <a:pt x="546" y="322"/>
                    </a:lnTo>
                    <a:lnTo>
                      <a:pt x="578" y="311"/>
                    </a:lnTo>
                    <a:lnTo>
                      <a:pt x="610" y="300"/>
                    </a:lnTo>
                    <a:lnTo>
                      <a:pt x="642" y="288"/>
                    </a:lnTo>
                    <a:lnTo>
                      <a:pt x="674" y="277"/>
                    </a:lnTo>
                    <a:lnTo>
                      <a:pt x="707" y="265"/>
                    </a:lnTo>
                    <a:lnTo>
                      <a:pt x="739" y="254"/>
                    </a:lnTo>
                    <a:lnTo>
                      <a:pt x="771" y="242"/>
                    </a:lnTo>
                    <a:lnTo>
                      <a:pt x="803" y="231"/>
                    </a:lnTo>
                    <a:lnTo>
                      <a:pt x="835" y="219"/>
                    </a:lnTo>
                    <a:lnTo>
                      <a:pt x="867" y="208"/>
                    </a:lnTo>
                    <a:lnTo>
                      <a:pt x="899" y="196"/>
                    </a:lnTo>
                    <a:lnTo>
                      <a:pt x="931" y="185"/>
                    </a:lnTo>
                    <a:lnTo>
                      <a:pt x="963" y="174"/>
                    </a:lnTo>
                    <a:lnTo>
                      <a:pt x="996" y="163"/>
                    </a:lnTo>
                    <a:lnTo>
                      <a:pt x="1028" y="152"/>
                    </a:lnTo>
                    <a:lnTo>
                      <a:pt x="1060" y="141"/>
                    </a:lnTo>
                    <a:lnTo>
                      <a:pt x="1092" y="131"/>
                    </a:lnTo>
                    <a:lnTo>
                      <a:pt x="1124" y="121"/>
                    </a:lnTo>
                    <a:lnTo>
                      <a:pt x="1156" y="111"/>
                    </a:lnTo>
                    <a:lnTo>
                      <a:pt x="1188" y="101"/>
                    </a:lnTo>
                    <a:lnTo>
                      <a:pt x="1220" y="92"/>
                    </a:lnTo>
                    <a:lnTo>
                      <a:pt x="1252" y="82"/>
                    </a:lnTo>
                    <a:lnTo>
                      <a:pt x="1285" y="73"/>
                    </a:lnTo>
                    <a:lnTo>
                      <a:pt x="1317" y="65"/>
                    </a:lnTo>
                    <a:lnTo>
                      <a:pt x="1349" y="56"/>
                    </a:lnTo>
                    <a:lnTo>
                      <a:pt x="1381" y="48"/>
                    </a:lnTo>
                    <a:lnTo>
                      <a:pt x="1413" y="41"/>
                    </a:lnTo>
                    <a:lnTo>
                      <a:pt x="1445" y="33"/>
                    </a:lnTo>
                    <a:lnTo>
                      <a:pt x="1477" y="26"/>
                    </a:lnTo>
                    <a:lnTo>
                      <a:pt x="1509" y="19"/>
                    </a:lnTo>
                    <a:lnTo>
                      <a:pt x="1541" y="12"/>
                    </a:lnTo>
                    <a:lnTo>
                      <a:pt x="1574" y="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7" name="Freeform 285">
                <a:extLst>
                  <a:ext uri="{FF2B5EF4-FFF2-40B4-BE49-F238E27FC236}">
                    <a16:creationId xmlns:a16="http://schemas.microsoft.com/office/drawing/2014/main" id="{198529A3-BC1C-ED52-D191-8EA3C861B073}"/>
                  </a:ext>
                </a:extLst>
              </p:cNvPr>
              <p:cNvSpPr>
                <a:spLocks/>
              </p:cNvSpPr>
              <p:nvPr/>
            </p:nvSpPr>
            <p:spPr bwMode="auto">
              <a:xfrm>
                <a:off x="2811" y="2654"/>
                <a:ext cx="1606" cy="686"/>
              </a:xfrm>
              <a:custGeom>
                <a:avLst/>
                <a:gdLst>
                  <a:gd name="T0" fmla="*/ 0 w 1606"/>
                  <a:gd name="T1" fmla="*/ 686 h 686"/>
                  <a:gd name="T2" fmla="*/ 32 w 1606"/>
                  <a:gd name="T3" fmla="*/ 672 h 686"/>
                  <a:gd name="T4" fmla="*/ 64 w 1606"/>
                  <a:gd name="T5" fmla="*/ 659 h 686"/>
                  <a:gd name="T6" fmla="*/ 96 w 1606"/>
                  <a:gd name="T7" fmla="*/ 646 h 686"/>
                  <a:gd name="T8" fmla="*/ 128 w 1606"/>
                  <a:gd name="T9" fmla="*/ 632 h 686"/>
                  <a:gd name="T10" fmla="*/ 161 w 1606"/>
                  <a:gd name="T11" fmla="*/ 619 h 686"/>
                  <a:gd name="T12" fmla="*/ 193 w 1606"/>
                  <a:gd name="T13" fmla="*/ 605 h 686"/>
                  <a:gd name="T14" fmla="*/ 225 w 1606"/>
                  <a:gd name="T15" fmla="*/ 592 h 686"/>
                  <a:gd name="T16" fmla="*/ 257 w 1606"/>
                  <a:gd name="T17" fmla="*/ 578 h 686"/>
                  <a:gd name="T18" fmla="*/ 289 w 1606"/>
                  <a:gd name="T19" fmla="*/ 564 h 686"/>
                  <a:gd name="T20" fmla="*/ 321 w 1606"/>
                  <a:gd name="T21" fmla="*/ 550 h 686"/>
                  <a:gd name="T22" fmla="*/ 353 w 1606"/>
                  <a:gd name="T23" fmla="*/ 537 h 686"/>
                  <a:gd name="T24" fmla="*/ 385 w 1606"/>
                  <a:gd name="T25" fmla="*/ 523 h 686"/>
                  <a:gd name="T26" fmla="*/ 417 w 1606"/>
                  <a:gd name="T27" fmla="*/ 509 h 686"/>
                  <a:gd name="T28" fmla="*/ 450 w 1606"/>
                  <a:gd name="T29" fmla="*/ 495 h 686"/>
                  <a:gd name="T30" fmla="*/ 482 w 1606"/>
                  <a:gd name="T31" fmla="*/ 481 h 686"/>
                  <a:gd name="T32" fmla="*/ 514 w 1606"/>
                  <a:gd name="T33" fmla="*/ 467 h 686"/>
                  <a:gd name="T34" fmla="*/ 546 w 1606"/>
                  <a:gd name="T35" fmla="*/ 453 h 686"/>
                  <a:gd name="T36" fmla="*/ 578 w 1606"/>
                  <a:gd name="T37" fmla="*/ 439 h 686"/>
                  <a:gd name="T38" fmla="*/ 610 w 1606"/>
                  <a:gd name="T39" fmla="*/ 425 h 686"/>
                  <a:gd name="T40" fmla="*/ 642 w 1606"/>
                  <a:gd name="T41" fmla="*/ 411 h 686"/>
                  <a:gd name="T42" fmla="*/ 674 w 1606"/>
                  <a:gd name="T43" fmla="*/ 397 h 686"/>
                  <a:gd name="T44" fmla="*/ 707 w 1606"/>
                  <a:gd name="T45" fmla="*/ 383 h 686"/>
                  <a:gd name="T46" fmla="*/ 739 w 1606"/>
                  <a:gd name="T47" fmla="*/ 369 h 686"/>
                  <a:gd name="T48" fmla="*/ 771 w 1606"/>
                  <a:gd name="T49" fmla="*/ 355 h 686"/>
                  <a:gd name="T50" fmla="*/ 803 w 1606"/>
                  <a:gd name="T51" fmla="*/ 341 h 686"/>
                  <a:gd name="T52" fmla="*/ 835 w 1606"/>
                  <a:gd name="T53" fmla="*/ 327 h 686"/>
                  <a:gd name="T54" fmla="*/ 867 w 1606"/>
                  <a:gd name="T55" fmla="*/ 313 h 686"/>
                  <a:gd name="T56" fmla="*/ 899 w 1606"/>
                  <a:gd name="T57" fmla="*/ 299 h 686"/>
                  <a:gd name="T58" fmla="*/ 931 w 1606"/>
                  <a:gd name="T59" fmla="*/ 285 h 686"/>
                  <a:gd name="T60" fmla="*/ 963 w 1606"/>
                  <a:gd name="T61" fmla="*/ 271 h 686"/>
                  <a:gd name="T62" fmla="*/ 996 w 1606"/>
                  <a:gd name="T63" fmla="*/ 257 h 686"/>
                  <a:gd name="T64" fmla="*/ 1028 w 1606"/>
                  <a:gd name="T65" fmla="*/ 243 h 686"/>
                  <a:gd name="T66" fmla="*/ 1060 w 1606"/>
                  <a:gd name="T67" fmla="*/ 229 h 686"/>
                  <a:gd name="T68" fmla="*/ 1092 w 1606"/>
                  <a:gd name="T69" fmla="*/ 216 h 686"/>
                  <a:gd name="T70" fmla="*/ 1124 w 1606"/>
                  <a:gd name="T71" fmla="*/ 202 h 686"/>
                  <a:gd name="T72" fmla="*/ 1156 w 1606"/>
                  <a:gd name="T73" fmla="*/ 188 h 686"/>
                  <a:gd name="T74" fmla="*/ 1188 w 1606"/>
                  <a:gd name="T75" fmla="*/ 174 h 686"/>
                  <a:gd name="T76" fmla="*/ 1220 w 1606"/>
                  <a:gd name="T77" fmla="*/ 160 h 686"/>
                  <a:gd name="T78" fmla="*/ 1252 w 1606"/>
                  <a:gd name="T79" fmla="*/ 147 h 686"/>
                  <a:gd name="T80" fmla="*/ 1285 w 1606"/>
                  <a:gd name="T81" fmla="*/ 133 h 686"/>
                  <a:gd name="T82" fmla="*/ 1317 w 1606"/>
                  <a:gd name="T83" fmla="*/ 119 h 686"/>
                  <a:gd name="T84" fmla="*/ 1349 w 1606"/>
                  <a:gd name="T85" fmla="*/ 106 h 686"/>
                  <a:gd name="T86" fmla="*/ 1381 w 1606"/>
                  <a:gd name="T87" fmla="*/ 93 h 686"/>
                  <a:gd name="T88" fmla="*/ 1413 w 1606"/>
                  <a:gd name="T89" fmla="*/ 79 h 686"/>
                  <a:gd name="T90" fmla="*/ 1445 w 1606"/>
                  <a:gd name="T91" fmla="*/ 66 h 686"/>
                  <a:gd name="T92" fmla="*/ 1477 w 1606"/>
                  <a:gd name="T93" fmla="*/ 53 h 686"/>
                  <a:gd name="T94" fmla="*/ 1509 w 1606"/>
                  <a:gd name="T95" fmla="*/ 39 h 686"/>
                  <a:gd name="T96" fmla="*/ 1541 w 1606"/>
                  <a:gd name="T97" fmla="*/ 26 h 686"/>
                  <a:gd name="T98" fmla="*/ 1574 w 1606"/>
                  <a:gd name="T99" fmla="*/ 13 h 686"/>
                  <a:gd name="T100" fmla="*/ 1606 w 1606"/>
                  <a:gd name="T101"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86">
                    <a:moveTo>
                      <a:pt x="0" y="686"/>
                    </a:moveTo>
                    <a:lnTo>
                      <a:pt x="32" y="672"/>
                    </a:lnTo>
                    <a:lnTo>
                      <a:pt x="64" y="659"/>
                    </a:lnTo>
                    <a:lnTo>
                      <a:pt x="96" y="646"/>
                    </a:lnTo>
                    <a:lnTo>
                      <a:pt x="128" y="632"/>
                    </a:lnTo>
                    <a:lnTo>
                      <a:pt x="161" y="619"/>
                    </a:lnTo>
                    <a:lnTo>
                      <a:pt x="193" y="605"/>
                    </a:lnTo>
                    <a:lnTo>
                      <a:pt x="225" y="592"/>
                    </a:lnTo>
                    <a:lnTo>
                      <a:pt x="257" y="578"/>
                    </a:lnTo>
                    <a:lnTo>
                      <a:pt x="289" y="564"/>
                    </a:lnTo>
                    <a:lnTo>
                      <a:pt x="321" y="550"/>
                    </a:lnTo>
                    <a:lnTo>
                      <a:pt x="353" y="537"/>
                    </a:lnTo>
                    <a:lnTo>
                      <a:pt x="385" y="523"/>
                    </a:lnTo>
                    <a:lnTo>
                      <a:pt x="417" y="509"/>
                    </a:lnTo>
                    <a:lnTo>
                      <a:pt x="450" y="495"/>
                    </a:lnTo>
                    <a:lnTo>
                      <a:pt x="482" y="481"/>
                    </a:lnTo>
                    <a:lnTo>
                      <a:pt x="514" y="467"/>
                    </a:lnTo>
                    <a:lnTo>
                      <a:pt x="546" y="453"/>
                    </a:lnTo>
                    <a:lnTo>
                      <a:pt x="578" y="439"/>
                    </a:lnTo>
                    <a:lnTo>
                      <a:pt x="610" y="425"/>
                    </a:lnTo>
                    <a:lnTo>
                      <a:pt x="642" y="411"/>
                    </a:lnTo>
                    <a:lnTo>
                      <a:pt x="674" y="397"/>
                    </a:lnTo>
                    <a:lnTo>
                      <a:pt x="707" y="383"/>
                    </a:lnTo>
                    <a:lnTo>
                      <a:pt x="739" y="369"/>
                    </a:lnTo>
                    <a:lnTo>
                      <a:pt x="771" y="355"/>
                    </a:lnTo>
                    <a:lnTo>
                      <a:pt x="803" y="341"/>
                    </a:lnTo>
                    <a:lnTo>
                      <a:pt x="835" y="327"/>
                    </a:lnTo>
                    <a:lnTo>
                      <a:pt x="867" y="313"/>
                    </a:lnTo>
                    <a:lnTo>
                      <a:pt x="899" y="299"/>
                    </a:lnTo>
                    <a:lnTo>
                      <a:pt x="931" y="285"/>
                    </a:lnTo>
                    <a:lnTo>
                      <a:pt x="963" y="271"/>
                    </a:lnTo>
                    <a:lnTo>
                      <a:pt x="996" y="257"/>
                    </a:lnTo>
                    <a:lnTo>
                      <a:pt x="1028" y="243"/>
                    </a:lnTo>
                    <a:lnTo>
                      <a:pt x="1060" y="229"/>
                    </a:lnTo>
                    <a:lnTo>
                      <a:pt x="1092" y="216"/>
                    </a:lnTo>
                    <a:lnTo>
                      <a:pt x="1124" y="202"/>
                    </a:lnTo>
                    <a:lnTo>
                      <a:pt x="1156" y="188"/>
                    </a:lnTo>
                    <a:lnTo>
                      <a:pt x="1188" y="174"/>
                    </a:lnTo>
                    <a:lnTo>
                      <a:pt x="1220" y="160"/>
                    </a:lnTo>
                    <a:lnTo>
                      <a:pt x="1252" y="147"/>
                    </a:lnTo>
                    <a:lnTo>
                      <a:pt x="1285" y="133"/>
                    </a:lnTo>
                    <a:lnTo>
                      <a:pt x="1317" y="119"/>
                    </a:lnTo>
                    <a:lnTo>
                      <a:pt x="1349" y="106"/>
                    </a:lnTo>
                    <a:lnTo>
                      <a:pt x="1381" y="93"/>
                    </a:lnTo>
                    <a:lnTo>
                      <a:pt x="1413" y="79"/>
                    </a:lnTo>
                    <a:lnTo>
                      <a:pt x="1445" y="66"/>
                    </a:lnTo>
                    <a:lnTo>
                      <a:pt x="1477" y="53"/>
                    </a:lnTo>
                    <a:lnTo>
                      <a:pt x="1509" y="39"/>
                    </a:lnTo>
                    <a:lnTo>
                      <a:pt x="1541" y="26"/>
                    </a:lnTo>
                    <a:lnTo>
                      <a:pt x="1574" y="13"/>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8" name="Freeform 286">
                <a:extLst>
                  <a:ext uri="{FF2B5EF4-FFF2-40B4-BE49-F238E27FC236}">
                    <a16:creationId xmlns:a16="http://schemas.microsoft.com/office/drawing/2014/main" id="{507EA5D4-4DE1-D74F-5455-BE852280AD67}"/>
                  </a:ext>
                </a:extLst>
              </p:cNvPr>
              <p:cNvSpPr>
                <a:spLocks/>
              </p:cNvSpPr>
              <p:nvPr/>
            </p:nvSpPr>
            <p:spPr bwMode="auto">
              <a:xfrm>
                <a:off x="2811" y="2676"/>
                <a:ext cx="1606" cy="623"/>
              </a:xfrm>
              <a:custGeom>
                <a:avLst/>
                <a:gdLst>
                  <a:gd name="T0" fmla="*/ 0 w 1606"/>
                  <a:gd name="T1" fmla="*/ 623 h 623"/>
                  <a:gd name="T2" fmla="*/ 32 w 1606"/>
                  <a:gd name="T3" fmla="*/ 616 h 623"/>
                  <a:gd name="T4" fmla="*/ 64 w 1606"/>
                  <a:gd name="T5" fmla="*/ 609 h 623"/>
                  <a:gd name="T6" fmla="*/ 96 w 1606"/>
                  <a:gd name="T7" fmla="*/ 601 h 623"/>
                  <a:gd name="T8" fmla="*/ 128 w 1606"/>
                  <a:gd name="T9" fmla="*/ 593 h 623"/>
                  <a:gd name="T10" fmla="*/ 161 w 1606"/>
                  <a:gd name="T11" fmla="*/ 584 h 623"/>
                  <a:gd name="T12" fmla="*/ 193 w 1606"/>
                  <a:gd name="T13" fmla="*/ 575 h 623"/>
                  <a:gd name="T14" fmla="*/ 225 w 1606"/>
                  <a:gd name="T15" fmla="*/ 565 h 623"/>
                  <a:gd name="T16" fmla="*/ 257 w 1606"/>
                  <a:gd name="T17" fmla="*/ 555 h 623"/>
                  <a:gd name="T18" fmla="*/ 289 w 1606"/>
                  <a:gd name="T19" fmla="*/ 545 h 623"/>
                  <a:gd name="T20" fmla="*/ 321 w 1606"/>
                  <a:gd name="T21" fmla="*/ 534 h 623"/>
                  <a:gd name="T22" fmla="*/ 353 w 1606"/>
                  <a:gd name="T23" fmla="*/ 522 h 623"/>
                  <a:gd name="T24" fmla="*/ 385 w 1606"/>
                  <a:gd name="T25" fmla="*/ 511 h 623"/>
                  <a:gd name="T26" fmla="*/ 417 w 1606"/>
                  <a:gd name="T27" fmla="*/ 499 h 623"/>
                  <a:gd name="T28" fmla="*/ 450 w 1606"/>
                  <a:gd name="T29" fmla="*/ 486 h 623"/>
                  <a:gd name="T30" fmla="*/ 482 w 1606"/>
                  <a:gd name="T31" fmla="*/ 473 h 623"/>
                  <a:gd name="T32" fmla="*/ 514 w 1606"/>
                  <a:gd name="T33" fmla="*/ 460 h 623"/>
                  <a:gd name="T34" fmla="*/ 546 w 1606"/>
                  <a:gd name="T35" fmla="*/ 446 h 623"/>
                  <a:gd name="T36" fmla="*/ 578 w 1606"/>
                  <a:gd name="T37" fmla="*/ 432 h 623"/>
                  <a:gd name="T38" fmla="*/ 610 w 1606"/>
                  <a:gd name="T39" fmla="*/ 418 h 623"/>
                  <a:gd name="T40" fmla="*/ 642 w 1606"/>
                  <a:gd name="T41" fmla="*/ 403 h 623"/>
                  <a:gd name="T42" fmla="*/ 674 w 1606"/>
                  <a:gd name="T43" fmla="*/ 388 h 623"/>
                  <a:gd name="T44" fmla="*/ 707 w 1606"/>
                  <a:gd name="T45" fmla="*/ 373 h 623"/>
                  <a:gd name="T46" fmla="*/ 739 w 1606"/>
                  <a:gd name="T47" fmla="*/ 358 h 623"/>
                  <a:gd name="T48" fmla="*/ 771 w 1606"/>
                  <a:gd name="T49" fmla="*/ 342 h 623"/>
                  <a:gd name="T50" fmla="*/ 803 w 1606"/>
                  <a:gd name="T51" fmla="*/ 326 h 623"/>
                  <a:gd name="T52" fmla="*/ 835 w 1606"/>
                  <a:gd name="T53" fmla="*/ 311 h 623"/>
                  <a:gd name="T54" fmla="*/ 867 w 1606"/>
                  <a:gd name="T55" fmla="*/ 295 h 623"/>
                  <a:gd name="T56" fmla="*/ 899 w 1606"/>
                  <a:gd name="T57" fmla="*/ 279 h 623"/>
                  <a:gd name="T58" fmla="*/ 931 w 1606"/>
                  <a:gd name="T59" fmla="*/ 264 h 623"/>
                  <a:gd name="T60" fmla="*/ 963 w 1606"/>
                  <a:gd name="T61" fmla="*/ 248 h 623"/>
                  <a:gd name="T62" fmla="*/ 996 w 1606"/>
                  <a:gd name="T63" fmla="*/ 233 h 623"/>
                  <a:gd name="T64" fmla="*/ 1028 w 1606"/>
                  <a:gd name="T65" fmla="*/ 218 h 623"/>
                  <a:gd name="T66" fmla="*/ 1060 w 1606"/>
                  <a:gd name="T67" fmla="*/ 202 h 623"/>
                  <a:gd name="T68" fmla="*/ 1092 w 1606"/>
                  <a:gd name="T69" fmla="*/ 188 h 623"/>
                  <a:gd name="T70" fmla="*/ 1124 w 1606"/>
                  <a:gd name="T71" fmla="*/ 173 h 623"/>
                  <a:gd name="T72" fmla="*/ 1156 w 1606"/>
                  <a:gd name="T73" fmla="*/ 159 h 623"/>
                  <a:gd name="T74" fmla="*/ 1188 w 1606"/>
                  <a:gd name="T75" fmla="*/ 145 h 623"/>
                  <a:gd name="T76" fmla="*/ 1220 w 1606"/>
                  <a:gd name="T77" fmla="*/ 131 h 623"/>
                  <a:gd name="T78" fmla="*/ 1252 w 1606"/>
                  <a:gd name="T79" fmla="*/ 118 h 623"/>
                  <a:gd name="T80" fmla="*/ 1285 w 1606"/>
                  <a:gd name="T81" fmla="*/ 105 h 623"/>
                  <a:gd name="T82" fmla="*/ 1317 w 1606"/>
                  <a:gd name="T83" fmla="*/ 93 h 623"/>
                  <a:gd name="T84" fmla="*/ 1349 w 1606"/>
                  <a:gd name="T85" fmla="*/ 81 h 623"/>
                  <a:gd name="T86" fmla="*/ 1381 w 1606"/>
                  <a:gd name="T87" fmla="*/ 69 h 623"/>
                  <a:gd name="T88" fmla="*/ 1413 w 1606"/>
                  <a:gd name="T89" fmla="*/ 58 h 623"/>
                  <a:gd name="T90" fmla="*/ 1445 w 1606"/>
                  <a:gd name="T91" fmla="*/ 47 h 623"/>
                  <a:gd name="T92" fmla="*/ 1477 w 1606"/>
                  <a:gd name="T93" fmla="*/ 37 h 623"/>
                  <a:gd name="T94" fmla="*/ 1509 w 1606"/>
                  <a:gd name="T95" fmla="*/ 27 h 623"/>
                  <a:gd name="T96" fmla="*/ 1541 w 1606"/>
                  <a:gd name="T97" fmla="*/ 17 h 623"/>
                  <a:gd name="T98" fmla="*/ 1574 w 1606"/>
                  <a:gd name="T99" fmla="*/ 8 h 623"/>
                  <a:gd name="T100" fmla="*/ 1606 w 1606"/>
                  <a:gd name="T101" fmla="*/ 0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23">
                    <a:moveTo>
                      <a:pt x="0" y="623"/>
                    </a:moveTo>
                    <a:lnTo>
                      <a:pt x="32" y="616"/>
                    </a:lnTo>
                    <a:lnTo>
                      <a:pt x="64" y="609"/>
                    </a:lnTo>
                    <a:lnTo>
                      <a:pt x="96" y="601"/>
                    </a:lnTo>
                    <a:lnTo>
                      <a:pt x="128" y="593"/>
                    </a:lnTo>
                    <a:lnTo>
                      <a:pt x="161" y="584"/>
                    </a:lnTo>
                    <a:lnTo>
                      <a:pt x="193" y="575"/>
                    </a:lnTo>
                    <a:lnTo>
                      <a:pt x="225" y="565"/>
                    </a:lnTo>
                    <a:lnTo>
                      <a:pt x="257" y="555"/>
                    </a:lnTo>
                    <a:lnTo>
                      <a:pt x="289" y="545"/>
                    </a:lnTo>
                    <a:lnTo>
                      <a:pt x="321" y="534"/>
                    </a:lnTo>
                    <a:lnTo>
                      <a:pt x="353" y="522"/>
                    </a:lnTo>
                    <a:lnTo>
                      <a:pt x="385" y="511"/>
                    </a:lnTo>
                    <a:lnTo>
                      <a:pt x="417" y="499"/>
                    </a:lnTo>
                    <a:lnTo>
                      <a:pt x="450" y="486"/>
                    </a:lnTo>
                    <a:lnTo>
                      <a:pt x="482" y="473"/>
                    </a:lnTo>
                    <a:lnTo>
                      <a:pt x="514" y="460"/>
                    </a:lnTo>
                    <a:lnTo>
                      <a:pt x="546" y="446"/>
                    </a:lnTo>
                    <a:lnTo>
                      <a:pt x="578" y="432"/>
                    </a:lnTo>
                    <a:lnTo>
                      <a:pt x="610" y="418"/>
                    </a:lnTo>
                    <a:lnTo>
                      <a:pt x="642" y="403"/>
                    </a:lnTo>
                    <a:lnTo>
                      <a:pt x="674" y="388"/>
                    </a:lnTo>
                    <a:lnTo>
                      <a:pt x="707" y="373"/>
                    </a:lnTo>
                    <a:lnTo>
                      <a:pt x="739" y="358"/>
                    </a:lnTo>
                    <a:lnTo>
                      <a:pt x="771" y="342"/>
                    </a:lnTo>
                    <a:lnTo>
                      <a:pt x="803" y="326"/>
                    </a:lnTo>
                    <a:lnTo>
                      <a:pt x="835" y="311"/>
                    </a:lnTo>
                    <a:lnTo>
                      <a:pt x="867" y="295"/>
                    </a:lnTo>
                    <a:lnTo>
                      <a:pt x="899" y="279"/>
                    </a:lnTo>
                    <a:lnTo>
                      <a:pt x="931" y="264"/>
                    </a:lnTo>
                    <a:lnTo>
                      <a:pt x="963" y="248"/>
                    </a:lnTo>
                    <a:lnTo>
                      <a:pt x="996" y="233"/>
                    </a:lnTo>
                    <a:lnTo>
                      <a:pt x="1028" y="218"/>
                    </a:lnTo>
                    <a:lnTo>
                      <a:pt x="1060" y="202"/>
                    </a:lnTo>
                    <a:lnTo>
                      <a:pt x="1092" y="188"/>
                    </a:lnTo>
                    <a:lnTo>
                      <a:pt x="1124" y="173"/>
                    </a:lnTo>
                    <a:lnTo>
                      <a:pt x="1156" y="159"/>
                    </a:lnTo>
                    <a:lnTo>
                      <a:pt x="1188" y="145"/>
                    </a:lnTo>
                    <a:lnTo>
                      <a:pt x="1220" y="131"/>
                    </a:lnTo>
                    <a:lnTo>
                      <a:pt x="1252" y="118"/>
                    </a:lnTo>
                    <a:lnTo>
                      <a:pt x="1285" y="105"/>
                    </a:lnTo>
                    <a:lnTo>
                      <a:pt x="1317" y="93"/>
                    </a:lnTo>
                    <a:lnTo>
                      <a:pt x="1349" y="81"/>
                    </a:lnTo>
                    <a:lnTo>
                      <a:pt x="1381" y="69"/>
                    </a:lnTo>
                    <a:lnTo>
                      <a:pt x="1413" y="58"/>
                    </a:lnTo>
                    <a:lnTo>
                      <a:pt x="1445" y="47"/>
                    </a:lnTo>
                    <a:lnTo>
                      <a:pt x="1477" y="37"/>
                    </a:lnTo>
                    <a:lnTo>
                      <a:pt x="1509" y="27"/>
                    </a:lnTo>
                    <a:lnTo>
                      <a:pt x="1541" y="17"/>
                    </a:lnTo>
                    <a:lnTo>
                      <a:pt x="1574" y="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59" name="Freeform 287">
                <a:extLst>
                  <a:ext uri="{FF2B5EF4-FFF2-40B4-BE49-F238E27FC236}">
                    <a16:creationId xmlns:a16="http://schemas.microsoft.com/office/drawing/2014/main" id="{A8ED8270-911F-D1AD-EC16-72E37D63AC12}"/>
                  </a:ext>
                </a:extLst>
              </p:cNvPr>
              <p:cNvSpPr>
                <a:spLocks/>
              </p:cNvSpPr>
              <p:nvPr/>
            </p:nvSpPr>
            <p:spPr bwMode="auto">
              <a:xfrm>
                <a:off x="2811" y="2675"/>
                <a:ext cx="1606" cy="696"/>
              </a:xfrm>
              <a:custGeom>
                <a:avLst/>
                <a:gdLst>
                  <a:gd name="T0" fmla="*/ 0 w 1606"/>
                  <a:gd name="T1" fmla="*/ 696 h 696"/>
                  <a:gd name="T2" fmla="*/ 32 w 1606"/>
                  <a:gd name="T3" fmla="*/ 686 h 696"/>
                  <a:gd name="T4" fmla="*/ 64 w 1606"/>
                  <a:gd name="T5" fmla="*/ 676 h 696"/>
                  <a:gd name="T6" fmla="*/ 96 w 1606"/>
                  <a:gd name="T7" fmla="*/ 664 h 696"/>
                  <a:gd name="T8" fmla="*/ 128 w 1606"/>
                  <a:gd name="T9" fmla="*/ 653 h 696"/>
                  <a:gd name="T10" fmla="*/ 161 w 1606"/>
                  <a:gd name="T11" fmla="*/ 640 h 696"/>
                  <a:gd name="T12" fmla="*/ 193 w 1606"/>
                  <a:gd name="T13" fmla="*/ 627 h 696"/>
                  <a:gd name="T14" fmla="*/ 225 w 1606"/>
                  <a:gd name="T15" fmla="*/ 613 h 696"/>
                  <a:gd name="T16" fmla="*/ 257 w 1606"/>
                  <a:gd name="T17" fmla="*/ 599 h 696"/>
                  <a:gd name="T18" fmla="*/ 289 w 1606"/>
                  <a:gd name="T19" fmla="*/ 584 h 696"/>
                  <a:gd name="T20" fmla="*/ 321 w 1606"/>
                  <a:gd name="T21" fmla="*/ 569 h 696"/>
                  <a:gd name="T22" fmla="*/ 353 w 1606"/>
                  <a:gd name="T23" fmla="*/ 553 h 696"/>
                  <a:gd name="T24" fmla="*/ 385 w 1606"/>
                  <a:gd name="T25" fmla="*/ 536 h 696"/>
                  <a:gd name="T26" fmla="*/ 417 w 1606"/>
                  <a:gd name="T27" fmla="*/ 519 h 696"/>
                  <a:gd name="T28" fmla="*/ 450 w 1606"/>
                  <a:gd name="T29" fmla="*/ 502 h 696"/>
                  <a:gd name="T30" fmla="*/ 482 w 1606"/>
                  <a:gd name="T31" fmla="*/ 484 h 696"/>
                  <a:gd name="T32" fmla="*/ 514 w 1606"/>
                  <a:gd name="T33" fmla="*/ 466 h 696"/>
                  <a:gd name="T34" fmla="*/ 546 w 1606"/>
                  <a:gd name="T35" fmla="*/ 447 h 696"/>
                  <a:gd name="T36" fmla="*/ 578 w 1606"/>
                  <a:gd name="T37" fmla="*/ 428 h 696"/>
                  <a:gd name="T38" fmla="*/ 610 w 1606"/>
                  <a:gd name="T39" fmla="*/ 409 h 696"/>
                  <a:gd name="T40" fmla="*/ 642 w 1606"/>
                  <a:gd name="T41" fmla="*/ 390 h 696"/>
                  <a:gd name="T42" fmla="*/ 674 w 1606"/>
                  <a:gd name="T43" fmla="*/ 371 h 696"/>
                  <a:gd name="T44" fmla="*/ 707 w 1606"/>
                  <a:gd name="T45" fmla="*/ 352 h 696"/>
                  <a:gd name="T46" fmla="*/ 739 w 1606"/>
                  <a:gd name="T47" fmla="*/ 333 h 696"/>
                  <a:gd name="T48" fmla="*/ 771 w 1606"/>
                  <a:gd name="T49" fmla="*/ 314 h 696"/>
                  <a:gd name="T50" fmla="*/ 803 w 1606"/>
                  <a:gd name="T51" fmla="*/ 296 h 696"/>
                  <a:gd name="T52" fmla="*/ 835 w 1606"/>
                  <a:gd name="T53" fmla="*/ 278 h 696"/>
                  <a:gd name="T54" fmla="*/ 867 w 1606"/>
                  <a:gd name="T55" fmla="*/ 260 h 696"/>
                  <a:gd name="T56" fmla="*/ 899 w 1606"/>
                  <a:gd name="T57" fmla="*/ 243 h 696"/>
                  <a:gd name="T58" fmla="*/ 931 w 1606"/>
                  <a:gd name="T59" fmla="*/ 226 h 696"/>
                  <a:gd name="T60" fmla="*/ 963 w 1606"/>
                  <a:gd name="T61" fmla="*/ 209 h 696"/>
                  <a:gd name="T62" fmla="*/ 996 w 1606"/>
                  <a:gd name="T63" fmla="*/ 193 h 696"/>
                  <a:gd name="T64" fmla="*/ 1028 w 1606"/>
                  <a:gd name="T65" fmla="*/ 178 h 696"/>
                  <a:gd name="T66" fmla="*/ 1060 w 1606"/>
                  <a:gd name="T67" fmla="*/ 163 h 696"/>
                  <a:gd name="T68" fmla="*/ 1092 w 1606"/>
                  <a:gd name="T69" fmla="*/ 148 h 696"/>
                  <a:gd name="T70" fmla="*/ 1124 w 1606"/>
                  <a:gd name="T71" fmla="*/ 135 h 696"/>
                  <a:gd name="T72" fmla="*/ 1156 w 1606"/>
                  <a:gd name="T73" fmla="*/ 122 h 696"/>
                  <a:gd name="T74" fmla="*/ 1188 w 1606"/>
                  <a:gd name="T75" fmla="*/ 109 h 696"/>
                  <a:gd name="T76" fmla="*/ 1220 w 1606"/>
                  <a:gd name="T77" fmla="*/ 98 h 696"/>
                  <a:gd name="T78" fmla="*/ 1252 w 1606"/>
                  <a:gd name="T79" fmla="*/ 86 h 696"/>
                  <a:gd name="T80" fmla="*/ 1285 w 1606"/>
                  <a:gd name="T81" fmla="*/ 76 h 696"/>
                  <a:gd name="T82" fmla="*/ 1317 w 1606"/>
                  <a:gd name="T83" fmla="*/ 66 h 696"/>
                  <a:gd name="T84" fmla="*/ 1349 w 1606"/>
                  <a:gd name="T85" fmla="*/ 56 h 696"/>
                  <a:gd name="T86" fmla="*/ 1381 w 1606"/>
                  <a:gd name="T87" fmla="*/ 48 h 696"/>
                  <a:gd name="T88" fmla="*/ 1413 w 1606"/>
                  <a:gd name="T89" fmla="*/ 39 h 696"/>
                  <a:gd name="T90" fmla="*/ 1445 w 1606"/>
                  <a:gd name="T91" fmla="*/ 32 h 696"/>
                  <a:gd name="T92" fmla="*/ 1477 w 1606"/>
                  <a:gd name="T93" fmla="*/ 24 h 696"/>
                  <a:gd name="T94" fmla="*/ 1509 w 1606"/>
                  <a:gd name="T95" fmla="*/ 18 h 696"/>
                  <a:gd name="T96" fmla="*/ 1541 w 1606"/>
                  <a:gd name="T97" fmla="*/ 11 h 696"/>
                  <a:gd name="T98" fmla="*/ 1574 w 1606"/>
                  <a:gd name="T99" fmla="*/ 5 h 696"/>
                  <a:gd name="T100" fmla="*/ 1606 w 1606"/>
                  <a:gd name="T10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696">
                    <a:moveTo>
                      <a:pt x="0" y="696"/>
                    </a:moveTo>
                    <a:lnTo>
                      <a:pt x="32" y="686"/>
                    </a:lnTo>
                    <a:lnTo>
                      <a:pt x="64" y="676"/>
                    </a:lnTo>
                    <a:lnTo>
                      <a:pt x="96" y="664"/>
                    </a:lnTo>
                    <a:lnTo>
                      <a:pt x="128" y="653"/>
                    </a:lnTo>
                    <a:lnTo>
                      <a:pt x="161" y="640"/>
                    </a:lnTo>
                    <a:lnTo>
                      <a:pt x="193" y="627"/>
                    </a:lnTo>
                    <a:lnTo>
                      <a:pt x="225" y="613"/>
                    </a:lnTo>
                    <a:lnTo>
                      <a:pt x="257" y="599"/>
                    </a:lnTo>
                    <a:lnTo>
                      <a:pt x="289" y="584"/>
                    </a:lnTo>
                    <a:lnTo>
                      <a:pt x="321" y="569"/>
                    </a:lnTo>
                    <a:lnTo>
                      <a:pt x="353" y="553"/>
                    </a:lnTo>
                    <a:lnTo>
                      <a:pt x="385" y="536"/>
                    </a:lnTo>
                    <a:lnTo>
                      <a:pt x="417" y="519"/>
                    </a:lnTo>
                    <a:lnTo>
                      <a:pt x="450" y="502"/>
                    </a:lnTo>
                    <a:lnTo>
                      <a:pt x="482" y="484"/>
                    </a:lnTo>
                    <a:lnTo>
                      <a:pt x="514" y="466"/>
                    </a:lnTo>
                    <a:lnTo>
                      <a:pt x="546" y="447"/>
                    </a:lnTo>
                    <a:lnTo>
                      <a:pt x="578" y="428"/>
                    </a:lnTo>
                    <a:lnTo>
                      <a:pt x="610" y="409"/>
                    </a:lnTo>
                    <a:lnTo>
                      <a:pt x="642" y="390"/>
                    </a:lnTo>
                    <a:lnTo>
                      <a:pt x="674" y="371"/>
                    </a:lnTo>
                    <a:lnTo>
                      <a:pt x="707" y="352"/>
                    </a:lnTo>
                    <a:lnTo>
                      <a:pt x="739" y="333"/>
                    </a:lnTo>
                    <a:lnTo>
                      <a:pt x="771" y="314"/>
                    </a:lnTo>
                    <a:lnTo>
                      <a:pt x="803" y="296"/>
                    </a:lnTo>
                    <a:lnTo>
                      <a:pt x="835" y="278"/>
                    </a:lnTo>
                    <a:lnTo>
                      <a:pt x="867" y="260"/>
                    </a:lnTo>
                    <a:lnTo>
                      <a:pt x="899" y="243"/>
                    </a:lnTo>
                    <a:lnTo>
                      <a:pt x="931" y="226"/>
                    </a:lnTo>
                    <a:lnTo>
                      <a:pt x="963" y="209"/>
                    </a:lnTo>
                    <a:lnTo>
                      <a:pt x="996" y="193"/>
                    </a:lnTo>
                    <a:lnTo>
                      <a:pt x="1028" y="178"/>
                    </a:lnTo>
                    <a:lnTo>
                      <a:pt x="1060" y="163"/>
                    </a:lnTo>
                    <a:lnTo>
                      <a:pt x="1092" y="148"/>
                    </a:lnTo>
                    <a:lnTo>
                      <a:pt x="1124" y="135"/>
                    </a:lnTo>
                    <a:lnTo>
                      <a:pt x="1156" y="122"/>
                    </a:lnTo>
                    <a:lnTo>
                      <a:pt x="1188" y="109"/>
                    </a:lnTo>
                    <a:lnTo>
                      <a:pt x="1220" y="98"/>
                    </a:lnTo>
                    <a:lnTo>
                      <a:pt x="1252" y="86"/>
                    </a:lnTo>
                    <a:lnTo>
                      <a:pt x="1285" y="76"/>
                    </a:lnTo>
                    <a:lnTo>
                      <a:pt x="1317" y="66"/>
                    </a:lnTo>
                    <a:lnTo>
                      <a:pt x="1349" y="56"/>
                    </a:lnTo>
                    <a:lnTo>
                      <a:pt x="1381" y="48"/>
                    </a:lnTo>
                    <a:lnTo>
                      <a:pt x="1413" y="39"/>
                    </a:lnTo>
                    <a:lnTo>
                      <a:pt x="1445" y="32"/>
                    </a:lnTo>
                    <a:lnTo>
                      <a:pt x="1477" y="24"/>
                    </a:lnTo>
                    <a:lnTo>
                      <a:pt x="1509" y="18"/>
                    </a:lnTo>
                    <a:lnTo>
                      <a:pt x="1541" y="11"/>
                    </a:lnTo>
                    <a:lnTo>
                      <a:pt x="1574" y="5"/>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0" name="Freeform 288">
                <a:extLst>
                  <a:ext uri="{FF2B5EF4-FFF2-40B4-BE49-F238E27FC236}">
                    <a16:creationId xmlns:a16="http://schemas.microsoft.com/office/drawing/2014/main" id="{0A50D10B-4C58-1AEB-EA8A-C1E4F0CCEEFF}"/>
                  </a:ext>
                </a:extLst>
              </p:cNvPr>
              <p:cNvSpPr>
                <a:spLocks/>
              </p:cNvSpPr>
              <p:nvPr/>
            </p:nvSpPr>
            <p:spPr bwMode="auto">
              <a:xfrm>
                <a:off x="2811" y="2789"/>
                <a:ext cx="1606" cy="413"/>
              </a:xfrm>
              <a:custGeom>
                <a:avLst/>
                <a:gdLst>
                  <a:gd name="T0" fmla="*/ 0 w 1606"/>
                  <a:gd name="T1" fmla="*/ 413 h 413"/>
                  <a:gd name="T2" fmla="*/ 32 w 1606"/>
                  <a:gd name="T3" fmla="*/ 406 h 413"/>
                  <a:gd name="T4" fmla="*/ 64 w 1606"/>
                  <a:gd name="T5" fmla="*/ 400 h 413"/>
                  <a:gd name="T6" fmla="*/ 96 w 1606"/>
                  <a:gd name="T7" fmla="*/ 393 h 413"/>
                  <a:gd name="T8" fmla="*/ 128 w 1606"/>
                  <a:gd name="T9" fmla="*/ 386 h 413"/>
                  <a:gd name="T10" fmla="*/ 161 w 1606"/>
                  <a:gd name="T11" fmla="*/ 379 h 413"/>
                  <a:gd name="T12" fmla="*/ 193 w 1606"/>
                  <a:gd name="T13" fmla="*/ 371 h 413"/>
                  <a:gd name="T14" fmla="*/ 225 w 1606"/>
                  <a:gd name="T15" fmla="*/ 363 h 413"/>
                  <a:gd name="T16" fmla="*/ 257 w 1606"/>
                  <a:gd name="T17" fmla="*/ 355 h 413"/>
                  <a:gd name="T18" fmla="*/ 289 w 1606"/>
                  <a:gd name="T19" fmla="*/ 347 h 413"/>
                  <a:gd name="T20" fmla="*/ 321 w 1606"/>
                  <a:gd name="T21" fmla="*/ 339 h 413"/>
                  <a:gd name="T22" fmla="*/ 353 w 1606"/>
                  <a:gd name="T23" fmla="*/ 331 h 413"/>
                  <a:gd name="T24" fmla="*/ 385 w 1606"/>
                  <a:gd name="T25" fmla="*/ 323 h 413"/>
                  <a:gd name="T26" fmla="*/ 417 w 1606"/>
                  <a:gd name="T27" fmla="*/ 314 h 413"/>
                  <a:gd name="T28" fmla="*/ 450 w 1606"/>
                  <a:gd name="T29" fmla="*/ 305 h 413"/>
                  <a:gd name="T30" fmla="*/ 482 w 1606"/>
                  <a:gd name="T31" fmla="*/ 296 h 413"/>
                  <a:gd name="T32" fmla="*/ 514 w 1606"/>
                  <a:gd name="T33" fmla="*/ 287 h 413"/>
                  <a:gd name="T34" fmla="*/ 546 w 1606"/>
                  <a:gd name="T35" fmla="*/ 278 h 413"/>
                  <a:gd name="T36" fmla="*/ 578 w 1606"/>
                  <a:gd name="T37" fmla="*/ 269 h 413"/>
                  <a:gd name="T38" fmla="*/ 610 w 1606"/>
                  <a:gd name="T39" fmla="*/ 260 h 413"/>
                  <a:gd name="T40" fmla="*/ 642 w 1606"/>
                  <a:gd name="T41" fmla="*/ 250 h 413"/>
                  <a:gd name="T42" fmla="*/ 674 w 1606"/>
                  <a:gd name="T43" fmla="*/ 241 h 413"/>
                  <a:gd name="T44" fmla="*/ 707 w 1606"/>
                  <a:gd name="T45" fmla="*/ 232 h 413"/>
                  <a:gd name="T46" fmla="*/ 739 w 1606"/>
                  <a:gd name="T47" fmla="*/ 222 h 413"/>
                  <a:gd name="T48" fmla="*/ 771 w 1606"/>
                  <a:gd name="T49" fmla="*/ 213 h 413"/>
                  <a:gd name="T50" fmla="*/ 803 w 1606"/>
                  <a:gd name="T51" fmla="*/ 204 h 413"/>
                  <a:gd name="T52" fmla="*/ 835 w 1606"/>
                  <a:gd name="T53" fmla="*/ 194 h 413"/>
                  <a:gd name="T54" fmla="*/ 867 w 1606"/>
                  <a:gd name="T55" fmla="*/ 185 h 413"/>
                  <a:gd name="T56" fmla="*/ 899 w 1606"/>
                  <a:gd name="T57" fmla="*/ 175 h 413"/>
                  <a:gd name="T58" fmla="*/ 931 w 1606"/>
                  <a:gd name="T59" fmla="*/ 166 h 413"/>
                  <a:gd name="T60" fmla="*/ 963 w 1606"/>
                  <a:gd name="T61" fmla="*/ 157 h 413"/>
                  <a:gd name="T62" fmla="*/ 996 w 1606"/>
                  <a:gd name="T63" fmla="*/ 148 h 413"/>
                  <a:gd name="T64" fmla="*/ 1028 w 1606"/>
                  <a:gd name="T65" fmla="*/ 139 h 413"/>
                  <a:gd name="T66" fmla="*/ 1060 w 1606"/>
                  <a:gd name="T67" fmla="*/ 130 h 413"/>
                  <a:gd name="T68" fmla="*/ 1092 w 1606"/>
                  <a:gd name="T69" fmla="*/ 121 h 413"/>
                  <a:gd name="T70" fmla="*/ 1124 w 1606"/>
                  <a:gd name="T71" fmla="*/ 112 h 413"/>
                  <a:gd name="T72" fmla="*/ 1156 w 1606"/>
                  <a:gd name="T73" fmla="*/ 103 h 413"/>
                  <a:gd name="T74" fmla="*/ 1188 w 1606"/>
                  <a:gd name="T75" fmla="*/ 95 h 413"/>
                  <a:gd name="T76" fmla="*/ 1220 w 1606"/>
                  <a:gd name="T77" fmla="*/ 87 h 413"/>
                  <a:gd name="T78" fmla="*/ 1252 w 1606"/>
                  <a:gd name="T79" fmla="*/ 78 h 413"/>
                  <a:gd name="T80" fmla="*/ 1285 w 1606"/>
                  <a:gd name="T81" fmla="*/ 70 h 413"/>
                  <a:gd name="T82" fmla="*/ 1317 w 1606"/>
                  <a:gd name="T83" fmla="*/ 63 h 413"/>
                  <a:gd name="T84" fmla="*/ 1349 w 1606"/>
                  <a:gd name="T85" fmla="*/ 55 h 413"/>
                  <a:gd name="T86" fmla="*/ 1381 w 1606"/>
                  <a:gd name="T87" fmla="*/ 47 h 413"/>
                  <a:gd name="T88" fmla="*/ 1413 w 1606"/>
                  <a:gd name="T89" fmla="*/ 40 h 413"/>
                  <a:gd name="T90" fmla="*/ 1445 w 1606"/>
                  <a:gd name="T91" fmla="*/ 33 h 413"/>
                  <a:gd name="T92" fmla="*/ 1477 w 1606"/>
                  <a:gd name="T93" fmla="*/ 26 h 413"/>
                  <a:gd name="T94" fmla="*/ 1509 w 1606"/>
                  <a:gd name="T95" fmla="*/ 19 h 413"/>
                  <a:gd name="T96" fmla="*/ 1541 w 1606"/>
                  <a:gd name="T97" fmla="*/ 13 h 413"/>
                  <a:gd name="T98" fmla="*/ 1574 w 1606"/>
                  <a:gd name="T99" fmla="*/ 6 h 413"/>
                  <a:gd name="T100" fmla="*/ 1606 w 1606"/>
                  <a:gd name="T101"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13">
                    <a:moveTo>
                      <a:pt x="0" y="413"/>
                    </a:moveTo>
                    <a:lnTo>
                      <a:pt x="32" y="406"/>
                    </a:lnTo>
                    <a:lnTo>
                      <a:pt x="64" y="400"/>
                    </a:lnTo>
                    <a:lnTo>
                      <a:pt x="96" y="393"/>
                    </a:lnTo>
                    <a:lnTo>
                      <a:pt x="128" y="386"/>
                    </a:lnTo>
                    <a:lnTo>
                      <a:pt x="161" y="379"/>
                    </a:lnTo>
                    <a:lnTo>
                      <a:pt x="193" y="371"/>
                    </a:lnTo>
                    <a:lnTo>
                      <a:pt x="225" y="363"/>
                    </a:lnTo>
                    <a:lnTo>
                      <a:pt x="257" y="355"/>
                    </a:lnTo>
                    <a:lnTo>
                      <a:pt x="289" y="347"/>
                    </a:lnTo>
                    <a:lnTo>
                      <a:pt x="321" y="339"/>
                    </a:lnTo>
                    <a:lnTo>
                      <a:pt x="353" y="331"/>
                    </a:lnTo>
                    <a:lnTo>
                      <a:pt x="385" y="323"/>
                    </a:lnTo>
                    <a:lnTo>
                      <a:pt x="417" y="314"/>
                    </a:lnTo>
                    <a:lnTo>
                      <a:pt x="450" y="305"/>
                    </a:lnTo>
                    <a:lnTo>
                      <a:pt x="482" y="296"/>
                    </a:lnTo>
                    <a:lnTo>
                      <a:pt x="514" y="287"/>
                    </a:lnTo>
                    <a:lnTo>
                      <a:pt x="546" y="278"/>
                    </a:lnTo>
                    <a:lnTo>
                      <a:pt x="578" y="269"/>
                    </a:lnTo>
                    <a:lnTo>
                      <a:pt x="610" y="260"/>
                    </a:lnTo>
                    <a:lnTo>
                      <a:pt x="642" y="250"/>
                    </a:lnTo>
                    <a:lnTo>
                      <a:pt x="674" y="241"/>
                    </a:lnTo>
                    <a:lnTo>
                      <a:pt x="707" y="232"/>
                    </a:lnTo>
                    <a:lnTo>
                      <a:pt x="739" y="222"/>
                    </a:lnTo>
                    <a:lnTo>
                      <a:pt x="771" y="213"/>
                    </a:lnTo>
                    <a:lnTo>
                      <a:pt x="803" y="204"/>
                    </a:lnTo>
                    <a:lnTo>
                      <a:pt x="835" y="194"/>
                    </a:lnTo>
                    <a:lnTo>
                      <a:pt x="867" y="185"/>
                    </a:lnTo>
                    <a:lnTo>
                      <a:pt x="899" y="175"/>
                    </a:lnTo>
                    <a:lnTo>
                      <a:pt x="931" y="166"/>
                    </a:lnTo>
                    <a:lnTo>
                      <a:pt x="963" y="157"/>
                    </a:lnTo>
                    <a:lnTo>
                      <a:pt x="996" y="148"/>
                    </a:lnTo>
                    <a:lnTo>
                      <a:pt x="1028" y="139"/>
                    </a:lnTo>
                    <a:lnTo>
                      <a:pt x="1060" y="130"/>
                    </a:lnTo>
                    <a:lnTo>
                      <a:pt x="1092" y="121"/>
                    </a:lnTo>
                    <a:lnTo>
                      <a:pt x="1124" y="112"/>
                    </a:lnTo>
                    <a:lnTo>
                      <a:pt x="1156" y="103"/>
                    </a:lnTo>
                    <a:lnTo>
                      <a:pt x="1188" y="95"/>
                    </a:lnTo>
                    <a:lnTo>
                      <a:pt x="1220" y="87"/>
                    </a:lnTo>
                    <a:lnTo>
                      <a:pt x="1252" y="78"/>
                    </a:lnTo>
                    <a:lnTo>
                      <a:pt x="1285" y="70"/>
                    </a:lnTo>
                    <a:lnTo>
                      <a:pt x="1317" y="63"/>
                    </a:lnTo>
                    <a:lnTo>
                      <a:pt x="1349" y="55"/>
                    </a:lnTo>
                    <a:lnTo>
                      <a:pt x="1381" y="47"/>
                    </a:lnTo>
                    <a:lnTo>
                      <a:pt x="1413" y="40"/>
                    </a:lnTo>
                    <a:lnTo>
                      <a:pt x="1445" y="33"/>
                    </a:lnTo>
                    <a:lnTo>
                      <a:pt x="1477" y="26"/>
                    </a:lnTo>
                    <a:lnTo>
                      <a:pt x="1509" y="19"/>
                    </a:lnTo>
                    <a:lnTo>
                      <a:pt x="1541" y="13"/>
                    </a:lnTo>
                    <a:lnTo>
                      <a:pt x="1574" y="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1" name="Freeform 289">
                <a:extLst>
                  <a:ext uri="{FF2B5EF4-FFF2-40B4-BE49-F238E27FC236}">
                    <a16:creationId xmlns:a16="http://schemas.microsoft.com/office/drawing/2014/main" id="{E2C78382-7D43-45EC-8BA2-8F32F6753077}"/>
                  </a:ext>
                </a:extLst>
              </p:cNvPr>
              <p:cNvSpPr>
                <a:spLocks/>
              </p:cNvSpPr>
              <p:nvPr/>
            </p:nvSpPr>
            <p:spPr bwMode="auto">
              <a:xfrm>
                <a:off x="2811" y="2736"/>
                <a:ext cx="1606" cy="561"/>
              </a:xfrm>
              <a:custGeom>
                <a:avLst/>
                <a:gdLst>
                  <a:gd name="T0" fmla="*/ 0 w 1606"/>
                  <a:gd name="T1" fmla="*/ 561 h 561"/>
                  <a:gd name="T2" fmla="*/ 32 w 1606"/>
                  <a:gd name="T3" fmla="*/ 552 h 561"/>
                  <a:gd name="T4" fmla="*/ 64 w 1606"/>
                  <a:gd name="T5" fmla="*/ 544 h 561"/>
                  <a:gd name="T6" fmla="*/ 96 w 1606"/>
                  <a:gd name="T7" fmla="*/ 534 h 561"/>
                  <a:gd name="T8" fmla="*/ 128 w 1606"/>
                  <a:gd name="T9" fmla="*/ 524 h 561"/>
                  <a:gd name="T10" fmla="*/ 161 w 1606"/>
                  <a:gd name="T11" fmla="*/ 514 h 561"/>
                  <a:gd name="T12" fmla="*/ 193 w 1606"/>
                  <a:gd name="T13" fmla="*/ 503 h 561"/>
                  <a:gd name="T14" fmla="*/ 225 w 1606"/>
                  <a:gd name="T15" fmla="*/ 492 h 561"/>
                  <a:gd name="T16" fmla="*/ 257 w 1606"/>
                  <a:gd name="T17" fmla="*/ 480 h 561"/>
                  <a:gd name="T18" fmla="*/ 289 w 1606"/>
                  <a:gd name="T19" fmla="*/ 468 h 561"/>
                  <a:gd name="T20" fmla="*/ 321 w 1606"/>
                  <a:gd name="T21" fmla="*/ 456 h 561"/>
                  <a:gd name="T22" fmla="*/ 353 w 1606"/>
                  <a:gd name="T23" fmla="*/ 443 h 561"/>
                  <a:gd name="T24" fmla="*/ 385 w 1606"/>
                  <a:gd name="T25" fmla="*/ 430 h 561"/>
                  <a:gd name="T26" fmla="*/ 417 w 1606"/>
                  <a:gd name="T27" fmla="*/ 416 h 561"/>
                  <a:gd name="T28" fmla="*/ 450 w 1606"/>
                  <a:gd name="T29" fmla="*/ 402 h 561"/>
                  <a:gd name="T30" fmla="*/ 482 w 1606"/>
                  <a:gd name="T31" fmla="*/ 388 h 561"/>
                  <a:gd name="T32" fmla="*/ 514 w 1606"/>
                  <a:gd name="T33" fmla="*/ 374 h 561"/>
                  <a:gd name="T34" fmla="*/ 546 w 1606"/>
                  <a:gd name="T35" fmla="*/ 359 h 561"/>
                  <a:gd name="T36" fmla="*/ 578 w 1606"/>
                  <a:gd name="T37" fmla="*/ 344 h 561"/>
                  <a:gd name="T38" fmla="*/ 610 w 1606"/>
                  <a:gd name="T39" fmla="*/ 330 h 561"/>
                  <a:gd name="T40" fmla="*/ 642 w 1606"/>
                  <a:gd name="T41" fmla="*/ 315 h 561"/>
                  <a:gd name="T42" fmla="*/ 674 w 1606"/>
                  <a:gd name="T43" fmla="*/ 300 h 561"/>
                  <a:gd name="T44" fmla="*/ 707 w 1606"/>
                  <a:gd name="T45" fmla="*/ 285 h 561"/>
                  <a:gd name="T46" fmla="*/ 739 w 1606"/>
                  <a:gd name="T47" fmla="*/ 270 h 561"/>
                  <a:gd name="T48" fmla="*/ 771 w 1606"/>
                  <a:gd name="T49" fmla="*/ 255 h 561"/>
                  <a:gd name="T50" fmla="*/ 803 w 1606"/>
                  <a:gd name="T51" fmla="*/ 241 h 561"/>
                  <a:gd name="T52" fmla="*/ 835 w 1606"/>
                  <a:gd name="T53" fmla="*/ 227 h 561"/>
                  <a:gd name="T54" fmla="*/ 867 w 1606"/>
                  <a:gd name="T55" fmla="*/ 212 h 561"/>
                  <a:gd name="T56" fmla="*/ 899 w 1606"/>
                  <a:gd name="T57" fmla="*/ 199 h 561"/>
                  <a:gd name="T58" fmla="*/ 931 w 1606"/>
                  <a:gd name="T59" fmla="*/ 185 h 561"/>
                  <a:gd name="T60" fmla="*/ 963 w 1606"/>
                  <a:gd name="T61" fmla="*/ 172 h 561"/>
                  <a:gd name="T62" fmla="*/ 996 w 1606"/>
                  <a:gd name="T63" fmla="*/ 160 h 561"/>
                  <a:gd name="T64" fmla="*/ 1028 w 1606"/>
                  <a:gd name="T65" fmla="*/ 148 h 561"/>
                  <a:gd name="T66" fmla="*/ 1060 w 1606"/>
                  <a:gd name="T67" fmla="*/ 136 h 561"/>
                  <a:gd name="T68" fmla="*/ 1092 w 1606"/>
                  <a:gd name="T69" fmla="*/ 124 h 561"/>
                  <a:gd name="T70" fmla="*/ 1124 w 1606"/>
                  <a:gd name="T71" fmla="*/ 113 h 561"/>
                  <a:gd name="T72" fmla="*/ 1156 w 1606"/>
                  <a:gd name="T73" fmla="*/ 103 h 561"/>
                  <a:gd name="T74" fmla="*/ 1188 w 1606"/>
                  <a:gd name="T75" fmla="*/ 93 h 561"/>
                  <a:gd name="T76" fmla="*/ 1220 w 1606"/>
                  <a:gd name="T77" fmla="*/ 83 h 561"/>
                  <a:gd name="T78" fmla="*/ 1252 w 1606"/>
                  <a:gd name="T79" fmla="*/ 74 h 561"/>
                  <a:gd name="T80" fmla="*/ 1285 w 1606"/>
                  <a:gd name="T81" fmla="*/ 65 h 561"/>
                  <a:gd name="T82" fmla="*/ 1317 w 1606"/>
                  <a:gd name="T83" fmla="*/ 57 h 561"/>
                  <a:gd name="T84" fmla="*/ 1349 w 1606"/>
                  <a:gd name="T85" fmla="*/ 49 h 561"/>
                  <a:gd name="T86" fmla="*/ 1381 w 1606"/>
                  <a:gd name="T87" fmla="*/ 41 h 561"/>
                  <a:gd name="T88" fmla="*/ 1413 w 1606"/>
                  <a:gd name="T89" fmla="*/ 34 h 561"/>
                  <a:gd name="T90" fmla="*/ 1445 w 1606"/>
                  <a:gd name="T91" fmla="*/ 28 h 561"/>
                  <a:gd name="T92" fmla="*/ 1477 w 1606"/>
                  <a:gd name="T93" fmla="*/ 22 h 561"/>
                  <a:gd name="T94" fmla="*/ 1509 w 1606"/>
                  <a:gd name="T95" fmla="*/ 16 h 561"/>
                  <a:gd name="T96" fmla="*/ 1541 w 1606"/>
                  <a:gd name="T97" fmla="*/ 10 h 561"/>
                  <a:gd name="T98" fmla="*/ 1574 w 1606"/>
                  <a:gd name="T99" fmla="*/ 5 h 561"/>
                  <a:gd name="T100" fmla="*/ 1606 w 1606"/>
                  <a:gd name="T101"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61">
                    <a:moveTo>
                      <a:pt x="0" y="561"/>
                    </a:moveTo>
                    <a:lnTo>
                      <a:pt x="32" y="552"/>
                    </a:lnTo>
                    <a:lnTo>
                      <a:pt x="64" y="544"/>
                    </a:lnTo>
                    <a:lnTo>
                      <a:pt x="96" y="534"/>
                    </a:lnTo>
                    <a:lnTo>
                      <a:pt x="128" y="524"/>
                    </a:lnTo>
                    <a:lnTo>
                      <a:pt x="161" y="514"/>
                    </a:lnTo>
                    <a:lnTo>
                      <a:pt x="193" y="503"/>
                    </a:lnTo>
                    <a:lnTo>
                      <a:pt x="225" y="492"/>
                    </a:lnTo>
                    <a:lnTo>
                      <a:pt x="257" y="480"/>
                    </a:lnTo>
                    <a:lnTo>
                      <a:pt x="289" y="468"/>
                    </a:lnTo>
                    <a:lnTo>
                      <a:pt x="321" y="456"/>
                    </a:lnTo>
                    <a:lnTo>
                      <a:pt x="353" y="443"/>
                    </a:lnTo>
                    <a:lnTo>
                      <a:pt x="385" y="430"/>
                    </a:lnTo>
                    <a:lnTo>
                      <a:pt x="417" y="416"/>
                    </a:lnTo>
                    <a:lnTo>
                      <a:pt x="450" y="402"/>
                    </a:lnTo>
                    <a:lnTo>
                      <a:pt x="482" y="388"/>
                    </a:lnTo>
                    <a:lnTo>
                      <a:pt x="514" y="374"/>
                    </a:lnTo>
                    <a:lnTo>
                      <a:pt x="546" y="359"/>
                    </a:lnTo>
                    <a:lnTo>
                      <a:pt x="578" y="344"/>
                    </a:lnTo>
                    <a:lnTo>
                      <a:pt x="610" y="330"/>
                    </a:lnTo>
                    <a:lnTo>
                      <a:pt x="642" y="315"/>
                    </a:lnTo>
                    <a:lnTo>
                      <a:pt x="674" y="300"/>
                    </a:lnTo>
                    <a:lnTo>
                      <a:pt x="707" y="285"/>
                    </a:lnTo>
                    <a:lnTo>
                      <a:pt x="739" y="270"/>
                    </a:lnTo>
                    <a:lnTo>
                      <a:pt x="771" y="255"/>
                    </a:lnTo>
                    <a:lnTo>
                      <a:pt x="803" y="241"/>
                    </a:lnTo>
                    <a:lnTo>
                      <a:pt x="835" y="227"/>
                    </a:lnTo>
                    <a:lnTo>
                      <a:pt x="867" y="212"/>
                    </a:lnTo>
                    <a:lnTo>
                      <a:pt x="899" y="199"/>
                    </a:lnTo>
                    <a:lnTo>
                      <a:pt x="931" y="185"/>
                    </a:lnTo>
                    <a:lnTo>
                      <a:pt x="963" y="172"/>
                    </a:lnTo>
                    <a:lnTo>
                      <a:pt x="996" y="160"/>
                    </a:lnTo>
                    <a:lnTo>
                      <a:pt x="1028" y="148"/>
                    </a:lnTo>
                    <a:lnTo>
                      <a:pt x="1060" y="136"/>
                    </a:lnTo>
                    <a:lnTo>
                      <a:pt x="1092" y="124"/>
                    </a:lnTo>
                    <a:lnTo>
                      <a:pt x="1124" y="113"/>
                    </a:lnTo>
                    <a:lnTo>
                      <a:pt x="1156" y="103"/>
                    </a:lnTo>
                    <a:lnTo>
                      <a:pt x="1188" y="93"/>
                    </a:lnTo>
                    <a:lnTo>
                      <a:pt x="1220" y="83"/>
                    </a:lnTo>
                    <a:lnTo>
                      <a:pt x="1252" y="74"/>
                    </a:lnTo>
                    <a:lnTo>
                      <a:pt x="1285" y="65"/>
                    </a:lnTo>
                    <a:lnTo>
                      <a:pt x="1317" y="57"/>
                    </a:lnTo>
                    <a:lnTo>
                      <a:pt x="1349" y="49"/>
                    </a:lnTo>
                    <a:lnTo>
                      <a:pt x="1381" y="41"/>
                    </a:lnTo>
                    <a:lnTo>
                      <a:pt x="1413" y="34"/>
                    </a:lnTo>
                    <a:lnTo>
                      <a:pt x="1445" y="28"/>
                    </a:lnTo>
                    <a:lnTo>
                      <a:pt x="1477" y="22"/>
                    </a:lnTo>
                    <a:lnTo>
                      <a:pt x="1509" y="16"/>
                    </a:lnTo>
                    <a:lnTo>
                      <a:pt x="1541" y="10"/>
                    </a:lnTo>
                    <a:lnTo>
                      <a:pt x="1574" y="5"/>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2" name="Freeform 290">
                <a:extLst>
                  <a:ext uri="{FF2B5EF4-FFF2-40B4-BE49-F238E27FC236}">
                    <a16:creationId xmlns:a16="http://schemas.microsoft.com/office/drawing/2014/main" id="{6A4FE286-64C2-712C-A5F2-88DCCE9DD69E}"/>
                  </a:ext>
                </a:extLst>
              </p:cNvPr>
              <p:cNvSpPr>
                <a:spLocks/>
              </p:cNvSpPr>
              <p:nvPr/>
            </p:nvSpPr>
            <p:spPr bwMode="auto">
              <a:xfrm>
                <a:off x="2811" y="2778"/>
                <a:ext cx="1606" cy="427"/>
              </a:xfrm>
              <a:custGeom>
                <a:avLst/>
                <a:gdLst>
                  <a:gd name="T0" fmla="*/ 0 w 1606"/>
                  <a:gd name="T1" fmla="*/ 427 h 427"/>
                  <a:gd name="T2" fmla="*/ 32 w 1606"/>
                  <a:gd name="T3" fmla="*/ 422 h 427"/>
                  <a:gd name="T4" fmla="*/ 64 w 1606"/>
                  <a:gd name="T5" fmla="*/ 416 h 427"/>
                  <a:gd name="T6" fmla="*/ 96 w 1606"/>
                  <a:gd name="T7" fmla="*/ 410 h 427"/>
                  <a:gd name="T8" fmla="*/ 128 w 1606"/>
                  <a:gd name="T9" fmla="*/ 403 h 427"/>
                  <a:gd name="T10" fmla="*/ 161 w 1606"/>
                  <a:gd name="T11" fmla="*/ 397 h 427"/>
                  <a:gd name="T12" fmla="*/ 193 w 1606"/>
                  <a:gd name="T13" fmla="*/ 390 h 427"/>
                  <a:gd name="T14" fmla="*/ 225 w 1606"/>
                  <a:gd name="T15" fmla="*/ 383 h 427"/>
                  <a:gd name="T16" fmla="*/ 257 w 1606"/>
                  <a:gd name="T17" fmla="*/ 376 h 427"/>
                  <a:gd name="T18" fmla="*/ 289 w 1606"/>
                  <a:gd name="T19" fmla="*/ 368 h 427"/>
                  <a:gd name="T20" fmla="*/ 321 w 1606"/>
                  <a:gd name="T21" fmla="*/ 360 h 427"/>
                  <a:gd name="T22" fmla="*/ 353 w 1606"/>
                  <a:gd name="T23" fmla="*/ 352 h 427"/>
                  <a:gd name="T24" fmla="*/ 385 w 1606"/>
                  <a:gd name="T25" fmla="*/ 344 h 427"/>
                  <a:gd name="T26" fmla="*/ 417 w 1606"/>
                  <a:gd name="T27" fmla="*/ 336 h 427"/>
                  <a:gd name="T28" fmla="*/ 450 w 1606"/>
                  <a:gd name="T29" fmla="*/ 327 h 427"/>
                  <a:gd name="T30" fmla="*/ 482 w 1606"/>
                  <a:gd name="T31" fmla="*/ 318 h 427"/>
                  <a:gd name="T32" fmla="*/ 514 w 1606"/>
                  <a:gd name="T33" fmla="*/ 309 h 427"/>
                  <a:gd name="T34" fmla="*/ 546 w 1606"/>
                  <a:gd name="T35" fmla="*/ 300 h 427"/>
                  <a:gd name="T36" fmla="*/ 578 w 1606"/>
                  <a:gd name="T37" fmla="*/ 291 h 427"/>
                  <a:gd name="T38" fmla="*/ 610 w 1606"/>
                  <a:gd name="T39" fmla="*/ 281 h 427"/>
                  <a:gd name="T40" fmla="*/ 642 w 1606"/>
                  <a:gd name="T41" fmla="*/ 272 h 427"/>
                  <a:gd name="T42" fmla="*/ 674 w 1606"/>
                  <a:gd name="T43" fmla="*/ 262 h 427"/>
                  <a:gd name="T44" fmla="*/ 707 w 1606"/>
                  <a:gd name="T45" fmla="*/ 252 h 427"/>
                  <a:gd name="T46" fmla="*/ 739 w 1606"/>
                  <a:gd name="T47" fmla="*/ 242 h 427"/>
                  <a:gd name="T48" fmla="*/ 771 w 1606"/>
                  <a:gd name="T49" fmla="*/ 232 h 427"/>
                  <a:gd name="T50" fmla="*/ 803 w 1606"/>
                  <a:gd name="T51" fmla="*/ 222 h 427"/>
                  <a:gd name="T52" fmla="*/ 835 w 1606"/>
                  <a:gd name="T53" fmla="*/ 211 h 427"/>
                  <a:gd name="T54" fmla="*/ 867 w 1606"/>
                  <a:gd name="T55" fmla="*/ 201 h 427"/>
                  <a:gd name="T56" fmla="*/ 899 w 1606"/>
                  <a:gd name="T57" fmla="*/ 191 h 427"/>
                  <a:gd name="T58" fmla="*/ 931 w 1606"/>
                  <a:gd name="T59" fmla="*/ 181 h 427"/>
                  <a:gd name="T60" fmla="*/ 963 w 1606"/>
                  <a:gd name="T61" fmla="*/ 171 h 427"/>
                  <a:gd name="T62" fmla="*/ 996 w 1606"/>
                  <a:gd name="T63" fmla="*/ 161 h 427"/>
                  <a:gd name="T64" fmla="*/ 1028 w 1606"/>
                  <a:gd name="T65" fmla="*/ 151 h 427"/>
                  <a:gd name="T66" fmla="*/ 1060 w 1606"/>
                  <a:gd name="T67" fmla="*/ 141 h 427"/>
                  <a:gd name="T68" fmla="*/ 1092 w 1606"/>
                  <a:gd name="T69" fmla="*/ 131 h 427"/>
                  <a:gd name="T70" fmla="*/ 1124 w 1606"/>
                  <a:gd name="T71" fmla="*/ 122 h 427"/>
                  <a:gd name="T72" fmla="*/ 1156 w 1606"/>
                  <a:gd name="T73" fmla="*/ 112 h 427"/>
                  <a:gd name="T74" fmla="*/ 1188 w 1606"/>
                  <a:gd name="T75" fmla="*/ 103 h 427"/>
                  <a:gd name="T76" fmla="*/ 1220 w 1606"/>
                  <a:gd name="T77" fmla="*/ 93 h 427"/>
                  <a:gd name="T78" fmla="*/ 1252 w 1606"/>
                  <a:gd name="T79" fmla="*/ 84 h 427"/>
                  <a:gd name="T80" fmla="*/ 1285 w 1606"/>
                  <a:gd name="T81" fmla="*/ 76 h 427"/>
                  <a:gd name="T82" fmla="*/ 1317 w 1606"/>
                  <a:gd name="T83" fmla="*/ 67 h 427"/>
                  <a:gd name="T84" fmla="*/ 1349 w 1606"/>
                  <a:gd name="T85" fmla="*/ 59 h 427"/>
                  <a:gd name="T86" fmla="*/ 1381 w 1606"/>
                  <a:gd name="T87" fmla="*/ 50 h 427"/>
                  <a:gd name="T88" fmla="*/ 1413 w 1606"/>
                  <a:gd name="T89" fmla="*/ 43 h 427"/>
                  <a:gd name="T90" fmla="*/ 1445 w 1606"/>
                  <a:gd name="T91" fmla="*/ 35 h 427"/>
                  <a:gd name="T92" fmla="*/ 1477 w 1606"/>
                  <a:gd name="T93" fmla="*/ 27 h 427"/>
                  <a:gd name="T94" fmla="*/ 1509 w 1606"/>
                  <a:gd name="T95" fmla="*/ 20 h 427"/>
                  <a:gd name="T96" fmla="*/ 1541 w 1606"/>
                  <a:gd name="T97" fmla="*/ 13 h 427"/>
                  <a:gd name="T98" fmla="*/ 1574 w 1606"/>
                  <a:gd name="T99" fmla="*/ 6 h 427"/>
                  <a:gd name="T100" fmla="*/ 1606 w 1606"/>
                  <a:gd name="T101"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427">
                    <a:moveTo>
                      <a:pt x="0" y="427"/>
                    </a:moveTo>
                    <a:lnTo>
                      <a:pt x="32" y="422"/>
                    </a:lnTo>
                    <a:lnTo>
                      <a:pt x="64" y="416"/>
                    </a:lnTo>
                    <a:lnTo>
                      <a:pt x="96" y="410"/>
                    </a:lnTo>
                    <a:lnTo>
                      <a:pt x="128" y="403"/>
                    </a:lnTo>
                    <a:lnTo>
                      <a:pt x="161" y="397"/>
                    </a:lnTo>
                    <a:lnTo>
                      <a:pt x="193" y="390"/>
                    </a:lnTo>
                    <a:lnTo>
                      <a:pt x="225" y="383"/>
                    </a:lnTo>
                    <a:lnTo>
                      <a:pt x="257" y="376"/>
                    </a:lnTo>
                    <a:lnTo>
                      <a:pt x="289" y="368"/>
                    </a:lnTo>
                    <a:lnTo>
                      <a:pt x="321" y="360"/>
                    </a:lnTo>
                    <a:lnTo>
                      <a:pt x="353" y="352"/>
                    </a:lnTo>
                    <a:lnTo>
                      <a:pt x="385" y="344"/>
                    </a:lnTo>
                    <a:lnTo>
                      <a:pt x="417" y="336"/>
                    </a:lnTo>
                    <a:lnTo>
                      <a:pt x="450" y="327"/>
                    </a:lnTo>
                    <a:lnTo>
                      <a:pt x="482" y="318"/>
                    </a:lnTo>
                    <a:lnTo>
                      <a:pt x="514" y="309"/>
                    </a:lnTo>
                    <a:lnTo>
                      <a:pt x="546" y="300"/>
                    </a:lnTo>
                    <a:lnTo>
                      <a:pt x="578" y="291"/>
                    </a:lnTo>
                    <a:lnTo>
                      <a:pt x="610" y="281"/>
                    </a:lnTo>
                    <a:lnTo>
                      <a:pt x="642" y="272"/>
                    </a:lnTo>
                    <a:lnTo>
                      <a:pt x="674" y="262"/>
                    </a:lnTo>
                    <a:lnTo>
                      <a:pt x="707" y="252"/>
                    </a:lnTo>
                    <a:lnTo>
                      <a:pt x="739" y="242"/>
                    </a:lnTo>
                    <a:lnTo>
                      <a:pt x="771" y="232"/>
                    </a:lnTo>
                    <a:lnTo>
                      <a:pt x="803" y="222"/>
                    </a:lnTo>
                    <a:lnTo>
                      <a:pt x="835" y="211"/>
                    </a:lnTo>
                    <a:lnTo>
                      <a:pt x="867" y="201"/>
                    </a:lnTo>
                    <a:lnTo>
                      <a:pt x="899" y="191"/>
                    </a:lnTo>
                    <a:lnTo>
                      <a:pt x="931" y="181"/>
                    </a:lnTo>
                    <a:lnTo>
                      <a:pt x="963" y="171"/>
                    </a:lnTo>
                    <a:lnTo>
                      <a:pt x="996" y="161"/>
                    </a:lnTo>
                    <a:lnTo>
                      <a:pt x="1028" y="151"/>
                    </a:lnTo>
                    <a:lnTo>
                      <a:pt x="1060" y="141"/>
                    </a:lnTo>
                    <a:lnTo>
                      <a:pt x="1092" y="131"/>
                    </a:lnTo>
                    <a:lnTo>
                      <a:pt x="1124" y="122"/>
                    </a:lnTo>
                    <a:lnTo>
                      <a:pt x="1156" y="112"/>
                    </a:lnTo>
                    <a:lnTo>
                      <a:pt x="1188" y="103"/>
                    </a:lnTo>
                    <a:lnTo>
                      <a:pt x="1220" y="93"/>
                    </a:lnTo>
                    <a:lnTo>
                      <a:pt x="1252" y="84"/>
                    </a:lnTo>
                    <a:lnTo>
                      <a:pt x="1285" y="76"/>
                    </a:lnTo>
                    <a:lnTo>
                      <a:pt x="1317" y="67"/>
                    </a:lnTo>
                    <a:lnTo>
                      <a:pt x="1349" y="59"/>
                    </a:lnTo>
                    <a:lnTo>
                      <a:pt x="1381" y="50"/>
                    </a:lnTo>
                    <a:lnTo>
                      <a:pt x="1413" y="43"/>
                    </a:lnTo>
                    <a:lnTo>
                      <a:pt x="1445" y="35"/>
                    </a:lnTo>
                    <a:lnTo>
                      <a:pt x="1477" y="27"/>
                    </a:lnTo>
                    <a:lnTo>
                      <a:pt x="1509" y="20"/>
                    </a:lnTo>
                    <a:lnTo>
                      <a:pt x="1541" y="13"/>
                    </a:lnTo>
                    <a:lnTo>
                      <a:pt x="1574" y="6"/>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3" name="Freeform 291">
                <a:extLst>
                  <a:ext uri="{FF2B5EF4-FFF2-40B4-BE49-F238E27FC236}">
                    <a16:creationId xmlns:a16="http://schemas.microsoft.com/office/drawing/2014/main" id="{DA040DEE-B49E-9114-2A28-44D3778E3CFB}"/>
                  </a:ext>
                </a:extLst>
              </p:cNvPr>
              <p:cNvSpPr>
                <a:spLocks/>
              </p:cNvSpPr>
              <p:nvPr/>
            </p:nvSpPr>
            <p:spPr bwMode="auto">
              <a:xfrm>
                <a:off x="2811" y="2730"/>
                <a:ext cx="1606" cy="523"/>
              </a:xfrm>
              <a:custGeom>
                <a:avLst/>
                <a:gdLst>
                  <a:gd name="T0" fmla="*/ 0 w 1606"/>
                  <a:gd name="T1" fmla="*/ 523 h 523"/>
                  <a:gd name="T2" fmla="*/ 32 w 1606"/>
                  <a:gd name="T3" fmla="*/ 514 h 523"/>
                  <a:gd name="T4" fmla="*/ 64 w 1606"/>
                  <a:gd name="T5" fmla="*/ 504 h 523"/>
                  <a:gd name="T6" fmla="*/ 96 w 1606"/>
                  <a:gd name="T7" fmla="*/ 495 h 523"/>
                  <a:gd name="T8" fmla="*/ 128 w 1606"/>
                  <a:gd name="T9" fmla="*/ 486 h 523"/>
                  <a:gd name="T10" fmla="*/ 161 w 1606"/>
                  <a:gd name="T11" fmla="*/ 476 h 523"/>
                  <a:gd name="T12" fmla="*/ 193 w 1606"/>
                  <a:gd name="T13" fmla="*/ 466 h 523"/>
                  <a:gd name="T14" fmla="*/ 225 w 1606"/>
                  <a:gd name="T15" fmla="*/ 457 h 523"/>
                  <a:gd name="T16" fmla="*/ 257 w 1606"/>
                  <a:gd name="T17" fmla="*/ 447 h 523"/>
                  <a:gd name="T18" fmla="*/ 289 w 1606"/>
                  <a:gd name="T19" fmla="*/ 437 h 523"/>
                  <a:gd name="T20" fmla="*/ 321 w 1606"/>
                  <a:gd name="T21" fmla="*/ 426 h 523"/>
                  <a:gd name="T22" fmla="*/ 353 w 1606"/>
                  <a:gd name="T23" fmla="*/ 416 h 523"/>
                  <a:gd name="T24" fmla="*/ 385 w 1606"/>
                  <a:gd name="T25" fmla="*/ 406 h 523"/>
                  <a:gd name="T26" fmla="*/ 417 w 1606"/>
                  <a:gd name="T27" fmla="*/ 396 h 523"/>
                  <a:gd name="T28" fmla="*/ 450 w 1606"/>
                  <a:gd name="T29" fmla="*/ 386 h 523"/>
                  <a:gd name="T30" fmla="*/ 482 w 1606"/>
                  <a:gd name="T31" fmla="*/ 375 h 523"/>
                  <a:gd name="T32" fmla="*/ 514 w 1606"/>
                  <a:gd name="T33" fmla="*/ 364 h 523"/>
                  <a:gd name="T34" fmla="*/ 546 w 1606"/>
                  <a:gd name="T35" fmla="*/ 354 h 523"/>
                  <a:gd name="T36" fmla="*/ 578 w 1606"/>
                  <a:gd name="T37" fmla="*/ 343 h 523"/>
                  <a:gd name="T38" fmla="*/ 610 w 1606"/>
                  <a:gd name="T39" fmla="*/ 332 h 523"/>
                  <a:gd name="T40" fmla="*/ 642 w 1606"/>
                  <a:gd name="T41" fmla="*/ 322 h 523"/>
                  <a:gd name="T42" fmla="*/ 674 w 1606"/>
                  <a:gd name="T43" fmla="*/ 311 h 523"/>
                  <a:gd name="T44" fmla="*/ 707 w 1606"/>
                  <a:gd name="T45" fmla="*/ 300 h 523"/>
                  <a:gd name="T46" fmla="*/ 739 w 1606"/>
                  <a:gd name="T47" fmla="*/ 289 h 523"/>
                  <a:gd name="T48" fmla="*/ 771 w 1606"/>
                  <a:gd name="T49" fmla="*/ 278 h 523"/>
                  <a:gd name="T50" fmla="*/ 803 w 1606"/>
                  <a:gd name="T51" fmla="*/ 267 h 523"/>
                  <a:gd name="T52" fmla="*/ 835 w 1606"/>
                  <a:gd name="T53" fmla="*/ 256 h 523"/>
                  <a:gd name="T54" fmla="*/ 867 w 1606"/>
                  <a:gd name="T55" fmla="*/ 245 h 523"/>
                  <a:gd name="T56" fmla="*/ 899 w 1606"/>
                  <a:gd name="T57" fmla="*/ 234 h 523"/>
                  <a:gd name="T58" fmla="*/ 931 w 1606"/>
                  <a:gd name="T59" fmla="*/ 223 h 523"/>
                  <a:gd name="T60" fmla="*/ 963 w 1606"/>
                  <a:gd name="T61" fmla="*/ 212 h 523"/>
                  <a:gd name="T62" fmla="*/ 996 w 1606"/>
                  <a:gd name="T63" fmla="*/ 201 h 523"/>
                  <a:gd name="T64" fmla="*/ 1028 w 1606"/>
                  <a:gd name="T65" fmla="*/ 190 h 523"/>
                  <a:gd name="T66" fmla="*/ 1060 w 1606"/>
                  <a:gd name="T67" fmla="*/ 179 h 523"/>
                  <a:gd name="T68" fmla="*/ 1092 w 1606"/>
                  <a:gd name="T69" fmla="*/ 168 h 523"/>
                  <a:gd name="T70" fmla="*/ 1124 w 1606"/>
                  <a:gd name="T71" fmla="*/ 157 h 523"/>
                  <a:gd name="T72" fmla="*/ 1156 w 1606"/>
                  <a:gd name="T73" fmla="*/ 146 h 523"/>
                  <a:gd name="T74" fmla="*/ 1188 w 1606"/>
                  <a:gd name="T75" fmla="*/ 135 h 523"/>
                  <a:gd name="T76" fmla="*/ 1220 w 1606"/>
                  <a:gd name="T77" fmla="*/ 124 h 523"/>
                  <a:gd name="T78" fmla="*/ 1252 w 1606"/>
                  <a:gd name="T79" fmla="*/ 114 h 523"/>
                  <a:gd name="T80" fmla="*/ 1285 w 1606"/>
                  <a:gd name="T81" fmla="*/ 103 h 523"/>
                  <a:gd name="T82" fmla="*/ 1317 w 1606"/>
                  <a:gd name="T83" fmla="*/ 92 h 523"/>
                  <a:gd name="T84" fmla="*/ 1349 w 1606"/>
                  <a:gd name="T85" fmla="*/ 82 h 523"/>
                  <a:gd name="T86" fmla="*/ 1381 w 1606"/>
                  <a:gd name="T87" fmla="*/ 71 h 523"/>
                  <a:gd name="T88" fmla="*/ 1413 w 1606"/>
                  <a:gd name="T89" fmla="*/ 61 h 523"/>
                  <a:gd name="T90" fmla="*/ 1445 w 1606"/>
                  <a:gd name="T91" fmla="*/ 50 h 523"/>
                  <a:gd name="T92" fmla="*/ 1477 w 1606"/>
                  <a:gd name="T93" fmla="*/ 40 h 523"/>
                  <a:gd name="T94" fmla="*/ 1509 w 1606"/>
                  <a:gd name="T95" fmla="*/ 30 h 523"/>
                  <a:gd name="T96" fmla="*/ 1541 w 1606"/>
                  <a:gd name="T97" fmla="*/ 20 h 523"/>
                  <a:gd name="T98" fmla="*/ 1574 w 1606"/>
                  <a:gd name="T99" fmla="*/ 10 h 523"/>
                  <a:gd name="T100" fmla="*/ 1606 w 1606"/>
                  <a:gd name="T101"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23">
                    <a:moveTo>
                      <a:pt x="0" y="523"/>
                    </a:moveTo>
                    <a:lnTo>
                      <a:pt x="32" y="514"/>
                    </a:lnTo>
                    <a:lnTo>
                      <a:pt x="64" y="504"/>
                    </a:lnTo>
                    <a:lnTo>
                      <a:pt x="96" y="495"/>
                    </a:lnTo>
                    <a:lnTo>
                      <a:pt x="128" y="486"/>
                    </a:lnTo>
                    <a:lnTo>
                      <a:pt x="161" y="476"/>
                    </a:lnTo>
                    <a:lnTo>
                      <a:pt x="193" y="466"/>
                    </a:lnTo>
                    <a:lnTo>
                      <a:pt x="225" y="457"/>
                    </a:lnTo>
                    <a:lnTo>
                      <a:pt x="257" y="447"/>
                    </a:lnTo>
                    <a:lnTo>
                      <a:pt x="289" y="437"/>
                    </a:lnTo>
                    <a:lnTo>
                      <a:pt x="321" y="426"/>
                    </a:lnTo>
                    <a:lnTo>
                      <a:pt x="353" y="416"/>
                    </a:lnTo>
                    <a:lnTo>
                      <a:pt x="385" y="406"/>
                    </a:lnTo>
                    <a:lnTo>
                      <a:pt x="417" y="396"/>
                    </a:lnTo>
                    <a:lnTo>
                      <a:pt x="450" y="386"/>
                    </a:lnTo>
                    <a:lnTo>
                      <a:pt x="482" y="375"/>
                    </a:lnTo>
                    <a:lnTo>
                      <a:pt x="514" y="364"/>
                    </a:lnTo>
                    <a:lnTo>
                      <a:pt x="546" y="354"/>
                    </a:lnTo>
                    <a:lnTo>
                      <a:pt x="578" y="343"/>
                    </a:lnTo>
                    <a:lnTo>
                      <a:pt x="610" y="332"/>
                    </a:lnTo>
                    <a:lnTo>
                      <a:pt x="642" y="322"/>
                    </a:lnTo>
                    <a:lnTo>
                      <a:pt x="674" y="311"/>
                    </a:lnTo>
                    <a:lnTo>
                      <a:pt x="707" y="300"/>
                    </a:lnTo>
                    <a:lnTo>
                      <a:pt x="739" y="289"/>
                    </a:lnTo>
                    <a:lnTo>
                      <a:pt x="771" y="278"/>
                    </a:lnTo>
                    <a:lnTo>
                      <a:pt x="803" y="267"/>
                    </a:lnTo>
                    <a:lnTo>
                      <a:pt x="835" y="256"/>
                    </a:lnTo>
                    <a:lnTo>
                      <a:pt x="867" y="245"/>
                    </a:lnTo>
                    <a:lnTo>
                      <a:pt x="899" y="234"/>
                    </a:lnTo>
                    <a:lnTo>
                      <a:pt x="931" y="223"/>
                    </a:lnTo>
                    <a:lnTo>
                      <a:pt x="963" y="212"/>
                    </a:lnTo>
                    <a:lnTo>
                      <a:pt x="996" y="201"/>
                    </a:lnTo>
                    <a:lnTo>
                      <a:pt x="1028" y="190"/>
                    </a:lnTo>
                    <a:lnTo>
                      <a:pt x="1060" y="179"/>
                    </a:lnTo>
                    <a:lnTo>
                      <a:pt x="1092" y="168"/>
                    </a:lnTo>
                    <a:lnTo>
                      <a:pt x="1124" y="157"/>
                    </a:lnTo>
                    <a:lnTo>
                      <a:pt x="1156" y="146"/>
                    </a:lnTo>
                    <a:lnTo>
                      <a:pt x="1188" y="135"/>
                    </a:lnTo>
                    <a:lnTo>
                      <a:pt x="1220" y="124"/>
                    </a:lnTo>
                    <a:lnTo>
                      <a:pt x="1252" y="114"/>
                    </a:lnTo>
                    <a:lnTo>
                      <a:pt x="1285" y="103"/>
                    </a:lnTo>
                    <a:lnTo>
                      <a:pt x="1317" y="92"/>
                    </a:lnTo>
                    <a:lnTo>
                      <a:pt x="1349" y="82"/>
                    </a:lnTo>
                    <a:lnTo>
                      <a:pt x="1381" y="71"/>
                    </a:lnTo>
                    <a:lnTo>
                      <a:pt x="1413" y="61"/>
                    </a:lnTo>
                    <a:lnTo>
                      <a:pt x="1445" y="50"/>
                    </a:lnTo>
                    <a:lnTo>
                      <a:pt x="1477" y="40"/>
                    </a:lnTo>
                    <a:lnTo>
                      <a:pt x="1509" y="30"/>
                    </a:lnTo>
                    <a:lnTo>
                      <a:pt x="1541" y="20"/>
                    </a:lnTo>
                    <a:lnTo>
                      <a:pt x="1574" y="10"/>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4" name="Freeform 292">
                <a:extLst>
                  <a:ext uri="{FF2B5EF4-FFF2-40B4-BE49-F238E27FC236}">
                    <a16:creationId xmlns:a16="http://schemas.microsoft.com/office/drawing/2014/main" id="{D56922BB-613A-E644-3CA0-76E3B823C501}"/>
                  </a:ext>
                </a:extLst>
              </p:cNvPr>
              <p:cNvSpPr>
                <a:spLocks/>
              </p:cNvSpPr>
              <p:nvPr/>
            </p:nvSpPr>
            <p:spPr bwMode="auto">
              <a:xfrm>
                <a:off x="2811" y="2652"/>
                <a:ext cx="1606" cy="701"/>
              </a:xfrm>
              <a:custGeom>
                <a:avLst/>
                <a:gdLst>
                  <a:gd name="T0" fmla="*/ 0 w 1606"/>
                  <a:gd name="T1" fmla="*/ 701 h 701"/>
                  <a:gd name="T2" fmla="*/ 32 w 1606"/>
                  <a:gd name="T3" fmla="*/ 692 h 701"/>
                  <a:gd name="T4" fmla="*/ 64 w 1606"/>
                  <a:gd name="T5" fmla="*/ 683 h 701"/>
                  <a:gd name="T6" fmla="*/ 96 w 1606"/>
                  <a:gd name="T7" fmla="*/ 673 h 701"/>
                  <a:gd name="T8" fmla="*/ 128 w 1606"/>
                  <a:gd name="T9" fmla="*/ 663 h 701"/>
                  <a:gd name="T10" fmla="*/ 161 w 1606"/>
                  <a:gd name="T11" fmla="*/ 652 h 701"/>
                  <a:gd name="T12" fmla="*/ 193 w 1606"/>
                  <a:gd name="T13" fmla="*/ 641 h 701"/>
                  <a:gd name="T14" fmla="*/ 225 w 1606"/>
                  <a:gd name="T15" fmla="*/ 629 h 701"/>
                  <a:gd name="T16" fmla="*/ 257 w 1606"/>
                  <a:gd name="T17" fmla="*/ 617 h 701"/>
                  <a:gd name="T18" fmla="*/ 289 w 1606"/>
                  <a:gd name="T19" fmla="*/ 603 h 701"/>
                  <a:gd name="T20" fmla="*/ 321 w 1606"/>
                  <a:gd name="T21" fmla="*/ 590 h 701"/>
                  <a:gd name="T22" fmla="*/ 353 w 1606"/>
                  <a:gd name="T23" fmla="*/ 576 h 701"/>
                  <a:gd name="T24" fmla="*/ 385 w 1606"/>
                  <a:gd name="T25" fmla="*/ 561 h 701"/>
                  <a:gd name="T26" fmla="*/ 417 w 1606"/>
                  <a:gd name="T27" fmla="*/ 546 h 701"/>
                  <a:gd name="T28" fmla="*/ 450 w 1606"/>
                  <a:gd name="T29" fmla="*/ 531 h 701"/>
                  <a:gd name="T30" fmla="*/ 482 w 1606"/>
                  <a:gd name="T31" fmla="*/ 515 h 701"/>
                  <a:gd name="T32" fmla="*/ 514 w 1606"/>
                  <a:gd name="T33" fmla="*/ 498 h 701"/>
                  <a:gd name="T34" fmla="*/ 546 w 1606"/>
                  <a:gd name="T35" fmla="*/ 481 h 701"/>
                  <a:gd name="T36" fmla="*/ 578 w 1606"/>
                  <a:gd name="T37" fmla="*/ 464 h 701"/>
                  <a:gd name="T38" fmla="*/ 610 w 1606"/>
                  <a:gd name="T39" fmla="*/ 446 h 701"/>
                  <a:gd name="T40" fmla="*/ 642 w 1606"/>
                  <a:gd name="T41" fmla="*/ 429 h 701"/>
                  <a:gd name="T42" fmla="*/ 674 w 1606"/>
                  <a:gd name="T43" fmla="*/ 411 h 701"/>
                  <a:gd name="T44" fmla="*/ 707 w 1606"/>
                  <a:gd name="T45" fmla="*/ 393 h 701"/>
                  <a:gd name="T46" fmla="*/ 739 w 1606"/>
                  <a:gd name="T47" fmla="*/ 375 h 701"/>
                  <a:gd name="T48" fmla="*/ 771 w 1606"/>
                  <a:gd name="T49" fmla="*/ 356 h 701"/>
                  <a:gd name="T50" fmla="*/ 803 w 1606"/>
                  <a:gd name="T51" fmla="*/ 338 h 701"/>
                  <a:gd name="T52" fmla="*/ 835 w 1606"/>
                  <a:gd name="T53" fmla="*/ 320 h 701"/>
                  <a:gd name="T54" fmla="*/ 867 w 1606"/>
                  <a:gd name="T55" fmla="*/ 302 h 701"/>
                  <a:gd name="T56" fmla="*/ 899 w 1606"/>
                  <a:gd name="T57" fmla="*/ 284 h 701"/>
                  <a:gd name="T58" fmla="*/ 931 w 1606"/>
                  <a:gd name="T59" fmla="*/ 267 h 701"/>
                  <a:gd name="T60" fmla="*/ 963 w 1606"/>
                  <a:gd name="T61" fmla="*/ 249 h 701"/>
                  <a:gd name="T62" fmla="*/ 996 w 1606"/>
                  <a:gd name="T63" fmla="*/ 232 h 701"/>
                  <a:gd name="T64" fmla="*/ 1028 w 1606"/>
                  <a:gd name="T65" fmla="*/ 215 h 701"/>
                  <a:gd name="T66" fmla="*/ 1060 w 1606"/>
                  <a:gd name="T67" fmla="*/ 199 h 701"/>
                  <a:gd name="T68" fmla="*/ 1092 w 1606"/>
                  <a:gd name="T69" fmla="*/ 183 h 701"/>
                  <a:gd name="T70" fmla="*/ 1124 w 1606"/>
                  <a:gd name="T71" fmla="*/ 168 h 701"/>
                  <a:gd name="T72" fmla="*/ 1156 w 1606"/>
                  <a:gd name="T73" fmla="*/ 153 h 701"/>
                  <a:gd name="T74" fmla="*/ 1188 w 1606"/>
                  <a:gd name="T75" fmla="*/ 138 h 701"/>
                  <a:gd name="T76" fmla="*/ 1220 w 1606"/>
                  <a:gd name="T77" fmla="*/ 125 h 701"/>
                  <a:gd name="T78" fmla="*/ 1252 w 1606"/>
                  <a:gd name="T79" fmla="*/ 111 h 701"/>
                  <a:gd name="T80" fmla="*/ 1285 w 1606"/>
                  <a:gd name="T81" fmla="*/ 99 h 701"/>
                  <a:gd name="T82" fmla="*/ 1317 w 1606"/>
                  <a:gd name="T83" fmla="*/ 86 h 701"/>
                  <a:gd name="T84" fmla="*/ 1349 w 1606"/>
                  <a:gd name="T85" fmla="*/ 75 h 701"/>
                  <a:gd name="T86" fmla="*/ 1381 w 1606"/>
                  <a:gd name="T87" fmla="*/ 63 h 701"/>
                  <a:gd name="T88" fmla="*/ 1413 w 1606"/>
                  <a:gd name="T89" fmla="*/ 53 h 701"/>
                  <a:gd name="T90" fmla="*/ 1445 w 1606"/>
                  <a:gd name="T91" fmla="*/ 43 h 701"/>
                  <a:gd name="T92" fmla="*/ 1477 w 1606"/>
                  <a:gd name="T93" fmla="*/ 33 h 701"/>
                  <a:gd name="T94" fmla="*/ 1509 w 1606"/>
                  <a:gd name="T95" fmla="*/ 24 h 701"/>
                  <a:gd name="T96" fmla="*/ 1541 w 1606"/>
                  <a:gd name="T97" fmla="*/ 16 h 701"/>
                  <a:gd name="T98" fmla="*/ 1574 w 1606"/>
                  <a:gd name="T99" fmla="*/ 8 h 701"/>
                  <a:gd name="T100" fmla="*/ 1606 w 1606"/>
                  <a:gd name="T101" fmla="*/ 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701">
                    <a:moveTo>
                      <a:pt x="0" y="701"/>
                    </a:moveTo>
                    <a:lnTo>
                      <a:pt x="32" y="692"/>
                    </a:lnTo>
                    <a:lnTo>
                      <a:pt x="64" y="683"/>
                    </a:lnTo>
                    <a:lnTo>
                      <a:pt x="96" y="673"/>
                    </a:lnTo>
                    <a:lnTo>
                      <a:pt x="128" y="663"/>
                    </a:lnTo>
                    <a:lnTo>
                      <a:pt x="161" y="652"/>
                    </a:lnTo>
                    <a:lnTo>
                      <a:pt x="193" y="641"/>
                    </a:lnTo>
                    <a:lnTo>
                      <a:pt x="225" y="629"/>
                    </a:lnTo>
                    <a:lnTo>
                      <a:pt x="257" y="617"/>
                    </a:lnTo>
                    <a:lnTo>
                      <a:pt x="289" y="603"/>
                    </a:lnTo>
                    <a:lnTo>
                      <a:pt x="321" y="590"/>
                    </a:lnTo>
                    <a:lnTo>
                      <a:pt x="353" y="576"/>
                    </a:lnTo>
                    <a:lnTo>
                      <a:pt x="385" y="561"/>
                    </a:lnTo>
                    <a:lnTo>
                      <a:pt x="417" y="546"/>
                    </a:lnTo>
                    <a:lnTo>
                      <a:pt x="450" y="531"/>
                    </a:lnTo>
                    <a:lnTo>
                      <a:pt x="482" y="515"/>
                    </a:lnTo>
                    <a:lnTo>
                      <a:pt x="514" y="498"/>
                    </a:lnTo>
                    <a:lnTo>
                      <a:pt x="546" y="481"/>
                    </a:lnTo>
                    <a:lnTo>
                      <a:pt x="578" y="464"/>
                    </a:lnTo>
                    <a:lnTo>
                      <a:pt x="610" y="446"/>
                    </a:lnTo>
                    <a:lnTo>
                      <a:pt x="642" y="429"/>
                    </a:lnTo>
                    <a:lnTo>
                      <a:pt x="674" y="411"/>
                    </a:lnTo>
                    <a:lnTo>
                      <a:pt x="707" y="393"/>
                    </a:lnTo>
                    <a:lnTo>
                      <a:pt x="739" y="375"/>
                    </a:lnTo>
                    <a:lnTo>
                      <a:pt x="771" y="356"/>
                    </a:lnTo>
                    <a:lnTo>
                      <a:pt x="803" y="338"/>
                    </a:lnTo>
                    <a:lnTo>
                      <a:pt x="835" y="320"/>
                    </a:lnTo>
                    <a:lnTo>
                      <a:pt x="867" y="302"/>
                    </a:lnTo>
                    <a:lnTo>
                      <a:pt x="899" y="284"/>
                    </a:lnTo>
                    <a:lnTo>
                      <a:pt x="931" y="267"/>
                    </a:lnTo>
                    <a:lnTo>
                      <a:pt x="963" y="249"/>
                    </a:lnTo>
                    <a:lnTo>
                      <a:pt x="996" y="232"/>
                    </a:lnTo>
                    <a:lnTo>
                      <a:pt x="1028" y="215"/>
                    </a:lnTo>
                    <a:lnTo>
                      <a:pt x="1060" y="199"/>
                    </a:lnTo>
                    <a:lnTo>
                      <a:pt x="1092" y="183"/>
                    </a:lnTo>
                    <a:lnTo>
                      <a:pt x="1124" y="168"/>
                    </a:lnTo>
                    <a:lnTo>
                      <a:pt x="1156" y="153"/>
                    </a:lnTo>
                    <a:lnTo>
                      <a:pt x="1188" y="138"/>
                    </a:lnTo>
                    <a:lnTo>
                      <a:pt x="1220" y="125"/>
                    </a:lnTo>
                    <a:lnTo>
                      <a:pt x="1252" y="111"/>
                    </a:lnTo>
                    <a:lnTo>
                      <a:pt x="1285" y="99"/>
                    </a:lnTo>
                    <a:lnTo>
                      <a:pt x="1317" y="86"/>
                    </a:lnTo>
                    <a:lnTo>
                      <a:pt x="1349" y="75"/>
                    </a:lnTo>
                    <a:lnTo>
                      <a:pt x="1381" y="63"/>
                    </a:lnTo>
                    <a:lnTo>
                      <a:pt x="1413" y="53"/>
                    </a:lnTo>
                    <a:lnTo>
                      <a:pt x="1445" y="43"/>
                    </a:lnTo>
                    <a:lnTo>
                      <a:pt x="1477" y="33"/>
                    </a:lnTo>
                    <a:lnTo>
                      <a:pt x="1509" y="24"/>
                    </a:lnTo>
                    <a:lnTo>
                      <a:pt x="1541" y="16"/>
                    </a:lnTo>
                    <a:lnTo>
                      <a:pt x="1574" y="8"/>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5" name="Freeform 293">
                <a:extLst>
                  <a:ext uri="{FF2B5EF4-FFF2-40B4-BE49-F238E27FC236}">
                    <a16:creationId xmlns:a16="http://schemas.microsoft.com/office/drawing/2014/main" id="{FE6EEF7C-E072-2C26-9E89-7D3E9E5C8C6D}"/>
                  </a:ext>
                </a:extLst>
              </p:cNvPr>
              <p:cNvSpPr>
                <a:spLocks/>
              </p:cNvSpPr>
              <p:nvPr/>
            </p:nvSpPr>
            <p:spPr bwMode="auto">
              <a:xfrm>
                <a:off x="2811" y="2696"/>
                <a:ext cx="1606" cy="566"/>
              </a:xfrm>
              <a:custGeom>
                <a:avLst/>
                <a:gdLst>
                  <a:gd name="T0" fmla="*/ 0 w 1606"/>
                  <a:gd name="T1" fmla="*/ 566 h 566"/>
                  <a:gd name="T2" fmla="*/ 32 w 1606"/>
                  <a:gd name="T3" fmla="*/ 561 h 566"/>
                  <a:gd name="T4" fmla="*/ 64 w 1606"/>
                  <a:gd name="T5" fmla="*/ 555 h 566"/>
                  <a:gd name="T6" fmla="*/ 96 w 1606"/>
                  <a:gd name="T7" fmla="*/ 549 h 566"/>
                  <a:gd name="T8" fmla="*/ 128 w 1606"/>
                  <a:gd name="T9" fmla="*/ 542 h 566"/>
                  <a:gd name="T10" fmla="*/ 161 w 1606"/>
                  <a:gd name="T11" fmla="*/ 536 h 566"/>
                  <a:gd name="T12" fmla="*/ 193 w 1606"/>
                  <a:gd name="T13" fmla="*/ 529 h 566"/>
                  <a:gd name="T14" fmla="*/ 225 w 1606"/>
                  <a:gd name="T15" fmla="*/ 521 h 566"/>
                  <a:gd name="T16" fmla="*/ 257 w 1606"/>
                  <a:gd name="T17" fmla="*/ 513 h 566"/>
                  <a:gd name="T18" fmla="*/ 289 w 1606"/>
                  <a:gd name="T19" fmla="*/ 504 h 566"/>
                  <a:gd name="T20" fmla="*/ 321 w 1606"/>
                  <a:gd name="T21" fmla="*/ 495 h 566"/>
                  <a:gd name="T22" fmla="*/ 353 w 1606"/>
                  <a:gd name="T23" fmla="*/ 486 h 566"/>
                  <a:gd name="T24" fmla="*/ 385 w 1606"/>
                  <a:gd name="T25" fmla="*/ 476 h 566"/>
                  <a:gd name="T26" fmla="*/ 417 w 1606"/>
                  <a:gd name="T27" fmla="*/ 466 h 566"/>
                  <a:gd name="T28" fmla="*/ 450 w 1606"/>
                  <a:gd name="T29" fmla="*/ 455 h 566"/>
                  <a:gd name="T30" fmla="*/ 482 w 1606"/>
                  <a:gd name="T31" fmla="*/ 444 h 566"/>
                  <a:gd name="T32" fmla="*/ 514 w 1606"/>
                  <a:gd name="T33" fmla="*/ 433 h 566"/>
                  <a:gd name="T34" fmla="*/ 546 w 1606"/>
                  <a:gd name="T35" fmla="*/ 421 h 566"/>
                  <a:gd name="T36" fmla="*/ 578 w 1606"/>
                  <a:gd name="T37" fmla="*/ 409 h 566"/>
                  <a:gd name="T38" fmla="*/ 610 w 1606"/>
                  <a:gd name="T39" fmla="*/ 396 h 566"/>
                  <a:gd name="T40" fmla="*/ 642 w 1606"/>
                  <a:gd name="T41" fmla="*/ 383 h 566"/>
                  <a:gd name="T42" fmla="*/ 674 w 1606"/>
                  <a:gd name="T43" fmla="*/ 370 h 566"/>
                  <a:gd name="T44" fmla="*/ 707 w 1606"/>
                  <a:gd name="T45" fmla="*/ 356 h 566"/>
                  <a:gd name="T46" fmla="*/ 739 w 1606"/>
                  <a:gd name="T47" fmla="*/ 342 h 566"/>
                  <a:gd name="T48" fmla="*/ 771 w 1606"/>
                  <a:gd name="T49" fmla="*/ 328 h 566"/>
                  <a:gd name="T50" fmla="*/ 803 w 1606"/>
                  <a:gd name="T51" fmla="*/ 314 h 566"/>
                  <a:gd name="T52" fmla="*/ 835 w 1606"/>
                  <a:gd name="T53" fmla="*/ 300 h 566"/>
                  <a:gd name="T54" fmla="*/ 867 w 1606"/>
                  <a:gd name="T55" fmla="*/ 285 h 566"/>
                  <a:gd name="T56" fmla="*/ 899 w 1606"/>
                  <a:gd name="T57" fmla="*/ 270 h 566"/>
                  <a:gd name="T58" fmla="*/ 931 w 1606"/>
                  <a:gd name="T59" fmla="*/ 256 h 566"/>
                  <a:gd name="T60" fmla="*/ 963 w 1606"/>
                  <a:gd name="T61" fmla="*/ 241 h 566"/>
                  <a:gd name="T62" fmla="*/ 996 w 1606"/>
                  <a:gd name="T63" fmla="*/ 226 h 566"/>
                  <a:gd name="T64" fmla="*/ 1028 w 1606"/>
                  <a:gd name="T65" fmla="*/ 212 h 566"/>
                  <a:gd name="T66" fmla="*/ 1060 w 1606"/>
                  <a:gd name="T67" fmla="*/ 197 h 566"/>
                  <a:gd name="T68" fmla="*/ 1092 w 1606"/>
                  <a:gd name="T69" fmla="*/ 183 h 566"/>
                  <a:gd name="T70" fmla="*/ 1124 w 1606"/>
                  <a:gd name="T71" fmla="*/ 169 h 566"/>
                  <a:gd name="T72" fmla="*/ 1156 w 1606"/>
                  <a:gd name="T73" fmla="*/ 155 h 566"/>
                  <a:gd name="T74" fmla="*/ 1188 w 1606"/>
                  <a:gd name="T75" fmla="*/ 142 h 566"/>
                  <a:gd name="T76" fmla="*/ 1220 w 1606"/>
                  <a:gd name="T77" fmla="*/ 129 h 566"/>
                  <a:gd name="T78" fmla="*/ 1252 w 1606"/>
                  <a:gd name="T79" fmla="*/ 116 h 566"/>
                  <a:gd name="T80" fmla="*/ 1285 w 1606"/>
                  <a:gd name="T81" fmla="*/ 103 h 566"/>
                  <a:gd name="T82" fmla="*/ 1317 w 1606"/>
                  <a:gd name="T83" fmla="*/ 91 h 566"/>
                  <a:gd name="T84" fmla="*/ 1349 w 1606"/>
                  <a:gd name="T85" fmla="*/ 79 h 566"/>
                  <a:gd name="T86" fmla="*/ 1381 w 1606"/>
                  <a:gd name="T87" fmla="*/ 68 h 566"/>
                  <a:gd name="T88" fmla="*/ 1413 w 1606"/>
                  <a:gd name="T89" fmla="*/ 57 h 566"/>
                  <a:gd name="T90" fmla="*/ 1445 w 1606"/>
                  <a:gd name="T91" fmla="*/ 47 h 566"/>
                  <a:gd name="T92" fmla="*/ 1477 w 1606"/>
                  <a:gd name="T93" fmla="*/ 36 h 566"/>
                  <a:gd name="T94" fmla="*/ 1509 w 1606"/>
                  <a:gd name="T95" fmla="*/ 27 h 566"/>
                  <a:gd name="T96" fmla="*/ 1541 w 1606"/>
                  <a:gd name="T97" fmla="*/ 17 h 566"/>
                  <a:gd name="T98" fmla="*/ 1574 w 1606"/>
                  <a:gd name="T99" fmla="*/ 9 h 566"/>
                  <a:gd name="T100" fmla="*/ 1606 w 1606"/>
                  <a:gd name="T101"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566">
                    <a:moveTo>
                      <a:pt x="0" y="566"/>
                    </a:moveTo>
                    <a:lnTo>
                      <a:pt x="32" y="561"/>
                    </a:lnTo>
                    <a:lnTo>
                      <a:pt x="64" y="555"/>
                    </a:lnTo>
                    <a:lnTo>
                      <a:pt x="96" y="549"/>
                    </a:lnTo>
                    <a:lnTo>
                      <a:pt x="128" y="542"/>
                    </a:lnTo>
                    <a:lnTo>
                      <a:pt x="161" y="536"/>
                    </a:lnTo>
                    <a:lnTo>
                      <a:pt x="193" y="529"/>
                    </a:lnTo>
                    <a:lnTo>
                      <a:pt x="225" y="521"/>
                    </a:lnTo>
                    <a:lnTo>
                      <a:pt x="257" y="513"/>
                    </a:lnTo>
                    <a:lnTo>
                      <a:pt x="289" y="504"/>
                    </a:lnTo>
                    <a:lnTo>
                      <a:pt x="321" y="495"/>
                    </a:lnTo>
                    <a:lnTo>
                      <a:pt x="353" y="486"/>
                    </a:lnTo>
                    <a:lnTo>
                      <a:pt x="385" y="476"/>
                    </a:lnTo>
                    <a:lnTo>
                      <a:pt x="417" y="466"/>
                    </a:lnTo>
                    <a:lnTo>
                      <a:pt x="450" y="455"/>
                    </a:lnTo>
                    <a:lnTo>
                      <a:pt x="482" y="444"/>
                    </a:lnTo>
                    <a:lnTo>
                      <a:pt x="514" y="433"/>
                    </a:lnTo>
                    <a:lnTo>
                      <a:pt x="546" y="421"/>
                    </a:lnTo>
                    <a:lnTo>
                      <a:pt x="578" y="409"/>
                    </a:lnTo>
                    <a:lnTo>
                      <a:pt x="610" y="396"/>
                    </a:lnTo>
                    <a:lnTo>
                      <a:pt x="642" y="383"/>
                    </a:lnTo>
                    <a:lnTo>
                      <a:pt x="674" y="370"/>
                    </a:lnTo>
                    <a:lnTo>
                      <a:pt x="707" y="356"/>
                    </a:lnTo>
                    <a:lnTo>
                      <a:pt x="739" y="342"/>
                    </a:lnTo>
                    <a:lnTo>
                      <a:pt x="771" y="328"/>
                    </a:lnTo>
                    <a:lnTo>
                      <a:pt x="803" y="314"/>
                    </a:lnTo>
                    <a:lnTo>
                      <a:pt x="835" y="300"/>
                    </a:lnTo>
                    <a:lnTo>
                      <a:pt x="867" y="285"/>
                    </a:lnTo>
                    <a:lnTo>
                      <a:pt x="899" y="270"/>
                    </a:lnTo>
                    <a:lnTo>
                      <a:pt x="931" y="256"/>
                    </a:lnTo>
                    <a:lnTo>
                      <a:pt x="963" y="241"/>
                    </a:lnTo>
                    <a:lnTo>
                      <a:pt x="996" y="226"/>
                    </a:lnTo>
                    <a:lnTo>
                      <a:pt x="1028" y="212"/>
                    </a:lnTo>
                    <a:lnTo>
                      <a:pt x="1060" y="197"/>
                    </a:lnTo>
                    <a:lnTo>
                      <a:pt x="1092" y="183"/>
                    </a:lnTo>
                    <a:lnTo>
                      <a:pt x="1124" y="169"/>
                    </a:lnTo>
                    <a:lnTo>
                      <a:pt x="1156" y="155"/>
                    </a:lnTo>
                    <a:lnTo>
                      <a:pt x="1188" y="142"/>
                    </a:lnTo>
                    <a:lnTo>
                      <a:pt x="1220" y="129"/>
                    </a:lnTo>
                    <a:lnTo>
                      <a:pt x="1252" y="116"/>
                    </a:lnTo>
                    <a:lnTo>
                      <a:pt x="1285" y="103"/>
                    </a:lnTo>
                    <a:lnTo>
                      <a:pt x="1317" y="91"/>
                    </a:lnTo>
                    <a:lnTo>
                      <a:pt x="1349" y="79"/>
                    </a:lnTo>
                    <a:lnTo>
                      <a:pt x="1381" y="68"/>
                    </a:lnTo>
                    <a:lnTo>
                      <a:pt x="1413" y="57"/>
                    </a:lnTo>
                    <a:lnTo>
                      <a:pt x="1445" y="47"/>
                    </a:lnTo>
                    <a:lnTo>
                      <a:pt x="1477" y="36"/>
                    </a:lnTo>
                    <a:lnTo>
                      <a:pt x="1509" y="27"/>
                    </a:lnTo>
                    <a:lnTo>
                      <a:pt x="1541" y="17"/>
                    </a:lnTo>
                    <a:lnTo>
                      <a:pt x="1574" y="9"/>
                    </a:lnTo>
                    <a:lnTo>
                      <a:pt x="1606" y="0"/>
                    </a:lnTo>
                  </a:path>
                </a:pathLst>
              </a:custGeom>
              <a:noFill/>
              <a:ln w="4763"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6" name="Freeform 294">
                <a:extLst>
                  <a:ext uri="{FF2B5EF4-FFF2-40B4-BE49-F238E27FC236}">
                    <a16:creationId xmlns:a16="http://schemas.microsoft.com/office/drawing/2014/main" id="{CB517AFF-7DB1-3C0F-ED51-8B955FC8A719}"/>
                  </a:ext>
                </a:extLst>
              </p:cNvPr>
              <p:cNvSpPr>
                <a:spLocks/>
              </p:cNvSpPr>
              <p:nvPr/>
            </p:nvSpPr>
            <p:spPr bwMode="auto">
              <a:xfrm>
                <a:off x="2811" y="2524"/>
                <a:ext cx="1606" cy="943"/>
              </a:xfrm>
              <a:custGeom>
                <a:avLst/>
                <a:gdLst>
                  <a:gd name="T0" fmla="*/ 0 w 1606"/>
                  <a:gd name="T1" fmla="*/ 916 h 943"/>
                  <a:gd name="T2" fmla="*/ 32 w 1606"/>
                  <a:gd name="T3" fmla="*/ 810 h 943"/>
                  <a:gd name="T4" fmla="*/ 64 w 1606"/>
                  <a:gd name="T5" fmla="*/ 710 h 943"/>
                  <a:gd name="T6" fmla="*/ 96 w 1606"/>
                  <a:gd name="T7" fmla="*/ 620 h 943"/>
                  <a:gd name="T8" fmla="*/ 128 w 1606"/>
                  <a:gd name="T9" fmla="*/ 546 h 943"/>
                  <a:gd name="T10" fmla="*/ 161 w 1606"/>
                  <a:gd name="T11" fmla="*/ 491 h 943"/>
                  <a:gd name="T12" fmla="*/ 193 w 1606"/>
                  <a:gd name="T13" fmla="*/ 456 h 943"/>
                  <a:gd name="T14" fmla="*/ 225 w 1606"/>
                  <a:gd name="T15" fmla="*/ 444 h 943"/>
                  <a:gd name="T16" fmla="*/ 257 w 1606"/>
                  <a:gd name="T17" fmla="*/ 454 h 943"/>
                  <a:gd name="T18" fmla="*/ 289 w 1606"/>
                  <a:gd name="T19" fmla="*/ 484 h 943"/>
                  <a:gd name="T20" fmla="*/ 321 w 1606"/>
                  <a:gd name="T21" fmla="*/ 530 h 943"/>
                  <a:gd name="T22" fmla="*/ 353 w 1606"/>
                  <a:gd name="T23" fmla="*/ 590 h 943"/>
                  <a:gd name="T24" fmla="*/ 385 w 1606"/>
                  <a:gd name="T25" fmla="*/ 658 h 943"/>
                  <a:gd name="T26" fmla="*/ 417 w 1606"/>
                  <a:gd name="T27" fmla="*/ 729 h 943"/>
                  <a:gd name="T28" fmla="*/ 450 w 1606"/>
                  <a:gd name="T29" fmla="*/ 797 h 943"/>
                  <a:gd name="T30" fmla="*/ 482 w 1606"/>
                  <a:gd name="T31" fmla="*/ 857 h 943"/>
                  <a:gd name="T32" fmla="*/ 514 w 1606"/>
                  <a:gd name="T33" fmla="*/ 904 h 943"/>
                  <a:gd name="T34" fmla="*/ 546 w 1606"/>
                  <a:gd name="T35" fmla="*/ 934 h 943"/>
                  <a:gd name="T36" fmla="*/ 578 w 1606"/>
                  <a:gd name="T37" fmla="*/ 943 h 943"/>
                  <a:gd name="T38" fmla="*/ 610 w 1606"/>
                  <a:gd name="T39" fmla="*/ 931 h 943"/>
                  <a:gd name="T40" fmla="*/ 642 w 1606"/>
                  <a:gd name="T41" fmla="*/ 897 h 943"/>
                  <a:gd name="T42" fmla="*/ 674 w 1606"/>
                  <a:gd name="T43" fmla="*/ 841 h 943"/>
                  <a:gd name="T44" fmla="*/ 707 w 1606"/>
                  <a:gd name="T45" fmla="*/ 767 h 943"/>
                  <a:gd name="T46" fmla="*/ 739 w 1606"/>
                  <a:gd name="T47" fmla="*/ 677 h 943"/>
                  <a:gd name="T48" fmla="*/ 771 w 1606"/>
                  <a:gd name="T49" fmla="*/ 577 h 943"/>
                  <a:gd name="T50" fmla="*/ 803 w 1606"/>
                  <a:gd name="T51" fmla="*/ 471 h 943"/>
                  <a:gd name="T52" fmla="*/ 835 w 1606"/>
                  <a:gd name="T53" fmla="*/ 366 h 943"/>
                  <a:gd name="T54" fmla="*/ 867 w 1606"/>
                  <a:gd name="T55" fmla="*/ 265 h 943"/>
                  <a:gd name="T56" fmla="*/ 899 w 1606"/>
                  <a:gd name="T57" fmla="*/ 176 h 943"/>
                  <a:gd name="T58" fmla="*/ 931 w 1606"/>
                  <a:gd name="T59" fmla="*/ 102 h 943"/>
                  <a:gd name="T60" fmla="*/ 963 w 1606"/>
                  <a:gd name="T61" fmla="*/ 46 h 943"/>
                  <a:gd name="T62" fmla="*/ 996 w 1606"/>
                  <a:gd name="T63" fmla="*/ 12 h 943"/>
                  <a:gd name="T64" fmla="*/ 1028 w 1606"/>
                  <a:gd name="T65" fmla="*/ 0 h 943"/>
                  <a:gd name="T66" fmla="*/ 1060 w 1606"/>
                  <a:gd name="T67" fmla="*/ 9 h 943"/>
                  <a:gd name="T68" fmla="*/ 1092 w 1606"/>
                  <a:gd name="T69" fmla="*/ 39 h 943"/>
                  <a:gd name="T70" fmla="*/ 1124 w 1606"/>
                  <a:gd name="T71" fmla="*/ 86 h 943"/>
                  <a:gd name="T72" fmla="*/ 1156 w 1606"/>
                  <a:gd name="T73" fmla="*/ 146 h 943"/>
                  <a:gd name="T74" fmla="*/ 1188 w 1606"/>
                  <a:gd name="T75" fmla="*/ 214 h 943"/>
                  <a:gd name="T76" fmla="*/ 1220 w 1606"/>
                  <a:gd name="T77" fmla="*/ 285 h 943"/>
                  <a:gd name="T78" fmla="*/ 1252 w 1606"/>
                  <a:gd name="T79" fmla="*/ 353 h 943"/>
                  <a:gd name="T80" fmla="*/ 1285 w 1606"/>
                  <a:gd name="T81" fmla="*/ 413 h 943"/>
                  <a:gd name="T82" fmla="*/ 1317 w 1606"/>
                  <a:gd name="T83" fmla="*/ 460 h 943"/>
                  <a:gd name="T84" fmla="*/ 1349 w 1606"/>
                  <a:gd name="T85" fmla="*/ 489 h 943"/>
                  <a:gd name="T86" fmla="*/ 1381 w 1606"/>
                  <a:gd name="T87" fmla="*/ 499 h 943"/>
                  <a:gd name="T88" fmla="*/ 1413 w 1606"/>
                  <a:gd name="T89" fmla="*/ 487 h 943"/>
                  <a:gd name="T90" fmla="*/ 1445 w 1606"/>
                  <a:gd name="T91" fmla="*/ 452 h 943"/>
                  <a:gd name="T92" fmla="*/ 1477 w 1606"/>
                  <a:gd name="T93" fmla="*/ 397 h 943"/>
                  <a:gd name="T94" fmla="*/ 1509 w 1606"/>
                  <a:gd name="T95" fmla="*/ 322 h 943"/>
                  <a:gd name="T96" fmla="*/ 1541 w 1606"/>
                  <a:gd name="T97" fmla="*/ 233 h 943"/>
                  <a:gd name="T98" fmla="*/ 1574 w 1606"/>
                  <a:gd name="T99" fmla="*/ 133 h 943"/>
                  <a:gd name="T100" fmla="*/ 1606 w 1606"/>
                  <a:gd name="T101" fmla="*/ 27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6" h="943">
                    <a:moveTo>
                      <a:pt x="0" y="916"/>
                    </a:moveTo>
                    <a:lnTo>
                      <a:pt x="32" y="810"/>
                    </a:lnTo>
                    <a:lnTo>
                      <a:pt x="64" y="710"/>
                    </a:lnTo>
                    <a:lnTo>
                      <a:pt x="96" y="620"/>
                    </a:lnTo>
                    <a:lnTo>
                      <a:pt x="128" y="546"/>
                    </a:lnTo>
                    <a:lnTo>
                      <a:pt x="161" y="491"/>
                    </a:lnTo>
                    <a:lnTo>
                      <a:pt x="193" y="456"/>
                    </a:lnTo>
                    <a:lnTo>
                      <a:pt x="225" y="444"/>
                    </a:lnTo>
                    <a:lnTo>
                      <a:pt x="257" y="454"/>
                    </a:lnTo>
                    <a:lnTo>
                      <a:pt x="289" y="484"/>
                    </a:lnTo>
                    <a:lnTo>
                      <a:pt x="321" y="530"/>
                    </a:lnTo>
                    <a:lnTo>
                      <a:pt x="353" y="590"/>
                    </a:lnTo>
                    <a:lnTo>
                      <a:pt x="385" y="658"/>
                    </a:lnTo>
                    <a:lnTo>
                      <a:pt x="417" y="729"/>
                    </a:lnTo>
                    <a:lnTo>
                      <a:pt x="450" y="797"/>
                    </a:lnTo>
                    <a:lnTo>
                      <a:pt x="482" y="857"/>
                    </a:lnTo>
                    <a:lnTo>
                      <a:pt x="514" y="904"/>
                    </a:lnTo>
                    <a:lnTo>
                      <a:pt x="546" y="934"/>
                    </a:lnTo>
                    <a:lnTo>
                      <a:pt x="578" y="943"/>
                    </a:lnTo>
                    <a:lnTo>
                      <a:pt x="610" y="931"/>
                    </a:lnTo>
                    <a:lnTo>
                      <a:pt x="642" y="897"/>
                    </a:lnTo>
                    <a:lnTo>
                      <a:pt x="674" y="841"/>
                    </a:lnTo>
                    <a:lnTo>
                      <a:pt x="707" y="767"/>
                    </a:lnTo>
                    <a:lnTo>
                      <a:pt x="739" y="677"/>
                    </a:lnTo>
                    <a:lnTo>
                      <a:pt x="771" y="577"/>
                    </a:lnTo>
                    <a:lnTo>
                      <a:pt x="803" y="471"/>
                    </a:lnTo>
                    <a:lnTo>
                      <a:pt x="835" y="366"/>
                    </a:lnTo>
                    <a:lnTo>
                      <a:pt x="867" y="265"/>
                    </a:lnTo>
                    <a:lnTo>
                      <a:pt x="899" y="176"/>
                    </a:lnTo>
                    <a:lnTo>
                      <a:pt x="931" y="102"/>
                    </a:lnTo>
                    <a:lnTo>
                      <a:pt x="963" y="46"/>
                    </a:lnTo>
                    <a:lnTo>
                      <a:pt x="996" y="12"/>
                    </a:lnTo>
                    <a:lnTo>
                      <a:pt x="1028" y="0"/>
                    </a:lnTo>
                    <a:lnTo>
                      <a:pt x="1060" y="9"/>
                    </a:lnTo>
                    <a:lnTo>
                      <a:pt x="1092" y="39"/>
                    </a:lnTo>
                    <a:lnTo>
                      <a:pt x="1124" y="86"/>
                    </a:lnTo>
                    <a:lnTo>
                      <a:pt x="1156" y="146"/>
                    </a:lnTo>
                    <a:lnTo>
                      <a:pt x="1188" y="214"/>
                    </a:lnTo>
                    <a:lnTo>
                      <a:pt x="1220" y="285"/>
                    </a:lnTo>
                    <a:lnTo>
                      <a:pt x="1252" y="353"/>
                    </a:lnTo>
                    <a:lnTo>
                      <a:pt x="1285" y="413"/>
                    </a:lnTo>
                    <a:lnTo>
                      <a:pt x="1317" y="460"/>
                    </a:lnTo>
                    <a:lnTo>
                      <a:pt x="1349" y="489"/>
                    </a:lnTo>
                    <a:lnTo>
                      <a:pt x="1381" y="499"/>
                    </a:lnTo>
                    <a:lnTo>
                      <a:pt x="1413" y="487"/>
                    </a:lnTo>
                    <a:lnTo>
                      <a:pt x="1445" y="452"/>
                    </a:lnTo>
                    <a:lnTo>
                      <a:pt x="1477" y="397"/>
                    </a:lnTo>
                    <a:lnTo>
                      <a:pt x="1509" y="322"/>
                    </a:lnTo>
                    <a:lnTo>
                      <a:pt x="1541" y="233"/>
                    </a:lnTo>
                    <a:lnTo>
                      <a:pt x="1574" y="133"/>
                    </a:lnTo>
                    <a:lnTo>
                      <a:pt x="1606" y="27"/>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100"/>
              </a:p>
            </p:txBody>
          </p:sp>
          <p:sp>
            <p:nvSpPr>
              <p:cNvPr id="267" name="Freeform 295">
                <a:extLst>
                  <a:ext uri="{FF2B5EF4-FFF2-40B4-BE49-F238E27FC236}">
                    <a16:creationId xmlns:a16="http://schemas.microsoft.com/office/drawing/2014/main" id="{1A08AA93-66BA-92C1-B8C6-6CF91808F085}"/>
                  </a:ext>
                </a:extLst>
              </p:cNvPr>
              <p:cNvSpPr>
                <a:spLocks noEditPoints="1"/>
              </p:cNvSpPr>
              <p:nvPr/>
            </p:nvSpPr>
            <p:spPr bwMode="auto">
              <a:xfrm>
                <a:off x="2793" y="3199"/>
                <a:ext cx="36" cy="36"/>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8" y="139"/>
                      <a:pt x="139" y="108"/>
                      <a:pt x="139" y="70"/>
                    </a:cubicBezTo>
                    <a:lnTo>
                      <a:pt x="139" y="70"/>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68" name="Freeform 296">
                <a:extLst>
                  <a:ext uri="{FF2B5EF4-FFF2-40B4-BE49-F238E27FC236}">
                    <a16:creationId xmlns:a16="http://schemas.microsoft.com/office/drawing/2014/main" id="{B66FCC61-01C8-2B4E-F53E-E7E2B6F568C3}"/>
                  </a:ext>
                </a:extLst>
              </p:cNvPr>
              <p:cNvSpPr>
                <a:spLocks noEditPoints="1"/>
              </p:cNvSpPr>
              <p:nvPr/>
            </p:nvSpPr>
            <p:spPr bwMode="auto">
              <a:xfrm>
                <a:off x="2908" y="3037"/>
                <a:ext cx="36" cy="36"/>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2"/>
                      <a:pt x="102" y="128"/>
                      <a:pt x="70" y="128"/>
                    </a:cubicBezTo>
                    <a:cubicBezTo>
                      <a:pt x="37" y="128"/>
                      <a:pt x="11" y="102"/>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69" name="Freeform 297">
                <a:extLst>
                  <a:ext uri="{FF2B5EF4-FFF2-40B4-BE49-F238E27FC236}">
                    <a16:creationId xmlns:a16="http://schemas.microsoft.com/office/drawing/2014/main" id="{21E88DD1-8E65-E924-41A0-A8C51979C919}"/>
                  </a:ext>
                </a:extLst>
              </p:cNvPr>
              <p:cNvSpPr>
                <a:spLocks noEditPoints="1"/>
              </p:cNvSpPr>
              <p:nvPr/>
            </p:nvSpPr>
            <p:spPr bwMode="auto">
              <a:xfrm>
                <a:off x="3023" y="3122"/>
                <a:ext cx="35"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1"/>
                      <a:pt x="101" y="128"/>
                      <a:pt x="69" y="128"/>
                    </a:cubicBezTo>
                    <a:cubicBezTo>
                      <a:pt x="36" y="128"/>
                      <a:pt x="10" y="101"/>
                      <a:pt x="10" y="69"/>
                    </a:cubicBezTo>
                    <a:cubicBezTo>
                      <a:pt x="10" y="37"/>
                      <a:pt x="36"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0" name="Freeform 298">
                <a:extLst>
                  <a:ext uri="{FF2B5EF4-FFF2-40B4-BE49-F238E27FC236}">
                    <a16:creationId xmlns:a16="http://schemas.microsoft.com/office/drawing/2014/main" id="{42920171-5FF5-6972-F32E-71AAD48D5B9B}"/>
                  </a:ext>
                </a:extLst>
              </p:cNvPr>
              <p:cNvSpPr>
                <a:spLocks noEditPoints="1"/>
              </p:cNvSpPr>
              <p:nvPr/>
            </p:nvSpPr>
            <p:spPr bwMode="auto">
              <a:xfrm>
                <a:off x="3137" y="3102"/>
                <a:ext cx="36" cy="35"/>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1" name="Freeform 299">
                <a:extLst>
                  <a:ext uri="{FF2B5EF4-FFF2-40B4-BE49-F238E27FC236}">
                    <a16:creationId xmlns:a16="http://schemas.microsoft.com/office/drawing/2014/main" id="{66558B01-A9CD-1236-A64D-C842FE00B816}"/>
                  </a:ext>
                </a:extLst>
              </p:cNvPr>
              <p:cNvSpPr>
                <a:spLocks noEditPoints="1"/>
              </p:cNvSpPr>
              <p:nvPr/>
            </p:nvSpPr>
            <p:spPr bwMode="auto">
              <a:xfrm>
                <a:off x="3252" y="3407"/>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2" name="Freeform 300">
                <a:extLst>
                  <a:ext uri="{FF2B5EF4-FFF2-40B4-BE49-F238E27FC236}">
                    <a16:creationId xmlns:a16="http://schemas.microsoft.com/office/drawing/2014/main" id="{F749044F-99D6-FBA8-5CDD-A0F6C678C45C}"/>
                  </a:ext>
                </a:extLst>
              </p:cNvPr>
              <p:cNvSpPr>
                <a:spLocks noEditPoints="1"/>
              </p:cNvSpPr>
              <p:nvPr/>
            </p:nvSpPr>
            <p:spPr bwMode="auto">
              <a:xfrm>
                <a:off x="3367" y="3504"/>
                <a:ext cx="35"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7"/>
                      <a:pt x="128" y="69"/>
                    </a:cubicBezTo>
                    <a:lnTo>
                      <a:pt x="128" y="69"/>
                    </a:lnTo>
                    <a:cubicBezTo>
                      <a:pt x="128" y="102"/>
                      <a:pt x="102" y="128"/>
                      <a:pt x="70" y="128"/>
                    </a:cubicBezTo>
                    <a:cubicBezTo>
                      <a:pt x="37" y="128"/>
                      <a:pt x="11" y="102"/>
                      <a:pt x="11" y="69"/>
                    </a:cubicBezTo>
                    <a:cubicBezTo>
                      <a:pt x="11" y="37"/>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3" name="Freeform 301">
                <a:extLst>
                  <a:ext uri="{FF2B5EF4-FFF2-40B4-BE49-F238E27FC236}">
                    <a16:creationId xmlns:a16="http://schemas.microsoft.com/office/drawing/2014/main" id="{E877C22F-3DCA-DDDD-56BA-98EA026DA598}"/>
                  </a:ext>
                </a:extLst>
              </p:cNvPr>
              <p:cNvSpPr>
                <a:spLocks noEditPoints="1"/>
              </p:cNvSpPr>
              <p:nvPr/>
            </p:nvSpPr>
            <p:spPr bwMode="auto">
              <a:xfrm>
                <a:off x="3481" y="3192"/>
                <a:ext cx="36" cy="35"/>
              </a:xfrm>
              <a:custGeom>
                <a:avLst/>
                <a:gdLst>
                  <a:gd name="T0" fmla="*/ 70 w 139"/>
                  <a:gd name="T1" fmla="*/ 10 h 138"/>
                  <a:gd name="T2" fmla="*/ 128 w 139"/>
                  <a:gd name="T3" fmla="*/ 69 h 138"/>
                  <a:gd name="T4" fmla="*/ 128 w 139"/>
                  <a:gd name="T5" fmla="*/ 69 h 138"/>
                  <a:gd name="T6" fmla="*/ 70 w 139"/>
                  <a:gd name="T7" fmla="*/ 128 h 138"/>
                  <a:gd name="T8" fmla="*/ 11 w 139"/>
                  <a:gd name="T9" fmla="*/ 69 h 138"/>
                  <a:gd name="T10" fmla="*/ 70 w 139"/>
                  <a:gd name="T11" fmla="*/ 10 h 138"/>
                  <a:gd name="T12" fmla="*/ 70 w 139"/>
                  <a:gd name="T13" fmla="*/ 0 h 138"/>
                  <a:gd name="T14" fmla="*/ 0 w 139"/>
                  <a:gd name="T15" fmla="*/ 69 h 138"/>
                  <a:gd name="T16" fmla="*/ 70 w 139"/>
                  <a:gd name="T17" fmla="*/ 138 h 138"/>
                  <a:gd name="T18" fmla="*/ 139 w 139"/>
                  <a:gd name="T19" fmla="*/ 69 h 138"/>
                  <a:gd name="T20" fmla="*/ 139 w 139"/>
                  <a:gd name="T21" fmla="*/ 69 h 138"/>
                  <a:gd name="T22" fmla="*/ 70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70" y="10"/>
                    </a:moveTo>
                    <a:cubicBezTo>
                      <a:pt x="102" y="10"/>
                      <a:pt x="128" y="36"/>
                      <a:pt x="128" y="69"/>
                    </a:cubicBezTo>
                    <a:lnTo>
                      <a:pt x="128" y="69"/>
                    </a:lnTo>
                    <a:cubicBezTo>
                      <a:pt x="128" y="101"/>
                      <a:pt x="102" y="128"/>
                      <a:pt x="70" y="128"/>
                    </a:cubicBezTo>
                    <a:cubicBezTo>
                      <a:pt x="37" y="128"/>
                      <a:pt x="11" y="101"/>
                      <a:pt x="11" y="69"/>
                    </a:cubicBezTo>
                    <a:cubicBezTo>
                      <a:pt x="11" y="36"/>
                      <a:pt x="37" y="10"/>
                      <a:pt x="70" y="10"/>
                    </a:cubicBezTo>
                    <a:close/>
                    <a:moveTo>
                      <a:pt x="70" y="0"/>
                    </a:moveTo>
                    <a:cubicBezTo>
                      <a:pt x="31" y="0"/>
                      <a:pt x="0" y="31"/>
                      <a:pt x="0" y="69"/>
                    </a:cubicBezTo>
                    <a:cubicBezTo>
                      <a:pt x="0" y="107"/>
                      <a:pt x="31" y="138"/>
                      <a:pt x="70" y="138"/>
                    </a:cubicBezTo>
                    <a:cubicBezTo>
                      <a:pt x="108" y="138"/>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4" name="Freeform 302">
                <a:extLst>
                  <a:ext uri="{FF2B5EF4-FFF2-40B4-BE49-F238E27FC236}">
                    <a16:creationId xmlns:a16="http://schemas.microsoft.com/office/drawing/2014/main" id="{792E21B3-9F65-25C9-DC7C-B8BE1FCFF3FB}"/>
                  </a:ext>
                </a:extLst>
              </p:cNvPr>
              <p:cNvSpPr>
                <a:spLocks noEditPoints="1"/>
              </p:cNvSpPr>
              <p:nvPr/>
            </p:nvSpPr>
            <p:spPr bwMode="auto">
              <a:xfrm>
                <a:off x="3596" y="3031"/>
                <a:ext cx="36" cy="36"/>
              </a:xfrm>
              <a:custGeom>
                <a:avLst/>
                <a:gdLst>
                  <a:gd name="T0" fmla="*/ 69 w 138"/>
                  <a:gd name="T1" fmla="*/ 11 h 139"/>
                  <a:gd name="T2" fmla="*/ 128 w 138"/>
                  <a:gd name="T3" fmla="*/ 69 h 139"/>
                  <a:gd name="T4" fmla="*/ 128 w 138"/>
                  <a:gd name="T5" fmla="*/ 69 h 139"/>
                  <a:gd name="T6" fmla="*/ 69 w 138"/>
                  <a:gd name="T7" fmla="*/ 128 h 139"/>
                  <a:gd name="T8" fmla="*/ 10 w 138"/>
                  <a:gd name="T9" fmla="*/ 69 h 139"/>
                  <a:gd name="T10" fmla="*/ 69 w 138"/>
                  <a:gd name="T11" fmla="*/ 11 h 139"/>
                  <a:gd name="T12" fmla="*/ 69 w 138"/>
                  <a:gd name="T13" fmla="*/ 0 h 139"/>
                  <a:gd name="T14" fmla="*/ 0 w 138"/>
                  <a:gd name="T15" fmla="*/ 69 h 139"/>
                  <a:gd name="T16" fmla="*/ 69 w 138"/>
                  <a:gd name="T17" fmla="*/ 139 h 139"/>
                  <a:gd name="T18" fmla="*/ 138 w 138"/>
                  <a:gd name="T19" fmla="*/ 69 h 139"/>
                  <a:gd name="T20" fmla="*/ 138 w 138"/>
                  <a:gd name="T21" fmla="*/ 69 h 139"/>
                  <a:gd name="T22" fmla="*/ 69 w 138"/>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9">
                    <a:moveTo>
                      <a:pt x="69" y="11"/>
                    </a:moveTo>
                    <a:cubicBezTo>
                      <a:pt x="101" y="11"/>
                      <a:pt x="128" y="37"/>
                      <a:pt x="128" y="69"/>
                    </a:cubicBezTo>
                    <a:lnTo>
                      <a:pt x="128" y="69"/>
                    </a:lnTo>
                    <a:cubicBezTo>
                      <a:pt x="128" y="102"/>
                      <a:pt x="101" y="128"/>
                      <a:pt x="69" y="128"/>
                    </a:cubicBezTo>
                    <a:cubicBezTo>
                      <a:pt x="37" y="128"/>
                      <a:pt x="10" y="102"/>
                      <a:pt x="10" y="69"/>
                    </a:cubicBezTo>
                    <a:cubicBezTo>
                      <a:pt x="10" y="37"/>
                      <a:pt x="37" y="11"/>
                      <a:pt x="69" y="11"/>
                    </a:cubicBezTo>
                    <a:close/>
                    <a:moveTo>
                      <a:pt x="69" y="0"/>
                    </a:moveTo>
                    <a:cubicBezTo>
                      <a:pt x="31" y="0"/>
                      <a:pt x="0" y="31"/>
                      <a:pt x="0" y="69"/>
                    </a:cubicBezTo>
                    <a:cubicBezTo>
                      <a:pt x="0" y="108"/>
                      <a:pt x="31" y="139"/>
                      <a:pt x="69" y="139"/>
                    </a:cubicBezTo>
                    <a:cubicBezTo>
                      <a:pt x="107" y="139"/>
                      <a:pt x="138" y="108"/>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5" name="Freeform 303">
                <a:extLst>
                  <a:ext uri="{FF2B5EF4-FFF2-40B4-BE49-F238E27FC236}">
                    <a16:creationId xmlns:a16="http://schemas.microsoft.com/office/drawing/2014/main" id="{84D3AF16-583E-ED89-61C9-8F2C52555FB4}"/>
                  </a:ext>
                </a:extLst>
              </p:cNvPr>
              <p:cNvSpPr>
                <a:spLocks noEditPoints="1"/>
              </p:cNvSpPr>
              <p:nvPr/>
            </p:nvSpPr>
            <p:spPr bwMode="auto">
              <a:xfrm>
                <a:off x="3711" y="2746"/>
                <a:ext cx="35" cy="35"/>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2" y="10"/>
                      <a:pt x="128" y="37"/>
                      <a:pt x="128" y="69"/>
                    </a:cubicBezTo>
                    <a:lnTo>
                      <a:pt x="128" y="69"/>
                    </a:lnTo>
                    <a:cubicBezTo>
                      <a:pt x="128" y="101"/>
                      <a:pt x="102" y="128"/>
                      <a:pt x="69" y="128"/>
                    </a:cubicBezTo>
                    <a:cubicBezTo>
                      <a:pt x="37" y="128"/>
                      <a:pt x="10" y="101"/>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6" name="Freeform 304">
                <a:extLst>
                  <a:ext uri="{FF2B5EF4-FFF2-40B4-BE49-F238E27FC236}">
                    <a16:creationId xmlns:a16="http://schemas.microsoft.com/office/drawing/2014/main" id="{767368C8-E474-7EB2-8AE3-CC35EF61E115}"/>
                  </a:ext>
                </a:extLst>
              </p:cNvPr>
              <p:cNvSpPr>
                <a:spLocks noEditPoints="1"/>
              </p:cNvSpPr>
              <p:nvPr/>
            </p:nvSpPr>
            <p:spPr bwMode="auto">
              <a:xfrm>
                <a:off x="3825" y="2536"/>
                <a:ext cx="36" cy="35"/>
              </a:xfrm>
              <a:custGeom>
                <a:avLst/>
                <a:gdLst>
                  <a:gd name="T0" fmla="*/ 69 w 139"/>
                  <a:gd name="T1" fmla="*/ 10 h 138"/>
                  <a:gd name="T2" fmla="*/ 128 w 139"/>
                  <a:gd name="T3" fmla="*/ 69 h 138"/>
                  <a:gd name="T4" fmla="*/ 128 w 139"/>
                  <a:gd name="T5" fmla="*/ 69 h 138"/>
                  <a:gd name="T6" fmla="*/ 69 w 139"/>
                  <a:gd name="T7" fmla="*/ 128 h 138"/>
                  <a:gd name="T8" fmla="*/ 11 w 139"/>
                  <a:gd name="T9" fmla="*/ 69 h 138"/>
                  <a:gd name="T10" fmla="*/ 69 w 139"/>
                  <a:gd name="T11" fmla="*/ 10 h 138"/>
                  <a:gd name="T12" fmla="*/ 69 w 139"/>
                  <a:gd name="T13" fmla="*/ 0 h 138"/>
                  <a:gd name="T14" fmla="*/ 0 w 139"/>
                  <a:gd name="T15" fmla="*/ 69 h 138"/>
                  <a:gd name="T16" fmla="*/ 69 w 139"/>
                  <a:gd name="T17" fmla="*/ 138 h 138"/>
                  <a:gd name="T18" fmla="*/ 139 w 139"/>
                  <a:gd name="T19" fmla="*/ 69 h 138"/>
                  <a:gd name="T20" fmla="*/ 139 w 139"/>
                  <a:gd name="T21" fmla="*/ 69 h 138"/>
                  <a:gd name="T22" fmla="*/ 69 w 139"/>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8">
                    <a:moveTo>
                      <a:pt x="69" y="10"/>
                    </a:moveTo>
                    <a:cubicBezTo>
                      <a:pt x="102" y="10"/>
                      <a:pt x="128" y="37"/>
                      <a:pt x="128" y="69"/>
                    </a:cubicBezTo>
                    <a:lnTo>
                      <a:pt x="128" y="69"/>
                    </a:lnTo>
                    <a:cubicBezTo>
                      <a:pt x="128" y="101"/>
                      <a:pt x="102" y="128"/>
                      <a:pt x="69" y="128"/>
                    </a:cubicBezTo>
                    <a:cubicBezTo>
                      <a:pt x="37" y="128"/>
                      <a:pt x="11" y="101"/>
                      <a:pt x="11" y="69"/>
                    </a:cubicBezTo>
                    <a:cubicBezTo>
                      <a:pt x="11" y="37"/>
                      <a:pt x="37" y="10"/>
                      <a:pt x="69" y="10"/>
                    </a:cubicBezTo>
                    <a:close/>
                    <a:moveTo>
                      <a:pt x="69" y="0"/>
                    </a:moveTo>
                    <a:cubicBezTo>
                      <a:pt x="31" y="0"/>
                      <a:pt x="0" y="31"/>
                      <a:pt x="0" y="69"/>
                    </a:cubicBezTo>
                    <a:cubicBezTo>
                      <a:pt x="0" y="107"/>
                      <a:pt x="31" y="138"/>
                      <a:pt x="69" y="138"/>
                    </a:cubicBezTo>
                    <a:cubicBezTo>
                      <a:pt x="108" y="138"/>
                      <a:pt x="139" y="107"/>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7" name="Freeform 305">
                <a:extLst>
                  <a:ext uri="{FF2B5EF4-FFF2-40B4-BE49-F238E27FC236}">
                    <a16:creationId xmlns:a16="http://schemas.microsoft.com/office/drawing/2014/main" id="{273F25C7-F068-598A-A134-46BD4529480B}"/>
                  </a:ext>
                </a:extLst>
              </p:cNvPr>
              <p:cNvSpPr>
                <a:spLocks noEditPoints="1"/>
              </p:cNvSpPr>
              <p:nvPr/>
            </p:nvSpPr>
            <p:spPr bwMode="auto">
              <a:xfrm>
                <a:off x="3940" y="2623"/>
                <a:ext cx="36" cy="36"/>
              </a:xfrm>
              <a:custGeom>
                <a:avLst/>
                <a:gdLst>
                  <a:gd name="T0" fmla="*/ 70 w 139"/>
                  <a:gd name="T1" fmla="*/ 11 h 139"/>
                  <a:gd name="T2" fmla="*/ 128 w 139"/>
                  <a:gd name="T3" fmla="*/ 70 h 139"/>
                  <a:gd name="T4" fmla="*/ 128 w 139"/>
                  <a:gd name="T5" fmla="*/ 70 h 139"/>
                  <a:gd name="T6" fmla="*/ 70 w 139"/>
                  <a:gd name="T7" fmla="*/ 128 h 139"/>
                  <a:gd name="T8" fmla="*/ 11 w 139"/>
                  <a:gd name="T9" fmla="*/ 70 h 139"/>
                  <a:gd name="T10" fmla="*/ 70 w 139"/>
                  <a:gd name="T11" fmla="*/ 11 h 139"/>
                  <a:gd name="T12" fmla="*/ 70 w 139"/>
                  <a:gd name="T13" fmla="*/ 0 h 139"/>
                  <a:gd name="T14" fmla="*/ 0 w 139"/>
                  <a:gd name="T15" fmla="*/ 70 h 139"/>
                  <a:gd name="T16" fmla="*/ 70 w 139"/>
                  <a:gd name="T17" fmla="*/ 139 h 139"/>
                  <a:gd name="T18" fmla="*/ 139 w 139"/>
                  <a:gd name="T19" fmla="*/ 70 h 139"/>
                  <a:gd name="T20" fmla="*/ 139 w 139"/>
                  <a:gd name="T21" fmla="*/ 70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70"/>
                    </a:cubicBezTo>
                    <a:lnTo>
                      <a:pt x="128" y="70"/>
                    </a:lnTo>
                    <a:cubicBezTo>
                      <a:pt x="128" y="102"/>
                      <a:pt x="102" y="128"/>
                      <a:pt x="70" y="128"/>
                    </a:cubicBezTo>
                    <a:cubicBezTo>
                      <a:pt x="37" y="128"/>
                      <a:pt x="11" y="102"/>
                      <a:pt x="11" y="70"/>
                    </a:cubicBezTo>
                    <a:cubicBezTo>
                      <a:pt x="11" y="37"/>
                      <a:pt x="37" y="11"/>
                      <a:pt x="70" y="11"/>
                    </a:cubicBezTo>
                    <a:close/>
                    <a:moveTo>
                      <a:pt x="70" y="0"/>
                    </a:moveTo>
                    <a:cubicBezTo>
                      <a:pt x="31" y="0"/>
                      <a:pt x="0" y="31"/>
                      <a:pt x="0" y="70"/>
                    </a:cubicBezTo>
                    <a:cubicBezTo>
                      <a:pt x="0" y="108"/>
                      <a:pt x="31" y="139"/>
                      <a:pt x="70" y="139"/>
                    </a:cubicBezTo>
                    <a:cubicBezTo>
                      <a:pt x="108" y="139"/>
                      <a:pt x="139" y="108"/>
                      <a:pt x="139" y="70"/>
                    </a:cubicBezTo>
                    <a:lnTo>
                      <a:pt x="139" y="70"/>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8" name="Freeform 306">
                <a:extLst>
                  <a:ext uri="{FF2B5EF4-FFF2-40B4-BE49-F238E27FC236}">
                    <a16:creationId xmlns:a16="http://schemas.microsoft.com/office/drawing/2014/main" id="{33E61525-2BE2-12C1-06B3-500ED692F93B}"/>
                  </a:ext>
                </a:extLst>
              </p:cNvPr>
              <p:cNvSpPr>
                <a:spLocks noEditPoints="1"/>
              </p:cNvSpPr>
              <p:nvPr/>
            </p:nvSpPr>
            <p:spPr bwMode="auto">
              <a:xfrm>
                <a:off x="4055" y="2775"/>
                <a:ext cx="35" cy="36"/>
              </a:xfrm>
              <a:custGeom>
                <a:avLst/>
                <a:gdLst>
                  <a:gd name="T0" fmla="*/ 70 w 139"/>
                  <a:gd name="T1" fmla="*/ 11 h 139"/>
                  <a:gd name="T2" fmla="*/ 128 w 139"/>
                  <a:gd name="T3" fmla="*/ 69 h 139"/>
                  <a:gd name="T4" fmla="*/ 128 w 139"/>
                  <a:gd name="T5" fmla="*/ 69 h 139"/>
                  <a:gd name="T6" fmla="*/ 70 w 139"/>
                  <a:gd name="T7" fmla="*/ 128 h 139"/>
                  <a:gd name="T8" fmla="*/ 11 w 139"/>
                  <a:gd name="T9" fmla="*/ 69 h 139"/>
                  <a:gd name="T10" fmla="*/ 70 w 139"/>
                  <a:gd name="T11" fmla="*/ 11 h 139"/>
                  <a:gd name="T12" fmla="*/ 70 w 139"/>
                  <a:gd name="T13" fmla="*/ 0 h 139"/>
                  <a:gd name="T14" fmla="*/ 0 w 139"/>
                  <a:gd name="T15" fmla="*/ 69 h 139"/>
                  <a:gd name="T16" fmla="*/ 70 w 139"/>
                  <a:gd name="T17" fmla="*/ 139 h 139"/>
                  <a:gd name="T18" fmla="*/ 139 w 139"/>
                  <a:gd name="T19" fmla="*/ 69 h 139"/>
                  <a:gd name="T20" fmla="*/ 139 w 139"/>
                  <a:gd name="T21" fmla="*/ 69 h 139"/>
                  <a:gd name="T22" fmla="*/ 70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70" y="11"/>
                    </a:moveTo>
                    <a:cubicBezTo>
                      <a:pt x="102" y="11"/>
                      <a:pt x="128" y="37"/>
                      <a:pt x="128" y="69"/>
                    </a:cubicBezTo>
                    <a:lnTo>
                      <a:pt x="128" y="69"/>
                    </a:lnTo>
                    <a:cubicBezTo>
                      <a:pt x="128" y="102"/>
                      <a:pt x="102" y="128"/>
                      <a:pt x="70" y="128"/>
                    </a:cubicBezTo>
                    <a:cubicBezTo>
                      <a:pt x="37" y="128"/>
                      <a:pt x="11" y="102"/>
                      <a:pt x="11" y="69"/>
                    </a:cubicBezTo>
                    <a:cubicBezTo>
                      <a:pt x="11" y="37"/>
                      <a:pt x="37" y="11"/>
                      <a:pt x="70" y="11"/>
                    </a:cubicBezTo>
                    <a:close/>
                    <a:moveTo>
                      <a:pt x="70" y="0"/>
                    </a:moveTo>
                    <a:cubicBezTo>
                      <a:pt x="31" y="0"/>
                      <a:pt x="0" y="31"/>
                      <a:pt x="0" y="69"/>
                    </a:cubicBezTo>
                    <a:cubicBezTo>
                      <a:pt x="0" y="107"/>
                      <a:pt x="31" y="139"/>
                      <a:pt x="70" y="139"/>
                    </a:cubicBezTo>
                    <a:cubicBezTo>
                      <a:pt x="108" y="139"/>
                      <a:pt x="139" y="107"/>
                      <a:pt x="139" y="69"/>
                    </a:cubicBezTo>
                    <a:lnTo>
                      <a:pt x="139" y="69"/>
                    </a:lnTo>
                    <a:cubicBezTo>
                      <a:pt x="139" y="31"/>
                      <a:pt x="108" y="0"/>
                      <a:pt x="70"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79" name="Freeform 307">
                <a:extLst>
                  <a:ext uri="{FF2B5EF4-FFF2-40B4-BE49-F238E27FC236}">
                    <a16:creationId xmlns:a16="http://schemas.microsoft.com/office/drawing/2014/main" id="{85305A3E-EFAE-5716-F083-4BFDCBD445E8}"/>
                  </a:ext>
                </a:extLst>
              </p:cNvPr>
              <p:cNvSpPr>
                <a:spLocks noEditPoints="1"/>
              </p:cNvSpPr>
              <p:nvPr/>
            </p:nvSpPr>
            <p:spPr bwMode="auto">
              <a:xfrm>
                <a:off x="4170" y="3122"/>
                <a:ext cx="35" cy="36"/>
              </a:xfrm>
              <a:custGeom>
                <a:avLst/>
                <a:gdLst>
                  <a:gd name="T0" fmla="*/ 69 w 138"/>
                  <a:gd name="T1" fmla="*/ 10 h 138"/>
                  <a:gd name="T2" fmla="*/ 128 w 138"/>
                  <a:gd name="T3" fmla="*/ 69 h 138"/>
                  <a:gd name="T4" fmla="*/ 128 w 138"/>
                  <a:gd name="T5" fmla="*/ 69 h 138"/>
                  <a:gd name="T6" fmla="*/ 69 w 138"/>
                  <a:gd name="T7" fmla="*/ 128 h 138"/>
                  <a:gd name="T8" fmla="*/ 10 w 138"/>
                  <a:gd name="T9" fmla="*/ 69 h 138"/>
                  <a:gd name="T10" fmla="*/ 69 w 138"/>
                  <a:gd name="T11" fmla="*/ 10 h 138"/>
                  <a:gd name="T12" fmla="*/ 69 w 138"/>
                  <a:gd name="T13" fmla="*/ 0 h 138"/>
                  <a:gd name="T14" fmla="*/ 0 w 138"/>
                  <a:gd name="T15" fmla="*/ 69 h 138"/>
                  <a:gd name="T16" fmla="*/ 69 w 138"/>
                  <a:gd name="T17" fmla="*/ 138 h 138"/>
                  <a:gd name="T18" fmla="*/ 138 w 138"/>
                  <a:gd name="T19" fmla="*/ 69 h 138"/>
                  <a:gd name="T20" fmla="*/ 138 w 138"/>
                  <a:gd name="T21" fmla="*/ 69 h 138"/>
                  <a:gd name="T22" fmla="*/ 69 w 138"/>
                  <a:gd name="T2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8">
                    <a:moveTo>
                      <a:pt x="69" y="10"/>
                    </a:moveTo>
                    <a:cubicBezTo>
                      <a:pt x="101" y="10"/>
                      <a:pt x="128" y="37"/>
                      <a:pt x="128" y="69"/>
                    </a:cubicBezTo>
                    <a:lnTo>
                      <a:pt x="128" y="69"/>
                    </a:lnTo>
                    <a:cubicBezTo>
                      <a:pt x="128" y="102"/>
                      <a:pt x="101" y="128"/>
                      <a:pt x="69" y="128"/>
                    </a:cubicBezTo>
                    <a:cubicBezTo>
                      <a:pt x="37" y="128"/>
                      <a:pt x="10" y="102"/>
                      <a:pt x="10" y="69"/>
                    </a:cubicBezTo>
                    <a:cubicBezTo>
                      <a:pt x="10" y="37"/>
                      <a:pt x="37" y="10"/>
                      <a:pt x="69" y="10"/>
                    </a:cubicBezTo>
                    <a:close/>
                    <a:moveTo>
                      <a:pt x="69" y="0"/>
                    </a:moveTo>
                    <a:cubicBezTo>
                      <a:pt x="31" y="0"/>
                      <a:pt x="0" y="31"/>
                      <a:pt x="0" y="69"/>
                    </a:cubicBezTo>
                    <a:cubicBezTo>
                      <a:pt x="0" y="107"/>
                      <a:pt x="31" y="138"/>
                      <a:pt x="69" y="138"/>
                    </a:cubicBezTo>
                    <a:cubicBezTo>
                      <a:pt x="107" y="138"/>
                      <a:pt x="138" y="107"/>
                      <a:pt x="138" y="69"/>
                    </a:cubicBezTo>
                    <a:lnTo>
                      <a:pt x="138" y="69"/>
                    </a:lnTo>
                    <a:cubicBezTo>
                      <a:pt x="138"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0" name="Freeform 308">
                <a:extLst>
                  <a:ext uri="{FF2B5EF4-FFF2-40B4-BE49-F238E27FC236}">
                    <a16:creationId xmlns:a16="http://schemas.microsoft.com/office/drawing/2014/main" id="{392DBD31-BFFF-541F-6AEB-54CD45EE70CD}"/>
                  </a:ext>
                </a:extLst>
              </p:cNvPr>
              <p:cNvSpPr>
                <a:spLocks noEditPoints="1"/>
              </p:cNvSpPr>
              <p:nvPr/>
            </p:nvSpPr>
            <p:spPr bwMode="auto">
              <a:xfrm>
                <a:off x="4284" y="2786"/>
                <a:ext cx="36" cy="35"/>
              </a:xfrm>
              <a:custGeom>
                <a:avLst/>
                <a:gdLst>
                  <a:gd name="T0" fmla="*/ 69 w 139"/>
                  <a:gd name="T1" fmla="*/ 11 h 139"/>
                  <a:gd name="T2" fmla="*/ 128 w 139"/>
                  <a:gd name="T3" fmla="*/ 70 h 139"/>
                  <a:gd name="T4" fmla="*/ 128 w 139"/>
                  <a:gd name="T5" fmla="*/ 70 h 139"/>
                  <a:gd name="T6" fmla="*/ 69 w 139"/>
                  <a:gd name="T7" fmla="*/ 128 h 139"/>
                  <a:gd name="T8" fmla="*/ 11 w 139"/>
                  <a:gd name="T9" fmla="*/ 70 h 139"/>
                  <a:gd name="T10" fmla="*/ 69 w 139"/>
                  <a:gd name="T11" fmla="*/ 11 h 139"/>
                  <a:gd name="T12" fmla="*/ 69 w 139"/>
                  <a:gd name="T13" fmla="*/ 0 h 139"/>
                  <a:gd name="T14" fmla="*/ 0 w 139"/>
                  <a:gd name="T15" fmla="*/ 70 h 139"/>
                  <a:gd name="T16" fmla="*/ 69 w 139"/>
                  <a:gd name="T17" fmla="*/ 139 h 139"/>
                  <a:gd name="T18" fmla="*/ 139 w 139"/>
                  <a:gd name="T19" fmla="*/ 70 h 139"/>
                  <a:gd name="T20" fmla="*/ 139 w 139"/>
                  <a:gd name="T21" fmla="*/ 70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70"/>
                    </a:cubicBezTo>
                    <a:lnTo>
                      <a:pt x="128" y="70"/>
                    </a:lnTo>
                    <a:cubicBezTo>
                      <a:pt x="128" y="102"/>
                      <a:pt x="102" y="128"/>
                      <a:pt x="69" y="128"/>
                    </a:cubicBezTo>
                    <a:cubicBezTo>
                      <a:pt x="37" y="128"/>
                      <a:pt x="11" y="102"/>
                      <a:pt x="11" y="70"/>
                    </a:cubicBezTo>
                    <a:cubicBezTo>
                      <a:pt x="11" y="37"/>
                      <a:pt x="37" y="11"/>
                      <a:pt x="69" y="11"/>
                    </a:cubicBezTo>
                    <a:close/>
                    <a:moveTo>
                      <a:pt x="69" y="0"/>
                    </a:moveTo>
                    <a:cubicBezTo>
                      <a:pt x="31" y="0"/>
                      <a:pt x="0" y="31"/>
                      <a:pt x="0" y="70"/>
                    </a:cubicBezTo>
                    <a:cubicBezTo>
                      <a:pt x="0" y="108"/>
                      <a:pt x="31" y="139"/>
                      <a:pt x="69" y="139"/>
                    </a:cubicBezTo>
                    <a:cubicBezTo>
                      <a:pt x="107" y="139"/>
                      <a:pt x="139" y="108"/>
                      <a:pt x="139" y="70"/>
                    </a:cubicBezTo>
                    <a:lnTo>
                      <a:pt x="139" y="70"/>
                    </a:lnTo>
                    <a:cubicBezTo>
                      <a:pt x="139" y="31"/>
                      <a:pt x="107"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81" name="Freeform 309">
                <a:extLst>
                  <a:ext uri="{FF2B5EF4-FFF2-40B4-BE49-F238E27FC236}">
                    <a16:creationId xmlns:a16="http://schemas.microsoft.com/office/drawing/2014/main" id="{E90BACF9-193E-9817-09C3-19557B41A17F}"/>
                  </a:ext>
                </a:extLst>
              </p:cNvPr>
              <p:cNvSpPr>
                <a:spLocks noEditPoints="1"/>
              </p:cNvSpPr>
              <p:nvPr/>
            </p:nvSpPr>
            <p:spPr bwMode="auto">
              <a:xfrm>
                <a:off x="4399" y="2484"/>
                <a:ext cx="36" cy="36"/>
              </a:xfrm>
              <a:custGeom>
                <a:avLst/>
                <a:gdLst>
                  <a:gd name="T0" fmla="*/ 69 w 139"/>
                  <a:gd name="T1" fmla="*/ 11 h 139"/>
                  <a:gd name="T2" fmla="*/ 128 w 139"/>
                  <a:gd name="T3" fmla="*/ 69 h 139"/>
                  <a:gd name="T4" fmla="*/ 128 w 139"/>
                  <a:gd name="T5" fmla="*/ 69 h 139"/>
                  <a:gd name="T6" fmla="*/ 69 w 139"/>
                  <a:gd name="T7" fmla="*/ 128 h 139"/>
                  <a:gd name="T8" fmla="*/ 11 w 139"/>
                  <a:gd name="T9" fmla="*/ 69 h 139"/>
                  <a:gd name="T10" fmla="*/ 69 w 139"/>
                  <a:gd name="T11" fmla="*/ 11 h 139"/>
                  <a:gd name="T12" fmla="*/ 69 w 139"/>
                  <a:gd name="T13" fmla="*/ 0 h 139"/>
                  <a:gd name="T14" fmla="*/ 0 w 139"/>
                  <a:gd name="T15" fmla="*/ 69 h 139"/>
                  <a:gd name="T16" fmla="*/ 69 w 139"/>
                  <a:gd name="T17" fmla="*/ 139 h 139"/>
                  <a:gd name="T18" fmla="*/ 139 w 139"/>
                  <a:gd name="T19" fmla="*/ 69 h 139"/>
                  <a:gd name="T20" fmla="*/ 139 w 139"/>
                  <a:gd name="T21" fmla="*/ 69 h 139"/>
                  <a:gd name="T22" fmla="*/ 69 w 139"/>
                  <a:gd name="T2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39">
                    <a:moveTo>
                      <a:pt x="69" y="11"/>
                    </a:moveTo>
                    <a:cubicBezTo>
                      <a:pt x="102" y="11"/>
                      <a:pt x="128" y="37"/>
                      <a:pt x="128" y="69"/>
                    </a:cubicBezTo>
                    <a:lnTo>
                      <a:pt x="128" y="69"/>
                    </a:lnTo>
                    <a:cubicBezTo>
                      <a:pt x="128" y="102"/>
                      <a:pt x="102" y="128"/>
                      <a:pt x="69" y="128"/>
                    </a:cubicBezTo>
                    <a:cubicBezTo>
                      <a:pt x="37" y="128"/>
                      <a:pt x="11" y="102"/>
                      <a:pt x="11" y="69"/>
                    </a:cubicBezTo>
                    <a:cubicBezTo>
                      <a:pt x="11" y="37"/>
                      <a:pt x="37" y="11"/>
                      <a:pt x="69" y="11"/>
                    </a:cubicBezTo>
                    <a:close/>
                    <a:moveTo>
                      <a:pt x="69" y="0"/>
                    </a:moveTo>
                    <a:cubicBezTo>
                      <a:pt x="31" y="0"/>
                      <a:pt x="0" y="31"/>
                      <a:pt x="0" y="69"/>
                    </a:cubicBezTo>
                    <a:cubicBezTo>
                      <a:pt x="0" y="108"/>
                      <a:pt x="31" y="139"/>
                      <a:pt x="69" y="139"/>
                    </a:cubicBezTo>
                    <a:cubicBezTo>
                      <a:pt x="108" y="139"/>
                      <a:pt x="139" y="108"/>
                      <a:pt x="139" y="69"/>
                    </a:cubicBezTo>
                    <a:lnTo>
                      <a:pt x="139" y="69"/>
                    </a:lnTo>
                    <a:cubicBezTo>
                      <a:pt x="139" y="31"/>
                      <a:pt x="108" y="0"/>
                      <a:pt x="69" y="0"/>
                    </a:cubicBez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grpSp>
        <p:sp>
          <p:nvSpPr>
            <p:cNvPr id="286" name="TextBox 285">
              <a:extLst>
                <a:ext uri="{FF2B5EF4-FFF2-40B4-BE49-F238E27FC236}">
                  <a16:creationId xmlns:a16="http://schemas.microsoft.com/office/drawing/2014/main" id="{E7E4FE6F-1087-1B0A-34CF-5E5734EA56ED}"/>
                </a:ext>
              </a:extLst>
            </p:cNvPr>
            <p:cNvSpPr txBox="1"/>
            <p:nvPr/>
          </p:nvSpPr>
          <p:spPr>
            <a:xfrm>
              <a:off x="2060804" y="2977822"/>
              <a:ext cx="284052" cy="369332"/>
            </a:xfrm>
            <a:prstGeom prst="rect">
              <a:avLst/>
            </a:prstGeom>
            <a:noFill/>
          </p:spPr>
          <p:txBody>
            <a:bodyPr wrap="none" rtlCol="0">
              <a:spAutoFit/>
            </a:bodyPr>
            <a:lstStyle/>
            <a:p>
              <a:r>
                <a:rPr lang="en-US" dirty="0"/>
                <a:t>x</a:t>
              </a:r>
            </a:p>
          </p:txBody>
        </p:sp>
        <p:sp>
          <p:nvSpPr>
            <p:cNvPr id="287" name="TextBox 286">
              <a:extLst>
                <a:ext uri="{FF2B5EF4-FFF2-40B4-BE49-F238E27FC236}">
                  <a16:creationId xmlns:a16="http://schemas.microsoft.com/office/drawing/2014/main" id="{EB76BE8B-D2BA-74CE-5F40-9824213D6A17}"/>
                </a:ext>
              </a:extLst>
            </p:cNvPr>
            <p:cNvSpPr txBox="1"/>
            <p:nvPr/>
          </p:nvSpPr>
          <p:spPr>
            <a:xfrm rot="16200000">
              <a:off x="351324" y="1592803"/>
              <a:ext cx="284052" cy="369332"/>
            </a:xfrm>
            <a:prstGeom prst="rect">
              <a:avLst/>
            </a:prstGeom>
            <a:noFill/>
          </p:spPr>
          <p:txBody>
            <a:bodyPr wrap="none" rtlCol="0">
              <a:spAutoFit/>
            </a:bodyPr>
            <a:lstStyle/>
            <a:p>
              <a:r>
                <a:rPr lang="en-US" dirty="0"/>
                <a:t>z</a:t>
              </a:r>
            </a:p>
          </p:txBody>
        </p:sp>
        <p:sp>
          <p:nvSpPr>
            <p:cNvPr id="288" name="TextBox 287">
              <a:extLst>
                <a:ext uri="{FF2B5EF4-FFF2-40B4-BE49-F238E27FC236}">
                  <a16:creationId xmlns:a16="http://schemas.microsoft.com/office/drawing/2014/main" id="{C7768F72-16E0-F7EA-D306-87ECDB97A090}"/>
                </a:ext>
              </a:extLst>
            </p:cNvPr>
            <p:cNvSpPr txBox="1"/>
            <p:nvPr/>
          </p:nvSpPr>
          <p:spPr>
            <a:xfrm>
              <a:off x="5774160" y="2977822"/>
              <a:ext cx="284052" cy="369332"/>
            </a:xfrm>
            <a:prstGeom prst="rect">
              <a:avLst/>
            </a:prstGeom>
            <a:noFill/>
          </p:spPr>
          <p:txBody>
            <a:bodyPr wrap="none" rtlCol="0">
              <a:spAutoFit/>
            </a:bodyPr>
            <a:lstStyle/>
            <a:p>
              <a:r>
                <a:rPr lang="en-US" dirty="0"/>
                <a:t>x</a:t>
              </a:r>
            </a:p>
          </p:txBody>
        </p:sp>
        <p:sp>
          <p:nvSpPr>
            <p:cNvPr id="289" name="TextBox 288">
              <a:extLst>
                <a:ext uri="{FF2B5EF4-FFF2-40B4-BE49-F238E27FC236}">
                  <a16:creationId xmlns:a16="http://schemas.microsoft.com/office/drawing/2014/main" id="{AF90AC0D-B5F7-AC5E-25DA-39B48C94D6A7}"/>
                </a:ext>
              </a:extLst>
            </p:cNvPr>
            <p:cNvSpPr txBox="1"/>
            <p:nvPr/>
          </p:nvSpPr>
          <p:spPr>
            <a:xfrm rot="16200000">
              <a:off x="4064680" y="1592803"/>
              <a:ext cx="284052" cy="369332"/>
            </a:xfrm>
            <a:prstGeom prst="rect">
              <a:avLst/>
            </a:prstGeom>
            <a:noFill/>
          </p:spPr>
          <p:txBody>
            <a:bodyPr wrap="none" rtlCol="0">
              <a:spAutoFit/>
            </a:bodyPr>
            <a:lstStyle/>
            <a:p>
              <a:r>
                <a:rPr lang="en-US" dirty="0"/>
                <a:t>z</a:t>
              </a:r>
            </a:p>
          </p:txBody>
        </p:sp>
        <p:sp>
          <p:nvSpPr>
            <p:cNvPr id="290" name="TextBox 289">
              <a:extLst>
                <a:ext uri="{FF2B5EF4-FFF2-40B4-BE49-F238E27FC236}">
                  <a16:creationId xmlns:a16="http://schemas.microsoft.com/office/drawing/2014/main" id="{9756814B-9139-30B6-DD28-C2D8C639A224}"/>
                </a:ext>
              </a:extLst>
            </p:cNvPr>
            <p:cNvSpPr txBox="1"/>
            <p:nvPr/>
          </p:nvSpPr>
          <p:spPr>
            <a:xfrm>
              <a:off x="2060804" y="6111315"/>
              <a:ext cx="284052" cy="369332"/>
            </a:xfrm>
            <a:prstGeom prst="rect">
              <a:avLst/>
            </a:prstGeom>
            <a:noFill/>
          </p:spPr>
          <p:txBody>
            <a:bodyPr wrap="none" rtlCol="0">
              <a:spAutoFit/>
            </a:bodyPr>
            <a:lstStyle/>
            <a:p>
              <a:r>
                <a:rPr lang="en-US" dirty="0"/>
                <a:t>x</a:t>
              </a:r>
            </a:p>
          </p:txBody>
        </p:sp>
        <p:sp>
          <p:nvSpPr>
            <p:cNvPr id="291" name="TextBox 290">
              <a:extLst>
                <a:ext uri="{FF2B5EF4-FFF2-40B4-BE49-F238E27FC236}">
                  <a16:creationId xmlns:a16="http://schemas.microsoft.com/office/drawing/2014/main" id="{C3941F85-8542-C827-8D09-328874A49E6B}"/>
                </a:ext>
              </a:extLst>
            </p:cNvPr>
            <p:cNvSpPr txBox="1"/>
            <p:nvPr/>
          </p:nvSpPr>
          <p:spPr>
            <a:xfrm rot="16200000">
              <a:off x="351324" y="4726296"/>
              <a:ext cx="284052" cy="369332"/>
            </a:xfrm>
            <a:prstGeom prst="rect">
              <a:avLst/>
            </a:prstGeom>
            <a:noFill/>
          </p:spPr>
          <p:txBody>
            <a:bodyPr wrap="none" rtlCol="0">
              <a:spAutoFit/>
            </a:bodyPr>
            <a:lstStyle/>
            <a:p>
              <a:r>
                <a:rPr lang="en-US" dirty="0"/>
                <a:t>z</a:t>
              </a:r>
            </a:p>
          </p:txBody>
        </p:sp>
        <p:sp>
          <p:nvSpPr>
            <p:cNvPr id="292" name="TextBox 291">
              <a:extLst>
                <a:ext uri="{FF2B5EF4-FFF2-40B4-BE49-F238E27FC236}">
                  <a16:creationId xmlns:a16="http://schemas.microsoft.com/office/drawing/2014/main" id="{8154D0E2-5BA6-C9B2-40F3-C57A81803C34}"/>
                </a:ext>
              </a:extLst>
            </p:cNvPr>
            <p:cNvSpPr txBox="1"/>
            <p:nvPr/>
          </p:nvSpPr>
          <p:spPr>
            <a:xfrm>
              <a:off x="5774160" y="6111315"/>
              <a:ext cx="284052" cy="369332"/>
            </a:xfrm>
            <a:prstGeom prst="rect">
              <a:avLst/>
            </a:prstGeom>
            <a:noFill/>
          </p:spPr>
          <p:txBody>
            <a:bodyPr wrap="none" rtlCol="0">
              <a:spAutoFit/>
            </a:bodyPr>
            <a:lstStyle/>
            <a:p>
              <a:r>
                <a:rPr lang="en-US" dirty="0"/>
                <a:t>x</a:t>
              </a:r>
            </a:p>
          </p:txBody>
        </p:sp>
        <p:sp>
          <p:nvSpPr>
            <p:cNvPr id="293" name="TextBox 292">
              <a:extLst>
                <a:ext uri="{FF2B5EF4-FFF2-40B4-BE49-F238E27FC236}">
                  <a16:creationId xmlns:a16="http://schemas.microsoft.com/office/drawing/2014/main" id="{806D65F9-B821-67E0-AADF-49B3D5570D32}"/>
                </a:ext>
              </a:extLst>
            </p:cNvPr>
            <p:cNvSpPr txBox="1"/>
            <p:nvPr/>
          </p:nvSpPr>
          <p:spPr>
            <a:xfrm rot="16200000">
              <a:off x="4064680" y="4726296"/>
              <a:ext cx="284052" cy="369332"/>
            </a:xfrm>
            <a:prstGeom prst="rect">
              <a:avLst/>
            </a:prstGeom>
            <a:noFill/>
          </p:spPr>
          <p:txBody>
            <a:bodyPr wrap="none" rtlCol="0">
              <a:spAutoFit/>
            </a:bodyPr>
            <a:lstStyle/>
            <a:p>
              <a:r>
                <a:rPr lang="en-US" dirty="0"/>
                <a:t>z</a:t>
              </a:r>
            </a:p>
          </p:txBody>
        </p:sp>
      </p:grpSp>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B4BE1738-FEEF-F610-983F-B671B1ABE108}"/>
                  </a:ext>
                </a:extLst>
              </p:cNvPr>
              <p:cNvSpPr txBox="1"/>
              <p:nvPr/>
            </p:nvSpPr>
            <p:spPr>
              <a:xfrm>
                <a:off x="4908070" y="3813387"/>
                <a:ext cx="1229632" cy="369332"/>
              </a:xfrm>
              <a:prstGeom prst="rect">
                <a:avLst/>
              </a:prstGeom>
              <a:noFill/>
            </p:spPr>
            <p:txBody>
              <a:bodyPr wrap="none" rtlCol="0">
                <a:spAutoFit/>
              </a:bodyPr>
              <a:lstStyle/>
              <a:p>
                <a:r>
                  <a:rPr lang="en-US" dirty="0"/>
                  <a:t>(d)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=0.5</m:t>
                    </m:r>
                  </m:oMath>
                </a14:m>
                <a:endParaRPr lang="en-US" dirty="0"/>
              </a:p>
            </p:txBody>
          </p:sp>
        </mc:Choice>
        <mc:Fallback xmlns="">
          <p:sp>
            <p:nvSpPr>
              <p:cNvPr id="295" name="TextBox 294">
                <a:extLst>
                  <a:ext uri="{FF2B5EF4-FFF2-40B4-BE49-F238E27FC236}">
                    <a16:creationId xmlns:a16="http://schemas.microsoft.com/office/drawing/2014/main" id="{B4BE1738-FEEF-F610-983F-B671B1ABE108}"/>
                  </a:ext>
                </a:extLst>
              </p:cNvPr>
              <p:cNvSpPr txBox="1">
                <a:spLocks noRot="1" noChangeAspect="1" noMove="1" noResize="1" noEditPoints="1" noAdjustHandles="1" noChangeArrowheads="1" noChangeShapeType="1" noTextEdit="1"/>
              </p:cNvSpPr>
              <p:nvPr/>
            </p:nvSpPr>
            <p:spPr>
              <a:xfrm>
                <a:off x="4908070" y="3813387"/>
                <a:ext cx="1229632" cy="369332"/>
              </a:xfrm>
              <a:prstGeom prst="rect">
                <a:avLst/>
              </a:prstGeom>
              <a:blipFill>
                <a:blip r:embed="rId2"/>
                <a:stretch>
                  <a:fillRect l="-3960" t="-8333"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 name="TextBox 296">
                <a:extLst>
                  <a:ext uri="{FF2B5EF4-FFF2-40B4-BE49-F238E27FC236}">
                    <a16:creationId xmlns:a16="http://schemas.microsoft.com/office/drawing/2014/main" id="{E3992622-16FB-F1AE-D3BF-522C5D3273CB}"/>
                  </a:ext>
                </a:extLst>
              </p:cNvPr>
              <p:cNvSpPr txBox="1"/>
              <p:nvPr/>
            </p:nvSpPr>
            <p:spPr>
              <a:xfrm>
                <a:off x="1449658" y="3820997"/>
                <a:ext cx="1221616" cy="369332"/>
              </a:xfrm>
              <a:prstGeom prst="rect">
                <a:avLst/>
              </a:prstGeom>
              <a:noFill/>
            </p:spPr>
            <p:txBody>
              <a:bodyPr wrap="none" rtlCol="0">
                <a:spAutoFit/>
              </a:bodyPr>
              <a:lstStyle/>
              <a:p>
                <a:r>
                  <a:rPr lang="en-US" dirty="0"/>
                  <a:t>(c)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=0.1</m:t>
                    </m:r>
                  </m:oMath>
                </a14:m>
                <a:endParaRPr lang="en-US" dirty="0"/>
              </a:p>
            </p:txBody>
          </p:sp>
        </mc:Choice>
        <mc:Fallback xmlns="">
          <p:sp>
            <p:nvSpPr>
              <p:cNvPr id="297" name="TextBox 296">
                <a:extLst>
                  <a:ext uri="{FF2B5EF4-FFF2-40B4-BE49-F238E27FC236}">
                    <a16:creationId xmlns:a16="http://schemas.microsoft.com/office/drawing/2014/main" id="{E3992622-16FB-F1AE-D3BF-522C5D3273CB}"/>
                  </a:ext>
                </a:extLst>
              </p:cNvPr>
              <p:cNvSpPr txBox="1">
                <a:spLocks noRot="1" noChangeAspect="1" noMove="1" noResize="1" noEditPoints="1" noAdjustHandles="1" noChangeArrowheads="1" noChangeShapeType="1" noTextEdit="1"/>
              </p:cNvSpPr>
              <p:nvPr/>
            </p:nvSpPr>
            <p:spPr>
              <a:xfrm>
                <a:off x="1449658" y="3820997"/>
                <a:ext cx="1221616" cy="369332"/>
              </a:xfrm>
              <a:prstGeom prst="rect">
                <a:avLst/>
              </a:prstGeom>
              <a:blipFill>
                <a:blip r:embed="rId3"/>
                <a:stretch>
                  <a:fillRect l="-4500" t="-8333"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FDB2AD84-A325-F7BA-8EDF-46CB0410DC21}"/>
                  </a:ext>
                </a:extLst>
              </p:cNvPr>
              <p:cNvSpPr txBox="1"/>
              <p:nvPr/>
            </p:nvSpPr>
            <p:spPr>
              <a:xfrm>
                <a:off x="4866252" y="924966"/>
                <a:ext cx="1357872" cy="369332"/>
              </a:xfrm>
              <a:prstGeom prst="rect">
                <a:avLst/>
              </a:prstGeom>
              <a:noFill/>
            </p:spPr>
            <p:txBody>
              <a:bodyPr wrap="none" rtlCol="0">
                <a:spAutoFit/>
              </a:bodyPr>
              <a:lstStyle/>
              <a:p>
                <a:r>
                  <a:rPr lang="en-US" dirty="0"/>
                  <a:t>(b)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=0.01</m:t>
                    </m:r>
                  </m:oMath>
                </a14:m>
                <a:endParaRPr lang="en-US" dirty="0"/>
              </a:p>
            </p:txBody>
          </p:sp>
        </mc:Choice>
        <mc:Fallback xmlns="">
          <p:sp>
            <p:nvSpPr>
              <p:cNvPr id="298" name="TextBox 297">
                <a:extLst>
                  <a:ext uri="{FF2B5EF4-FFF2-40B4-BE49-F238E27FC236}">
                    <a16:creationId xmlns:a16="http://schemas.microsoft.com/office/drawing/2014/main" id="{FDB2AD84-A325-F7BA-8EDF-46CB0410DC21}"/>
                  </a:ext>
                </a:extLst>
              </p:cNvPr>
              <p:cNvSpPr txBox="1">
                <a:spLocks noRot="1" noChangeAspect="1" noMove="1" noResize="1" noEditPoints="1" noAdjustHandles="1" noChangeArrowheads="1" noChangeShapeType="1" noTextEdit="1"/>
              </p:cNvSpPr>
              <p:nvPr/>
            </p:nvSpPr>
            <p:spPr>
              <a:xfrm>
                <a:off x="4866252" y="924966"/>
                <a:ext cx="1357872" cy="369332"/>
              </a:xfrm>
              <a:prstGeom prst="rect">
                <a:avLst/>
              </a:prstGeom>
              <a:blipFill>
                <a:blip r:embed="rId4"/>
                <a:stretch>
                  <a:fillRect l="-3587" t="-8333"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5793E92F-6871-9425-2C09-3BC942C17723}"/>
                  </a:ext>
                </a:extLst>
              </p:cNvPr>
              <p:cNvSpPr txBox="1"/>
              <p:nvPr/>
            </p:nvSpPr>
            <p:spPr>
              <a:xfrm>
                <a:off x="1442224" y="923968"/>
                <a:ext cx="1046312" cy="369332"/>
              </a:xfrm>
              <a:prstGeom prst="rect">
                <a:avLst/>
              </a:prstGeom>
              <a:noFill/>
            </p:spPr>
            <p:txBody>
              <a:bodyPr wrap="none" rtlCol="0">
                <a:spAutoFit/>
              </a:bodyPr>
              <a:lstStyle/>
              <a:p>
                <a:r>
                  <a:rPr lang="en-US" dirty="0"/>
                  <a:t>(a) </a:t>
                </a:r>
                <a14:m>
                  <m:oMath xmlns:m="http://schemas.openxmlformats.org/officeDocument/2006/math">
                    <m:r>
                      <a:rPr lang="en-US" i="1">
                        <a:latin typeface="Cambria Math" panose="02040503050406030204" pitchFamily="18" charset="0"/>
                      </a:rPr>
                      <m:t>𝛾</m:t>
                    </m:r>
                    <m:r>
                      <a:rPr lang="en-US" i="1">
                        <a:latin typeface="Cambria Math" panose="02040503050406030204" pitchFamily="18" charset="0"/>
                      </a:rPr>
                      <m:t>=0</m:t>
                    </m:r>
                  </m:oMath>
                </a14:m>
                <a:endParaRPr lang="en-US" dirty="0"/>
              </a:p>
            </p:txBody>
          </p:sp>
        </mc:Choice>
        <mc:Fallback xmlns="">
          <p:sp>
            <p:nvSpPr>
              <p:cNvPr id="299" name="TextBox 298">
                <a:extLst>
                  <a:ext uri="{FF2B5EF4-FFF2-40B4-BE49-F238E27FC236}">
                    <a16:creationId xmlns:a16="http://schemas.microsoft.com/office/drawing/2014/main" id="{5793E92F-6871-9425-2C09-3BC942C17723}"/>
                  </a:ext>
                </a:extLst>
              </p:cNvPr>
              <p:cNvSpPr txBox="1">
                <a:spLocks noRot="1" noChangeAspect="1" noMove="1" noResize="1" noEditPoints="1" noAdjustHandles="1" noChangeArrowheads="1" noChangeShapeType="1" noTextEdit="1"/>
              </p:cNvSpPr>
              <p:nvPr/>
            </p:nvSpPr>
            <p:spPr>
              <a:xfrm>
                <a:off x="1442224" y="923968"/>
                <a:ext cx="1046312" cy="369332"/>
              </a:xfrm>
              <a:prstGeom prst="rect">
                <a:avLst/>
              </a:prstGeom>
              <a:blipFill>
                <a:blip r:embed="rId5"/>
                <a:stretch>
                  <a:fillRect l="-5263" t="-8333" b="-28333"/>
                </a:stretch>
              </a:blipFill>
            </p:spPr>
            <p:txBody>
              <a:bodyPr/>
              <a:lstStyle/>
              <a:p>
                <a:r>
                  <a:rPr lang="en-US">
                    <a:noFill/>
                  </a:rPr>
                  <a:t> </a:t>
                </a:r>
              </a:p>
            </p:txBody>
          </p:sp>
        </mc:Fallback>
      </mc:AlternateContent>
    </p:spTree>
    <p:extLst>
      <p:ext uri="{BB962C8B-B14F-4D97-AF65-F5344CB8AC3E}">
        <p14:creationId xmlns:p14="http://schemas.microsoft.com/office/powerpoint/2010/main" val="19219452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39FCCBC-DDBD-BE7C-83DC-95CA24A0E26B}"/>
                  </a:ext>
                </a:extLst>
              </p:cNvPr>
              <p:cNvSpPr>
                <a:spLocks noGrp="1"/>
              </p:cNvSpPr>
              <p:nvPr>
                <p:ph type="body" sz="quarter" idx="10"/>
              </p:nvPr>
            </p:nvSpPr>
            <p:spPr/>
            <p:txBody>
              <a:bodyPr>
                <a:normAutofit/>
              </a:bodyPr>
              <a:lstStyle/>
              <a:p>
                <a:r>
                  <a:rPr lang="en-US" sz="2000" dirty="0"/>
                  <a:t>Need to use Fletcher-Powell conjugate gradient method ('</a:t>
                </a:r>
                <a:r>
                  <a:rPr lang="en-US" sz="2000" dirty="0" err="1"/>
                  <a:t>traincgf</a:t>
                </a:r>
                <a:r>
                  <a:rPr lang="en-US" sz="2000" dirty="0"/>
                  <a:t>’)</a:t>
                </a:r>
              </a:p>
              <a:p>
                <a:r>
                  <a:rPr lang="en-US" sz="2000" dirty="0"/>
                  <a:t>10 hidden nodes, 31 parameters, 15 samples</a:t>
                </a:r>
              </a:p>
              <a:p>
                <a14:m>
                  <m:oMath xmlns:m="http://schemas.openxmlformats.org/officeDocument/2006/math">
                    <m:r>
                      <a:rPr lang="en-US" sz="2000" b="0" i="1" smtClean="0">
                        <a:latin typeface="Cambria Math" panose="02040503050406030204" pitchFamily="18" charset="0"/>
                      </a:rPr>
                      <m:t>𝛾</m:t>
                    </m:r>
                    <m:r>
                      <a:rPr lang="en-US" sz="2000" b="0" i="1" smtClean="0">
                        <a:latin typeface="Cambria Math" panose="02040503050406030204" pitchFamily="18" charset="0"/>
                      </a:rPr>
                      <m:t>=0</m:t>
                    </m:r>
                  </m:oMath>
                </a14:m>
                <a:r>
                  <a:rPr lang="en-US" sz="2000" dirty="0"/>
                  <a:t>: not smooth, do not follow the trend of the true function</a:t>
                </a:r>
              </a:p>
              <a:p>
                <a14:m>
                  <m:oMath xmlns:m="http://schemas.openxmlformats.org/officeDocument/2006/math">
                    <m:r>
                      <a:rPr lang="en-US" sz="2000" b="0" i="1" smtClean="0">
                        <a:latin typeface="Cambria Math" panose="02040503050406030204" pitchFamily="18" charset="0"/>
                      </a:rPr>
                      <m:t>𝛾</m:t>
                    </m:r>
                    <m:r>
                      <a:rPr lang="en-US" sz="2000" b="0" i="1" smtClean="0">
                        <a:latin typeface="Cambria Math" panose="02040503050406030204" pitchFamily="18" charset="0"/>
                      </a:rPr>
                      <m:t>=0.01</m:t>
                    </m:r>
                  </m:oMath>
                </a14:m>
                <a:r>
                  <a:rPr lang="en-US" sz="2000" dirty="0"/>
                  <a:t>: follows the trend, low mean and std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𝑅𝑀𝑆</m:t>
                        </m:r>
                      </m:sub>
                    </m:sSub>
                  </m:oMath>
                </a14:m>
                <a:endParaRPr lang="en-US" sz="2000" dirty="0"/>
              </a:p>
              <a:p>
                <a14:m>
                  <m:oMath xmlns:m="http://schemas.openxmlformats.org/officeDocument/2006/math">
                    <m:r>
                      <a:rPr lang="en-US" sz="2000" b="0" i="1" smtClean="0">
                        <a:latin typeface="Cambria Math" panose="02040503050406030204" pitchFamily="18" charset="0"/>
                      </a:rPr>
                      <m:t>𝛾</m:t>
                    </m:r>
                    <m:r>
                      <a:rPr lang="en-US" sz="2000" b="0" i="1" smtClean="0">
                        <a:latin typeface="Cambria Math" panose="02040503050406030204" pitchFamily="18" charset="0"/>
                      </a:rPr>
                      <m:t>=0.1</m:t>
                    </m:r>
                  </m:oMath>
                </a14:m>
                <a:r>
                  <a:rPr lang="en-US" sz="2000" dirty="0"/>
                  <a:t>: smoother, prediction errors increase</a:t>
                </a:r>
              </a:p>
              <a:p>
                <a14:m>
                  <m:oMath xmlns:m="http://schemas.openxmlformats.org/officeDocument/2006/math">
                    <m:r>
                      <a:rPr lang="en-US" sz="2000" b="0" i="1" smtClean="0">
                        <a:latin typeface="Cambria Math" panose="02040503050406030204" pitchFamily="18" charset="0"/>
                      </a:rPr>
                      <m:t>𝛾</m:t>
                    </m:r>
                    <m:r>
                      <a:rPr lang="en-US" sz="2000" b="0" i="1" smtClean="0">
                        <a:latin typeface="Cambria Math" panose="02040503050406030204" pitchFamily="18" charset="0"/>
                      </a:rPr>
                      <m:t>=0.5</m:t>
                    </m:r>
                  </m:oMath>
                </a14:m>
                <a:r>
                  <a:rPr lang="en-US" sz="2000" dirty="0"/>
                  <a:t>: MSE is equally weighted with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𝑅𝑀𝑆</m:t>
                        </m:r>
                      </m:sub>
                    </m:sSub>
                  </m:oMath>
                </a14:m>
                <a:r>
                  <a:rPr lang="en-US" sz="2000" dirty="0"/>
                  <a:t>, almost straight prediction, significant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𝑅𝑀𝑆</m:t>
                        </m:r>
                      </m:sub>
                    </m:sSub>
                  </m:oMath>
                </a14:m>
                <a:r>
                  <a:rPr lang="en-US" sz="2000" dirty="0"/>
                  <a:t>, regularization dominates the fitting error</a:t>
                </a:r>
              </a:p>
              <a:p>
                <a:endParaRPr lang="en-US" sz="2000" dirty="0"/>
              </a:p>
              <a:p>
                <a:endParaRPr lang="en-US" sz="2000" dirty="0"/>
              </a:p>
            </p:txBody>
          </p:sp>
        </mc:Choice>
        <mc:Fallback xmlns="">
          <p:sp>
            <p:nvSpPr>
              <p:cNvPr id="2" name="Text Placeholder 1">
                <a:extLst>
                  <a:ext uri="{FF2B5EF4-FFF2-40B4-BE49-F238E27FC236}">
                    <a16:creationId xmlns:a16="http://schemas.microsoft.com/office/drawing/2014/main" id="{D39FCCBC-DDBD-BE7C-83DC-95CA24A0E26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643" t="-97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1435D11-2E52-DE2D-105E-2DB900D6B197}"/>
              </a:ext>
            </a:extLst>
          </p:cNvPr>
          <p:cNvSpPr>
            <a:spLocks noGrp="1"/>
          </p:cNvSpPr>
          <p:nvPr>
            <p:ph type="title"/>
          </p:nvPr>
        </p:nvSpPr>
        <p:spPr/>
        <p:txBody>
          <a:bodyPr>
            <a:normAutofit fontScale="90000"/>
          </a:bodyPr>
          <a:lstStyle/>
          <a:p>
            <a:r>
              <a:rPr lang="en-US" dirty="0"/>
              <a:t>Ex8.8) Using Regularization Instead of Validation Set </a:t>
            </a:r>
            <a:r>
              <a:rPr lang="en-US" i="1" dirty="0"/>
              <a:t>cont</a:t>
            </a:r>
            <a:r>
              <a:rPr lang="en-US" dirty="0"/>
              <a:t>.</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2798909-B64B-26B9-B5C0-E005CA27083C}"/>
                  </a:ext>
                </a:extLst>
              </p:cNvPr>
              <p:cNvGraphicFramePr>
                <a:graphicFrameLocks noGrp="1"/>
              </p:cNvGraphicFramePr>
              <p:nvPr>
                <p:extLst>
                  <p:ext uri="{D42A27DB-BD31-4B8C-83A1-F6EECF244321}">
                    <p14:modId xmlns:p14="http://schemas.microsoft.com/office/powerpoint/2010/main" val="3038827311"/>
                  </p:ext>
                </p:extLst>
              </p:nvPr>
            </p:nvGraphicFramePr>
            <p:xfrm>
              <a:off x="408839" y="4139755"/>
              <a:ext cx="8326321" cy="2125525"/>
            </p:xfrm>
            <a:graphic>
              <a:graphicData uri="http://schemas.openxmlformats.org/drawingml/2006/table">
                <a:tbl>
                  <a:tblPr firstRow="1" firstCol="1" bandRow="1">
                    <a:tableStyleId>{5C22544A-7EE6-4342-B048-85BDC9FD1C3A}</a:tableStyleId>
                  </a:tblPr>
                  <a:tblGrid>
                    <a:gridCol w="3857884">
                      <a:extLst>
                        <a:ext uri="{9D8B030D-6E8A-4147-A177-3AD203B41FA5}">
                          <a16:colId xmlns:a16="http://schemas.microsoft.com/office/drawing/2014/main" val="852505427"/>
                        </a:ext>
                      </a:extLst>
                    </a:gridCol>
                    <a:gridCol w="2294603">
                      <a:extLst>
                        <a:ext uri="{9D8B030D-6E8A-4147-A177-3AD203B41FA5}">
                          <a16:colId xmlns:a16="http://schemas.microsoft.com/office/drawing/2014/main" val="765355363"/>
                        </a:ext>
                      </a:extLst>
                    </a:gridCol>
                    <a:gridCol w="2173834">
                      <a:extLst>
                        <a:ext uri="{9D8B030D-6E8A-4147-A177-3AD203B41FA5}">
                          <a16:colId xmlns:a16="http://schemas.microsoft.com/office/drawing/2014/main" val="2677403656"/>
                        </a:ext>
                      </a:extLst>
                    </a:gridCol>
                  </a:tblGrid>
                  <a:tr h="425105">
                    <a:tc>
                      <a:txBody>
                        <a:bodyPr/>
                        <a:lstStyle/>
                        <a:p>
                          <a:pPr marL="0" marR="0">
                            <a:buNone/>
                            <a:tabLst>
                              <a:tab pos="228600" algn="l"/>
                              <a:tab pos="2971800" algn="ctr"/>
                              <a:tab pos="5943600" algn="r"/>
                            </a:tabLst>
                          </a:pPr>
                          <a:r>
                            <a:rPr lang="en-US" sz="2300" dirty="0">
                              <a:effectLst/>
                            </a:rPr>
                            <a:t>Regularization param </a:t>
                          </a:r>
                          <a14:m>
                            <m:oMath xmlns:m="http://schemas.openxmlformats.org/officeDocument/2006/math">
                              <m:r>
                                <a:rPr lang="en-US" sz="2300">
                                  <a:effectLst/>
                                  <a:latin typeface="Cambria Math" panose="02040503050406030204" pitchFamily="18" charset="0"/>
                                </a:rPr>
                                <m:t>𝛾</m:t>
                              </m:r>
                            </m:oMath>
                          </a14:m>
                          <a:endParaRPr lang="en-US" sz="23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r>
                            <a:rPr lang="en-US" sz="2300">
                              <a:effectLst/>
                            </a:rPr>
                            <a:t>Mean of </a:t>
                          </a:r>
                          <a14:m>
                            <m:oMath xmlns:m="http://schemas.openxmlformats.org/officeDocument/2006/math">
                              <m:sSub>
                                <m:sSubPr>
                                  <m:ctrlPr>
                                    <a:rPr lang="en-US" sz="2300" i="1">
                                      <a:effectLst/>
                                      <a:latin typeface="Cambria Math" panose="02040503050406030204" pitchFamily="18" charset="0"/>
                                    </a:rPr>
                                  </m:ctrlPr>
                                </m:sSubPr>
                                <m:e>
                                  <m:r>
                                    <a:rPr lang="en-US" sz="2300">
                                      <a:effectLst/>
                                      <a:latin typeface="Cambria Math" panose="02040503050406030204" pitchFamily="18" charset="0"/>
                                    </a:rPr>
                                    <m:t>𝑒</m:t>
                                  </m:r>
                                </m:e>
                                <m:sub>
                                  <m:r>
                                    <a:rPr lang="en-US" sz="2300">
                                      <a:effectLst/>
                                      <a:latin typeface="Cambria Math" panose="02040503050406030204" pitchFamily="18" charset="0"/>
                                    </a:rPr>
                                    <m:t>𝑅𝑀𝑆𝐸</m:t>
                                  </m:r>
                                </m:sub>
                              </m:sSub>
                            </m:oMath>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r>
                            <a:rPr lang="en-US" sz="2300">
                              <a:effectLst/>
                            </a:rPr>
                            <a:t>STD of </a:t>
                          </a:r>
                          <a14:m>
                            <m:oMath xmlns:m="http://schemas.openxmlformats.org/officeDocument/2006/math">
                              <m:sSub>
                                <m:sSubPr>
                                  <m:ctrlPr>
                                    <a:rPr lang="en-US" sz="2300" i="1">
                                      <a:effectLst/>
                                      <a:latin typeface="Cambria Math" panose="02040503050406030204" pitchFamily="18" charset="0"/>
                                    </a:rPr>
                                  </m:ctrlPr>
                                </m:sSubPr>
                                <m:e>
                                  <m:r>
                                    <a:rPr lang="en-US" sz="2300">
                                      <a:effectLst/>
                                      <a:latin typeface="Cambria Math" panose="02040503050406030204" pitchFamily="18" charset="0"/>
                                    </a:rPr>
                                    <m:t>𝑒</m:t>
                                  </m:r>
                                </m:e>
                                <m:sub>
                                  <m:r>
                                    <a:rPr lang="en-US" sz="2300">
                                      <a:effectLst/>
                                      <a:latin typeface="Cambria Math" panose="02040503050406030204" pitchFamily="18" charset="0"/>
                                    </a:rPr>
                                    <m:t>𝑅𝑀𝑆𝐸</m:t>
                                  </m:r>
                                </m:sub>
                              </m:sSub>
                            </m:oMath>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extLst>
                      <a:ext uri="{0D108BD9-81ED-4DB2-BD59-A6C34878D82A}">
                        <a16:rowId xmlns:a16="http://schemas.microsoft.com/office/drawing/2014/main" val="70191955"/>
                      </a:ext>
                    </a:extLst>
                  </a:tr>
                  <a:tr h="425105">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0.0</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0.3052</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0.0373</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extLst>
                      <a:ext uri="{0D108BD9-81ED-4DB2-BD59-A6C34878D82A}">
                        <a16:rowId xmlns:a16="http://schemas.microsoft.com/office/drawing/2014/main" val="1130971214"/>
                      </a:ext>
                    </a:extLst>
                  </a:tr>
                  <a:tr h="425105">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0.01</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0.2132</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0.0245</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extLst>
                      <a:ext uri="{0D108BD9-81ED-4DB2-BD59-A6C34878D82A}">
                        <a16:rowId xmlns:a16="http://schemas.microsoft.com/office/drawing/2014/main" val="852932016"/>
                      </a:ext>
                    </a:extLst>
                  </a:tr>
                  <a:tr h="425105">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0.1</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0.2503</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0.0884</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extLst>
                      <a:ext uri="{0D108BD9-81ED-4DB2-BD59-A6C34878D82A}">
                        <a16:rowId xmlns:a16="http://schemas.microsoft.com/office/drawing/2014/main" val="3255337753"/>
                      </a:ext>
                    </a:extLst>
                  </a:tr>
                  <a:tr h="425105">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0.5</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0.6549</m:t>
                                </m:r>
                              </m:oMath>
                            </m:oMathPara>
                          </a14:m>
                          <a:endParaRPr lang="en-US" sz="230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tc>
                      <a:txBody>
                        <a:bodyPr/>
                        <a:lstStyle/>
                        <a:p>
                          <a:pPr marL="0" marR="0">
                            <a:buNone/>
                            <a:tabLst>
                              <a:tab pos="228600" algn="l"/>
                              <a:tab pos="2971800" algn="ctr"/>
                              <a:tab pos="5943600" algn="r"/>
                            </a:tabLst>
                          </a:pPr>
                          <a14:m>
                            <m:oMathPara xmlns:m="http://schemas.openxmlformats.org/officeDocument/2006/math">
                              <m:oMathParaPr>
                                <m:jc m:val="centerGroup"/>
                              </m:oMathParaPr>
                              <m:oMath xmlns:m="http://schemas.openxmlformats.org/officeDocument/2006/math">
                                <m:r>
                                  <a:rPr lang="en-US" sz="2300">
                                    <a:effectLst/>
                                    <a:latin typeface="Cambria Math" panose="02040503050406030204" pitchFamily="18" charset="0"/>
                                  </a:rPr>
                                  <m:t>0.0437</m:t>
                                </m:r>
                              </m:oMath>
                            </m:oMathPara>
                          </a14:m>
                          <a:endParaRPr lang="en-US" sz="2300" dirty="0">
                            <a:effectLst/>
                            <a:latin typeface="Times New Roman" panose="02020603050405020304" pitchFamily="18" charset="0"/>
                            <a:ea typeface="Malgun Gothic" panose="020B0503020000020004" pitchFamily="34" charset="-127"/>
                            <a:cs typeface="Times New Roman" panose="02020603050405020304" pitchFamily="18" charset="0"/>
                          </a:endParaRPr>
                        </a:p>
                      </a:txBody>
                      <a:tcPr marL="144922" marR="144922" marT="0" marB="0"/>
                    </a:tc>
                    <a:extLst>
                      <a:ext uri="{0D108BD9-81ED-4DB2-BD59-A6C34878D82A}">
                        <a16:rowId xmlns:a16="http://schemas.microsoft.com/office/drawing/2014/main" val="2413578666"/>
                      </a:ext>
                    </a:extLst>
                  </a:tr>
                </a:tbl>
              </a:graphicData>
            </a:graphic>
          </p:graphicFrame>
        </mc:Choice>
        <mc:Fallback xmlns="">
          <p:graphicFrame>
            <p:nvGraphicFramePr>
              <p:cNvPr id="5" name="Table 4">
                <a:extLst>
                  <a:ext uri="{FF2B5EF4-FFF2-40B4-BE49-F238E27FC236}">
                    <a16:creationId xmlns:a16="http://schemas.microsoft.com/office/drawing/2014/main" id="{E2798909-B64B-26B9-B5C0-E005CA27083C}"/>
                  </a:ext>
                </a:extLst>
              </p:cNvPr>
              <p:cNvGraphicFramePr>
                <a:graphicFrameLocks noGrp="1"/>
              </p:cNvGraphicFramePr>
              <p:nvPr>
                <p:extLst>
                  <p:ext uri="{D42A27DB-BD31-4B8C-83A1-F6EECF244321}">
                    <p14:modId xmlns:p14="http://schemas.microsoft.com/office/powerpoint/2010/main" val="3038827311"/>
                  </p:ext>
                </p:extLst>
              </p:nvPr>
            </p:nvGraphicFramePr>
            <p:xfrm>
              <a:off x="408839" y="4139755"/>
              <a:ext cx="8326321" cy="2125525"/>
            </p:xfrm>
            <a:graphic>
              <a:graphicData uri="http://schemas.openxmlformats.org/drawingml/2006/table">
                <a:tbl>
                  <a:tblPr firstRow="1" firstCol="1" bandRow="1">
                    <a:tableStyleId>{5C22544A-7EE6-4342-B048-85BDC9FD1C3A}</a:tableStyleId>
                  </a:tblPr>
                  <a:tblGrid>
                    <a:gridCol w="3857884">
                      <a:extLst>
                        <a:ext uri="{9D8B030D-6E8A-4147-A177-3AD203B41FA5}">
                          <a16:colId xmlns:a16="http://schemas.microsoft.com/office/drawing/2014/main" val="852505427"/>
                        </a:ext>
                      </a:extLst>
                    </a:gridCol>
                    <a:gridCol w="2294603">
                      <a:extLst>
                        <a:ext uri="{9D8B030D-6E8A-4147-A177-3AD203B41FA5}">
                          <a16:colId xmlns:a16="http://schemas.microsoft.com/office/drawing/2014/main" val="765355363"/>
                        </a:ext>
                      </a:extLst>
                    </a:gridCol>
                    <a:gridCol w="2173834">
                      <a:extLst>
                        <a:ext uri="{9D8B030D-6E8A-4147-A177-3AD203B41FA5}">
                          <a16:colId xmlns:a16="http://schemas.microsoft.com/office/drawing/2014/main" val="2677403656"/>
                        </a:ext>
                      </a:extLst>
                    </a:gridCol>
                  </a:tblGrid>
                  <a:tr h="425105">
                    <a:tc>
                      <a:txBody>
                        <a:bodyPr/>
                        <a:lstStyle/>
                        <a:p>
                          <a:endParaRPr lang="en-US"/>
                        </a:p>
                      </a:txBody>
                      <a:tcPr marL="144922" marR="144922" marT="0" marB="0">
                        <a:blipFill>
                          <a:blip r:embed="rId3"/>
                          <a:stretch>
                            <a:fillRect l="-158" t="-20000" r="-116588" b="-401429"/>
                          </a:stretch>
                        </a:blipFill>
                      </a:tcPr>
                    </a:tc>
                    <a:tc>
                      <a:txBody>
                        <a:bodyPr/>
                        <a:lstStyle/>
                        <a:p>
                          <a:endParaRPr lang="en-US"/>
                        </a:p>
                      </a:txBody>
                      <a:tcPr marL="144922" marR="144922" marT="0" marB="0">
                        <a:blipFill>
                          <a:blip r:embed="rId3"/>
                          <a:stretch>
                            <a:fillRect l="-168617" t="-20000" r="-96277" b="-401429"/>
                          </a:stretch>
                        </a:blipFill>
                      </a:tcPr>
                    </a:tc>
                    <a:tc>
                      <a:txBody>
                        <a:bodyPr/>
                        <a:lstStyle/>
                        <a:p>
                          <a:endParaRPr lang="en-US"/>
                        </a:p>
                      </a:txBody>
                      <a:tcPr marL="144922" marR="144922" marT="0" marB="0">
                        <a:blipFill>
                          <a:blip r:embed="rId3"/>
                          <a:stretch>
                            <a:fillRect l="-282913" t="-20000" r="-1401" b="-401429"/>
                          </a:stretch>
                        </a:blipFill>
                      </a:tcPr>
                    </a:tc>
                    <a:extLst>
                      <a:ext uri="{0D108BD9-81ED-4DB2-BD59-A6C34878D82A}">
                        <a16:rowId xmlns:a16="http://schemas.microsoft.com/office/drawing/2014/main" val="70191955"/>
                      </a:ext>
                    </a:extLst>
                  </a:tr>
                  <a:tr h="425105">
                    <a:tc>
                      <a:txBody>
                        <a:bodyPr/>
                        <a:lstStyle/>
                        <a:p>
                          <a:endParaRPr lang="en-US"/>
                        </a:p>
                      </a:txBody>
                      <a:tcPr marL="144922" marR="144922" marT="0" marB="0">
                        <a:blipFill>
                          <a:blip r:embed="rId3"/>
                          <a:stretch>
                            <a:fillRect l="-158" t="-120000" r="-116588" b="-301429"/>
                          </a:stretch>
                        </a:blipFill>
                      </a:tcPr>
                    </a:tc>
                    <a:tc>
                      <a:txBody>
                        <a:bodyPr/>
                        <a:lstStyle/>
                        <a:p>
                          <a:endParaRPr lang="en-US"/>
                        </a:p>
                      </a:txBody>
                      <a:tcPr marL="144922" marR="144922" marT="0" marB="0">
                        <a:blipFill>
                          <a:blip r:embed="rId3"/>
                          <a:stretch>
                            <a:fillRect l="-168617" t="-120000" r="-96277" b="-301429"/>
                          </a:stretch>
                        </a:blipFill>
                      </a:tcPr>
                    </a:tc>
                    <a:tc>
                      <a:txBody>
                        <a:bodyPr/>
                        <a:lstStyle/>
                        <a:p>
                          <a:endParaRPr lang="en-US"/>
                        </a:p>
                      </a:txBody>
                      <a:tcPr marL="144922" marR="144922" marT="0" marB="0">
                        <a:blipFill>
                          <a:blip r:embed="rId3"/>
                          <a:stretch>
                            <a:fillRect l="-282913" t="-120000" r="-1401" b="-301429"/>
                          </a:stretch>
                        </a:blipFill>
                      </a:tcPr>
                    </a:tc>
                    <a:extLst>
                      <a:ext uri="{0D108BD9-81ED-4DB2-BD59-A6C34878D82A}">
                        <a16:rowId xmlns:a16="http://schemas.microsoft.com/office/drawing/2014/main" val="1130971214"/>
                      </a:ext>
                    </a:extLst>
                  </a:tr>
                  <a:tr h="425105">
                    <a:tc>
                      <a:txBody>
                        <a:bodyPr/>
                        <a:lstStyle/>
                        <a:p>
                          <a:endParaRPr lang="en-US"/>
                        </a:p>
                      </a:txBody>
                      <a:tcPr marL="144922" marR="144922" marT="0" marB="0">
                        <a:blipFill>
                          <a:blip r:embed="rId3"/>
                          <a:stretch>
                            <a:fillRect l="-158" t="-223188" r="-116588" b="-205797"/>
                          </a:stretch>
                        </a:blipFill>
                      </a:tcPr>
                    </a:tc>
                    <a:tc>
                      <a:txBody>
                        <a:bodyPr/>
                        <a:lstStyle/>
                        <a:p>
                          <a:endParaRPr lang="en-US"/>
                        </a:p>
                      </a:txBody>
                      <a:tcPr marL="144922" marR="144922" marT="0" marB="0">
                        <a:blipFill>
                          <a:blip r:embed="rId3"/>
                          <a:stretch>
                            <a:fillRect l="-168617" t="-223188" r="-96277" b="-205797"/>
                          </a:stretch>
                        </a:blipFill>
                      </a:tcPr>
                    </a:tc>
                    <a:tc>
                      <a:txBody>
                        <a:bodyPr/>
                        <a:lstStyle/>
                        <a:p>
                          <a:endParaRPr lang="en-US"/>
                        </a:p>
                      </a:txBody>
                      <a:tcPr marL="144922" marR="144922" marT="0" marB="0">
                        <a:blipFill>
                          <a:blip r:embed="rId3"/>
                          <a:stretch>
                            <a:fillRect l="-282913" t="-223188" r="-1401" b="-205797"/>
                          </a:stretch>
                        </a:blipFill>
                      </a:tcPr>
                    </a:tc>
                    <a:extLst>
                      <a:ext uri="{0D108BD9-81ED-4DB2-BD59-A6C34878D82A}">
                        <a16:rowId xmlns:a16="http://schemas.microsoft.com/office/drawing/2014/main" val="852932016"/>
                      </a:ext>
                    </a:extLst>
                  </a:tr>
                  <a:tr h="425105">
                    <a:tc>
                      <a:txBody>
                        <a:bodyPr/>
                        <a:lstStyle/>
                        <a:p>
                          <a:endParaRPr lang="en-US"/>
                        </a:p>
                      </a:txBody>
                      <a:tcPr marL="144922" marR="144922" marT="0" marB="0">
                        <a:blipFill>
                          <a:blip r:embed="rId3"/>
                          <a:stretch>
                            <a:fillRect l="-158" t="-318571" r="-116588" b="-102857"/>
                          </a:stretch>
                        </a:blipFill>
                      </a:tcPr>
                    </a:tc>
                    <a:tc>
                      <a:txBody>
                        <a:bodyPr/>
                        <a:lstStyle/>
                        <a:p>
                          <a:endParaRPr lang="en-US"/>
                        </a:p>
                      </a:txBody>
                      <a:tcPr marL="144922" marR="144922" marT="0" marB="0">
                        <a:blipFill>
                          <a:blip r:embed="rId3"/>
                          <a:stretch>
                            <a:fillRect l="-168617" t="-318571" r="-96277" b="-102857"/>
                          </a:stretch>
                        </a:blipFill>
                      </a:tcPr>
                    </a:tc>
                    <a:tc>
                      <a:txBody>
                        <a:bodyPr/>
                        <a:lstStyle/>
                        <a:p>
                          <a:endParaRPr lang="en-US"/>
                        </a:p>
                      </a:txBody>
                      <a:tcPr marL="144922" marR="144922" marT="0" marB="0">
                        <a:blipFill>
                          <a:blip r:embed="rId3"/>
                          <a:stretch>
                            <a:fillRect l="-282913" t="-318571" r="-1401" b="-102857"/>
                          </a:stretch>
                        </a:blipFill>
                      </a:tcPr>
                    </a:tc>
                    <a:extLst>
                      <a:ext uri="{0D108BD9-81ED-4DB2-BD59-A6C34878D82A}">
                        <a16:rowId xmlns:a16="http://schemas.microsoft.com/office/drawing/2014/main" val="3255337753"/>
                      </a:ext>
                    </a:extLst>
                  </a:tr>
                  <a:tr h="425105">
                    <a:tc>
                      <a:txBody>
                        <a:bodyPr/>
                        <a:lstStyle/>
                        <a:p>
                          <a:endParaRPr lang="en-US"/>
                        </a:p>
                      </a:txBody>
                      <a:tcPr marL="144922" marR="144922" marT="0" marB="0">
                        <a:blipFill>
                          <a:blip r:embed="rId3"/>
                          <a:stretch>
                            <a:fillRect l="-158" t="-418571" r="-116588" b="-2857"/>
                          </a:stretch>
                        </a:blipFill>
                      </a:tcPr>
                    </a:tc>
                    <a:tc>
                      <a:txBody>
                        <a:bodyPr/>
                        <a:lstStyle/>
                        <a:p>
                          <a:endParaRPr lang="en-US"/>
                        </a:p>
                      </a:txBody>
                      <a:tcPr marL="144922" marR="144922" marT="0" marB="0">
                        <a:blipFill>
                          <a:blip r:embed="rId3"/>
                          <a:stretch>
                            <a:fillRect l="-168617" t="-418571" r="-96277" b="-2857"/>
                          </a:stretch>
                        </a:blipFill>
                      </a:tcPr>
                    </a:tc>
                    <a:tc>
                      <a:txBody>
                        <a:bodyPr/>
                        <a:lstStyle/>
                        <a:p>
                          <a:endParaRPr lang="en-US"/>
                        </a:p>
                      </a:txBody>
                      <a:tcPr marL="144922" marR="144922" marT="0" marB="0">
                        <a:blipFill>
                          <a:blip r:embed="rId3"/>
                          <a:stretch>
                            <a:fillRect l="-282913" t="-418571" r="-1401" b="-2857"/>
                          </a:stretch>
                        </a:blipFill>
                      </a:tcPr>
                    </a:tc>
                    <a:extLst>
                      <a:ext uri="{0D108BD9-81ED-4DB2-BD59-A6C34878D82A}">
                        <a16:rowId xmlns:a16="http://schemas.microsoft.com/office/drawing/2014/main" val="2413578666"/>
                      </a:ext>
                    </a:extLst>
                  </a:tr>
                </a:tbl>
              </a:graphicData>
            </a:graphic>
          </p:graphicFrame>
        </mc:Fallback>
      </mc:AlternateContent>
    </p:spTree>
    <p:extLst>
      <p:ext uri="{BB962C8B-B14F-4D97-AF65-F5344CB8AC3E}">
        <p14:creationId xmlns:p14="http://schemas.microsoft.com/office/powerpoint/2010/main" val="8607288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FB83E5-FCDF-279D-8741-17182159FB16}"/>
              </a:ext>
            </a:extLst>
          </p:cNvPr>
          <p:cNvSpPr>
            <a:spLocks noGrp="1"/>
          </p:cNvSpPr>
          <p:nvPr>
            <p:ph type="body" sz="quarter" idx="10"/>
          </p:nvPr>
        </p:nvSpPr>
        <p:spPr/>
        <p:txBody>
          <a:bodyPr>
            <a:normAutofit/>
          </a:bodyPr>
          <a:lstStyle/>
          <a:p>
            <a:r>
              <a:rPr lang="en-US" sz="2000" dirty="0"/>
              <a:t>insufficient epochs: underfit data and fail to follow the trend of data</a:t>
            </a:r>
          </a:p>
          <a:p>
            <a:r>
              <a:rPr lang="en-US" sz="2000" dirty="0"/>
              <a:t>Too many epochs: overfit data and inferior performance on prediction</a:t>
            </a:r>
          </a:p>
          <a:p>
            <a:r>
              <a:rPr lang="en-US" sz="2000" dirty="0"/>
              <a:t>Better to stop the process when it satisfies some stopping criteria</a:t>
            </a:r>
          </a:p>
          <a:p>
            <a:r>
              <a:rPr lang="en-US" sz="2000" dirty="0"/>
              <a:t>Use magnitudes of parameters as early stopping criterion</a:t>
            </a:r>
          </a:p>
        </p:txBody>
      </p:sp>
      <p:sp>
        <p:nvSpPr>
          <p:cNvPr id="3" name="Title 2">
            <a:extLst>
              <a:ext uri="{FF2B5EF4-FFF2-40B4-BE49-F238E27FC236}">
                <a16:creationId xmlns:a16="http://schemas.microsoft.com/office/drawing/2014/main" id="{6606CE65-E31C-2966-240B-B7DE08F291D1}"/>
              </a:ext>
            </a:extLst>
          </p:cNvPr>
          <p:cNvSpPr>
            <a:spLocks noGrp="1"/>
          </p:cNvSpPr>
          <p:nvPr>
            <p:ph type="title"/>
          </p:nvPr>
        </p:nvSpPr>
        <p:spPr/>
        <p:txBody>
          <a:bodyPr>
            <a:normAutofit fontScale="90000"/>
          </a:bodyPr>
          <a:lstStyle/>
          <a:p>
            <a:r>
              <a:rPr lang="en-US" dirty="0"/>
              <a:t>Overfitting (3) Early Termination of Learning</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BCB6092-4097-27CA-B89B-04D78B37EDFC}"/>
                  </a:ext>
                </a:extLst>
              </p:cNvPr>
              <p:cNvSpPr txBox="1"/>
              <p:nvPr/>
            </p:nvSpPr>
            <p:spPr>
              <a:xfrm>
                <a:off x="1642946" y="2661425"/>
                <a:ext cx="5284460" cy="13378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α</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m:t>
                                  </m:r>
                                </m:sub>
                              </m:sSub>
                            </m:den>
                          </m:f>
                        </m:e>
                      </m:d>
                      <m:r>
                        <a:rPr lang="en-US" i="1">
                          <a:latin typeface="Cambria Math" panose="02040503050406030204" pitchFamily="18" charset="0"/>
                        </a:rPr>
                        <m:t>≤</m:t>
                      </m:r>
                      <m:r>
                        <a:rPr lang="en-US" i="1">
                          <a:latin typeface="Cambria Math" panose="02040503050406030204" pitchFamily="18" charset="0"/>
                        </a:rPr>
                        <m:t>𝛽</m:t>
                      </m:r>
                      <m:r>
                        <a:rPr lang="en-US" b="0" i="1" smtClean="0">
                          <a:latin typeface="Cambria Math" panose="02040503050406030204" pitchFamily="18" charset="0"/>
                        </a:rPr>
                        <m:t>,  </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𝛼</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𝑧</m:t>
                                  </m:r>
                                </m:sub>
                              </m:sSub>
                            </m:den>
                          </m:f>
                        </m:e>
                      </m:d>
                      <m:r>
                        <a:rPr lang="en-US" i="1">
                          <a:latin typeface="Cambria Math" panose="02040503050406030204" pitchFamily="18" charset="0"/>
                        </a:rPr>
                        <m:t>≤</m:t>
                      </m:r>
                      <m:r>
                        <a:rPr lang="en-US" i="1">
                          <a:latin typeface="Cambria Math" panose="02040503050406030204" pitchFamily="18" charset="0"/>
                        </a:rPr>
                        <m:t>𝛽</m:t>
                      </m:r>
                    </m:oMath>
                    <m:oMath xmlns:m="http://schemas.openxmlformats.org/officeDocument/2006/math">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𝑥𝑗</m:t>
                              </m:r>
                              <m:r>
                                <a:rPr lang="en-US" i="1">
                                  <a:latin typeface="Cambria Math" panose="02040503050406030204" pitchFamily="18" charset="0"/>
                                </a:rPr>
                                <m:t>,</m:t>
                              </m:r>
                              <m:r>
                                <a:rPr lang="en-US" i="1">
                                  <a:latin typeface="Cambria Math" panose="02040503050406030204" pitchFamily="18" charset="0"/>
                                </a:rPr>
                                <m:t>𝑘</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𝛼</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r>
                                    <a:rPr lang="en-US" i="1">
                                      <a:latin typeface="Cambria Math" panose="02040503050406030204" pitchFamily="18" charset="0"/>
                                    </a:rPr>
                                    <m:t>𝑥𝑗</m:t>
                                  </m:r>
                                  <m:r>
                                    <a:rPr lang="en-US" i="1">
                                      <a:latin typeface="Cambria Math" panose="02040503050406030204" pitchFamily="18" charset="0"/>
                                    </a:rPr>
                                    <m:t>,</m:t>
                                  </m:r>
                                  <m:r>
                                    <a:rPr lang="en-US" i="1">
                                      <a:latin typeface="Cambria Math" panose="02040503050406030204" pitchFamily="18" charset="0"/>
                                    </a:rPr>
                                    <m:t>𝑘</m:t>
                                  </m:r>
                                </m:sub>
                              </m:sSub>
                            </m:den>
                          </m:f>
                        </m:e>
                      </m:d>
                      <m:r>
                        <a:rPr lang="en-US" i="1">
                          <a:latin typeface="Cambria Math" panose="02040503050406030204" pitchFamily="18" charset="0"/>
                        </a:rPr>
                        <m:t>≤</m:t>
                      </m:r>
                      <m:r>
                        <a:rPr lang="en-US" i="1">
                          <a:latin typeface="Cambria Math" panose="02040503050406030204" pitchFamily="18" charset="0"/>
                        </a:rPr>
                        <m:t>𝛽</m:t>
                      </m:r>
                      <m:r>
                        <a:rPr lang="en-US" b="0" i="1" smtClean="0">
                          <a:latin typeface="Cambria Math" panose="02040503050406030204" pitchFamily="18" charset="0"/>
                        </a:rPr>
                        <m:t>,  </m:t>
                      </m:r>
                      <m:d>
                        <m:dPr>
                          <m:begChr m:val="|"/>
                          <m:endChr m:val="|"/>
                          <m:ctrlPr>
                            <a:rPr lang="en-US" i="1">
                              <a:latin typeface="Cambria Math" panose="02040503050406030204" pitchFamily="18" charset="0"/>
                            </a:rPr>
                          </m:ctrlPr>
                        </m:dPr>
                        <m:e>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h𝑗</m:t>
                              </m:r>
                            </m:sub>
                          </m:sSub>
                        </m:e>
                      </m:d>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𝛼</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h𝑗</m:t>
                                  </m:r>
                                </m:sub>
                              </m:sSub>
                            </m:den>
                          </m:f>
                        </m:e>
                      </m:d>
                      <m:r>
                        <a:rPr lang="en-US" i="1">
                          <a:latin typeface="Cambria Math" panose="02040503050406030204" pitchFamily="18" charset="0"/>
                        </a:rPr>
                        <m:t>≤</m:t>
                      </m:r>
                      <m:r>
                        <a:rPr lang="en-US" i="1">
                          <a:latin typeface="Cambria Math" panose="02040503050406030204" pitchFamily="18" charset="0"/>
                        </a:rPr>
                        <m:t>𝛽</m:t>
                      </m:r>
                    </m:oMath>
                  </m:oMathPara>
                </a14:m>
                <a:endParaRPr lang="en-US" dirty="0"/>
              </a:p>
            </p:txBody>
          </p:sp>
        </mc:Choice>
        <mc:Fallback xmlns="">
          <p:sp>
            <p:nvSpPr>
              <p:cNvPr id="6" name="TextBox 5">
                <a:extLst>
                  <a:ext uri="{FF2B5EF4-FFF2-40B4-BE49-F238E27FC236}">
                    <a16:creationId xmlns:a16="http://schemas.microsoft.com/office/drawing/2014/main" id="{8BCB6092-4097-27CA-B89B-04D78B37EDFC}"/>
                  </a:ext>
                </a:extLst>
              </p:cNvPr>
              <p:cNvSpPr txBox="1">
                <a:spLocks noRot="1" noChangeAspect="1" noMove="1" noResize="1" noEditPoints="1" noAdjustHandles="1" noChangeArrowheads="1" noChangeShapeType="1" noTextEdit="1"/>
              </p:cNvSpPr>
              <p:nvPr/>
            </p:nvSpPr>
            <p:spPr>
              <a:xfrm>
                <a:off x="1642946" y="2661425"/>
                <a:ext cx="5284460" cy="1337802"/>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99087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22F9D6A7-77C3-9A20-1260-2A0458251DCC}"/>
                  </a:ext>
                </a:extLst>
              </p:cNvPr>
              <p:cNvSpPr>
                <a:spLocks noGrp="1"/>
              </p:cNvSpPr>
              <p:nvPr>
                <p:ph type="body" sz="quarter" idx="10"/>
              </p:nvPr>
            </p:nvSpPr>
            <p:spPr>
              <a:xfrm>
                <a:off x="304800" y="774200"/>
                <a:ext cx="8534400" cy="2654800"/>
              </a:xfrm>
            </p:spPr>
            <p:txBody>
              <a:bodyPr>
                <a:normAutofit/>
              </a:bodyPr>
              <a:lstStyle/>
              <a:p>
                <a:r>
                  <a:rPr lang="en-US" sz="2000" dirty="0"/>
                  <a:t>How to use early stopping to prevent overfitting?</a:t>
                </a:r>
              </a:p>
              <a:p>
                <a:r>
                  <a:rPr lang="en-US" sz="2000" dirty="0"/>
                  <a:t>Divide data to validation set (20%) and training set (80%)</a:t>
                </a:r>
              </a:p>
              <a:p>
                <a:r>
                  <a:rPr lang="en-US" sz="2000" dirty="0"/>
                  <a:t>backpropagation process is performed only using training data set</a:t>
                </a:r>
              </a:p>
              <a:p>
                <a:r>
                  <a:rPr lang="en-US" sz="1800" dirty="0"/>
                  <a:t>MSE of the training set = performance of training</a:t>
                </a:r>
                <a:br>
                  <a:rPr lang="en-US" sz="1800" dirty="0"/>
                </a:br>
                <a:r>
                  <a:rPr lang="en-US" sz="1800" dirty="0"/>
                  <a:t>MSE of the validation set = performance of generalization</a:t>
                </a:r>
              </a:p>
              <a:p>
                <a:r>
                  <a:rPr lang="en-US" sz="1800" dirty="0"/>
                  <a:t>When MSE of training</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but MSE of the validation</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 starts overfitting</a:t>
                </a:r>
              </a:p>
            </p:txBody>
          </p:sp>
        </mc:Choice>
        <mc:Fallback xmlns="">
          <p:sp>
            <p:nvSpPr>
              <p:cNvPr id="2" name="Text Placeholder 1">
                <a:extLst>
                  <a:ext uri="{FF2B5EF4-FFF2-40B4-BE49-F238E27FC236}">
                    <a16:creationId xmlns:a16="http://schemas.microsoft.com/office/drawing/2014/main" id="{22F9D6A7-77C3-9A20-1260-2A0458251DCC}"/>
                  </a:ext>
                </a:extLst>
              </p:cNvPr>
              <p:cNvSpPr>
                <a:spLocks noGrp="1" noRot="1" noChangeAspect="1" noMove="1" noResize="1" noEditPoints="1" noAdjustHandles="1" noChangeArrowheads="1" noChangeShapeType="1" noTextEdit="1"/>
              </p:cNvSpPr>
              <p:nvPr>
                <p:ph type="body" sz="quarter" idx="10"/>
              </p:nvPr>
            </p:nvSpPr>
            <p:spPr>
              <a:xfrm>
                <a:off x="304800" y="774200"/>
                <a:ext cx="8534400" cy="2654800"/>
              </a:xfrm>
              <a:blipFill>
                <a:blip r:embed="rId2"/>
                <a:stretch>
                  <a:fillRect l="-643" t="-2064" b="-45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676FD9B-AB9C-A40C-0809-563C37757CC4}"/>
              </a:ext>
            </a:extLst>
          </p:cNvPr>
          <p:cNvSpPr>
            <a:spLocks noGrp="1"/>
          </p:cNvSpPr>
          <p:nvPr>
            <p:ph type="title"/>
          </p:nvPr>
        </p:nvSpPr>
        <p:spPr/>
        <p:txBody>
          <a:bodyPr>
            <a:normAutofit fontScale="90000"/>
          </a:bodyPr>
          <a:lstStyle/>
          <a:p>
            <a:r>
              <a:rPr lang="en-US" dirty="0"/>
              <a:t>Overfitting (3) Early Termination of Learning </a:t>
            </a:r>
            <a:r>
              <a:rPr lang="en-US" i="1" dirty="0"/>
              <a:t>cont</a:t>
            </a:r>
            <a:r>
              <a:rPr lang="en-US" dirty="0"/>
              <a:t>.</a:t>
            </a:r>
          </a:p>
        </p:txBody>
      </p:sp>
      <p:grpSp>
        <p:nvGrpSpPr>
          <p:cNvPr id="5" name="Group 4">
            <a:extLst>
              <a:ext uri="{FF2B5EF4-FFF2-40B4-BE49-F238E27FC236}">
                <a16:creationId xmlns:a16="http://schemas.microsoft.com/office/drawing/2014/main" id="{1E7B1628-640B-6F18-0D6A-5456AE11B41E}"/>
              </a:ext>
            </a:extLst>
          </p:cNvPr>
          <p:cNvGrpSpPr/>
          <p:nvPr/>
        </p:nvGrpSpPr>
        <p:grpSpPr>
          <a:xfrm>
            <a:off x="2387848" y="3429000"/>
            <a:ext cx="4383776" cy="3017846"/>
            <a:chOff x="2414589" y="1570383"/>
            <a:chExt cx="4383776" cy="3017846"/>
          </a:xfrm>
        </p:grpSpPr>
        <p:sp>
          <p:nvSpPr>
            <p:cNvPr id="6" name="Freeform: Shape 5">
              <a:extLst>
                <a:ext uri="{FF2B5EF4-FFF2-40B4-BE49-F238E27FC236}">
                  <a16:creationId xmlns:a16="http://schemas.microsoft.com/office/drawing/2014/main" id="{558C09A7-2530-92E5-D199-F1036A82BB6B}"/>
                </a:ext>
              </a:extLst>
            </p:cNvPr>
            <p:cNvSpPr/>
            <p:nvPr/>
          </p:nvSpPr>
          <p:spPr>
            <a:xfrm>
              <a:off x="2796209" y="1676400"/>
              <a:ext cx="4002156" cy="2498035"/>
            </a:xfrm>
            <a:custGeom>
              <a:avLst/>
              <a:gdLst>
                <a:gd name="connsiteX0" fmla="*/ 0 w 4002156"/>
                <a:gd name="connsiteY0" fmla="*/ 0 h 2498035"/>
                <a:gd name="connsiteX1" fmla="*/ 0 w 4002156"/>
                <a:gd name="connsiteY1" fmla="*/ 2498035 h 2498035"/>
                <a:gd name="connsiteX2" fmla="*/ 4002156 w 4002156"/>
                <a:gd name="connsiteY2" fmla="*/ 2498035 h 2498035"/>
              </a:gdLst>
              <a:ahLst/>
              <a:cxnLst>
                <a:cxn ang="0">
                  <a:pos x="connsiteX0" y="connsiteY0"/>
                </a:cxn>
                <a:cxn ang="0">
                  <a:pos x="connsiteX1" y="connsiteY1"/>
                </a:cxn>
                <a:cxn ang="0">
                  <a:pos x="connsiteX2" y="connsiteY2"/>
                </a:cxn>
              </a:cxnLst>
              <a:rect l="l" t="t" r="r" b="b"/>
              <a:pathLst>
                <a:path w="4002156" h="2498035">
                  <a:moveTo>
                    <a:pt x="0" y="0"/>
                  </a:moveTo>
                  <a:lnTo>
                    <a:pt x="0" y="2498035"/>
                  </a:lnTo>
                  <a:lnTo>
                    <a:pt x="4002156" y="2498035"/>
                  </a:lnTo>
                </a:path>
              </a:pathLst>
            </a:custGeom>
            <a:noFill/>
            <a:ln w="19050">
              <a:solidFill>
                <a:schemeClr val="tx1"/>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D1556F-BA4A-CA76-29E4-15EF5055381E}"/>
                </a:ext>
              </a:extLst>
            </p:cNvPr>
            <p:cNvSpPr txBox="1"/>
            <p:nvPr/>
          </p:nvSpPr>
          <p:spPr>
            <a:xfrm rot="16200000">
              <a:off x="2314241" y="2670313"/>
              <a:ext cx="508473" cy="307777"/>
            </a:xfrm>
            <a:prstGeom prst="rect">
              <a:avLst/>
            </a:prstGeom>
            <a:noFill/>
          </p:spPr>
          <p:txBody>
            <a:bodyPr wrap="none" rtlCol="0">
              <a:spAutoFit/>
            </a:bodyPr>
            <a:lstStyle/>
            <a:p>
              <a:r>
                <a:rPr lang="en-US" sz="1400" dirty="0"/>
                <a:t>MSE</a:t>
              </a:r>
            </a:p>
          </p:txBody>
        </p:sp>
        <p:sp>
          <p:nvSpPr>
            <p:cNvPr id="8" name="TextBox 7">
              <a:extLst>
                <a:ext uri="{FF2B5EF4-FFF2-40B4-BE49-F238E27FC236}">
                  <a16:creationId xmlns:a16="http://schemas.microsoft.com/office/drawing/2014/main" id="{C6DACB1A-3F98-38D3-19A0-F35C72129238}"/>
                </a:ext>
              </a:extLst>
            </p:cNvPr>
            <p:cNvSpPr txBox="1"/>
            <p:nvPr/>
          </p:nvSpPr>
          <p:spPr>
            <a:xfrm>
              <a:off x="4572000" y="4280452"/>
              <a:ext cx="704039" cy="307777"/>
            </a:xfrm>
            <a:prstGeom prst="rect">
              <a:avLst/>
            </a:prstGeom>
            <a:noFill/>
          </p:spPr>
          <p:txBody>
            <a:bodyPr wrap="none" rtlCol="0">
              <a:spAutoFit/>
            </a:bodyPr>
            <a:lstStyle/>
            <a:p>
              <a:r>
                <a:rPr lang="en-US" sz="1400" dirty="0"/>
                <a:t>epochs</a:t>
              </a:r>
            </a:p>
          </p:txBody>
        </p:sp>
        <p:sp>
          <p:nvSpPr>
            <p:cNvPr id="9" name="Freeform: Shape 8">
              <a:extLst>
                <a:ext uri="{FF2B5EF4-FFF2-40B4-BE49-F238E27FC236}">
                  <a16:creationId xmlns:a16="http://schemas.microsoft.com/office/drawing/2014/main" id="{89F557AC-750A-46EA-A0CB-6DAD3000C6D0}"/>
                </a:ext>
              </a:extLst>
            </p:cNvPr>
            <p:cNvSpPr/>
            <p:nvPr/>
          </p:nvSpPr>
          <p:spPr>
            <a:xfrm>
              <a:off x="2796209" y="1974574"/>
              <a:ext cx="3969026" cy="1835426"/>
            </a:xfrm>
            <a:custGeom>
              <a:avLst/>
              <a:gdLst>
                <a:gd name="connsiteX0" fmla="*/ 0 w 3969026"/>
                <a:gd name="connsiteY0" fmla="*/ 0 h 1835426"/>
                <a:gd name="connsiteX1" fmla="*/ 483704 w 3969026"/>
                <a:gd name="connsiteY1" fmla="*/ 748748 h 1835426"/>
                <a:gd name="connsiteX2" fmla="*/ 1232452 w 3969026"/>
                <a:gd name="connsiteY2" fmla="*/ 1292087 h 1835426"/>
                <a:gd name="connsiteX3" fmla="*/ 2140226 w 3969026"/>
                <a:gd name="connsiteY3" fmla="*/ 1603513 h 1835426"/>
                <a:gd name="connsiteX4" fmla="*/ 3260034 w 3969026"/>
                <a:gd name="connsiteY4" fmla="*/ 1769165 h 1835426"/>
                <a:gd name="connsiteX5" fmla="*/ 3969026 w 3969026"/>
                <a:gd name="connsiteY5" fmla="*/ 1835426 h 1835426"/>
                <a:gd name="connsiteX0" fmla="*/ 0 w 3969026"/>
                <a:gd name="connsiteY0" fmla="*/ 0 h 1835426"/>
                <a:gd name="connsiteX1" fmla="*/ 483704 w 3969026"/>
                <a:gd name="connsiteY1" fmla="*/ 748748 h 1835426"/>
                <a:gd name="connsiteX2" fmla="*/ 1232452 w 3969026"/>
                <a:gd name="connsiteY2" fmla="*/ 1292087 h 1835426"/>
                <a:gd name="connsiteX3" fmla="*/ 2140226 w 3969026"/>
                <a:gd name="connsiteY3" fmla="*/ 1603513 h 1835426"/>
                <a:gd name="connsiteX4" fmla="*/ 2975112 w 3969026"/>
                <a:gd name="connsiteY4" fmla="*/ 1762539 h 1835426"/>
                <a:gd name="connsiteX5" fmla="*/ 3969026 w 3969026"/>
                <a:gd name="connsiteY5" fmla="*/ 1835426 h 183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026" h="1835426">
                  <a:moveTo>
                    <a:pt x="0" y="0"/>
                  </a:moveTo>
                  <a:cubicBezTo>
                    <a:pt x="139147" y="266700"/>
                    <a:pt x="278295" y="533400"/>
                    <a:pt x="483704" y="748748"/>
                  </a:cubicBezTo>
                  <a:cubicBezTo>
                    <a:pt x="689113" y="964096"/>
                    <a:pt x="956365" y="1149626"/>
                    <a:pt x="1232452" y="1292087"/>
                  </a:cubicBezTo>
                  <a:cubicBezTo>
                    <a:pt x="1508539" y="1434548"/>
                    <a:pt x="1849783" y="1525104"/>
                    <a:pt x="2140226" y="1603513"/>
                  </a:cubicBezTo>
                  <a:cubicBezTo>
                    <a:pt x="2430669" y="1681922"/>
                    <a:pt x="2670312" y="1723887"/>
                    <a:pt x="2975112" y="1762539"/>
                  </a:cubicBezTo>
                  <a:cubicBezTo>
                    <a:pt x="3279912" y="1801191"/>
                    <a:pt x="3766930" y="1821621"/>
                    <a:pt x="3969026" y="1835426"/>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EC62D9D-031F-A691-4294-9740252A2CF3}"/>
                </a:ext>
              </a:extLst>
            </p:cNvPr>
            <p:cNvSpPr/>
            <p:nvPr/>
          </p:nvSpPr>
          <p:spPr>
            <a:xfrm>
              <a:off x="2789583" y="2511287"/>
              <a:ext cx="3942521" cy="1299113"/>
            </a:xfrm>
            <a:custGeom>
              <a:avLst/>
              <a:gdLst>
                <a:gd name="connsiteX0" fmla="*/ 0 w 3942521"/>
                <a:gd name="connsiteY0" fmla="*/ 0 h 1299113"/>
                <a:gd name="connsiteX1" fmla="*/ 311426 w 3942521"/>
                <a:gd name="connsiteY1" fmla="*/ 616226 h 1299113"/>
                <a:gd name="connsiteX2" fmla="*/ 775252 w 3942521"/>
                <a:gd name="connsiteY2" fmla="*/ 1073426 h 1299113"/>
                <a:gd name="connsiteX3" fmla="*/ 1364974 w 3942521"/>
                <a:gd name="connsiteY3" fmla="*/ 1298713 h 1299113"/>
                <a:gd name="connsiteX4" fmla="*/ 1815547 w 3942521"/>
                <a:gd name="connsiteY4" fmla="*/ 1113183 h 1299113"/>
                <a:gd name="connsiteX5" fmla="*/ 2411895 w 3942521"/>
                <a:gd name="connsiteY5" fmla="*/ 602974 h 1299113"/>
                <a:gd name="connsiteX6" fmla="*/ 3339547 w 3942521"/>
                <a:gd name="connsiteY6" fmla="*/ 218661 h 1299113"/>
                <a:gd name="connsiteX7" fmla="*/ 3942521 w 3942521"/>
                <a:gd name="connsiteY7" fmla="*/ 92765 h 12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42521" h="1299113">
                  <a:moveTo>
                    <a:pt x="0" y="0"/>
                  </a:moveTo>
                  <a:cubicBezTo>
                    <a:pt x="91108" y="218661"/>
                    <a:pt x="182217" y="437322"/>
                    <a:pt x="311426" y="616226"/>
                  </a:cubicBezTo>
                  <a:cubicBezTo>
                    <a:pt x="440635" y="795130"/>
                    <a:pt x="599661" y="959678"/>
                    <a:pt x="775252" y="1073426"/>
                  </a:cubicBezTo>
                  <a:cubicBezTo>
                    <a:pt x="950843" y="1187174"/>
                    <a:pt x="1191592" y="1292087"/>
                    <a:pt x="1364974" y="1298713"/>
                  </a:cubicBezTo>
                  <a:cubicBezTo>
                    <a:pt x="1538357" y="1305339"/>
                    <a:pt x="1641060" y="1229139"/>
                    <a:pt x="1815547" y="1113183"/>
                  </a:cubicBezTo>
                  <a:cubicBezTo>
                    <a:pt x="1990034" y="997227"/>
                    <a:pt x="2157895" y="752061"/>
                    <a:pt x="2411895" y="602974"/>
                  </a:cubicBezTo>
                  <a:cubicBezTo>
                    <a:pt x="2665895" y="453887"/>
                    <a:pt x="3084443" y="303696"/>
                    <a:pt x="3339547" y="218661"/>
                  </a:cubicBezTo>
                  <a:cubicBezTo>
                    <a:pt x="3594651" y="133626"/>
                    <a:pt x="3768586" y="113195"/>
                    <a:pt x="3942521" y="92765"/>
                  </a:cubicBezTo>
                </a:path>
              </a:pathLst>
            </a:cu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80FA387-4828-2B71-033B-8EABA5997303}"/>
                </a:ext>
              </a:extLst>
            </p:cNvPr>
            <p:cNvGrpSpPr/>
            <p:nvPr/>
          </p:nvGrpSpPr>
          <p:grpSpPr>
            <a:xfrm>
              <a:off x="5015948" y="1570383"/>
              <a:ext cx="1582912" cy="639081"/>
              <a:chOff x="5015948" y="1570383"/>
              <a:chExt cx="1582912" cy="639081"/>
            </a:xfrm>
          </p:grpSpPr>
          <p:cxnSp>
            <p:nvCxnSpPr>
              <p:cNvPr id="14" name="Straight Connector 13">
                <a:extLst>
                  <a:ext uri="{FF2B5EF4-FFF2-40B4-BE49-F238E27FC236}">
                    <a16:creationId xmlns:a16="http://schemas.microsoft.com/office/drawing/2014/main" id="{BC87979F-C070-3AB4-C68B-1719E2908360}"/>
                  </a:ext>
                </a:extLst>
              </p:cNvPr>
              <p:cNvCxnSpPr>
                <a:cxnSpLocks/>
              </p:cNvCxnSpPr>
              <p:nvPr/>
            </p:nvCxnSpPr>
            <p:spPr>
              <a:xfrm>
                <a:off x="5015948" y="1742661"/>
                <a:ext cx="397565"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5F926B2-D3FE-B65E-7AAC-9CEDAE6B70F2}"/>
                  </a:ext>
                </a:extLst>
              </p:cNvPr>
              <p:cNvCxnSpPr>
                <a:cxnSpLocks/>
              </p:cNvCxnSpPr>
              <p:nvPr/>
            </p:nvCxnSpPr>
            <p:spPr>
              <a:xfrm>
                <a:off x="5015948" y="2060713"/>
                <a:ext cx="397565" cy="0"/>
              </a:xfrm>
              <a:prstGeom prst="line">
                <a:avLst/>
              </a:prstGeom>
              <a:ln w="1905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DAFE354-8CA7-3551-82CF-294BE4EAD178}"/>
                  </a:ext>
                </a:extLst>
              </p:cNvPr>
              <p:cNvSpPr txBox="1"/>
              <p:nvPr/>
            </p:nvSpPr>
            <p:spPr>
              <a:xfrm>
                <a:off x="5413513" y="1570383"/>
                <a:ext cx="1024896" cy="307777"/>
              </a:xfrm>
              <a:prstGeom prst="rect">
                <a:avLst/>
              </a:prstGeom>
              <a:noFill/>
            </p:spPr>
            <p:txBody>
              <a:bodyPr wrap="none" rtlCol="0">
                <a:spAutoFit/>
              </a:bodyPr>
              <a:lstStyle/>
              <a:p>
                <a:r>
                  <a:rPr lang="en-US" sz="1400" dirty="0"/>
                  <a:t>Training set</a:t>
                </a:r>
              </a:p>
            </p:txBody>
          </p:sp>
          <p:sp>
            <p:nvSpPr>
              <p:cNvPr id="17" name="TextBox 16">
                <a:extLst>
                  <a:ext uri="{FF2B5EF4-FFF2-40B4-BE49-F238E27FC236}">
                    <a16:creationId xmlns:a16="http://schemas.microsoft.com/office/drawing/2014/main" id="{7A60BD69-E92A-22EA-F689-0987FF4CCEC4}"/>
                  </a:ext>
                </a:extLst>
              </p:cNvPr>
              <p:cNvSpPr txBox="1"/>
              <p:nvPr/>
            </p:nvSpPr>
            <p:spPr>
              <a:xfrm>
                <a:off x="5420139" y="1901687"/>
                <a:ext cx="1178721" cy="307777"/>
              </a:xfrm>
              <a:prstGeom prst="rect">
                <a:avLst/>
              </a:prstGeom>
              <a:noFill/>
            </p:spPr>
            <p:txBody>
              <a:bodyPr wrap="none" rtlCol="0">
                <a:spAutoFit/>
              </a:bodyPr>
              <a:lstStyle/>
              <a:p>
                <a:r>
                  <a:rPr lang="en-US" sz="1400" dirty="0"/>
                  <a:t>Validation set</a:t>
                </a:r>
              </a:p>
            </p:txBody>
          </p:sp>
        </p:grpSp>
        <p:cxnSp>
          <p:nvCxnSpPr>
            <p:cNvPr id="12" name="Straight Connector 11">
              <a:extLst>
                <a:ext uri="{FF2B5EF4-FFF2-40B4-BE49-F238E27FC236}">
                  <a16:creationId xmlns:a16="http://schemas.microsoft.com/office/drawing/2014/main" id="{BF238960-A941-A21A-58D7-422200305A27}"/>
                </a:ext>
              </a:extLst>
            </p:cNvPr>
            <p:cNvCxnSpPr/>
            <p:nvPr/>
          </p:nvCxnSpPr>
          <p:spPr>
            <a:xfrm flipV="1">
              <a:off x="4187686" y="3078438"/>
              <a:ext cx="0" cy="1095997"/>
            </a:xfrm>
            <a:prstGeom prst="line">
              <a:avLst/>
            </a:prstGeom>
            <a:ln w="1905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5543EB-889A-3C87-BA32-08E015E68A10}"/>
                </a:ext>
              </a:extLst>
            </p:cNvPr>
            <p:cNvSpPr txBox="1"/>
            <p:nvPr/>
          </p:nvSpPr>
          <p:spPr>
            <a:xfrm>
              <a:off x="3701559" y="2569964"/>
              <a:ext cx="972254" cy="523220"/>
            </a:xfrm>
            <a:prstGeom prst="rect">
              <a:avLst/>
            </a:prstGeom>
            <a:noFill/>
          </p:spPr>
          <p:txBody>
            <a:bodyPr wrap="none" rtlCol="0">
              <a:spAutoFit/>
            </a:bodyPr>
            <a:lstStyle/>
            <a:p>
              <a:pPr algn="ctr"/>
              <a:r>
                <a:rPr lang="en-US" sz="1400" dirty="0"/>
                <a:t>Overfitting</a:t>
              </a:r>
              <a:br>
                <a:rPr lang="en-US" sz="1400" dirty="0"/>
              </a:br>
              <a:r>
                <a:rPr lang="en-US" sz="1400" dirty="0"/>
                <a:t>starts</a:t>
              </a:r>
            </a:p>
          </p:txBody>
        </p:sp>
      </p:grpSp>
    </p:spTree>
    <p:extLst>
      <p:ext uri="{BB962C8B-B14F-4D97-AF65-F5344CB8AC3E}">
        <p14:creationId xmlns:p14="http://schemas.microsoft.com/office/powerpoint/2010/main" val="24501977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21715"/>
            <a:ext cx="7772400" cy="2678735"/>
          </a:xfrm>
        </p:spPr>
        <p:txBody>
          <a:bodyPr/>
          <a:lstStyle/>
          <a:p>
            <a:r>
              <a:rPr lang="en-US" dirty="0"/>
              <a:t>Appendix</a:t>
            </a:r>
            <a:br>
              <a:rPr lang="en-US" dirty="0"/>
            </a:br>
            <a:br>
              <a:rPr lang="en-US" dirty="0"/>
            </a:br>
            <a:r>
              <a:rPr lang="en-US" dirty="0"/>
              <a:t>Radial Basis Neural Network</a:t>
            </a:r>
          </a:p>
        </p:txBody>
      </p:sp>
      <p:sp>
        <p:nvSpPr>
          <p:cNvPr id="5" name="Subtitle 4">
            <a:extLst>
              <a:ext uri="{FF2B5EF4-FFF2-40B4-BE49-F238E27FC236}">
                <a16:creationId xmlns:a16="http://schemas.microsoft.com/office/drawing/2014/main" id="{71ED7478-2F7B-45A2-99D0-DA71AAB2ADFE}"/>
              </a:ext>
            </a:extLst>
          </p:cNvPr>
          <p:cNvSpPr>
            <a:spLocks noGrp="1"/>
          </p:cNvSpPr>
          <p:nvPr>
            <p:ph type="subTitle" idx="1"/>
          </p:nvPr>
        </p:nvSpPr>
        <p:spPr/>
        <p:txBody>
          <a:bodyPr/>
          <a:lstStyle/>
          <a:p>
            <a:endParaRPr lang="en-US"/>
          </a:p>
        </p:txBody>
      </p:sp>
      <p:pic>
        <p:nvPicPr>
          <p:cNvPr id="257026" name="Picture 2" descr="Image for post">
            <a:extLst>
              <a:ext uri="{FF2B5EF4-FFF2-40B4-BE49-F238E27FC236}">
                <a16:creationId xmlns:a16="http://schemas.microsoft.com/office/drawing/2014/main" id="{F0E1AB9B-C083-42E3-9A50-20D980DF7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0" y="3886200"/>
            <a:ext cx="3725228" cy="285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189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989C935-A64D-4451-BC7A-DA3860A8156F}"/>
                  </a:ext>
                </a:extLst>
              </p:cNvPr>
              <p:cNvSpPr>
                <a:spLocks noGrp="1"/>
              </p:cNvSpPr>
              <p:nvPr>
                <p:ph type="body" sz="quarter" idx="10"/>
              </p:nvPr>
            </p:nvSpPr>
            <p:spPr>
              <a:xfrm>
                <a:off x="304800" y="774200"/>
                <a:ext cx="8618220" cy="5626600"/>
              </a:xfrm>
            </p:spPr>
            <p:txBody>
              <a:bodyPr/>
              <a:lstStyle/>
              <a:p>
                <a:r>
                  <a:rPr lang="en-US" dirty="0"/>
                  <a:t>Real-valued function whose value depends only on the distance from its origin to the evaluation point</a:t>
                </a:r>
              </a:p>
              <a:p>
                <a:endParaRPr lang="en-US" dirty="0"/>
              </a:p>
              <a:p>
                <a:pPr lvl="1"/>
                <a:r>
                  <a:rPr lang="en-US" dirty="0"/>
                  <a:t>It is also called radial kernel function</a:t>
                </a:r>
              </a:p>
              <a:p>
                <a:r>
                  <a:rPr lang="en-US" dirty="0"/>
                  <a:t>Use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1" i="0" smtClean="0">
                            <a:latin typeface="Cambria Math" panose="02040503050406030204" pitchFamily="18" charset="0"/>
                          </a:rPr>
                          <m:t>𝐱</m:t>
                        </m:r>
                        <m:r>
                          <a:rPr lang="en-US" b="0"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0" smtClean="0">
                                <a:latin typeface="Cambria Math" panose="02040503050406030204" pitchFamily="18" charset="0"/>
                              </a:rPr>
                              <m:t>𝐜</m:t>
                            </m:r>
                          </m:e>
                          <m:sub>
                            <m:r>
                              <a:rPr lang="en-US" b="0" i="1" smtClean="0">
                                <a:latin typeface="Cambria Math" panose="02040503050406030204" pitchFamily="18" charset="0"/>
                              </a:rPr>
                              <m:t>𝑖</m:t>
                            </m:r>
                          </m:sub>
                        </m:sSub>
                      </m:e>
                    </m:d>
                  </m:oMath>
                </a14:m>
                <a:r>
                  <a:rPr lang="en-US" dirty="0"/>
                  <a:t> as a distance and </a:t>
                </a:r>
                <a14:m>
                  <m:oMath xmlns:m="http://schemas.openxmlformats.org/officeDocument/2006/math">
                    <m:r>
                      <a:rPr lang="en-US" b="0" i="1" smtClean="0">
                        <a:latin typeface="Cambria Math" panose="02040503050406030204" pitchFamily="18" charset="0"/>
                      </a:rPr>
                      <m:t>𝜖</m:t>
                    </m:r>
                  </m:oMath>
                </a14:m>
                <a:r>
                  <a:rPr lang="en-US" dirty="0"/>
                  <a:t> as a </a:t>
                </a:r>
                <a:r>
                  <a:rPr lang="en-US" dirty="0">
                    <a:solidFill>
                      <a:srgbClr val="FF0000"/>
                    </a:solidFill>
                  </a:rPr>
                  <a:t>spread</a:t>
                </a:r>
                <a:r>
                  <a:rPr lang="en-US" dirty="0"/>
                  <a:t> parameter</a:t>
                </a:r>
              </a:p>
              <a:p>
                <a:pPr lvl="1"/>
                <a:r>
                  <a:rPr lang="en-US" dirty="0"/>
                  <a:t>Gaussian: </a:t>
                </a:r>
                <a14:m>
                  <m:oMath xmlns:m="http://schemas.openxmlformats.org/officeDocument/2006/math">
                    <m:r>
                      <a:rPr lang="en-US" i="1" dirty="0">
                        <a:latin typeface="Cambria Math" panose="02040503050406030204" pitchFamily="18" charset="0"/>
                      </a:rPr>
                      <m:t>𝜙</m:t>
                    </m:r>
                    <m:d>
                      <m:dPr>
                        <m:ctrlPr>
                          <a:rPr lang="en-US" i="1" dirty="0">
                            <a:latin typeface="Cambria Math" panose="02040503050406030204" pitchFamily="18" charset="0"/>
                          </a:rPr>
                        </m:ctrlPr>
                      </m:dPr>
                      <m:e>
                        <m:r>
                          <a:rPr lang="en-US" i="1" dirty="0">
                            <a:latin typeface="Cambria Math" panose="02040503050406030204" pitchFamily="18" charset="0"/>
                          </a:rPr>
                          <m:t>𝑟</m:t>
                        </m:r>
                      </m:e>
                    </m:d>
                    <m:r>
                      <a:rPr lang="en-US" i="0"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𝑒</m:t>
                        </m:r>
                      </m:e>
                      <m:sup>
                        <m:r>
                          <a:rPr lang="en-US" i="0" dirty="0">
                            <a:latin typeface="Cambria Math" panose="02040503050406030204" pitchFamily="18" charset="0"/>
                          </a:rPr>
                          <m:t>−</m:t>
                        </m:r>
                        <m:r>
                          <a:rPr lang="en-US" i="1" dirty="0">
                            <a:latin typeface="Cambria Math" panose="02040503050406030204" pitchFamily="18" charset="0"/>
                          </a:rPr>
                          <m:t>𝜀</m:t>
                        </m:r>
                        <m:sSup>
                          <m:sSupPr>
                            <m:ctrlPr>
                              <a:rPr lang="en-US" i="1" dirty="0">
                                <a:latin typeface="Cambria Math" panose="02040503050406030204" pitchFamily="18" charset="0"/>
                              </a:rPr>
                            </m:ctrlPr>
                          </m:sSupPr>
                          <m:e>
                            <m:r>
                              <a:rPr lang="en-US" i="1" dirty="0">
                                <a:latin typeface="Cambria Math" panose="02040503050406030204" pitchFamily="18" charset="0"/>
                              </a:rPr>
                              <m:t>𝑟</m:t>
                            </m:r>
                          </m:e>
                          <m:sup>
                            <m:r>
                              <a:rPr lang="en-US" i="0" dirty="0">
                                <a:latin typeface="Cambria Math" panose="02040503050406030204" pitchFamily="18" charset="0"/>
                              </a:rPr>
                              <m:t>2</m:t>
                            </m:r>
                          </m:sup>
                        </m:sSup>
                      </m:sup>
                    </m:sSup>
                  </m:oMath>
                </a14:m>
                <a:endParaRPr lang="en-US" dirty="0"/>
              </a:p>
              <a:p>
                <a:pPr lvl="1"/>
                <a:r>
                  <a:rPr lang="en-US" dirty="0"/>
                  <a:t>Multiquadric: </a:t>
                </a:r>
                <a14:m>
                  <m:oMath xmlns:m="http://schemas.openxmlformats.org/officeDocument/2006/math">
                    <m:r>
                      <a:rPr lang="en-US" i="1" dirty="0">
                        <a:latin typeface="Cambria Math" panose="02040503050406030204" pitchFamily="18" charset="0"/>
                      </a:rPr>
                      <m:t>𝜙</m:t>
                    </m:r>
                    <m:d>
                      <m:dPr>
                        <m:ctrlPr>
                          <a:rPr lang="en-US" i="1" dirty="0">
                            <a:latin typeface="Cambria Math" panose="02040503050406030204" pitchFamily="18" charset="0"/>
                          </a:rPr>
                        </m:ctrlPr>
                      </m:dPr>
                      <m:e>
                        <m:r>
                          <a:rPr lang="en-US" i="1" dirty="0">
                            <a:latin typeface="Cambria Math" panose="02040503050406030204" pitchFamily="18" charset="0"/>
                          </a:rPr>
                          <m:t>𝑟</m:t>
                        </m:r>
                      </m:e>
                    </m:d>
                    <m:r>
                      <a:rPr lang="en-US" i="0" dirty="0">
                        <a:latin typeface="Cambria Math" panose="02040503050406030204" pitchFamily="18" charset="0"/>
                      </a:rPr>
                      <m:t>=</m:t>
                    </m:r>
                    <m:rad>
                      <m:radPr>
                        <m:degHide m:val="on"/>
                        <m:ctrlPr>
                          <a:rPr lang="en-US" i="1" dirty="0">
                            <a:latin typeface="Cambria Math" panose="02040503050406030204" pitchFamily="18" charset="0"/>
                          </a:rPr>
                        </m:ctrlPr>
                      </m:radPr>
                      <m:deg/>
                      <m:e>
                        <m:r>
                          <a:rPr lang="en-US" i="0" dirty="0">
                            <a:latin typeface="Cambria Math" panose="02040503050406030204" pitchFamily="18" charset="0"/>
                          </a:rPr>
                          <m:t>1+</m:t>
                        </m:r>
                        <m:r>
                          <a:rPr lang="en-US" i="1" dirty="0">
                            <a:latin typeface="Cambria Math" panose="02040503050406030204" pitchFamily="18" charset="0"/>
                          </a:rPr>
                          <m:t>𝜀</m:t>
                        </m:r>
                        <m:sSup>
                          <m:sSupPr>
                            <m:ctrlPr>
                              <a:rPr lang="en-US" i="1" dirty="0">
                                <a:latin typeface="Cambria Math" panose="02040503050406030204" pitchFamily="18" charset="0"/>
                              </a:rPr>
                            </m:ctrlPr>
                          </m:sSupPr>
                          <m:e>
                            <m:r>
                              <a:rPr lang="en-US" i="1" dirty="0">
                                <a:latin typeface="Cambria Math" panose="02040503050406030204" pitchFamily="18" charset="0"/>
                              </a:rPr>
                              <m:t>𝑟</m:t>
                            </m:r>
                          </m:e>
                          <m:sup>
                            <m:r>
                              <a:rPr lang="en-US" i="0" dirty="0">
                                <a:latin typeface="Cambria Math" panose="02040503050406030204" pitchFamily="18" charset="0"/>
                              </a:rPr>
                              <m:t>2</m:t>
                            </m:r>
                          </m:sup>
                        </m:sSup>
                      </m:e>
                    </m:rad>
                  </m:oMath>
                </a14:m>
                <a:endParaRPr lang="en-US" dirty="0"/>
              </a:p>
              <a:p>
                <a:pPr lvl="1"/>
                <a:r>
                  <a:rPr lang="en-US" dirty="0"/>
                  <a:t>Inverse quadratic: </a:t>
                </a:r>
                <a14:m>
                  <m:oMath xmlns:m="http://schemas.openxmlformats.org/officeDocument/2006/math">
                    <m:r>
                      <a:rPr lang="en-US" i="1" dirty="0">
                        <a:latin typeface="Cambria Math" panose="02040503050406030204" pitchFamily="18" charset="0"/>
                      </a:rPr>
                      <m:t>𝜙</m:t>
                    </m:r>
                    <m:d>
                      <m:dPr>
                        <m:ctrlPr>
                          <a:rPr lang="en-US" i="1" dirty="0">
                            <a:latin typeface="Cambria Math" panose="02040503050406030204" pitchFamily="18" charset="0"/>
                          </a:rPr>
                        </m:ctrlPr>
                      </m:dPr>
                      <m:e>
                        <m:r>
                          <a:rPr lang="en-US" i="1" dirty="0">
                            <a:latin typeface="Cambria Math" panose="02040503050406030204" pitchFamily="18" charset="0"/>
                          </a:rPr>
                          <m:t>𝑟</m:t>
                        </m:r>
                      </m:e>
                    </m:d>
                    <m:r>
                      <a:rPr lang="en-US" i="0" dirty="0">
                        <a:latin typeface="Cambria Math" panose="02040503050406030204" pitchFamily="18" charset="0"/>
                      </a:rPr>
                      <m:t>=</m:t>
                    </m:r>
                    <m:f>
                      <m:fPr>
                        <m:ctrlPr>
                          <a:rPr lang="en-US" i="1" dirty="0">
                            <a:latin typeface="Cambria Math" panose="02040503050406030204" pitchFamily="18" charset="0"/>
                          </a:rPr>
                        </m:ctrlPr>
                      </m:fPr>
                      <m:num>
                        <m:r>
                          <a:rPr lang="en-US" i="0" dirty="0">
                            <a:latin typeface="Cambria Math" panose="02040503050406030204" pitchFamily="18" charset="0"/>
                          </a:rPr>
                          <m:t>1</m:t>
                        </m:r>
                      </m:num>
                      <m:den>
                        <m:r>
                          <a:rPr lang="en-US" i="0" dirty="0">
                            <a:latin typeface="Cambria Math" panose="02040503050406030204" pitchFamily="18" charset="0"/>
                          </a:rPr>
                          <m:t>1+</m:t>
                        </m:r>
                        <m:r>
                          <a:rPr lang="en-US" i="1" dirty="0">
                            <a:latin typeface="Cambria Math" panose="02040503050406030204" pitchFamily="18" charset="0"/>
                          </a:rPr>
                          <m:t>𝜀</m:t>
                        </m:r>
                        <m:sSup>
                          <m:sSupPr>
                            <m:ctrlPr>
                              <a:rPr lang="en-US" i="1" dirty="0">
                                <a:latin typeface="Cambria Math" panose="02040503050406030204" pitchFamily="18" charset="0"/>
                              </a:rPr>
                            </m:ctrlPr>
                          </m:sSupPr>
                          <m:e>
                            <m:r>
                              <a:rPr lang="en-US" i="1" dirty="0">
                                <a:latin typeface="Cambria Math" panose="02040503050406030204" pitchFamily="18" charset="0"/>
                              </a:rPr>
                              <m:t>𝑟</m:t>
                            </m:r>
                          </m:e>
                          <m:sup>
                            <m:r>
                              <a:rPr lang="en-US" i="0" dirty="0">
                                <a:latin typeface="Cambria Math" panose="02040503050406030204" pitchFamily="18" charset="0"/>
                              </a:rPr>
                              <m:t>2</m:t>
                            </m:r>
                          </m:sup>
                        </m:sSup>
                      </m:den>
                    </m:f>
                  </m:oMath>
                </a14:m>
                <a:endParaRPr lang="en-US" dirty="0"/>
              </a:p>
            </p:txBody>
          </p:sp>
        </mc:Choice>
        <mc:Fallback xmlns="">
          <p:sp>
            <p:nvSpPr>
              <p:cNvPr id="2" name="Text Placeholder 1">
                <a:extLst>
                  <a:ext uri="{FF2B5EF4-FFF2-40B4-BE49-F238E27FC236}">
                    <a16:creationId xmlns:a16="http://schemas.microsoft.com/office/drawing/2014/main" id="{8989C935-A64D-4451-BC7A-DA3860A8156F}"/>
                  </a:ext>
                </a:extLst>
              </p:cNvPr>
              <p:cNvSpPr>
                <a:spLocks noGrp="1" noRot="1" noChangeAspect="1" noMove="1" noResize="1" noEditPoints="1" noAdjustHandles="1" noChangeArrowheads="1" noChangeShapeType="1" noTextEdit="1"/>
              </p:cNvSpPr>
              <p:nvPr>
                <p:ph type="body" sz="quarter" idx="10"/>
              </p:nvPr>
            </p:nvSpPr>
            <p:spPr>
              <a:xfrm>
                <a:off x="304800" y="774200"/>
                <a:ext cx="8618220" cy="5626600"/>
              </a:xfrm>
              <a:blipFill>
                <a:blip r:embed="rId2"/>
                <a:stretch>
                  <a:fillRect l="-919" t="-1408" r="-849"/>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ED013B1-34D1-4E74-9C0D-2FBD340F3580}"/>
              </a:ext>
            </a:extLst>
          </p:cNvPr>
          <p:cNvSpPr>
            <a:spLocks noGrp="1"/>
          </p:cNvSpPr>
          <p:nvPr>
            <p:ph type="title"/>
          </p:nvPr>
        </p:nvSpPr>
        <p:spPr/>
        <p:txBody>
          <a:bodyPr>
            <a:normAutofit fontScale="90000"/>
          </a:bodyPr>
          <a:lstStyle/>
          <a:p>
            <a:r>
              <a:rPr lang="en-US" dirty="0"/>
              <a:t>Radial Basis Function (RBF)</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4B567F0-0F45-425B-BF15-78BFB87C1AB0}"/>
                  </a:ext>
                </a:extLst>
              </p:cNvPr>
              <p:cNvSpPr txBox="1"/>
              <p:nvPr/>
            </p:nvSpPr>
            <p:spPr>
              <a:xfrm>
                <a:off x="6292312" y="1752923"/>
                <a:ext cx="1394148" cy="400110"/>
              </a:xfrm>
              <a:prstGeom prst="rect">
                <a:avLst/>
              </a:prstGeom>
              <a:noFill/>
            </p:spPr>
            <p:txBody>
              <a:bodyPr wrap="square" rtlCol="0">
                <a:spAutoFit/>
              </a:bodyPr>
              <a:lstStyle/>
              <a:p>
                <a14:m>
                  <m:oMath xmlns:m="http://schemas.openxmlformats.org/officeDocument/2006/math">
                    <m:sSub>
                      <m:sSubPr>
                        <m:ctrlPr>
                          <a:rPr lang="en-US" sz="2000" i="1">
                            <a:latin typeface="Cambria Math" panose="02040503050406030204" pitchFamily="18" charset="0"/>
                          </a:rPr>
                        </m:ctrlPr>
                      </m:sSubPr>
                      <m:e>
                        <m:r>
                          <a:rPr lang="en-US" sz="2000" b="1">
                            <a:latin typeface="Cambria Math" panose="02040503050406030204" pitchFamily="18" charset="0"/>
                          </a:rPr>
                          <m:t>𝐜</m:t>
                        </m:r>
                      </m:e>
                      <m:sub>
                        <m:r>
                          <a:rPr lang="en-US" sz="2000" i="1">
                            <a:latin typeface="Cambria Math" panose="02040503050406030204" pitchFamily="18" charset="0"/>
                          </a:rPr>
                          <m:t>𝑖</m:t>
                        </m:r>
                      </m:sub>
                    </m:sSub>
                  </m:oMath>
                </a14:m>
                <a:r>
                  <a:rPr lang="en-US" sz="2000" dirty="0"/>
                  <a:t>: </a:t>
                </a:r>
                <a:r>
                  <a:rPr lang="en-US" sz="2000" dirty="0">
                    <a:solidFill>
                      <a:srgbClr val="FF0000"/>
                    </a:solidFill>
                  </a:rPr>
                  <a:t>center</a:t>
                </a:r>
              </a:p>
            </p:txBody>
          </p:sp>
        </mc:Choice>
        <mc:Fallback xmlns="">
          <p:sp>
            <p:nvSpPr>
              <p:cNvPr id="5" name="TextBox 4">
                <a:extLst>
                  <a:ext uri="{FF2B5EF4-FFF2-40B4-BE49-F238E27FC236}">
                    <a16:creationId xmlns:a16="http://schemas.microsoft.com/office/drawing/2014/main" id="{A4B567F0-0F45-425B-BF15-78BFB87C1AB0}"/>
                  </a:ext>
                </a:extLst>
              </p:cNvPr>
              <p:cNvSpPr txBox="1">
                <a:spLocks noRot="1" noChangeAspect="1" noMove="1" noResize="1" noEditPoints="1" noAdjustHandles="1" noChangeArrowheads="1" noChangeShapeType="1" noTextEdit="1"/>
              </p:cNvSpPr>
              <p:nvPr/>
            </p:nvSpPr>
            <p:spPr>
              <a:xfrm>
                <a:off x="6292312" y="1752923"/>
                <a:ext cx="1394148" cy="400110"/>
              </a:xfrm>
              <a:prstGeom prst="rect">
                <a:avLst/>
              </a:prstGeom>
              <a:blipFill>
                <a:blip r:embed="rId3"/>
                <a:stretch>
                  <a:fillRect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8C87BEA-F14F-CD4D-18EC-A0F86E11DBF6}"/>
                  </a:ext>
                </a:extLst>
              </p:cNvPr>
              <p:cNvSpPr txBox="1"/>
              <p:nvPr/>
            </p:nvSpPr>
            <p:spPr>
              <a:xfrm>
                <a:off x="2433816" y="1626542"/>
                <a:ext cx="2947282" cy="46166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𝜙</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r>
                            <a:rPr lang="en-US" sz="2400" b="1" i="0">
                              <a:latin typeface="Cambria Math" panose="02040503050406030204" pitchFamily="18" charset="0"/>
                            </a:rPr>
                            <m:t>𝐱</m:t>
                          </m:r>
                        </m:e>
                      </m:d>
                      <m:r>
                        <a:rPr lang="en-US" sz="2400" b="0" i="0">
                          <a:latin typeface="Cambria Math" panose="02040503050406030204" pitchFamily="18" charset="0"/>
                        </a:rPr>
                        <m:t>=</m:t>
                      </m:r>
                      <m:r>
                        <a:rPr lang="en-US" sz="2400" b="0" i="1">
                          <a:latin typeface="Cambria Math" panose="02040503050406030204" pitchFamily="18" charset="0"/>
                        </a:rPr>
                        <m:t>𝜙</m:t>
                      </m:r>
                      <m:d>
                        <m:dPr>
                          <m:ctrlPr>
                            <a:rPr lang="en-US" sz="2400" b="0" i="1">
                              <a:latin typeface="Cambria Math" panose="02040503050406030204" pitchFamily="18" charset="0"/>
                            </a:rPr>
                          </m:ctrlPr>
                        </m:dPr>
                        <m:e>
                          <m:d>
                            <m:dPr>
                              <m:begChr m:val="‖"/>
                              <m:endChr m:val="‖"/>
                              <m:ctrlPr>
                                <a:rPr lang="en-US" sz="2400" b="0" i="1">
                                  <a:latin typeface="Cambria Math" panose="02040503050406030204" pitchFamily="18" charset="0"/>
                                </a:rPr>
                              </m:ctrlPr>
                            </m:dPr>
                            <m:e>
                              <m:r>
                                <a:rPr lang="en-US" sz="2400" b="1" i="0">
                                  <a:latin typeface="Cambria Math" panose="02040503050406030204" pitchFamily="18" charset="0"/>
                                </a:rPr>
                                <m:t>𝐱</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1" i="0">
                                      <a:latin typeface="Cambria Math" panose="02040503050406030204" pitchFamily="18" charset="0"/>
                                    </a:rPr>
                                    <m:t>𝐜</m:t>
                                  </m:r>
                                </m:e>
                                <m:sub>
                                  <m:r>
                                    <a:rPr lang="en-US" sz="2400" b="0" i="1">
                                      <a:latin typeface="Cambria Math" panose="02040503050406030204" pitchFamily="18" charset="0"/>
                                    </a:rPr>
                                    <m:t>𝑖</m:t>
                                  </m:r>
                                </m:sub>
                              </m:sSub>
                            </m:e>
                          </m:d>
                        </m:e>
                      </m:d>
                    </m:oMath>
                  </m:oMathPara>
                </a14:m>
                <a:endParaRPr lang="en-US" sz="2400" dirty="0"/>
              </a:p>
            </p:txBody>
          </p:sp>
        </mc:Choice>
        <mc:Fallback xmlns="">
          <p:sp>
            <p:nvSpPr>
              <p:cNvPr id="10" name="TextBox 9">
                <a:extLst>
                  <a:ext uri="{FF2B5EF4-FFF2-40B4-BE49-F238E27FC236}">
                    <a16:creationId xmlns:a16="http://schemas.microsoft.com/office/drawing/2014/main" id="{48C87BEA-F14F-CD4D-18EC-A0F86E11DBF6}"/>
                  </a:ext>
                </a:extLst>
              </p:cNvPr>
              <p:cNvSpPr txBox="1">
                <a:spLocks noRot="1" noChangeAspect="1" noMove="1" noResize="1" noEditPoints="1" noAdjustHandles="1" noChangeArrowheads="1" noChangeShapeType="1" noTextEdit="1"/>
              </p:cNvSpPr>
              <p:nvPr/>
            </p:nvSpPr>
            <p:spPr>
              <a:xfrm>
                <a:off x="2433816" y="1626542"/>
                <a:ext cx="2947282" cy="461665"/>
              </a:xfrm>
              <a:prstGeom prst="rect">
                <a:avLst/>
              </a:prstGeom>
              <a:blipFill>
                <a:blip r:embed="rId4"/>
                <a:stretch>
                  <a:fillRect b="-11392"/>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41638017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31D83B1-5DC1-4A83-86DA-11E45C604297}"/>
                  </a:ext>
                </a:extLst>
              </p:cNvPr>
              <p:cNvSpPr>
                <a:spLocks noGrp="1"/>
              </p:cNvSpPr>
              <p:nvPr>
                <p:ph type="body" sz="quarter" idx="10"/>
              </p:nvPr>
            </p:nvSpPr>
            <p:spPr/>
            <p:txBody>
              <a:bodyPr/>
              <a:lstStyle/>
              <a:p>
                <a:r>
                  <a:rPr lang="en-US" dirty="0"/>
                  <a:t>Spread parameter </a:t>
                </a:r>
                <a14:m>
                  <m:oMath xmlns:m="http://schemas.openxmlformats.org/officeDocument/2006/math">
                    <m:r>
                      <a:rPr lang="en-US" b="0" i="1" smtClean="0">
                        <a:latin typeface="Cambria Math" panose="02040503050406030204" pitchFamily="18" charset="0"/>
                      </a:rPr>
                      <m:t>𝜖</m:t>
                    </m:r>
                  </m:oMath>
                </a14:m>
                <a:r>
                  <a:rPr lang="en-US" dirty="0"/>
                  <a:t> determines the influence range of the radial basis function</a:t>
                </a:r>
              </a:p>
              <a:p>
                <a:r>
                  <a:rPr lang="en-US" dirty="0"/>
                  <a:t>Center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𝐜</m:t>
                        </m:r>
                      </m:e>
                      <m:sub>
                        <m:r>
                          <a:rPr lang="en-US" b="0" i="1" smtClean="0">
                            <a:latin typeface="Cambria Math" panose="02040503050406030204" pitchFamily="18" charset="0"/>
                          </a:rPr>
                          <m:t>𝑖</m:t>
                        </m:r>
                      </m:sub>
                    </m:sSub>
                  </m:oMath>
                </a14:m>
                <a:r>
                  <a:rPr lang="en-US" dirty="0"/>
                  <a:t> shifts the basis function</a:t>
                </a:r>
              </a:p>
            </p:txBody>
          </p:sp>
        </mc:Choice>
        <mc:Fallback xmlns="">
          <p:sp>
            <p:nvSpPr>
              <p:cNvPr id="2" name="Text Placeholder 1">
                <a:extLst>
                  <a:ext uri="{FF2B5EF4-FFF2-40B4-BE49-F238E27FC236}">
                    <a16:creationId xmlns:a16="http://schemas.microsoft.com/office/drawing/2014/main" id="{331D83B1-5DC1-4A83-86DA-11E45C60429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D9FC24C-D8CB-4150-8C98-770CED67EF55}"/>
              </a:ext>
            </a:extLst>
          </p:cNvPr>
          <p:cNvSpPr>
            <a:spLocks noGrp="1"/>
          </p:cNvSpPr>
          <p:nvPr>
            <p:ph type="title"/>
          </p:nvPr>
        </p:nvSpPr>
        <p:spPr/>
        <p:txBody>
          <a:bodyPr>
            <a:normAutofit fontScale="90000"/>
          </a:bodyPr>
          <a:lstStyle/>
          <a:p>
            <a:r>
              <a:rPr lang="en-US" dirty="0"/>
              <a:t>Parameters in Radial Basis Function</a:t>
            </a:r>
          </a:p>
        </p:txBody>
      </p:sp>
      <p:pic>
        <p:nvPicPr>
          <p:cNvPr id="208898" name="Picture 2">
            <a:extLst>
              <a:ext uri="{FF2B5EF4-FFF2-40B4-BE49-F238E27FC236}">
                <a16:creationId xmlns:a16="http://schemas.microsoft.com/office/drawing/2014/main" id="{EDB00450-856F-4076-8A48-700E3B347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87" y="2592008"/>
            <a:ext cx="3895725" cy="3533775"/>
          </a:xfrm>
          <a:prstGeom prst="rect">
            <a:avLst/>
          </a:prstGeom>
          <a:noFill/>
          <a:extLst>
            <a:ext uri="{909E8E84-426E-40DD-AFC4-6F175D3DCCD1}">
              <a14:hiddenFill xmlns:a14="http://schemas.microsoft.com/office/drawing/2010/main">
                <a:solidFill>
                  <a:srgbClr val="FFFFFF"/>
                </a:solidFill>
              </a14:hiddenFill>
            </a:ext>
          </a:extLst>
        </p:spPr>
      </p:pic>
      <p:pic>
        <p:nvPicPr>
          <p:cNvPr id="208900" name="Picture 4">
            <a:extLst>
              <a:ext uri="{FF2B5EF4-FFF2-40B4-BE49-F238E27FC236}">
                <a16:creationId xmlns:a16="http://schemas.microsoft.com/office/drawing/2014/main" id="{DD50E81B-BE72-474C-8F95-59F9B38F4C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3479" y="2673454"/>
            <a:ext cx="3675197" cy="337088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4C4E630B-0566-4C3F-B83F-2D0D2B7012E4}"/>
              </a:ext>
            </a:extLst>
          </p:cNvPr>
          <p:cNvCxnSpPr/>
          <p:nvPr/>
        </p:nvCxnSpPr>
        <p:spPr>
          <a:xfrm>
            <a:off x="6400800" y="2688952"/>
            <a:ext cx="0" cy="3549112"/>
          </a:xfrm>
          <a:prstGeom prst="line">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832D55-84BD-4CC5-95B9-AFC707D6265D}"/>
              </a:ext>
            </a:extLst>
          </p:cNvPr>
          <p:cNvCxnSpPr/>
          <p:nvPr/>
        </p:nvCxnSpPr>
        <p:spPr>
          <a:xfrm>
            <a:off x="7188630" y="2688952"/>
            <a:ext cx="0" cy="3549112"/>
          </a:xfrm>
          <a:prstGeom prst="line">
            <a:avLst/>
          </a:prstGeom>
          <a:ln w="28575">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129126-9D86-4F54-8E93-764ECC4C3C28}"/>
              </a:ext>
            </a:extLst>
          </p:cNvPr>
          <p:cNvSpPr txBox="1"/>
          <p:nvPr/>
        </p:nvSpPr>
        <p:spPr>
          <a:xfrm>
            <a:off x="1243537" y="2288842"/>
            <a:ext cx="3209725" cy="400110"/>
          </a:xfrm>
          <a:prstGeom prst="rect">
            <a:avLst/>
          </a:prstGeom>
          <a:noFill/>
        </p:spPr>
        <p:txBody>
          <a:bodyPr wrap="none" rtlCol="0">
            <a:spAutoFit/>
          </a:bodyPr>
          <a:lstStyle/>
          <a:p>
            <a:pPr algn="l"/>
            <a:r>
              <a:rPr lang="en-US" sz="2000" dirty="0"/>
              <a:t>Effect of spread parameter</a:t>
            </a:r>
          </a:p>
        </p:txBody>
      </p:sp>
      <p:sp>
        <p:nvSpPr>
          <p:cNvPr id="10" name="TextBox 9">
            <a:extLst>
              <a:ext uri="{FF2B5EF4-FFF2-40B4-BE49-F238E27FC236}">
                <a16:creationId xmlns:a16="http://schemas.microsoft.com/office/drawing/2014/main" id="{0AA91BFD-787B-46E0-B9EF-E9ED83DE2B20}"/>
              </a:ext>
            </a:extLst>
          </p:cNvPr>
          <p:cNvSpPr txBox="1"/>
          <p:nvPr/>
        </p:nvSpPr>
        <p:spPr>
          <a:xfrm>
            <a:off x="5818970" y="2265595"/>
            <a:ext cx="1900072" cy="400110"/>
          </a:xfrm>
          <a:prstGeom prst="rect">
            <a:avLst/>
          </a:prstGeom>
          <a:noFill/>
        </p:spPr>
        <p:txBody>
          <a:bodyPr wrap="none" rtlCol="0">
            <a:spAutoFit/>
          </a:bodyPr>
          <a:lstStyle/>
          <a:p>
            <a:pPr algn="l"/>
            <a:r>
              <a:rPr lang="en-US" sz="2000" dirty="0"/>
              <a:t>Effect of center</a:t>
            </a:r>
          </a:p>
        </p:txBody>
      </p:sp>
      <p:sp>
        <p:nvSpPr>
          <p:cNvPr id="7" name="TextBox 6">
            <a:extLst>
              <a:ext uri="{FF2B5EF4-FFF2-40B4-BE49-F238E27FC236}">
                <a16:creationId xmlns:a16="http://schemas.microsoft.com/office/drawing/2014/main" id="{DBE5A7D5-0070-472C-AF6B-51DF14E41968}"/>
              </a:ext>
            </a:extLst>
          </p:cNvPr>
          <p:cNvSpPr txBox="1"/>
          <p:nvPr/>
        </p:nvSpPr>
        <p:spPr>
          <a:xfrm>
            <a:off x="6197058" y="6151794"/>
            <a:ext cx="407484" cy="400110"/>
          </a:xfrm>
          <a:prstGeom prst="rect">
            <a:avLst/>
          </a:prstGeom>
          <a:noFill/>
        </p:spPr>
        <p:txBody>
          <a:bodyPr wrap="none" rtlCol="0">
            <a:spAutoFit/>
          </a:bodyPr>
          <a:lstStyle/>
          <a:p>
            <a:pPr algn="l"/>
            <a:r>
              <a:rPr lang="en-US" sz="2000" dirty="0"/>
              <a:t>c</a:t>
            </a:r>
            <a:r>
              <a:rPr lang="en-US" sz="2000" baseline="-25000" dirty="0"/>
              <a:t>1</a:t>
            </a:r>
          </a:p>
        </p:txBody>
      </p:sp>
      <p:sp>
        <p:nvSpPr>
          <p:cNvPr id="12" name="TextBox 11">
            <a:extLst>
              <a:ext uri="{FF2B5EF4-FFF2-40B4-BE49-F238E27FC236}">
                <a16:creationId xmlns:a16="http://schemas.microsoft.com/office/drawing/2014/main" id="{649290E1-FBED-4DCC-B76D-BEF8C5128152}"/>
              </a:ext>
            </a:extLst>
          </p:cNvPr>
          <p:cNvSpPr txBox="1"/>
          <p:nvPr/>
        </p:nvSpPr>
        <p:spPr>
          <a:xfrm>
            <a:off x="6984888" y="6151794"/>
            <a:ext cx="407484" cy="400110"/>
          </a:xfrm>
          <a:prstGeom prst="rect">
            <a:avLst/>
          </a:prstGeom>
          <a:noFill/>
        </p:spPr>
        <p:txBody>
          <a:bodyPr wrap="none" rtlCol="0">
            <a:spAutoFit/>
          </a:bodyPr>
          <a:lstStyle/>
          <a:p>
            <a:pPr algn="l"/>
            <a:r>
              <a:rPr lang="en-US" sz="2000" dirty="0"/>
              <a:t>c</a:t>
            </a:r>
            <a:r>
              <a:rPr lang="en-US" sz="2000" baseline="-25000" dirty="0"/>
              <a:t>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478DA04-E59E-B1AE-A308-64106B875304}"/>
                  </a:ext>
                </a:extLst>
              </p:cNvPr>
              <p:cNvSpPr txBox="1"/>
              <p:nvPr/>
            </p:nvSpPr>
            <p:spPr>
              <a:xfrm>
                <a:off x="5127283" y="3244334"/>
                <a:ext cx="11930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0000FF"/>
                          </a:solidFill>
                          <a:latin typeface="Cambria Math" panose="02040503050406030204" pitchFamily="18" charset="0"/>
                        </a:rPr>
                        <m:t>𝜙</m:t>
                      </m:r>
                      <m:d>
                        <m:dPr>
                          <m:ctrlPr>
                            <a:rPr lang="en-US" i="1">
                              <a:solidFill>
                                <a:srgbClr val="0000FF"/>
                              </a:solidFill>
                              <a:latin typeface="Cambria Math" panose="02040503050406030204" pitchFamily="18" charset="0"/>
                            </a:rPr>
                          </m:ctrlPr>
                        </m:dPr>
                        <m:e>
                          <m:r>
                            <a:rPr lang="en-US" i="1">
                              <a:solidFill>
                                <a:srgbClr val="0000FF"/>
                              </a:solidFill>
                              <a:latin typeface="Cambria Math" panose="02040503050406030204" pitchFamily="18" charset="0"/>
                            </a:rPr>
                            <m:t>𝑥</m:t>
                          </m:r>
                          <m:r>
                            <a:rPr lang="en-US" i="0">
                              <a:solidFill>
                                <a:srgbClr val="0000FF"/>
                              </a:solidFill>
                              <a:latin typeface="Cambria Math" panose="02040503050406030204" pitchFamily="18" charset="0"/>
                            </a:rPr>
                            <m:t>−</m:t>
                          </m:r>
                          <m:sSub>
                            <m:sSubPr>
                              <m:ctrlPr>
                                <a:rPr lang="en-US" i="1">
                                  <a:solidFill>
                                    <a:srgbClr val="0000FF"/>
                                  </a:solidFill>
                                  <a:latin typeface="Cambria Math" panose="02040503050406030204" pitchFamily="18" charset="0"/>
                                </a:rPr>
                              </m:ctrlPr>
                            </m:sSubPr>
                            <m:e>
                              <m:r>
                                <a:rPr lang="en-US" i="1">
                                  <a:solidFill>
                                    <a:srgbClr val="0000FF"/>
                                  </a:solidFill>
                                  <a:latin typeface="Cambria Math" panose="02040503050406030204" pitchFamily="18" charset="0"/>
                                </a:rPr>
                                <m:t>𝑐</m:t>
                              </m:r>
                            </m:e>
                            <m:sub>
                              <m:r>
                                <a:rPr lang="en-US" i="0">
                                  <a:solidFill>
                                    <a:srgbClr val="0000FF"/>
                                  </a:solidFill>
                                  <a:latin typeface="Cambria Math" panose="02040503050406030204" pitchFamily="18" charset="0"/>
                                </a:rPr>
                                <m:t>1</m:t>
                              </m:r>
                            </m:sub>
                          </m:sSub>
                        </m:e>
                      </m:d>
                    </m:oMath>
                  </m:oMathPara>
                </a14:m>
                <a:endParaRPr lang="en-US" dirty="0">
                  <a:solidFill>
                    <a:srgbClr val="0000FF"/>
                  </a:solidFill>
                </a:endParaRPr>
              </a:p>
            </p:txBody>
          </p:sp>
        </mc:Choice>
        <mc:Fallback xmlns="">
          <p:sp>
            <p:nvSpPr>
              <p:cNvPr id="4" name="TextBox 3">
                <a:extLst>
                  <a:ext uri="{FF2B5EF4-FFF2-40B4-BE49-F238E27FC236}">
                    <a16:creationId xmlns:a16="http://schemas.microsoft.com/office/drawing/2014/main" id="{C478DA04-E59E-B1AE-A308-64106B875304}"/>
                  </a:ext>
                </a:extLst>
              </p:cNvPr>
              <p:cNvSpPr txBox="1">
                <a:spLocks noRot="1" noChangeAspect="1" noMove="1" noResize="1" noEditPoints="1" noAdjustHandles="1" noChangeArrowheads="1" noChangeShapeType="1" noTextEdit="1"/>
              </p:cNvSpPr>
              <p:nvPr/>
            </p:nvSpPr>
            <p:spPr>
              <a:xfrm>
                <a:off x="5127283" y="3244334"/>
                <a:ext cx="1193084" cy="369332"/>
              </a:xfrm>
              <a:prstGeom prst="rect">
                <a:avLst/>
              </a:prstGeom>
              <a:blipFill>
                <a:blip r:embed="rId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29A849D-BF60-2672-6D06-A026FDFB2FDD}"/>
                  </a:ext>
                </a:extLst>
              </p:cNvPr>
              <p:cNvSpPr txBox="1"/>
              <p:nvPr/>
            </p:nvSpPr>
            <p:spPr>
              <a:xfrm>
                <a:off x="7352111" y="3377950"/>
                <a:ext cx="11930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5">
                              <a:lumMod val="60000"/>
                              <a:lumOff val="40000"/>
                            </a:schemeClr>
                          </a:solidFill>
                          <a:latin typeface="Cambria Math" panose="02040503050406030204" pitchFamily="18" charset="0"/>
                        </a:rPr>
                        <m:t>𝜙</m:t>
                      </m:r>
                      <m:d>
                        <m:dPr>
                          <m:ctrlPr>
                            <a:rPr lang="en-US" i="1">
                              <a:solidFill>
                                <a:schemeClr val="accent5">
                                  <a:lumMod val="60000"/>
                                  <a:lumOff val="40000"/>
                                </a:schemeClr>
                              </a:solidFill>
                              <a:latin typeface="Cambria Math" panose="02040503050406030204" pitchFamily="18" charset="0"/>
                            </a:rPr>
                          </m:ctrlPr>
                        </m:dPr>
                        <m:e>
                          <m:r>
                            <a:rPr lang="en-US" i="1">
                              <a:solidFill>
                                <a:schemeClr val="accent5">
                                  <a:lumMod val="60000"/>
                                  <a:lumOff val="40000"/>
                                </a:schemeClr>
                              </a:solidFill>
                              <a:latin typeface="Cambria Math" panose="02040503050406030204" pitchFamily="18" charset="0"/>
                            </a:rPr>
                            <m:t>𝑥</m:t>
                          </m:r>
                          <m:r>
                            <a:rPr lang="en-US" i="0">
                              <a:solidFill>
                                <a:schemeClr val="accent5">
                                  <a:lumMod val="60000"/>
                                  <a:lumOff val="40000"/>
                                </a:schemeClr>
                              </a:solidFill>
                              <a:latin typeface="Cambria Math" panose="02040503050406030204" pitchFamily="18" charset="0"/>
                            </a:rPr>
                            <m:t>−</m:t>
                          </m:r>
                          <m:sSub>
                            <m:sSubPr>
                              <m:ctrlPr>
                                <a:rPr lang="en-US" i="1">
                                  <a:solidFill>
                                    <a:schemeClr val="accent5">
                                      <a:lumMod val="60000"/>
                                      <a:lumOff val="40000"/>
                                    </a:schemeClr>
                                  </a:solidFill>
                                  <a:latin typeface="Cambria Math" panose="02040503050406030204" pitchFamily="18" charset="0"/>
                                </a:rPr>
                              </m:ctrlPr>
                            </m:sSubPr>
                            <m:e>
                              <m:r>
                                <a:rPr lang="en-US" i="1">
                                  <a:solidFill>
                                    <a:schemeClr val="accent5">
                                      <a:lumMod val="60000"/>
                                      <a:lumOff val="40000"/>
                                    </a:schemeClr>
                                  </a:solidFill>
                                  <a:latin typeface="Cambria Math" panose="02040503050406030204" pitchFamily="18" charset="0"/>
                                </a:rPr>
                                <m:t>𝑐</m:t>
                              </m:r>
                            </m:e>
                            <m:sub>
                              <m:r>
                                <a:rPr lang="en-US" b="0" i="0" smtClean="0">
                                  <a:solidFill>
                                    <a:schemeClr val="accent5">
                                      <a:lumMod val="60000"/>
                                      <a:lumOff val="40000"/>
                                    </a:schemeClr>
                                  </a:solidFill>
                                  <a:latin typeface="Cambria Math" panose="02040503050406030204" pitchFamily="18" charset="0"/>
                                </a:rPr>
                                <m:t>2</m:t>
                              </m:r>
                            </m:sub>
                          </m:sSub>
                        </m:e>
                      </m:d>
                    </m:oMath>
                  </m:oMathPara>
                </a14:m>
                <a:endParaRPr lang="en-US" dirty="0">
                  <a:solidFill>
                    <a:schemeClr val="accent5">
                      <a:lumMod val="60000"/>
                      <a:lumOff val="40000"/>
                    </a:schemeClr>
                  </a:solidFill>
                </a:endParaRPr>
              </a:p>
            </p:txBody>
          </p:sp>
        </mc:Choice>
        <mc:Fallback xmlns="">
          <p:sp>
            <p:nvSpPr>
              <p:cNvPr id="11" name="TextBox 10">
                <a:extLst>
                  <a:ext uri="{FF2B5EF4-FFF2-40B4-BE49-F238E27FC236}">
                    <a16:creationId xmlns:a16="http://schemas.microsoft.com/office/drawing/2014/main" id="{C29A849D-BF60-2672-6D06-A026FDFB2FDD}"/>
                  </a:ext>
                </a:extLst>
              </p:cNvPr>
              <p:cNvSpPr txBox="1">
                <a:spLocks noRot="1" noChangeAspect="1" noMove="1" noResize="1" noEditPoints="1" noAdjustHandles="1" noChangeArrowheads="1" noChangeShapeType="1" noTextEdit="1"/>
              </p:cNvSpPr>
              <p:nvPr/>
            </p:nvSpPr>
            <p:spPr>
              <a:xfrm>
                <a:off x="7352111" y="3377950"/>
                <a:ext cx="1193084" cy="369332"/>
              </a:xfrm>
              <a:prstGeom prst="rect">
                <a:avLst/>
              </a:prstGeom>
              <a:blipFill>
                <a:blip r:embed="rId7"/>
                <a:stretch>
                  <a:fillRect b="-11475"/>
                </a:stretch>
              </a:blipFill>
            </p:spPr>
            <p:txBody>
              <a:bodyPr/>
              <a:lstStyle/>
              <a:p>
                <a:r>
                  <a:rPr lang="en-US">
                    <a:noFill/>
                  </a:rPr>
                  <a:t> </a:t>
                </a:r>
              </a:p>
            </p:txBody>
          </p:sp>
        </mc:Fallback>
      </mc:AlternateContent>
    </p:spTree>
    <p:extLst>
      <p:ext uri="{BB962C8B-B14F-4D97-AF65-F5344CB8AC3E}">
        <p14:creationId xmlns:p14="http://schemas.microsoft.com/office/powerpoint/2010/main" val="12409230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3FEF0-5B8D-43DC-BCA7-619BFE198987}"/>
              </a:ext>
            </a:extLst>
          </p:cNvPr>
          <p:cNvSpPr>
            <a:spLocks noGrp="1"/>
          </p:cNvSpPr>
          <p:nvPr>
            <p:ph type="body" sz="quarter" idx="10"/>
          </p:nvPr>
        </p:nvSpPr>
        <p:spPr/>
        <p:txBody>
          <a:bodyPr/>
          <a:lstStyle/>
          <a:p>
            <a:r>
              <a:rPr lang="en-US" dirty="0"/>
              <a:t>Radial basis as a transfer function</a:t>
            </a:r>
          </a:p>
          <a:p>
            <a:pPr marL="285750" lvl="1" indent="0">
              <a:spcBef>
                <a:spcPts val="0"/>
              </a:spcBef>
              <a:buNone/>
            </a:pPr>
            <a:r>
              <a:rPr lang="en-US" sz="1600" noProof="1">
                <a:latin typeface="Courier New" panose="02070309020205020404" pitchFamily="49" charset="0"/>
                <a:cs typeface="Courier New" panose="02070309020205020404" pitchFamily="49" charset="0"/>
              </a:rPr>
              <a:t>x = -3:.1:3; a = </a:t>
            </a:r>
            <a:r>
              <a:rPr lang="en-US" sz="1600" noProof="1">
                <a:solidFill>
                  <a:srgbClr val="FF0000"/>
                </a:solidFill>
                <a:latin typeface="Courier New" panose="02070309020205020404" pitchFamily="49" charset="0"/>
                <a:cs typeface="Courier New" panose="02070309020205020404" pitchFamily="49" charset="0"/>
              </a:rPr>
              <a:t>radbas</a:t>
            </a:r>
            <a:r>
              <a:rPr lang="en-US" sz="1600" noProof="1">
                <a:latin typeface="Courier New" panose="02070309020205020404" pitchFamily="49" charset="0"/>
                <a:cs typeface="Courier New" panose="02070309020205020404" pitchFamily="49" charset="0"/>
              </a:rPr>
              <a:t>(x);</a:t>
            </a:r>
          </a:p>
          <a:p>
            <a:pPr marL="285750" lvl="1" indent="0">
              <a:spcBef>
                <a:spcPts val="0"/>
              </a:spcBef>
              <a:buNone/>
            </a:pPr>
            <a:r>
              <a:rPr lang="en-US" sz="1600" noProof="1">
                <a:latin typeface="Courier New" panose="02070309020205020404" pitchFamily="49" charset="0"/>
                <a:cs typeface="Courier New" panose="02070309020205020404" pitchFamily="49" charset="0"/>
              </a:rPr>
              <a:t>plot(x,a); title('Radial Basis Function'); </a:t>
            </a:r>
          </a:p>
          <a:p>
            <a:pPr marL="285750" lvl="1" indent="0">
              <a:spcBef>
                <a:spcPts val="0"/>
              </a:spcBef>
              <a:buNone/>
            </a:pPr>
            <a:r>
              <a:rPr lang="en-US" sz="1600" noProof="1">
                <a:latin typeface="Courier New" panose="02070309020205020404" pitchFamily="49" charset="0"/>
                <a:cs typeface="Courier New" panose="02070309020205020404" pitchFamily="49" charset="0"/>
              </a:rPr>
              <a:t>xlabel('X'); ylabel('\phi (x) ');</a:t>
            </a:r>
          </a:p>
          <a:p>
            <a:r>
              <a:rPr lang="en-US" dirty="0"/>
              <a:t>Weight = center position, bias = width of RBF (</a:t>
            </a:r>
            <a:r>
              <a:rPr lang="en-US" dirty="0">
                <a:solidFill>
                  <a:srgbClr val="FF0000"/>
                </a:solidFill>
              </a:rPr>
              <a:t>spread</a:t>
            </a:r>
            <a:r>
              <a:rPr lang="en-US" dirty="0"/>
              <a:t>)</a:t>
            </a:r>
          </a:p>
          <a:p>
            <a:endParaRPr lang="en-US" dirty="0"/>
          </a:p>
          <a:p>
            <a:endParaRPr lang="en-US" dirty="0"/>
          </a:p>
          <a:p>
            <a:r>
              <a:rPr lang="en-US" dirty="0"/>
              <a:t>Linear combination of 3 RBFs</a:t>
            </a:r>
          </a:p>
          <a:p>
            <a:pPr marL="285750" lvl="1" indent="0">
              <a:spcBef>
                <a:spcPts val="0"/>
              </a:spcBef>
              <a:buNone/>
            </a:pPr>
            <a:r>
              <a:rPr lang="en-US" sz="1800" noProof="1">
                <a:latin typeface="Courier New" panose="02070309020205020404" pitchFamily="49" charset="0"/>
                <a:cs typeface="Courier New" panose="02070309020205020404" pitchFamily="49" charset="0"/>
              </a:rPr>
              <a:t>a2 = radbas(x-1.5); a3 = radbas(x+2);</a:t>
            </a:r>
          </a:p>
          <a:p>
            <a:pPr marL="285750" lvl="1" indent="0">
              <a:spcBef>
                <a:spcPts val="0"/>
              </a:spcBef>
              <a:buNone/>
            </a:pPr>
            <a:r>
              <a:rPr lang="en-US" sz="1800" noProof="1">
                <a:latin typeface="Courier New" panose="02070309020205020404" pitchFamily="49" charset="0"/>
                <a:cs typeface="Courier New" panose="02070309020205020404" pitchFamily="49" charset="0"/>
              </a:rPr>
              <a:t>a4 = a + a2*1 + a3*0.5;</a:t>
            </a:r>
          </a:p>
          <a:p>
            <a:pPr marL="285750" lvl="1" indent="0">
              <a:spcBef>
                <a:spcPts val="0"/>
              </a:spcBef>
              <a:buNone/>
            </a:pPr>
            <a:r>
              <a:rPr lang="en-US" sz="1800" noProof="1">
                <a:latin typeface="Courier New" panose="02070309020205020404" pitchFamily="49" charset="0"/>
                <a:cs typeface="Courier New" panose="02070309020205020404" pitchFamily="49" charset="0"/>
              </a:rPr>
              <a:t>plot(x,a,'b-',x,a2,'b--',x,a3,'b--',x,a4,'m-')</a:t>
            </a:r>
          </a:p>
          <a:p>
            <a:pPr marL="285750" lvl="1" indent="0">
              <a:spcBef>
                <a:spcPts val="0"/>
              </a:spcBef>
              <a:buNone/>
            </a:pPr>
            <a:r>
              <a:rPr lang="en-US" sz="1800" noProof="1">
                <a:latin typeface="Courier New" panose="02070309020205020404" pitchFamily="49" charset="0"/>
                <a:cs typeface="Courier New" panose="02070309020205020404" pitchFamily="49" charset="0"/>
              </a:rPr>
              <a:t>title('Weighted Sum of RBFs');</a:t>
            </a:r>
          </a:p>
          <a:p>
            <a:pPr marL="285750" lvl="1" indent="0">
              <a:spcBef>
                <a:spcPts val="0"/>
              </a:spcBef>
              <a:buNone/>
            </a:pPr>
            <a:r>
              <a:rPr lang="en-US" sz="1800" noProof="1">
                <a:latin typeface="Courier New" panose="02070309020205020404" pitchFamily="49" charset="0"/>
                <a:cs typeface="Courier New" panose="02070309020205020404" pitchFamily="49" charset="0"/>
              </a:rPr>
              <a:t>xlabel('X'); ylabel('\phi (x)');</a:t>
            </a:r>
          </a:p>
          <a:p>
            <a:endParaRPr lang="en-US" dirty="0"/>
          </a:p>
        </p:txBody>
      </p:sp>
      <p:sp>
        <p:nvSpPr>
          <p:cNvPr id="3" name="Title 2">
            <a:extLst>
              <a:ext uri="{FF2B5EF4-FFF2-40B4-BE49-F238E27FC236}">
                <a16:creationId xmlns:a16="http://schemas.microsoft.com/office/drawing/2014/main" id="{1116D0B3-3263-4192-B5A9-B61CD1EF49D1}"/>
              </a:ext>
            </a:extLst>
          </p:cNvPr>
          <p:cNvSpPr>
            <a:spLocks noGrp="1"/>
          </p:cNvSpPr>
          <p:nvPr>
            <p:ph type="title"/>
          </p:nvPr>
        </p:nvSpPr>
        <p:spPr/>
        <p:txBody>
          <a:bodyPr>
            <a:normAutofit fontScale="90000"/>
          </a:bodyPr>
          <a:lstStyle/>
          <a:p>
            <a:r>
              <a:rPr lang="en-US" dirty="0"/>
              <a:t>Ex) Matlab Radial Basis Function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9A69FF-E5C6-8045-B184-71F01806B8A6}"/>
                  </a:ext>
                </a:extLst>
              </p:cNvPr>
              <p:cNvSpPr txBox="1"/>
              <p:nvPr/>
            </p:nvSpPr>
            <p:spPr>
              <a:xfrm>
                <a:off x="2282562" y="2784451"/>
                <a:ext cx="3290196" cy="512320"/>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𝜙</m:t>
                      </m:r>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𝑤</m:t>
                      </m:r>
                      <m:r>
                        <a:rPr lang="en-US" sz="2400" b="0" i="1" smtClean="0">
                          <a:latin typeface="Cambria Math" panose="02040503050406030204" pitchFamily="18" charset="0"/>
                        </a:rPr>
                        <m:t>,</m:t>
                      </m:r>
                      <m:r>
                        <a:rPr lang="en-US" sz="2400" b="0" i="1" smtClean="0">
                          <a:latin typeface="Cambria Math" panose="02040503050406030204" pitchFamily="18" charset="0"/>
                        </a:rPr>
                        <m:t>𝜀</m:t>
                      </m:r>
                      <m:r>
                        <a:rPr lang="en-US" sz="2400" b="0" i="1" smtClean="0">
                          <a:latin typeface="Cambria Math" panose="02040503050406030204" pitchFamily="18" charset="0"/>
                        </a:rPr>
                        <m:t>) </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r>
                            <a:rPr lang="en-US" sz="2400" i="1">
                              <a:latin typeface="Cambria Math" panose="02040503050406030204" pitchFamily="18" charset="0"/>
                            </a:rPr>
                            <m:t>𝜀</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𝑥</m:t>
                                  </m:r>
                                  <m:r>
                                    <a:rPr lang="en-US" sz="2400" i="0">
                                      <a:latin typeface="Cambria Math" panose="02040503050406030204" pitchFamily="18" charset="0"/>
                                    </a:rPr>
                                    <m:t>−</m:t>
                                  </m:r>
                                  <m:r>
                                    <a:rPr lang="en-US" sz="2400" i="1">
                                      <a:latin typeface="Cambria Math" panose="02040503050406030204" pitchFamily="18" charset="0"/>
                                    </a:rPr>
                                    <m:t>𝑤</m:t>
                                  </m:r>
                                </m:e>
                              </m:d>
                            </m:e>
                            <m:sup>
                              <m:r>
                                <a:rPr lang="en-US" sz="2400" i="0">
                                  <a:latin typeface="Cambria Math" panose="02040503050406030204" pitchFamily="18" charset="0"/>
                                </a:rPr>
                                <m:t>2</m:t>
                              </m:r>
                            </m:sup>
                          </m:sSup>
                        </m:sup>
                      </m:sSup>
                    </m:oMath>
                  </m:oMathPara>
                </a14:m>
                <a:endParaRPr lang="en-US" sz="2400" dirty="0"/>
              </a:p>
            </p:txBody>
          </p:sp>
        </mc:Choice>
        <mc:Fallback xmlns="">
          <p:sp>
            <p:nvSpPr>
              <p:cNvPr id="6" name="TextBox 5">
                <a:extLst>
                  <a:ext uri="{FF2B5EF4-FFF2-40B4-BE49-F238E27FC236}">
                    <a16:creationId xmlns:a16="http://schemas.microsoft.com/office/drawing/2014/main" id="{D09A69FF-E5C6-8045-B184-71F01806B8A6}"/>
                  </a:ext>
                </a:extLst>
              </p:cNvPr>
              <p:cNvSpPr txBox="1">
                <a:spLocks noRot="1" noChangeAspect="1" noMove="1" noResize="1" noEditPoints="1" noAdjustHandles="1" noChangeArrowheads="1" noChangeShapeType="1" noTextEdit="1"/>
              </p:cNvSpPr>
              <p:nvPr/>
            </p:nvSpPr>
            <p:spPr>
              <a:xfrm>
                <a:off x="2282562" y="2784451"/>
                <a:ext cx="3290196" cy="512320"/>
              </a:xfrm>
              <a:prstGeom prst="rect">
                <a:avLst/>
              </a:prstGeom>
              <a:blipFill>
                <a:blip r:embed="rId2"/>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05588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854680-F6D2-48F0-9DEE-8AC0DCC2E03F}"/>
              </a:ext>
            </a:extLst>
          </p:cNvPr>
          <p:cNvSpPr>
            <a:spLocks noGrp="1"/>
          </p:cNvSpPr>
          <p:nvPr>
            <p:ph type="body" sz="quarter" idx="10"/>
          </p:nvPr>
        </p:nvSpPr>
        <p:spPr/>
        <p:txBody>
          <a:bodyPr/>
          <a:lstStyle/>
          <a:p>
            <a:r>
              <a:rPr lang="en-US" dirty="0"/>
              <a:t>first introduced in 1943 by Warren McCulloch, a neurophysiologist, and a mathematician Walter Pitts</a:t>
            </a:r>
          </a:p>
          <a:p>
            <a:r>
              <a:rPr lang="en-US" dirty="0"/>
              <a:t>In 1949, Donald Hebb published a book, “The Organization of Behavior,” where he formulated the classical Hebbian rule, which is proved to be the basis of almost all neural learning procedures</a:t>
            </a:r>
          </a:p>
          <a:p>
            <a:r>
              <a:rPr lang="en-US" dirty="0"/>
              <a:t>John Hopfield invented associative neural network in 1982, which is now more commonly known as Hopfield Network</a:t>
            </a:r>
          </a:p>
          <a:p>
            <a:r>
              <a:rPr lang="en-US" dirty="0"/>
              <a:t>backpropagation algorithm, a generalization of </a:t>
            </a:r>
            <a:r>
              <a:rPr lang="en-US" dirty="0" err="1"/>
              <a:t>Widrow</a:t>
            </a:r>
            <a:r>
              <a:rPr lang="en-US" dirty="0"/>
              <a:t>-Hoff learning algorithm, was invented by </a:t>
            </a:r>
            <a:r>
              <a:rPr lang="en-US" dirty="0" err="1"/>
              <a:t>Rumelhart</a:t>
            </a:r>
            <a:r>
              <a:rPr lang="en-US" dirty="0"/>
              <a:t>, Hinton and Williams </a:t>
            </a:r>
            <a:r>
              <a:rPr lang="en-US" dirty="0">
                <a:sym typeface="Wingdings" panose="05000000000000000000" pitchFamily="2" charset="2"/>
              </a:rPr>
              <a:t> </a:t>
            </a:r>
            <a:r>
              <a:rPr lang="en-US" dirty="0"/>
              <a:t>renaissance of research in neural network</a:t>
            </a:r>
          </a:p>
        </p:txBody>
      </p:sp>
      <p:sp>
        <p:nvSpPr>
          <p:cNvPr id="3" name="Title 2">
            <a:extLst>
              <a:ext uri="{FF2B5EF4-FFF2-40B4-BE49-F238E27FC236}">
                <a16:creationId xmlns:a16="http://schemas.microsoft.com/office/drawing/2014/main" id="{A067327E-F64C-4D46-841A-0B9BB12D3B01}"/>
              </a:ext>
            </a:extLst>
          </p:cNvPr>
          <p:cNvSpPr>
            <a:spLocks noGrp="1"/>
          </p:cNvSpPr>
          <p:nvPr>
            <p:ph type="title"/>
          </p:nvPr>
        </p:nvSpPr>
        <p:spPr/>
        <p:txBody>
          <a:bodyPr>
            <a:normAutofit fontScale="90000"/>
          </a:bodyPr>
          <a:lstStyle/>
          <a:p>
            <a:r>
              <a:rPr lang="en-US" dirty="0"/>
              <a:t>History of Neural Network</a:t>
            </a:r>
          </a:p>
        </p:txBody>
      </p:sp>
    </p:spTree>
    <p:extLst>
      <p:ext uri="{BB962C8B-B14F-4D97-AF65-F5344CB8AC3E}">
        <p14:creationId xmlns:p14="http://schemas.microsoft.com/office/powerpoint/2010/main" val="33162783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6F1AB5-6D24-4872-86B9-BF46CF35BC7D}"/>
              </a:ext>
            </a:extLst>
          </p:cNvPr>
          <p:cNvSpPr>
            <a:spLocks noGrp="1"/>
          </p:cNvSpPr>
          <p:nvPr>
            <p:ph type="title"/>
          </p:nvPr>
        </p:nvSpPr>
        <p:spPr/>
        <p:txBody>
          <a:bodyPr>
            <a:normAutofit fontScale="90000"/>
          </a:bodyPr>
          <a:lstStyle/>
          <a:p>
            <a:r>
              <a:rPr lang="en-US" dirty="0"/>
              <a:t>Ex) Matlab Radial Basis Function </a:t>
            </a:r>
            <a:r>
              <a:rPr lang="en-US" i="1" dirty="0"/>
              <a:t>cont.</a:t>
            </a:r>
          </a:p>
        </p:txBody>
      </p:sp>
      <p:grpSp>
        <p:nvGrpSpPr>
          <p:cNvPr id="250926" name="Group 78">
            <a:extLst>
              <a:ext uri="{FF2B5EF4-FFF2-40B4-BE49-F238E27FC236}">
                <a16:creationId xmlns:a16="http://schemas.microsoft.com/office/drawing/2014/main" id="{9541D996-928A-4C85-A33F-CBAF0137F596}"/>
              </a:ext>
            </a:extLst>
          </p:cNvPr>
          <p:cNvGrpSpPr>
            <a:grpSpLocks noChangeAspect="1"/>
          </p:cNvGrpSpPr>
          <p:nvPr/>
        </p:nvGrpSpPr>
        <p:grpSpPr bwMode="auto">
          <a:xfrm>
            <a:off x="298103" y="1542758"/>
            <a:ext cx="4268788" cy="3517900"/>
            <a:chOff x="261" y="1211"/>
            <a:chExt cx="2689" cy="2216"/>
          </a:xfrm>
        </p:grpSpPr>
        <p:sp>
          <p:nvSpPr>
            <p:cNvPr id="250928" name="Rectangle 79">
              <a:extLst>
                <a:ext uri="{FF2B5EF4-FFF2-40B4-BE49-F238E27FC236}">
                  <a16:creationId xmlns:a16="http://schemas.microsoft.com/office/drawing/2014/main" id="{DAEEEDFC-C20D-4E4E-B1FD-86654ADBC2FA}"/>
                </a:ext>
              </a:extLst>
            </p:cNvPr>
            <p:cNvSpPr>
              <a:spLocks noChangeArrowheads="1"/>
            </p:cNvSpPr>
            <p:nvPr/>
          </p:nvSpPr>
          <p:spPr bwMode="auto">
            <a:xfrm>
              <a:off x="578" y="1358"/>
              <a:ext cx="2292" cy="1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929" name="Line 80">
              <a:extLst>
                <a:ext uri="{FF2B5EF4-FFF2-40B4-BE49-F238E27FC236}">
                  <a16:creationId xmlns:a16="http://schemas.microsoft.com/office/drawing/2014/main" id="{36977652-FBF9-45BB-BE5E-325746899461}"/>
                </a:ext>
              </a:extLst>
            </p:cNvPr>
            <p:cNvSpPr>
              <a:spLocks noChangeShapeType="1"/>
            </p:cNvSpPr>
            <p:nvPr/>
          </p:nvSpPr>
          <p:spPr bwMode="auto">
            <a:xfrm>
              <a:off x="578" y="3103"/>
              <a:ext cx="229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0" name="Line 81">
              <a:extLst>
                <a:ext uri="{FF2B5EF4-FFF2-40B4-BE49-F238E27FC236}">
                  <a16:creationId xmlns:a16="http://schemas.microsoft.com/office/drawing/2014/main" id="{1A001808-44A4-40FD-AA8D-1F0EE6DF4C93}"/>
                </a:ext>
              </a:extLst>
            </p:cNvPr>
            <p:cNvSpPr>
              <a:spLocks noChangeShapeType="1"/>
            </p:cNvSpPr>
            <p:nvPr/>
          </p:nvSpPr>
          <p:spPr bwMode="auto">
            <a:xfrm>
              <a:off x="578" y="1358"/>
              <a:ext cx="229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1" name="Line 82">
              <a:extLst>
                <a:ext uri="{FF2B5EF4-FFF2-40B4-BE49-F238E27FC236}">
                  <a16:creationId xmlns:a16="http://schemas.microsoft.com/office/drawing/2014/main" id="{7CFDE1E5-D38F-4824-B369-04123F95FCEF}"/>
                </a:ext>
              </a:extLst>
            </p:cNvPr>
            <p:cNvSpPr>
              <a:spLocks noChangeShapeType="1"/>
            </p:cNvSpPr>
            <p:nvPr/>
          </p:nvSpPr>
          <p:spPr bwMode="auto">
            <a:xfrm flipV="1">
              <a:off x="578" y="308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2" name="Line 83">
              <a:extLst>
                <a:ext uri="{FF2B5EF4-FFF2-40B4-BE49-F238E27FC236}">
                  <a16:creationId xmlns:a16="http://schemas.microsoft.com/office/drawing/2014/main" id="{A5756F4C-3340-4E82-8C05-664FF0194A56}"/>
                </a:ext>
              </a:extLst>
            </p:cNvPr>
            <p:cNvSpPr>
              <a:spLocks noChangeShapeType="1"/>
            </p:cNvSpPr>
            <p:nvPr/>
          </p:nvSpPr>
          <p:spPr bwMode="auto">
            <a:xfrm flipV="1">
              <a:off x="960" y="308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3" name="Line 84">
              <a:extLst>
                <a:ext uri="{FF2B5EF4-FFF2-40B4-BE49-F238E27FC236}">
                  <a16:creationId xmlns:a16="http://schemas.microsoft.com/office/drawing/2014/main" id="{CF40A4B2-BA0F-4AE7-A7B1-E2FF996EB28A}"/>
                </a:ext>
              </a:extLst>
            </p:cNvPr>
            <p:cNvSpPr>
              <a:spLocks noChangeShapeType="1"/>
            </p:cNvSpPr>
            <p:nvPr/>
          </p:nvSpPr>
          <p:spPr bwMode="auto">
            <a:xfrm flipV="1">
              <a:off x="1342" y="308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4" name="Line 85">
              <a:extLst>
                <a:ext uri="{FF2B5EF4-FFF2-40B4-BE49-F238E27FC236}">
                  <a16:creationId xmlns:a16="http://schemas.microsoft.com/office/drawing/2014/main" id="{6B999432-060E-4553-AB19-F09FBE661766}"/>
                </a:ext>
              </a:extLst>
            </p:cNvPr>
            <p:cNvSpPr>
              <a:spLocks noChangeShapeType="1"/>
            </p:cNvSpPr>
            <p:nvPr/>
          </p:nvSpPr>
          <p:spPr bwMode="auto">
            <a:xfrm flipV="1">
              <a:off x="1724" y="308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5" name="Line 86">
              <a:extLst>
                <a:ext uri="{FF2B5EF4-FFF2-40B4-BE49-F238E27FC236}">
                  <a16:creationId xmlns:a16="http://schemas.microsoft.com/office/drawing/2014/main" id="{A2A7F2B8-B399-47D4-A11D-CD6F7DB3335D}"/>
                </a:ext>
              </a:extLst>
            </p:cNvPr>
            <p:cNvSpPr>
              <a:spLocks noChangeShapeType="1"/>
            </p:cNvSpPr>
            <p:nvPr/>
          </p:nvSpPr>
          <p:spPr bwMode="auto">
            <a:xfrm flipV="1">
              <a:off x="2106" y="308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6" name="Line 87">
              <a:extLst>
                <a:ext uri="{FF2B5EF4-FFF2-40B4-BE49-F238E27FC236}">
                  <a16:creationId xmlns:a16="http://schemas.microsoft.com/office/drawing/2014/main" id="{8F9C0634-D774-4163-896B-2262EB3697E0}"/>
                </a:ext>
              </a:extLst>
            </p:cNvPr>
            <p:cNvSpPr>
              <a:spLocks noChangeShapeType="1"/>
            </p:cNvSpPr>
            <p:nvPr/>
          </p:nvSpPr>
          <p:spPr bwMode="auto">
            <a:xfrm flipV="1">
              <a:off x="2488" y="308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7" name="Line 88">
              <a:extLst>
                <a:ext uri="{FF2B5EF4-FFF2-40B4-BE49-F238E27FC236}">
                  <a16:creationId xmlns:a16="http://schemas.microsoft.com/office/drawing/2014/main" id="{77C08D4D-D796-4D1A-A493-A90E1BCBCAD9}"/>
                </a:ext>
              </a:extLst>
            </p:cNvPr>
            <p:cNvSpPr>
              <a:spLocks noChangeShapeType="1"/>
            </p:cNvSpPr>
            <p:nvPr/>
          </p:nvSpPr>
          <p:spPr bwMode="auto">
            <a:xfrm flipV="1">
              <a:off x="2870" y="308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8" name="Line 89">
              <a:extLst>
                <a:ext uri="{FF2B5EF4-FFF2-40B4-BE49-F238E27FC236}">
                  <a16:creationId xmlns:a16="http://schemas.microsoft.com/office/drawing/2014/main" id="{C331A7B0-FF6E-4753-8ABB-9B84178860CE}"/>
                </a:ext>
              </a:extLst>
            </p:cNvPr>
            <p:cNvSpPr>
              <a:spLocks noChangeShapeType="1"/>
            </p:cNvSpPr>
            <p:nvPr/>
          </p:nvSpPr>
          <p:spPr bwMode="auto">
            <a:xfrm>
              <a:off x="578" y="1358"/>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39" name="Line 90">
              <a:extLst>
                <a:ext uri="{FF2B5EF4-FFF2-40B4-BE49-F238E27FC236}">
                  <a16:creationId xmlns:a16="http://schemas.microsoft.com/office/drawing/2014/main" id="{2D506CD4-8C1D-4ED3-A879-99C00025F6E9}"/>
                </a:ext>
              </a:extLst>
            </p:cNvPr>
            <p:cNvSpPr>
              <a:spLocks noChangeShapeType="1"/>
            </p:cNvSpPr>
            <p:nvPr/>
          </p:nvSpPr>
          <p:spPr bwMode="auto">
            <a:xfrm>
              <a:off x="960" y="1358"/>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40" name="Line 91">
              <a:extLst>
                <a:ext uri="{FF2B5EF4-FFF2-40B4-BE49-F238E27FC236}">
                  <a16:creationId xmlns:a16="http://schemas.microsoft.com/office/drawing/2014/main" id="{9E07160A-A4B7-422E-AB4F-E52C63F48680}"/>
                </a:ext>
              </a:extLst>
            </p:cNvPr>
            <p:cNvSpPr>
              <a:spLocks noChangeShapeType="1"/>
            </p:cNvSpPr>
            <p:nvPr/>
          </p:nvSpPr>
          <p:spPr bwMode="auto">
            <a:xfrm>
              <a:off x="1342" y="1358"/>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41" name="Line 92">
              <a:extLst>
                <a:ext uri="{FF2B5EF4-FFF2-40B4-BE49-F238E27FC236}">
                  <a16:creationId xmlns:a16="http://schemas.microsoft.com/office/drawing/2014/main" id="{9B934F36-92BA-48F5-A9A5-FAA95660BDA1}"/>
                </a:ext>
              </a:extLst>
            </p:cNvPr>
            <p:cNvSpPr>
              <a:spLocks noChangeShapeType="1"/>
            </p:cNvSpPr>
            <p:nvPr/>
          </p:nvSpPr>
          <p:spPr bwMode="auto">
            <a:xfrm>
              <a:off x="1724" y="1358"/>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42" name="Line 93">
              <a:extLst>
                <a:ext uri="{FF2B5EF4-FFF2-40B4-BE49-F238E27FC236}">
                  <a16:creationId xmlns:a16="http://schemas.microsoft.com/office/drawing/2014/main" id="{991922A8-295D-4932-8960-4B7801A9B3C6}"/>
                </a:ext>
              </a:extLst>
            </p:cNvPr>
            <p:cNvSpPr>
              <a:spLocks noChangeShapeType="1"/>
            </p:cNvSpPr>
            <p:nvPr/>
          </p:nvSpPr>
          <p:spPr bwMode="auto">
            <a:xfrm>
              <a:off x="2106" y="1358"/>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43" name="Line 94">
              <a:extLst>
                <a:ext uri="{FF2B5EF4-FFF2-40B4-BE49-F238E27FC236}">
                  <a16:creationId xmlns:a16="http://schemas.microsoft.com/office/drawing/2014/main" id="{4097EAE9-7CF4-48A0-9647-F32DE97108A4}"/>
                </a:ext>
              </a:extLst>
            </p:cNvPr>
            <p:cNvSpPr>
              <a:spLocks noChangeShapeType="1"/>
            </p:cNvSpPr>
            <p:nvPr/>
          </p:nvSpPr>
          <p:spPr bwMode="auto">
            <a:xfrm>
              <a:off x="2488" y="1358"/>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44" name="Line 95">
              <a:extLst>
                <a:ext uri="{FF2B5EF4-FFF2-40B4-BE49-F238E27FC236}">
                  <a16:creationId xmlns:a16="http://schemas.microsoft.com/office/drawing/2014/main" id="{E8E7EFD1-181F-4981-B9BB-C6C0B7579C35}"/>
                </a:ext>
              </a:extLst>
            </p:cNvPr>
            <p:cNvSpPr>
              <a:spLocks noChangeShapeType="1"/>
            </p:cNvSpPr>
            <p:nvPr/>
          </p:nvSpPr>
          <p:spPr bwMode="auto">
            <a:xfrm>
              <a:off x="2870" y="1358"/>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45" name="Rectangle 96">
              <a:extLst>
                <a:ext uri="{FF2B5EF4-FFF2-40B4-BE49-F238E27FC236}">
                  <a16:creationId xmlns:a16="http://schemas.microsoft.com/office/drawing/2014/main" id="{16AB38DC-7BE5-4829-87F8-6DA73B15C9FA}"/>
                </a:ext>
              </a:extLst>
            </p:cNvPr>
            <p:cNvSpPr>
              <a:spLocks noChangeArrowheads="1"/>
            </p:cNvSpPr>
            <p:nvPr/>
          </p:nvSpPr>
          <p:spPr bwMode="auto">
            <a:xfrm>
              <a:off x="535" y="3146"/>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46" name="Rectangle 97">
              <a:extLst>
                <a:ext uri="{FF2B5EF4-FFF2-40B4-BE49-F238E27FC236}">
                  <a16:creationId xmlns:a16="http://schemas.microsoft.com/office/drawing/2014/main" id="{234A6774-5151-4E6D-9A6B-2BDB661CFC63}"/>
                </a:ext>
              </a:extLst>
            </p:cNvPr>
            <p:cNvSpPr>
              <a:spLocks noChangeArrowheads="1"/>
            </p:cNvSpPr>
            <p:nvPr/>
          </p:nvSpPr>
          <p:spPr bwMode="auto">
            <a:xfrm>
              <a:off x="916" y="3146"/>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47" name="Rectangle 98">
              <a:extLst>
                <a:ext uri="{FF2B5EF4-FFF2-40B4-BE49-F238E27FC236}">
                  <a16:creationId xmlns:a16="http://schemas.microsoft.com/office/drawing/2014/main" id="{75D2BF77-1082-4D02-B560-9DCDF1769ABA}"/>
                </a:ext>
              </a:extLst>
            </p:cNvPr>
            <p:cNvSpPr>
              <a:spLocks noChangeArrowheads="1"/>
            </p:cNvSpPr>
            <p:nvPr/>
          </p:nvSpPr>
          <p:spPr bwMode="auto">
            <a:xfrm>
              <a:off x="1301" y="3146"/>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48" name="Rectangle 99">
              <a:extLst>
                <a:ext uri="{FF2B5EF4-FFF2-40B4-BE49-F238E27FC236}">
                  <a16:creationId xmlns:a16="http://schemas.microsoft.com/office/drawing/2014/main" id="{B9D436F1-85FA-40F6-B011-61F3287D356F}"/>
                </a:ext>
              </a:extLst>
            </p:cNvPr>
            <p:cNvSpPr>
              <a:spLocks noChangeArrowheads="1"/>
            </p:cNvSpPr>
            <p:nvPr/>
          </p:nvSpPr>
          <p:spPr bwMode="auto">
            <a:xfrm>
              <a:off x="1698" y="314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49" name="Rectangle 100">
              <a:extLst>
                <a:ext uri="{FF2B5EF4-FFF2-40B4-BE49-F238E27FC236}">
                  <a16:creationId xmlns:a16="http://schemas.microsoft.com/office/drawing/2014/main" id="{D622DD17-A00C-482D-9F05-B793B0E2918A}"/>
                </a:ext>
              </a:extLst>
            </p:cNvPr>
            <p:cNvSpPr>
              <a:spLocks noChangeArrowheads="1"/>
            </p:cNvSpPr>
            <p:nvPr/>
          </p:nvSpPr>
          <p:spPr bwMode="auto">
            <a:xfrm>
              <a:off x="2078" y="314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50" name="Rectangle 101">
              <a:extLst>
                <a:ext uri="{FF2B5EF4-FFF2-40B4-BE49-F238E27FC236}">
                  <a16:creationId xmlns:a16="http://schemas.microsoft.com/office/drawing/2014/main" id="{C924788D-14B3-43DB-8536-6CEF49755357}"/>
                </a:ext>
              </a:extLst>
            </p:cNvPr>
            <p:cNvSpPr>
              <a:spLocks noChangeArrowheads="1"/>
            </p:cNvSpPr>
            <p:nvPr/>
          </p:nvSpPr>
          <p:spPr bwMode="auto">
            <a:xfrm>
              <a:off x="2464" y="314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51" name="Rectangle 102">
              <a:extLst>
                <a:ext uri="{FF2B5EF4-FFF2-40B4-BE49-F238E27FC236}">
                  <a16:creationId xmlns:a16="http://schemas.microsoft.com/office/drawing/2014/main" id="{28B5D0AF-A485-4122-B55A-802E06599B51}"/>
                </a:ext>
              </a:extLst>
            </p:cNvPr>
            <p:cNvSpPr>
              <a:spLocks noChangeArrowheads="1"/>
            </p:cNvSpPr>
            <p:nvPr/>
          </p:nvSpPr>
          <p:spPr bwMode="auto">
            <a:xfrm>
              <a:off x="2844" y="314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52" name="Rectangle 103">
              <a:extLst>
                <a:ext uri="{FF2B5EF4-FFF2-40B4-BE49-F238E27FC236}">
                  <a16:creationId xmlns:a16="http://schemas.microsoft.com/office/drawing/2014/main" id="{F22B347E-659F-4E7D-8C92-820FF0FCFE8E}"/>
                </a:ext>
              </a:extLst>
            </p:cNvPr>
            <p:cNvSpPr>
              <a:spLocks noChangeArrowheads="1"/>
            </p:cNvSpPr>
            <p:nvPr/>
          </p:nvSpPr>
          <p:spPr bwMode="auto">
            <a:xfrm>
              <a:off x="1687" y="3284"/>
              <a:ext cx="12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53" name="Line 104">
              <a:extLst>
                <a:ext uri="{FF2B5EF4-FFF2-40B4-BE49-F238E27FC236}">
                  <a16:creationId xmlns:a16="http://schemas.microsoft.com/office/drawing/2014/main" id="{8F8BDC8D-E354-4048-89D0-EB5A44D1DA9A}"/>
                </a:ext>
              </a:extLst>
            </p:cNvPr>
            <p:cNvSpPr>
              <a:spLocks noChangeShapeType="1"/>
            </p:cNvSpPr>
            <p:nvPr/>
          </p:nvSpPr>
          <p:spPr bwMode="auto">
            <a:xfrm flipV="1">
              <a:off x="578" y="1358"/>
              <a:ext cx="0" cy="174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54" name="Line 105">
              <a:extLst>
                <a:ext uri="{FF2B5EF4-FFF2-40B4-BE49-F238E27FC236}">
                  <a16:creationId xmlns:a16="http://schemas.microsoft.com/office/drawing/2014/main" id="{43231BDA-0651-4EA0-B8CE-2B58CBBF13A8}"/>
                </a:ext>
              </a:extLst>
            </p:cNvPr>
            <p:cNvSpPr>
              <a:spLocks noChangeShapeType="1"/>
            </p:cNvSpPr>
            <p:nvPr/>
          </p:nvSpPr>
          <p:spPr bwMode="auto">
            <a:xfrm flipV="1">
              <a:off x="2870" y="1358"/>
              <a:ext cx="0" cy="174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55" name="Line 106">
              <a:extLst>
                <a:ext uri="{FF2B5EF4-FFF2-40B4-BE49-F238E27FC236}">
                  <a16:creationId xmlns:a16="http://schemas.microsoft.com/office/drawing/2014/main" id="{53887692-B328-4DFE-A1D3-33C885A3D9F0}"/>
                </a:ext>
              </a:extLst>
            </p:cNvPr>
            <p:cNvSpPr>
              <a:spLocks noChangeShapeType="1"/>
            </p:cNvSpPr>
            <p:nvPr/>
          </p:nvSpPr>
          <p:spPr bwMode="auto">
            <a:xfrm>
              <a:off x="578" y="310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56" name="Line 107">
              <a:extLst>
                <a:ext uri="{FF2B5EF4-FFF2-40B4-BE49-F238E27FC236}">
                  <a16:creationId xmlns:a16="http://schemas.microsoft.com/office/drawing/2014/main" id="{058C797B-4830-49F8-BEB8-04EAAAFEFB31}"/>
                </a:ext>
              </a:extLst>
            </p:cNvPr>
            <p:cNvSpPr>
              <a:spLocks noChangeShapeType="1"/>
            </p:cNvSpPr>
            <p:nvPr/>
          </p:nvSpPr>
          <p:spPr bwMode="auto">
            <a:xfrm>
              <a:off x="578" y="2754"/>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57" name="Line 108">
              <a:extLst>
                <a:ext uri="{FF2B5EF4-FFF2-40B4-BE49-F238E27FC236}">
                  <a16:creationId xmlns:a16="http://schemas.microsoft.com/office/drawing/2014/main" id="{93BD05FC-FAD0-4B49-B909-046F39454BF6}"/>
                </a:ext>
              </a:extLst>
            </p:cNvPr>
            <p:cNvSpPr>
              <a:spLocks noChangeShapeType="1"/>
            </p:cNvSpPr>
            <p:nvPr/>
          </p:nvSpPr>
          <p:spPr bwMode="auto">
            <a:xfrm>
              <a:off x="578" y="2405"/>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58" name="Line 109">
              <a:extLst>
                <a:ext uri="{FF2B5EF4-FFF2-40B4-BE49-F238E27FC236}">
                  <a16:creationId xmlns:a16="http://schemas.microsoft.com/office/drawing/2014/main" id="{660CC292-FDE4-4659-BF91-DD0B8F2CDBB7}"/>
                </a:ext>
              </a:extLst>
            </p:cNvPr>
            <p:cNvSpPr>
              <a:spLocks noChangeShapeType="1"/>
            </p:cNvSpPr>
            <p:nvPr/>
          </p:nvSpPr>
          <p:spPr bwMode="auto">
            <a:xfrm>
              <a:off x="578" y="2056"/>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59" name="Line 110">
              <a:extLst>
                <a:ext uri="{FF2B5EF4-FFF2-40B4-BE49-F238E27FC236}">
                  <a16:creationId xmlns:a16="http://schemas.microsoft.com/office/drawing/2014/main" id="{A1C84F5F-FF9D-4C2F-B508-E4EA4AAC60A5}"/>
                </a:ext>
              </a:extLst>
            </p:cNvPr>
            <p:cNvSpPr>
              <a:spLocks noChangeShapeType="1"/>
            </p:cNvSpPr>
            <p:nvPr/>
          </p:nvSpPr>
          <p:spPr bwMode="auto">
            <a:xfrm>
              <a:off x="578" y="1707"/>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0" name="Line 111">
              <a:extLst>
                <a:ext uri="{FF2B5EF4-FFF2-40B4-BE49-F238E27FC236}">
                  <a16:creationId xmlns:a16="http://schemas.microsoft.com/office/drawing/2014/main" id="{95C8F5BA-75DD-421B-BE9A-A5B576D050C3}"/>
                </a:ext>
              </a:extLst>
            </p:cNvPr>
            <p:cNvSpPr>
              <a:spLocks noChangeShapeType="1"/>
            </p:cNvSpPr>
            <p:nvPr/>
          </p:nvSpPr>
          <p:spPr bwMode="auto">
            <a:xfrm>
              <a:off x="578" y="1358"/>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1" name="Line 112">
              <a:extLst>
                <a:ext uri="{FF2B5EF4-FFF2-40B4-BE49-F238E27FC236}">
                  <a16:creationId xmlns:a16="http://schemas.microsoft.com/office/drawing/2014/main" id="{AF85F75F-2AB1-47D4-B063-390E0EE07C44}"/>
                </a:ext>
              </a:extLst>
            </p:cNvPr>
            <p:cNvSpPr>
              <a:spLocks noChangeShapeType="1"/>
            </p:cNvSpPr>
            <p:nvPr/>
          </p:nvSpPr>
          <p:spPr bwMode="auto">
            <a:xfrm flipH="1">
              <a:off x="2848" y="3103"/>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2" name="Line 113">
              <a:extLst>
                <a:ext uri="{FF2B5EF4-FFF2-40B4-BE49-F238E27FC236}">
                  <a16:creationId xmlns:a16="http://schemas.microsoft.com/office/drawing/2014/main" id="{568C592B-851F-4ADD-B4FC-48F4F0FC4D94}"/>
                </a:ext>
              </a:extLst>
            </p:cNvPr>
            <p:cNvSpPr>
              <a:spLocks noChangeShapeType="1"/>
            </p:cNvSpPr>
            <p:nvPr/>
          </p:nvSpPr>
          <p:spPr bwMode="auto">
            <a:xfrm flipH="1">
              <a:off x="2848" y="2754"/>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3" name="Line 114">
              <a:extLst>
                <a:ext uri="{FF2B5EF4-FFF2-40B4-BE49-F238E27FC236}">
                  <a16:creationId xmlns:a16="http://schemas.microsoft.com/office/drawing/2014/main" id="{0DE07826-D8EB-4B6F-AC02-2563EB838141}"/>
                </a:ext>
              </a:extLst>
            </p:cNvPr>
            <p:cNvSpPr>
              <a:spLocks noChangeShapeType="1"/>
            </p:cNvSpPr>
            <p:nvPr/>
          </p:nvSpPr>
          <p:spPr bwMode="auto">
            <a:xfrm flipH="1">
              <a:off x="2848" y="2405"/>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4" name="Line 115">
              <a:extLst>
                <a:ext uri="{FF2B5EF4-FFF2-40B4-BE49-F238E27FC236}">
                  <a16:creationId xmlns:a16="http://schemas.microsoft.com/office/drawing/2014/main" id="{0D8607F3-3227-4DBF-A2B9-F16968DA7203}"/>
                </a:ext>
              </a:extLst>
            </p:cNvPr>
            <p:cNvSpPr>
              <a:spLocks noChangeShapeType="1"/>
            </p:cNvSpPr>
            <p:nvPr/>
          </p:nvSpPr>
          <p:spPr bwMode="auto">
            <a:xfrm flipH="1">
              <a:off x="2848" y="2056"/>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5" name="Line 116">
              <a:extLst>
                <a:ext uri="{FF2B5EF4-FFF2-40B4-BE49-F238E27FC236}">
                  <a16:creationId xmlns:a16="http://schemas.microsoft.com/office/drawing/2014/main" id="{3C5DD10B-32F3-489A-AB2E-053CE48E0DB3}"/>
                </a:ext>
              </a:extLst>
            </p:cNvPr>
            <p:cNvSpPr>
              <a:spLocks noChangeShapeType="1"/>
            </p:cNvSpPr>
            <p:nvPr/>
          </p:nvSpPr>
          <p:spPr bwMode="auto">
            <a:xfrm flipH="1">
              <a:off x="2848" y="1707"/>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6" name="Line 117">
              <a:extLst>
                <a:ext uri="{FF2B5EF4-FFF2-40B4-BE49-F238E27FC236}">
                  <a16:creationId xmlns:a16="http://schemas.microsoft.com/office/drawing/2014/main" id="{4C1191A5-A3F5-4353-BF18-A3BA1888E564}"/>
                </a:ext>
              </a:extLst>
            </p:cNvPr>
            <p:cNvSpPr>
              <a:spLocks noChangeShapeType="1"/>
            </p:cNvSpPr>
            <p:nvPr/>
          </p:nvSpPr>
          <p:spPr bwMode="auto">
            <a:xfrm flipH="1">
              <a:off x="2848" y="1358"/>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67" name="Rectangle 118">
              <a:extLst>
                <a:ext uri="{FF2B5EF4-FFF2-40B4-BE49-F238E27FC236}">
                  <a16:creationId xmlns:a16="http://schemas.microsoft.com/office/drawing/2014/main" id="{0EB6472F-6803-49FC-9415-15687BF7ED78}"/>
                </a:ext>
              </a:extLst>
            </p:cNvPr>
            <p:cNvSpPr>
              <a:spLocks noChangeArrowheads="1"/>
            </p:cNvSpPr>
            <p:nvPr/>
          </p:nvSpPr>
          <p:spPr bwMode="auto">
            <a:xfrm>
              <a:off x="488" y="3050"/>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68" name="Rectangle 119">
              <a:extLst>
                <a:ext uri="{FF2B5EF4-FFF2-40B4-BE49-F238E27FC236}">
                  <a16:creationId xmlns:a16="http://schemas.microsoft.com/office/drawing/2014/main" id="{4CBB25FB-FCE0-4FC4-8956-C02A51022DD3}"/>
                </a:ext>
              </a:extLst>
            </p:cNvPr>
            <p:cNvSpPr>
              <a:spLocks noChangeArrowheads="1"/>
            </p:cNvSpPr>
            <p:nvPr/>
          </p:nvSpPr>
          <p:spPr bwMode="auto">
            <a:xfrm>
              <a:off x="409" y="2701"/>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69" name="Rectangle 120">
              <a:extLst>
                <a:ext uri="{FF2B5EF4-FFF2-40B4-BE49-F238E27FC236}">
                  <a16:creationId xmlns:a16="http://schemas.microsoft.com/office/drawing/2014/main" id="{177A4CC8-082B-4C43-8B12-B6EBCBF10C53}"/>
                </a:ext>
              </a:extLst>
            </p:cNvPr>
            <p:cNvSpPr>
              <a:spLocks noChangeArrowheads="1"/>
            </p:cNvSpPr>
            <p:nvPr/>
          </p:nvSpPr>
          <p:spPr bwMode="auto">
            <a:xfrm>
              <a:off x="409" y="2352"/>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0" name="Rectangle 121">
              <a:extLst>
                <a:ext uri="{FF2B5EF4-FFF2-40B4-BE49-F238E27FC236}">
                  <a16:creationId xmlns:a16="http://schemas.microsoft.com/office/drawing/2014/main" id="{2C63409D-80DF-4709-8F76-D904229B9FB9}"/>
                </a:ext>
              </a:extLst>
            </p:cNvPr>
            <p:cNvSpPr>
              <a:spLocks noChangeArrowheads="1"/>
            </p:cNvSpPr>
            <p:nvPr/>
          </p:nvSpPr>
          <p:spPr bwMode="auto">
            <a:xfrm>
              <a:off x="409" y="2003"/>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1" name="Rectangle 122">
              <a:extLst>
                <a:ext uri="{FF2B5EF4-FFF2-40B4-BE49-F238E27FC236}">
                  <a16:creationId xmlns:a16="http://schemas.microsoft.com/office/drawing/2014/main" id="{0F62D2D3-F6FC-4C13-8D7A-CD3803354AB3}"/>
                </a:ext>
              </a:extLst>
            </p:cNvPr>
            <p:cNvSpPr>
              <a:spLocks noChangeArrowheads="1"/>
            </p:cNvSpPr>
            <p:nvPr/>
          </p:nvSpPr>
          <p:spPr bwMode="auto">
            <a:xfrm>
              <a:off x="409" y="1654"/>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2" name="Rectangle 123">
              <a:extLst>
                <a:ext uri="{FF2B5EF4-FFF2-40B4-BE49-F238E27FC236}">
                  <a16:creationId xmlns:a16="http://schemas.microsoft.com/office/drawing/2014/main" id="{153B7FBB-5ACC-4BA9-9D27-76A3208C9D30}"/>
                </a:ext>
              </a:extLst>
            </p:cNvPr>
            <p:cNvSpPr>
              <a:spLocks noChangeArrowheads="1"/>
            </p:cNvSpPr>
            <p:nvPr/>
          </p:nvSpPr>
          <p:spPr bwMode="auto">
            <a:xfrm>
              <a:off x="488" y="1305"/>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3" name="Freeform 124">
              <a:extLst>
                <a:ext uri="{FF2B5EF4-FFF2-40B4-BE49-F238E27FC236}">
                  <a16:creationId xmlns:a16="http://schemas.microsoft.com/office/drawing/2014/main" id="{1B4A4200-316B-46D6-B272-8A6167FC6014}"/>
                </a:ext>
              </a:extLst>
            </p:cNvPr>
            <p:cNvSpPr>
              <a:spLocks noEditPoints="1"/>
            </p:cNvSpPr>
            <p:nvPr/>
          </p:nvSpPr>
          <p:spPr bwMode="auto">
            <a:xfrm>
              <a:off x="287" y="2302"/>
              <a:ext cx="96" cy="56"/>
            </a:xfrm>
            <a:custGeom>
              <a:avLst/>
              <a:gdLst>
                <a:gd name="T0" fmla="*/ 288 w 291"/>
                <a:gd name="T1" fmla="*/ 124 h 171"/>
                <a:gd name="T2" fmla="*/ 229 w 291"/>
                <a:gd name="T3" fmla="*/ 109 h 171"/>
                <a:gd name="T4" fmla="*/ 221 w 291"/>
                <a:gd name="T5" fmla="*/ 140 h 171"/>
                <a:gd name="T6" fmla="*/ 200 w 291"/>
                <a:gd name="T7" fmla="*/ 163 h 171"/>
                <a:gd name="T8" fmla="*/ 170 w 291"/>
                <a:gd name="T9" fmla="*/ 171 h 171"/>
                <a:gd name="T10" fmla="*/ 137 w 291"/>
                <a:gd name="T11" fmla="*/ 163 h 171"/>
                <a:gd name="T12" fmla="*/ 107 w 291"/>
                <a:gd name="T13" fmla="*/ 139 h 171"/>
                <a:gd name="T14" fmla="*/ 87 w 291"/>
                <a:gd name="T15" fmla="*/ 106 h 171"/>
                <a:gd name="T16" fmla="*/ 80 w 291"/>
                <a:gd name="T17" fmla="*/ 72 h 171"/>
                <a:gd name="T18" fmla="*/ 2 w 291"/>
                <a:gd name="T19" fmla="*/ 52 h 171"/>
                <a:gd name="T20" fmla="*/ 0 w 291"/>
                <a:gd name="T21" fmla="*/ 50 h 171"/>
                <a:gd name="T22" fmla="*/ 0 w 291"/>
                <a:gd name="T23" fmla="*/ 46 h 171"/>
                <a:gd name="T24" fmla="*/ 1 w 291"/>
                <a:gd name="T25" fmla="*/ 44 h 171"/>
                <a:gd name="T26" fmla="*/ 3 w 291"/>
                <a:gd name="T27" fmla="*/ 43 h 171"/>
                <a:gd name="T28" fmla="*/ 80 w 291"/>
                <a:gd name="T29" fmla="*/ 62 h 171"/>
                <a:gd name="T30" fmla="*/ 85 w 291"/>
                <a:gd name="T31" fmla="*/ 39 h 171"/>
                <a:gd name="T32" fmla="*/ 97 w 291"/>
                <a:gd name="T33" fmla="*/ 19 h 171"/>
                <a:gd name="T34" fmla="*/ 116 w 291"/>
                <a:gd name="T35" fmla="*/ 5 h 171"/>
                <a:gd name="T36" fmla="*/ 139 w 291"/>
                <a:gd name="T37" fmla="*/ 0 h 171"/>
                <a:gd name="T38" fmla="*/ 173 w 291"/>
                <a:gd name="T39" fmla="*/ 9 h 171"/>
                <a:gd name="T40" fmla="*/ 201 w 291"/>
                <a:gd name="T41" fmla="*/ 32 h 171"/>
                <a:gd name="T42" fmla="*/ 222 w 291"/>
                <a:gd name="T43" fmla="*/ 65 h 171"/>
                <a:gd name="T44" fmla="*/ 229 w 291"/>
                <a:gd name="T45" fmla="*/ 100 h 171"/>
                <a:gd name="T46" fmla="*/ 289 w 291"/>
                <a:gd name="T47" fmla="*/ 114 h 171"/>
                <a:gd name="T48" fmla="*/ 291 w 291"/>
                <a:gd name="T49" fmla="*/ 117 h 171"/>
                <a:gd name="T50" fmla="*/ 291 w 291"/>
                <a:gd name="T51" fmla="*/ 121 h 171"/>
                <a:gd name="T52" fmla="*/ 290 w 291"/>
                <a:gd name="T53" fmla="*/ 123 h 171"/>
                <a:gd name="T54" fmla="*/ 288 w 291"/>
                <a:gd name="T55" fmla="*/ 124 h 171"/>
                <a:gd name="T56" fmla="*/ 221 w 291"/>
                <a:gd name="T57" fmla="*/ 107 h 171"/>
                <a:gd name="T58" fmla="*/ 89 w 291"/>
                <a:gd name="T59" fmla="*/ 74 h 171"/>
                <a:gd name="T60" fmla="*/ 92 w 291"/>
                <a:gd name="T61" fmla="*/ 91 h 171"/>
                <a:gd name="T62" fmla="*/ 100 w 291"/>
                <a:gd name="T63" fmla="*/ 108 h 171"/>
                <a:gd name="T64" fmla="*/ 112 w 291"/>
                <a:gd name="T65" fmla="*/ 123 h 171"/>
                <a:gd name="T66" fmla="*/ 131 w 291"/>
                <a:gd name="T67" fmla="*/ 137 h 171"/>
                <a:gd name="T68" fmla="*/ 153 w 291"/>
                <a:gd name="T69" fmla="*/ 146 h 171"/>
                <a:gd name="T70" fmla="*/ 177 w 291"/>
                <a:gd name="T71" fmla="*/ 149 h 171"/>
                <a:gd name="T72" fmla="*/ 199 w 291"/>
                <a:gd name="T73" fmla="*/ 144 h 171"/>
                <a:gd name="T74" fmla="*/ 215 w 291"/>
                <a:gd name="T75" fmla="*/ 129 h 171"/>
                <a:gd name="T76" fmla="*/ 221 w 291"/>
                <a:gd name="T77" fmla="*/ 107 h 171"/>
                <a:gd name="T78" fmla="*/ 221 w 291"/>
                <a:gd name="T79" fmla="*/ 97 h 171"/>
                <a:gd name="T80" fmla="*/ 214 w 291"/>
                <a:gd name="T81" fmla="*/ 71 h 171"/>
                <a:gd name="T82" fmla="*/ 197 w 291"/>
                <a:gd name="T83" fmla="*/ 49 h 171"/>
                <a:gd name="T84" fmla="*/ 168 w 291"/>
                <a:gd name="T85" fmla="*/ 30 h 171"/>
                <a:gd name="T86" fmla="*/ 132 w 291"/>
                <a:gd name="T87" fmla="*/ 23 h 171"/>
                <a:gd name="T88" fmla="*/ 110 w 291"/>
                <a:gd name="T89" fmla="*/ 28 h 171"/>
                <a:gd name="T90" fmla="*/ 95 w 291"/>
                <a:gd name="T91" fmla="*/ 43 h 171"/>
                <a:gd name="T92" fmla="*/ 89 w 291"/>
                <a:gd name="T93" fmla="*/ 64 h 171"/>
                <a:gd name="T94" fmla="*/ 221 w 291"/>
                <a:gd name="T95"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171">
                  <a:moveTo>
                    <a:pt x="288" y="124"/>
                  </a:moveTo>
                  <a:lnTo>
                    <a:pt x="229" y="109"/>
                  </a:lnTo>
                  <a:cubicBezTo>
                    <a:pt x="229" y="120"/>
                    <a:pt x="226" y="130"/>
                    <a:pt x="221" y="140"/>
                  </a:cubicBezTo>
                  <a:cubicBezTo>
                    <a:pt x="216" y="149"/>
                    <a:pt x="209" y="157"/>
                    <a:pt x="200" y="163"/>
                  </a:cubicBezTo>
                  <a:cubicBezTo>
                    <a:pt x="191" y="168"/>
                    <a:pt x="181" y="171"/>
                    <a:pt x="170" y="171"/>
                  </a:cubicBezTo>
                  <a:cubicBezTo>
                    <a:pt x="158" y="171"/>
                    <a:pt x="147" y="168"/>
                    <a:pt x="137" y="163"/>
                  </a:cubicBezTo>
                  <a:cubicBezTo>
                    <a:pt x="126" y="157"/>
                    <a:pt x="116" y="149"/>
                    <a:pt x="107" y="139"/>
                  </a:cubicBezTo>
                  <a:cubicBezTo>
                    <a:pt x="99" y="129"/>
                    <a:pt x="92" y="118"/>
                    <a:pt x="87" y="106"/>
                  </a:cubicBezTo>
                  <a:cubicBezTo>
                    <a:pt x="83" y="95"/>
                    <a:pt x="80" y="83"/>
                    <a:pt x="80" y="72"/>
                  </a:cubicBezTo>
                  <a:lnTo>
                    <a:pt x="2" y="52"/>
                  </a:lnTo>
                  <a:cubicBezTo>
                    <a:pt x="0" y="52"/>
                    <a:pt x="0" y="51"/>
                    <a:pt x="0" y="50"/>
                  </a:cubicBezTo>
                  <a:lnTo>
                    <a:pt x="0" y="46"/>
                  </a:lnTo>
                  <a:cubicBezTo>
                    <a:pt x="0" y="45"/>
                    <a:pt x="0" y="44"/>
                    <a:pt x="1" y="44"/>
                  </a:cubicBezTo>
                  <a:cubicBezTo>
                    <a:pt x="2" y="43"/>
                    <a:pt x="2" y="43"/>
                    <a:pt x="3" y="43"/>
                  </a:cubicBezTo>
                  <a:lnTo>
                    <a:pt x="80" y="62"/>
                  </a:lnTo>
                  <a:cubicBezTo>
                    <a:pt x="80" y="54"/>
                    <a:pt x="82" y="47"/>
                    <a:pt x="85" y="39"/>
                  </a:cubicBezTo>
                  <a:cubicBezTo>
                    <a:pt x="88" y="31"/>
                    <a:pt x="92" y="25"/>
                    <a:pt x="97" y="19"/>
                  </a:cubicBezTo>
                  <a:cubicBezTo>
                    <a:pt x="103" y="13"/>
                    <a:pt x="109" y="8"/>
                    <a:pt x="116" y="5"/>
                  </a:cubicBezTo>
                  <a:cubicBezTo>
                    <a:pt x="123" y="2"/>
                    <a:pt x="131" y="0"/>
                    <a:pt x="139" y="0"/>
                  </a:cubicBezTo>
                  <a:cubicBezTo>
                    <a:pt x="151" y="0"/>
                    <a:pt x="162" y="3"/>
                    <a:pt x="173" y="9"/>
                  </a:cubicBezTo>
                  <a:cubicBezTo>
                    <a:pt x="183" y="15"/>
                    <a:pt x="193" y="22"/>
                    <a:pt x="201" y="32"/>
                  </a:cubicBezTo>
                  <a:cubicBezTo>
                    <a:pt x="210" y="42"/>
                    <a:pt x="217" y="53"/>
                    <a:pt x="222" y="65"/>
                  </a:cubicBezTo>
                  <a:cubicBezTo>
                    <a:pt x="227" y="77"/>
                    <a:pt x="229" y="89"/>
                    <a:pt x="229" y="100"/>
                  </a:cubicBezTo>
                  <a:lnTo>
                    <a:pt x="289" y="114"/>
                  </a:lnTo>
                  <a:cubicBezTo>
                    <a:pt x="290" y="115"/>
                    <a:pt x="291" y="116"/>
                    <a:pt x="291" y="117"/>
                  </a:cubicBezTo>
                  <a:lnTo>
                    <a:pt x="291" y="121"/>
                  </a:lnTo>
                  <a:cubicBezTo>
                    <a:pt x="291" y="122"/>
                    <a:pt x="290" y="122"/>
                    <a:pt x="290" y="123"/>
                  </a:cubicBezTo>
                  <a:cubicBezTo>
                    <a:pt x="289" y="123"/>
                    <a:pt x="288" y="124"/>
                    <a:pt x="288" y="124"/>
                  </a:cubicBezTo>
                  <a:close/>
                  <a:moveTo>
                    <a:pt x="221" y="107"/>
                  </a:moveTo>
                  <a:lnTo>
                    <a:pt x="89" y="74"/>
                  </a:lnTo>
                  <a:cubicBezTo>
                    <a:pt x="89" y="79"/>
                    <a:pt x="90" y="85"/>
                    <a:pt x="92" y="91"/>
                  </a:cubicBezTo>
                  <a:cubicBezTo>
                    <a:pt x="94" y="97"/>
                    <a:pt x="97" y="103"/>
                    <a:pt x="100" y="108"/>
                  </a:cubicBezTo>
                  <a:cubicBezTo>
                    <a:pt x="104" y="114"/>
                    <a:pt x="108" y="118"/>
                    <a:pt x="112" y="123"/>
                  </a:cubicBezTo>
                  <a:cubicBezTo>
                    <a:pt x="117" y="128"/>
                    <a:pt x="123" y="133"/>
                    <a:pt x="131" y="137"/>
                  </a:cubicBezTo>
                  <a:cubicBezTo>
                    <a:pt x="138" y="141"/>
                    <a:pt x="145" y="144"/>
                    <a:pt x="153" y="146"/>
                  </a:cubicBezTo>
                  <a:cubicBezTo>
                    <a:pt x="161" y="148"/>
                    <a:pt x="169" y="149"/>
                    <a:pt x="177" y="149"/>
                  </a:cubicBezTo>
                  <a:cubicBezTo>
                    <a:pt x="185" y="149"/>
                    <a:pt x="192" y="147"/>
                    <a:pt x="199" y="144"/>
                  </a:cubicBezTo>
                  <a:cubicBezTo>
                    <a:pt x="206" y="140"/>
                    <a:pt x="211" y="135"/>
                    <a:pt x="215" y="129"/>
                  </a:cubicBezTo>
                  <a:cubicBezTo>
                    <a:pt x="219" y="123"/>
                    <a:pt x="221" y="115"/>
                    <a:pt x="221" y="107"/>
                  </a:cubicBezTo>
                  <a:close/>
                  <a:moveTo>
                    <a:pt x="221" y="97"/>
                  </a:moveTo>
                  <a:cubicBezTo>
                    <a:pt x="221" y="89"/>
                    <a:pt x="218" y="81"/>
                    <a:pt x="214" y="71"/>
                  </a:cubicBezTo>
                  <a:cubicBezTo>
                    <a:pt x="209" y="62"/>
                    <a:pt x="204" y="55"/>
                    <a:pt x="197" y="49"/>
                  </a:cubicBezTo>
                  <a:cubicBezTo>
                    <a:pt x="189" y="41"/>
                    <a:pt x="179" y="34"/>
                    <a:pt x="168" y="30"/>
                  </a:cubicBezTo>
                  <a:cubicBezTo>
                    <a:pt x="156" y="25"/>
                    <a:pt x="144" y="23"/>
                    <a:pt x="132" y="23"/>
                  </a:cubicBezTo>
                  <a:cubicBezTo>
                    <a:pt x="124" y="23"/>
                    <a:pt x="117" y="24"/>
                    <a:pt x="110" y="28"/>
                  </a:cubicBezTo>
                  <a:cubicBezTo>
                    <a:pt x="104" y="31"/>
                    <a:pt x="98" y="36"/>
                    <a:pt x="95" y="43"/>
                  </a:cubicBezTo>
                  <a:cubicBezTo>
                    <a:pt x="91" y="49"/>
                    <a:pt x="89" y="56"/>
                    <a:pt x="89" y="64"/>
                  </a:cubicBezTo>
                  <a:lnTo>
                    <a:pt x="221" y="97"/>
                  </a:lnTo>
                  <a:close/>
                </a:path>
              </a:pathLst>
            </a:custGeom>
            <a:solidFill>
              <a:srgbClr val="26262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974" name="Rectangle 125">
              <a:extLst>
                <a:ext uri="{FF2B5EF4-FFF2-40B4-BE49-F238E27FC236}">
                  <a16:creationId xmlns:a16="http://schemas.microsoft.com/office/drawing/2014/main" id="{C730E66A-021B-41E8-8686-D92DD973E829}"/>
                </a:ext>
              </a:extLst>
            </p:cNvPr>
            <p:cNvSpPr>
              <a:spLocks noChangeArrowheads="1"/>
            </p:cNvSpPr>
            <p:nvPr/>
          </p:nvSpPr>
          <p:spPr bwMode="auto">
            <a:xfrm rot="16200000">
              <a:off x="293" y="2182"/>
              <a:ext cx="7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5" name="Rectangle 126">
              <a:extLst>
                <a:ext uri="{FF2B5EF4-FFF2-40B4-BE49-F238E27FC236}">
                  <a16:creationId xmlns:a16="http://schemas.microsoft.com/office/drawing/2014/main" id="{BE3AEB32-AE45-4283-AC59-754C63A29009}"/>
                </a:ext>
              </a:extLst>
            </p:cNvPr>
            <p:cNvSpPr>
              <a:spLocks noChangeArrowheads="1"/>
            </p:cNvSpPr>
            <p:nvPr/>
          </p:nvSpPr>
          <p:spPr bwMode="auto">
            <a:xfrm rot="16200000">
              <a:off x="290" y="2148"/>
              <a:ext cx="8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6" name="Rectangle 127">
              <a:extLst>
                <a:ext uri="{FF2B5EF4-FFF2-40B4-BE49-F238E27FC236}">
                  <a16:creationId xmlns:a16="http://schemas.microsoft.com/office/drawing/2014/main" id="{6981C610-C66B-4A84-8502-1FA1A0149B8D}"/>
                </a:ext>
              </a:extLst>
            </p:cNvPr>
            <p:cNvSpPr>
              <a:spLocks noChangeArrowheads="1"/>
            </p:cNvSpPr>
            <p:nvPr/>
          </p:nvSpPr>
          <p:spPr bwMode="auto">
            <a:xfrm rot="16200000">
              <a:off x="283" y="2104"/>
              <a:ext cx="10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7" name="Rectangle 128">
              <a:extLst>
                <a:ext uri="{FF2B5EF4-FFF2-40B4-BE49-F238E27FC236}">
                  <a16:creationId xmlns:a16="http://schemas.microsoft.com/office/drawing/2014/main" id="{D7030514-105B-4396-B80D-9A1BD842C060}"/>
                </a:ext>
              </a:extLst>
            </p:cNvPr>
            <p:cNvSpPr>
              <a:spLocks noChangeArrowheads="1"/>
            </p:cNvSpPr>
            <p:nvPr/>
          </p:nvSpPr>
          <p:spPr bwMode="auto">
            <a:xfrm rot="16200000">
              <a:off x="290" y="2058"/>
              <a:ext cx="8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8" name="Rectangle 129">
              <a:extLst>
                <a:ext uri="{FF2B5EF4-FFF2-40B4-BE49-F238E27FC236}">
                  <a16:creationId xmlns:a16="http://schemas.microsoft.com/office/drawing/2014/main" id="{0F51A1E1-EF86-4991-8FA4-7188F1F56683}"/>
                </a:ext>
              </a:extLst>
            </p:cNvPr>
            <p:cNvSpPr>
              <a:spLocks noChangeArrowheads="1"/>
            </p:cNvSpPr>
            <p:nvPr/>
          </p:nvSpPr>
          <p:spPr bwMode="auto">
            <a:xfrm rot="16200000">
              <a:off x="293" y="2024"/>
              <a:ext cx="7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79" name="Rectangle 130">
              <a:extLst>
                <a:ext uri="{FF2B5EF4-FFF2-40B4-BE49-F238E27FC236}">
                  <a16:creationId xmlns:a16="http://schemas.microsoft.com/office/drawing/2014/main" id="{F9270A31-2179-408C-AC18-B0473A092637}"/>
                </a:ext>
              </a:extLst>
            </p:cNvPr>
            <p:cNvSpPr>
              <a:spLocks noChangeArrowheads="1"/>
            </p:cNvSpPr>
            <p:nvPr/>
          </p:nvSpPr>
          <p:spPr bwMode="auto">
            <a:xfrm>
              <a:off x="1159" y="1211"/>
              <a:ext cx="1215"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Radial Basis Function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0980" name="Freeform 131">
              <a:extLst>
                <a:ext uri="{FF2B5EF4-FFF2-40B4-BE49-F238E27FC236}">
                  <a16:creationId xmlns:a16="http://schemas.microsoft.com/office/drawing/2014/main" id="{44E5872A-93E5-4B64-8828-A30DE8271808}"/>
                </a:ext>
              </a:extLst>
            </p:cNvPr>
            <p:cNvSpPr>
              <a:spLocks/>
            </p:cNvSpPr>
            <p:nvPr/>
          </p:nvSpPr>
          <p:spPr bwMode="auto">
            <a:xfrm>
              <a:off x="578" y="1358"/>
              <a:ext cx="2292" cy="1745"/>
            </a:xfrm>
            <a:custGeom>
              <a:avLst/>
              <a:gdLst>
                <a:gd name="T0" fmla="*/ 0 w 2292"/>
                <a:gd name="T1" fmla="*/ 1745 h 1745"/>
                <a:gd name="T2" fmla="*/ 38 w 2292"/>
                <a:gd name="T3" fmla="*/ 1745 h 1745"/>
                <a:gd name="T4" fmla="*/ 76 w 2292"/>
                <a:gd name="T5" fmla="*/ 1745 h 1745"/>
                <a:gd name="T6" fmla="*/ 115 w 2292"/>
                <a:gd name="T7" fmla="*/ 1744 h 1745"/>
                <a:gd name="T8" fmla="*/ 152 w 2292"/>
                <a:gd name="T9" fmla="*/ 1743 h 1745"/>
                <a:gd name="T10" fmla="*/ 191 w 2292"/>
                <a:gd name="T11" fmla="*/ 1742 h 1745"/>
                <a:gd name="T12" fmla="*/ 229 w 2292"/>
                <a:gd name="T13" fmla="*/ 1740 h 1745"/>
                <a:gd name="T14" fmla="*/ 267 w 2292"/>
                <a:gd name="T15" fmla="*/ 1737 h 1745"/>
                <a:gd name="T16" fmla="*/ 305 w 2292"/>
                <a:gd name="T17" fmla="*/ 1732 h 1745"/>
                <a:gd name="T18" fmla="*/ 344 w 2292"/>
                <a:gd name="T19" fmla="*/ 1724 h 1745"/>
                <a:gd name="T20" fmla="*/ 382 w 2292"/>
                <a:gd name="T21" fmla="*/ 1714 h 1745"/>
                <a:gd name="T22" fmla="*/ 420 w 2292"/>
                <a:gd name="T23" fmla="*/ 1699 h 1745"/>
                <a:gd name="T24" fmla="*/ 458 w 2292"/>
                <a:gd name="T25" fmla="*/ 1677 h 1745"/>
                <a:gd name="T26" fmla="*/ 497 w 2292"/>
                <a:gd name="T27" fmla="*/ 1649 h 1745"/>
                <a:gd name="T28" fmla="*/ 535 w 2292"/>
                <a:gd name="T29" fmla="*/ 1611 h 1745"/>
                <a:gd name="T30" fmla="*/ 573 w 2292"/>
                <a:gd name="T31" fmla="*/ 1562 h 1745"/>
                <a:gd name="T32" fmla="*/ 611 w 2292"/>
                <a:gd name="T33" fmla="*/ 1500 h 1745"/>
                <a:gd name="T34" fmla="*/ 649 w 2292"/>
                <a:gd name="T35" fmla="*/ 1424 h 1745"/>
                <a:gd name="T36" fmla="*/ 688 w 2292"/>
                <a:gd name="T37" fmla="*/ 1332 h 1745"/>
                <a:gd name="T38" fmla="*/ 726 w 2292"/>
                <a:gd name="T39" fmla="*/ 1225 h 1745"/>
                <a:gd name="T40" fmla="*/ 764 w 2292"/>
                <a:gd name="T41" fmla="*/ 1104 h 1745"/>
                <a:gd name="T42" fmla="*/ 802 w 2292"/>
                <a:gd name="T43" fmla="*/ 969 h 1745"/>
                <a:gd name="T44" fmla="*/ 841 w 2292"/>
                <a:gd name="T45" fmla="*/ 825 h 1745"/>
                <a:gd name="T46" fmla="*/ 879 w 2292"/>
                <a:gd name="T47" fmla="*/ 677 h 1745"/>
                <a:gd name="T48" fmla="*/ 917 w 2292"/>
                <a:gd name="T49" fmla="*/ 528 h 1745"/>
                <a:gd name="T50" fmla="*/ 955 w 2292"/>
                <a:gd name="T51" fmla="*/ 386 h 1745"/>
                <a:gd name="T52" fmla="*/ 993 w 2292"/>
                <a:gd name="T53" fmla="*/ 258 h 1745"/>
                <a:gd name="T54" fmla="*/ 1031 w 2292"/>
                <a:gd name="T55" fmla="*/ 151 h 1745"/>
                <a:gd name="T56" fmla="*/ 1070 w 2292"/>
                <a:gd name="T57" fmla="*/ 69 h 1745"/>
                <a:gd name="T58" fmla="*/ 1108 w 2292"/>
                <a:gd name="T59" fmla="*/ 18 h 1745"/>
                <a:gd name="T60" fmla="*/ 1146 w 2292"/>
                <a:gd name="T61" fmla="*/ 0 h 1745"/>
                <a:gd name="T62" fmla="*/ 1184 w 2292"/>
                <a:gd name="T63" fmla="*/ 18 h 1745"/>
                <a:gd name="T64" fmla="*/ 1223 w 2292"/>
                <a:gd name="T65" fmla="*/ 69 h 1745"/>
                <a:gd name="T66" fmla="*/ 1261 w 2292"/>
                <a:gd name="T67" fmla="*/ 151 h 1745"/>
                <a:gd name="T68" fmla="*/ 1299 w 2292"/>
                <a:gd name="T69" fmla="*/ 258 h 1745"/>
                <a:gd name="T70" fmla="*/ 1337 w 2292"/>
                <a:gd name="T71" fmla="*/ 386 h 1745"/>
                <a:gd name="T72" fmla="*/ 1375 w 2292"/>
                <a:gd name="T73" fmla="*/ 528 h 1745"/>
                <a:gd name="T74" fmla="*/ 1414 w 2292"/>
                <a:gd name="T75" fmla="*/ 677 h 1745"/>
                <a:gd name="T76" fmla="*/ 1452 w 2292"/>
                <a:gd name="T77" fmla="*/ 825 h 1745"/>
                <a:gd name="T78" fmla="*/ 1490 w 2292"/>
                <a:gd name="T79" fmla="*/ 969 h 1745"/>
                <a:gd name="T80" fmla="*/ 1528 w 2292"/>
                <a:gd name="T81" fmla="*/ 1104 h 1745"/>
                <a:gd name="T82" fmla="*/ 1567 w 2292"/>
                <a:gd name="T83" fmla="*/ 1225 h 1745"/>
                <a:gd name="T84" fmla="*/ 1605 w 2292"/>
                <a:gd name="T85" fmla="*/ 1332 h 1745"/>
                <a:gd name="T86" fmla="*/ 1643 w 2292"/>
                <a:gd name="T87" fmla="*/ 1424 h 1745"/>
                <a:gd name="T88" fmla="*/ 1681 w 2292"/>
                <a:gd name="T89" fmla="*/ 1500 h 1745"/>
                <a:gd name="T90" fmla="*/ 1719 w 2292"/>
                <a:gd name="T91" fmla="*/ 1562 h 1745"/>
                <a:gd name="T92" fmla="*/ 1757 w 2292"/>
                <a:gd name="T93" fmla="*/ 1611 h 1745"/>
                <a:gd name="T94" fmla="*/ 1796 w 2292"/>
                <a:gd name="T95" fmla="*/ 1649 h 1745"/>
                <a:gd name="T96" fmla="*/ 1834 w 2292"/>
                <a:gd name="T97" fmla="*/ 1677 h 1745"/>
                <a:gd name="T98" fmla="*/ 1872 w 2292"/>
                <a:gd name="T99" fmla="*/ 1699 h 1745"/>
                <a:gd name="T100" fmla="*/ 1910 w 2292"/>
                <a:gd name="T101" fmla="*/ 1714 h 1745"/>
                <a:gd name="T102" fmla="*/ 1949 w 2292"/>
                <a:gd name="T103" fmla="*/ 1724 h 1745"/>
                <a:gd name="T104" fmla="*/ 1987 w 2292"/>
                <a:gd name="T105" fmla="*/ 1732 h 1745"/>
                <a:gd name="T106" fmla="*/ 2025 w 2292"/>
                <a:gd name="T107" fmla="*/ 1737 h 1745"/>
                <a:gd name="T108" fmla="*/ 2063 w 2292"/>
                <a:gd name="T109" fmla="*/ 1740 h 1745"/>
                <a:gd name="T110" fmla="*/ 2101 w 2292"/>
                <a:gd name="T111" fmla="*/ 1742 h 1745"/>
                <a:gd name="T112" fmla="*/ 2140 w 2292"/>
                <a:gd name="T113" fmla="*/ 1743 h 1745"/>
                <a:gd name="T114" fmla="*/ 2178 w 2292"/>
                <a:gd name="T115" fmla="*/ 1744 h 1745"/>
                <a:gd name="T116" fmla="*/ 2216 w 2292"/>
                <a:gd name="T117" fmla="*/ 1745 h 1745"/>
                <a:gd name="T118" fmla="*/ 2254 w 2292"/>
                <a:gd name="T119" fmla="*/ 1745 h 1745"/>
                <a:gd name="T120" fmla="*/ 2292 w 2292"/>
                <a:gd name="T121" fmla="*/ 1745 h 1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2" h="1745">
                  <a:moveTo>
                    <a:pt x="0" y="1745"/>
                  </a:moveTo>
                  <a:lnTo>
                    <a:pt x="38" y="1745"/>
                  </a:lnTo>
                  <a:lnTo>
                    <a:pt x="76" y="1745"/>
                  </a:lnTo>
                  <a:lnTo>
                    <a:pt x="115" y="1744"/>
                  </a:lnTo>
                  <a:lnTo>
                    <a:pt x="152" y="1743"/>
                  </a:lnTo>
                  <a:lnTo>
                    <a:pt x="191" y="1742"/>
                  </a:lnTo>
                  <a:lnTo>
                    <a:pt x="229" y="1740"/>
                  </a:lnTo>
                  <a:lnTo>
                    <a:pt x="267" y="1737"/>
                  </a:lnTo>
                  <a:lnTo>
                    <a:pt x="305" y="1732"/>
                  </a:lnTo>
                  <a:lnTo>
                    <a:pt x="344" y="1724"/>
                  </a:lnTo>
                  <a:lnTo>
                    <a:pt x="382" y="1714"/>
                  </a:lnTo>
                  <a:lnTo>
                    <a:pt x="420" y="1699"/>
                  </a:lnTo>
                  <a:lnTo>
                    <a:pt x="458" y="1677"/>
                  </a:lnTo>
                  <a:lnTo>
                    <a:pt x="497" y="1649"/>
                  </a:lnTo>
                  <a:lnTo>
                    <a:pt x="535" y="1611"/>
                  </a:lnTo>
                  <a:lnTo>
                    <a:pt x="573" y="1562"/>
                  </a:lnTo>
                  <a:lnTo>
                    <a:pt x="611" y="1500"/>
                  </a:lnTo>
                  <a:lnTo>
                    <a:pt x="649" y="1424"/>
                  </a:lnTo>
                  <a:lnTo>
                    <a:pt x="688" y="1332"/>
                  </a:lnTo>
                  <a:lnTo>
                    <a:pt x="726" y="1225"/>
                  </a:lnTo>
                  <a:lnTo>
                    <a:pt x="764" y="1104"/>
                  </a:lnTo>
                  <a:lnTo>
                    <a:pt x="802" y="969"/>
                  </a:lnTo>
                  <a:lnTo>
                    <a:pt x="841" y="825"/>
                  </a:lnTo>
                  <a:lnTo>
                    <a:pt x="879" y="677"/>
                  </a:lnTo>
                  <a:lnTo>
                    <a:pt x="917" y="528"/>
                  </a:lnTo>
                  <a:lnTo>
                    <a:pt x="955" y="386"/>
                  </a:lnTo>
                  <a:lnTo>
                    <a:pt x="993" y="258"/>
                  </a:lnTo>
                  <a:lnTo>
                    <a:pt x="1031" y="151"/>
                  </a:lnTo>
                  <a:lnTo>
                    <a:pt x="1070" y="69"/>
                  </a:lnTo>
                  <a:lnTo>
                    <a:pt x="1108" y="18"/>
                  </a:lnTo>
                  <a:lnTo>
                    <a:pt x="1146" y="0"/>
                  </a:lnTo>
                  <a:lnTo>
                    <a:pt x="1184" y="18"/>
                  </a:lnTo>
                  <a:lnTo>
                    <a:pt x="1223" y="69"/>
                  </a:lnTo>
                  <a:lnTo>
                    <a:pt x="1261" y="151"/>
                  </a:lnTo>
                  <a:lnTo>
                    <a:pt x="1299" y="258"/>
                  </a:lnTo>
                  <a:lnTo>
                    <a:pt x="1337" y="386"/>
                  </a:lnTo>
                  <a:lnTo>
                    <a:pt x="1375" y="528"/>
                  </a:lnTo>
                  <a:lnTo>
                    <a:pt x="1414" y="677"/>
                  </a:lnTo>
                  <a:lnTo>
                    <a:pt x="1452" y="825"/>
                  </a:lnTo>
                  <a:lnTo>
                    <a:pt x="1490" y="969"/>
                  </a:lnTo>
                  <a:lnTo>
                    <a:pt x="1528" y="1104"/>
                  </a:lnTo>
                  <a:lnTo>
                    <a:pt x="1567" y="1225"/>
                  </a:lnTo>
                  <a:lnTo>
                    <a:pt x="1605" y="1332"/>
                  </a:lnTo>
                  <a:lnTo>
                    <a:pt x="1643" y="1424"/>
                  </a:lnTo>
                  <a:lnTo>
                    <a:pt x="1681" y="1500"/>
                  </a:lnTo>
                  <a:lnTo>
                    <a:pt x="1719" y="1562"/>
                  </a:lnTo>
                  <a:lnTo>
                    <a:pt x="1757" y="1611"/>
                  </a:lnTo>
                  <a:lnTo>
                    <a:pt x="1796" y="1649"/>
                  </a:lnTo>
                  <a:lnTo>
                    <a:pt x="1834" y="1677"/>
                  </a:lnTo>
                  <a:lnTo>
                    <a:pt x="1872" y="1699"/>
                  </a:lnTo>
                  <a:lnTo>
                    <a:pt x="1910" y="1714"/>
                  </a:lnTo>
                  <a:lnTo>
                    <a:pt x="1949" y="1724"/>
                  </a:lnTo>
                  <a:lnTo>
                    <a:pt x="1987" y="1732"/>
                  </a:lnTo>
                  <a:lnTo>
                    <a:pt x="2025" y="1737"/>
                  </a:lnTo>
                  <a:lnTo>
                    <a:pt x="2063" y="1740"/>
                  </a:lnTo>
                  <a:lnTo>
                    <a:pt x="2101" y="1742"/>
                  </a:lnTo>
                  <a:lnTo>
                    <a:pt x="2140" y="1743"/>
                  </a:lnTo>
                  <a:lnTo>
                    <a:pt x="2178" y="1744"/>
                  </a:lnTo>
                  <a:lnTo>
                    <a:pt x="2216" y="1745"/>
                  </a:lnTo>
                  <a:lnTo>
                    <a:pt x="2254" y="1745"/>
                  </a:lnTo>
                  <a:lnTo>
                    <a:pt x="2292" y="1745"/>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0982" name="Group 134">
            <a:extLst>
              <a:ext uri="{FF2B5EF4-FFF2-40B4-BE49-F238E27FC236}">
                <a16:creationId xmlns:a16="http://schemas.microsoft.com/office/drawing/2014/main" id="{47793AD0-4191-4CE6-8EAB-04757D986FDB}"/>
              </a:ext>
            </a:extLst>
          </p:cNvPr>
          <p:cNvGrpSpPr>
            <a:grpSpLocks noChangeAspect="1"/>
          </p:cNvGrpSpPr>
          <p:nvPr/>
        </p:nvGrpSpPr>
        <p:grpSpPr bwMode="auto">
          <a:xfrm>
            <a:off x="4695825" y="1486657"/>
            <a:ext cx="4268787" cy="3517900"/>
            <a:chOff x="2958" y="1244"/>
            <a:chExt cx="2689" cy="2216"/>
          </a:xfrm>
        </p:grpSpPr>
        <p:sp>
          <p:nvSpPr>
            <p:cNvPr id="250984" name="Rectangle 135">
              <a:extLst>
                <a:ext uri="{FF2B5EF4-FFF2-40B4-BE49-F238E27FC236}">
                  <a16:creationId xmlns:a16="http://schemas.microsoft.com/office/drawing/2014/main" id="{F266FE18-21ED-4A38-9BE2-E9D22AF2E0EB}"/>
                </a:ext>
              </a:extLst>
            </p:cNvPr>
            <p:cNvSpPr>
              <a:spLocks noChangeArrowheads="1"/>
            </p:cNvSpPr>
            <p:nvPr/>
          </p:nvSpPr>
          <p:spPr bwMode="auto">
            <a:xfrm>
              <a:off x="3275" y="1391"/>
              <a:ext cx="2292" cy="17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985" name="Line 136">
              <a:extLst>
                <a:ext uri="{FF2B5EF4-FFF2-40B4-BE49-F238E27FC236}">
                  <a16:creationId xmlns:a16="http://schemas.microsoft.com/office/drawing/2014/main" id="{2C998CD7-A1F0-41EB-8CAF-6CFDD731FB3D}"/>
                </a:ext>
              </a:extLst>
            </p:cNvPr>
            <p:cNvSpPr>
              <a:spLocks noChangeShapeType="1"/>
            </p:cNvSpPr>
            <p:nvPr/>
          </p:nvSpPr>
          <p:spPr bwMode="auto">
            <a:xfrm>
              <a:off x="3275" y="3136"/>
              <a:ext cx="229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86" name="Line 137">
              <a:extLst>
                <a:ext uri="{FF2B5EF4-FFF2-40B4-BE49-F238E27FC236}">
                  <a16:creationId xmlns:a16="http://schemas.microsoft.com/office/drawing/2014/main" id="{4FB5A577-CD4B-4EA3-91FC-2606AA2605F4}"/>
                </a:ext>
              </a:extLst>
            </p:cNvPr>
            <p:cNvSpPr>
              <a:spLocks noChangeShapeType="1"/>
            </p:cNvSpPr>
            <p:nvPr/>
          </p:nvSpPr>
          <p:spPr bwMode="auto">
            <a:xfrm>
              <a:off x="3275" y="1391"/>
              <a:ext cx="229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87" name="Line 138">
              <a:extLst>
                <a:ext uri="{FF2B5EF4-FFF2-40B4-BE49-F238E27FC236}">
                  <a16:creationId xmlns:a16="http://schemas.microsoft.com/office/drawing/2014/main" id="{EADAE38A-AB41-4399-9CDA-047BA92F8984}"/>
                </a:ext>
              </a:extLst>
            </p:cNvPr>
            <p:cNvSpPr>
              <a:spLocks noChangeShapeType="1"/>
            </p:cNvSpPr>
            <p:nvPr/>
          </p:nvSpPr>
          <p:spPr bwMode="auto">
            <a:xfrm flipV="1">
              <a:off x="3275" y="3114"/>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88" name="Line 139">
              <a:extLst>
                <a:ext uri="{FF2B5EF4-FFF2-40B4-BE49-F238E27FC236}">
                  <a16:creationId xmlns:a16="http://schemas.microsoft.com/office/drawing/2014/main" id="{6B83F200-C35A-4886-8BBF-E066709FEEE7}"/>
                </a:ext>
              </a:extLst>
            </p:cNvPr>
            <p:cNvSpPr>
              <a:spLocks noChangeShapeType="1"/>
            </p:cNvSpPr>
            <p:nvPr/>
          </p:nvSpPr>
          <p:spPr bwMode="auto">
            <a:xfrm flipV="1">
              <a:off x="3657" y="3114"/>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89" name="Line 140">
              <a:extLst>
                <a:ext uri="{FF2B5EF4-FFF2-40B4-BE49-F238E27FC236}">
                  <a16:creationId xmlns:a16="http://schemas.microsoft.com/office/drawing/2014/main" id="{0B69B422-766E-424D-B7E1-CC38F2562764}"/>
                </a:ext>
              </a:extLst>
            </p:cNvPr>
            <p:cNvSpPr>
              <a:spLocks noChangeShapeType="1"/>
            </p:cNvSpPr>
            <p:nvPr/>
          </p:nvSpPr>
          <p:spPr bwMode="auto">
            <a:xfrm flipV="1">
              <a:off x="4039" y="3114"/>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0" name="Line 141">
              <a:extLst>
                <a:ext uri="{FF2B5EF4-FFF2-40B4-BE49-F238E27FC236}">
                  <a16:creationId xmlns:a16="http://schemas.microsoft.com/office/drawing/2014/main" id="{34DAF52F-CFAA-46A5-B75E-749EEEE40F24}"/>
                </a:ext>
              </a:extLst>
            </p:cNvPr>
            <p:cNvSpPr>
              <a:spLocks noChangeShapeType="1"/>
            </p:cNvSpPr>
            <p:nvPr/>
          </p:nvSpPr>
          <p:spPr bwMode="auto">
            <a:xfrm flipV="1">
              <a:off x="4421" y="3114"/>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1" name="Line 142">
              <a:extLst>
                <a:ext uri="{FF2B5EF4-FFF2-40B4-BE49-F238E27FC236}">
                  <a16:creationId xmlns:a16="http://schemas.microsoft.com/office/drawing/2014/main" id="{C8AE1507-457E-440E-B772-D3D99F705CDA}"/>
                </a:ext>
              </a:extLst>
            </p:cNvPr>
            <p:cNvSpPr>
              <a:spLocks noChangeShapeType="1"/>
            </p:cNvSpPr>
            <p:nvPr/>
          </p:nvSpPr>
          <p:spPr bwMode="auto">
            <a:xfrm flipV="1">
              <a:off x="4803" y="3114"/>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2" name="Line 143">
              <a:extLst>
                <a:ext uri="{FF2B5EF4-FFF2-40B4-BE49-F238E27FC236}">
                  <a16:creationId xmlns:a16="http://schemas.microsoft.com/office/drawing/2014/main" id="{05F5980D-17BD-4245-AC26-7082AA3184A3}"/>
                </a:ext>
              </a:extLst>
            </p:cNvPr>
            <p:cNvSpPr>
              <a:spLocks noChangeShapeType="1"/>
            </p:cNvSpPr>
            <p:nvPr/>
          </p:nvSpPr>
          <p:spPr bwMode="auto">
            <a:xfrm flipV="1">
              <a:off x="5185" y="3114"/>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3" name="Line 144">
              <a:extLst>
                <a:ext uri="{FF2B5EF4-FFF2-40B4-BE49-F238E27FC236}">
                  <a16:creationId xmlns:a16="http://schemas.microsoft.com/office/drawing/2014/main" id="{308A151A-C82B-4D12-A949-6A57D769916F}"/>
                </a:ext>
              </a:extLst>
            </p:cNvPr>
            <p:cNvSpPr>
              <a:spLocks noChangeShapeType="1"/>
            </p:cNvSpPr>
            <p:nvPr/>
          </p:nvSpPr>
          <p:spPr bwMode="auto">
            <a:xfrm flipV="1">
              <a:off x="5567" y="3114"/>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4" name="Line 145">
              <a:extLst>
                <a:ext uri="{FF2B5EF4-FFF2-40B4-BE49-F238E27FC236}">
                  <a16:creationId xmlns:a16="http://schemas.microsoft.com/office/drawing/2014/main" id="{7FE47A0A-2905-4F98-BF8A-F9546BC9CE5A}"/>
                </a:ext>
              </a:extLst>
            </p:cNvPr>
            <p:cNvSpPr>
              <a:spLocks noChangeShapeType="1"/>
            </p:cNvSpPr>
            <p:nvPr/>
          </p:nvSpPr>
          <p:spPr bwMode="auto">
            <a:xfrm>
              <a:off x="3275" y="13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5" name="Line 146">
              <a:extLst>
                <a:ext uri="{FF2B5EF4-FFF2-40B4-BE49-F238E27FC236}">
                  <a16:creationId xmlns:a16="http://schemas.microsoft.com/office/drawing/2014/main" id="{654A78F7-94BD-40AE-BF49-F1ED16936079}"/>
                </a:ext>
              </a:extLst>
            </p:cNvPr>
            <p:cNvSpPr>
              <a:spLocks noChangeShapeType="1"/>
            </p:cNvSpPr>
            <p:nvPr/>
          </p:nvSpPr>
          <p:spPr bwMode="auto">
            <a:xfrm>
              <a:off x="3657" y="13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6" name="Line 147">
              <a:extLst>
                <a:ext uri="{FF2B5EF4-FFF2-40B4-BE49-F238E27FC236}">
                  <a16:creationId xmlns:a16="http://schemas.microsoft.com/office/drawing/2014/main" id="{13CD913F-9D2A-4050-A2EE-7FCDA7BA27CE}"/>
                </a:ext>
              </a:extLst>
            </p:cNvPr>
            <p:cNvSpPr>
              <a:spLocks noChangeShapeType="1"/>
            </p:cNvSpPr>
            <p:nvPr/>
          </p:nvSpPr>
          <p:spPr bwMode="auto">
            <a:xfrm>
              <a:off x="4039" y="13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7" name="Line 148">
              <a:extLst>
                <a:ext uri="{FF2B5EF4-FFF2-40B4-BE49-F238E27FC236}">
                  <a16:creationId xmlns:a16="http://schemas.microsoft.com/office/drawing/2014/main" id="{43555AD2-A5C8-4E1D-8D8C-27018C2F8CE3}"/>
                </a:ext>
              </a:extLst>
            </p:cNvPr>
            <p:cNvSpPr>
              <a:spLocks noChangeShapeType="1"/>
            </p:cNvSpPr>
            <p:nvPr/>
          </p:nvSpPr>
          <p:spPr bwMode="auto">
            <a:xfrm>
              <a:off x="4421" y="13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8" name="Line 149">
              <a:extLst>
                <a:ext uri="{FF2B5EF4-FFF2-40B4-BE49-F238E27FC236}">
                  <a16:creationId xmlns:a16="http://schemas.microsoft.com/office/drawing/2014/main" id="{50C48CA9-50AF-4E9B-95D4-1B568DDA0FEB}"/>
                </a:ext>
              </a:extLst>
            </p:cNvPr>
            <p:cNvSpPr>
              <a:spLocks noChangeShapeType="1"/>
            </p:cNvSpPr>
            <p:nvPr/>
          </p:nvSpPr>
          <p:spPr bwMode="auto">
            <a:xfrm>
              <a:off x="4803" y="13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0999" name="Line 150">
              <a:extLst>
                <a:ext uri="{FF2B5EF4-FFF2-40B4-BE49-F238E27FC236}">
                  <a16:creationId xmlns:a16="http://schemas.microsoft.com/office/drawing/2014/main" id="{0E37DB3A-05AD-4247-9855-63A44D329CE8}"/>
                </a:ext>
              </a:extLst>
            </p:cNvPr>
            <p:cNvSpPr>
              <a:spLocks noChangeShapeType="1"/>
            </p:cNvSpPr>
            <p:nvPr/>
          </p:nvSpPr>
          <p:spPr bwMode="auto">
            <a:xfrm>
              <a:off x="5185" y="13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00" name="Line 151">
              <a:extLst>
                <a:ext uri="{FF2B5EF4-FFF2-40B4-BE49-F238E27FC236}">
                  <a16:creationId xmlns:a16="http://schemas.microsoft.com/office/drawing/2014/main" id="{50C53FFD-BCFD-43A4-8429-7EAD41EE4F74}"/>
                </a:ext>
              </a:extLst>
            </p:cNvPr>
            <p:cNvSpPr>
              <a:spLocks noChangeShapeType="1"/>
            </p:cNvSpPr>
            <p:nvPr/>
          </p:nvSpPr>
          <p:spPr bwMode="auto">
            <a:xfrm>
              <a:off x="5567" y="1391"/>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01" name="Rectangle 152">
              <a:extLst>
                <a:ext uri="{FF2B5EF4-FFF2-40B4-BE49-F238E27FC236}">
                  <a16:creationId xmlns:a16="http://schemas.microsoft.com/office/drawing/2014/main" id="{A829D7D2-858D-48DE-9D58-85E0232E02EC}"/>
                </a:ext>
              </a:extLst>
            </p:cNvPr>
            <p:cNvSpPr>
              <a:spLocks noChangeArrowheads="1"/>
            </p:cNvSpPr>
            <p:nvPr/>
          </p:nvSpPr>
          <p:spPr bwMode="auto">
            <a:xfrm>
              <a:off x="3232" y="3179"/>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2" name="Rectangle 153">
              <a:extLst>
                <a:ext uri="{FF2B5EF4-FFF2-40B4-BE49-F238E27FC236}">
                  <a16:creationId xmlns:a16="http://schemas.microsoft.com/office/drawing/2014/main" id="{068997D2-EDAB-4082-AB83-EF6D34ED9B6E}"/>
                </a:ext>
              </a:extLst>
            </p:cNvPr>
            <p:cNvSpPr>
              <a:spLocks noChangeArrowheads="1"/>
            </p:cNvSpPr>
            <p:nvPr/>
          </p:nvSpPr>
          <p:spPr bwMode="auto">
            <a:xfrm>
              <a:off x="3613" y="3179"/>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3" name="Rectangle 154">
              <a:extLst>
                <a:ext uri="{FF2B5EF4-FFF2-40B4-BE49-F238E27FC236}">
                  <a16:creationId xmlns:a16="http://schemas.microsoft.com/office/drawing/2014/main" id="{5D9E770B-BC8C-440A-958F-E2C9F85E3729}"/>
                </a:ext>
              </a:extLst>
            </p:cNvPr>
            <p:cNvSpPr>
              <a:spLocks noChangeArrowheads="1"/>
            </p:cNvSpPr>
            <p:nvPr/>
          </p:nvSpPr>
          <p:spPr bwMode="auto">
            <a:xfrm>
              <a:off x="3998" y="3179"/>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4" name="Rectangle 155">
              <a:extLst>
                <a:ext uri="{FF2B5EF4-FFF2-40B4-BE49-F238E27FC236}">
                  <a16:creationId xmlns:a16="http://schemas.microsoft.com/office/drawing/2014/main" id="{9CAFD74A-3377-4D8B-A0F6-A79B6CE23541}"/>
                </a:ext>
              </a:extLst>
            </p:cNvPr>
            <p:cNvSpPr>
              <a:spLocks noChangeArrowheads="1"/>
            </p:cNvSpPr>
            <p:nvPr/>
          </p:nvSpPr>
          <p:spPr bwMode="auto">
            <a:xfrm>
              <a:off x="4395" y="3179"/>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5" name="Rectangle 156">
              <a:extLst>
                <a:ext uri="{FF2B5EF4-FFF2-40B4-BE49-F238E27FC236}">
                  <a16:creationId xmlns:a16="http://schemas.microsoft.com/office/drawing/2014/main" id="{8E09EA0E-477B-4E40-8AED-FD3962DD6B97}"/>
                </a:ext>
              </a:extLst>
            </p:cNvPr>
            <p:cNvSpPr>
              <a:spLocks noChangeArrowheads="1"/>
            </p:cNvSpPr>
            <p:nvPr/>
          </p:nvSpPr>
          <p:spPr bwMode="auto">
            <a:xfrm>
              <a:off x="4775" y="3179"/>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6" name="Rectangle 157">
              <a:extLst>
                <a:ext uri="{FF2B5EF4-FFF2-40B4-BE49-F238E27FC236}">
                  <a16:creationId xmlns:a16="http://schemas.microsoft.com/office/drawing/2014/main" id="{9A5F4612-8E83-4445-94E9-CEB4A375DEFC}"/>
                </a:ext>
              </a:extLst>
            </p:cNvPr>
            <p:cNvSpPr>
              <a:spLocks noChangeArrowheads="1"/>
            </p:cNvSpPr>
            <p:nvPr/>
          </p:nvSpPr>
          <p:spPr bwMode="auto">
            <a:xfrm>
              <a:off x="5161" y="3179"/>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7" name="Rectangle 158">
              <a:extLst>
                <a:ext uri="{FF2B5EF4-FFF2-40B4-BE49-F238E27FC236}">
                  <a16:creationId xmlns:a16="http://schemas.microsoft.com/office/drawing/2014/main" id="{493F8A25-2F9C-4CDE-9E9C-8F26F770FA0D}"/>
                </a:ext>
              </a:extLst>
            </p:cNvPr>
            <p:cNvSpPr>
              <a:spLocks noChangeArrowheads="1"/>
            </p:cNvSpPr>
            <p:nvPr/>
          </p:nvSpPr>
          <p:spPr bwMode="auto">
            <a:xfrm>
              <a:off x="5541" y="3179"/>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8" name="Rectangle 159">
              <a:extLst>
                <a:ext uri="{FF2B5EF4-FFF2-40B4-BE49-F238E27FC236}">
                  <a16:creationId xmlns:a16="http://schemas.microsoft.com/office/drawing/2014/main" id="{4C785715-A1AD-4B7E-AFD1-7A0878F8F3E2}"/>
                </a:ext>
              </a:extLst>
            </p:cNvPr>
            <p:cNvSpPr>
              <a:spLocks noChangeArrowheads="1"/>
            </p:cNvSpPr>
            <p:nvPr/>
          </p:nvSpPr>
          <p:spPr bwMode="auto">
            <a:xfrm>
              <a:off x="4384" y="3317"/>
              <a:ext cx="12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09" name="Line 160">
              <a:extLst>
                <a:ext uri="{FF2B5EF4-FFF2-40B4-BE49-F238E27FC236}">
                  <a16:creationId xmlns:a16="http://schemas.microsoft.com/office/drawing/2014/main" id="{61364F8E-33F1-4C72-91E4-BEE50D1E7260}"/>
                </a:ext>
              </a:extLst>
            </p:cNvPr>
            <p:cNvSpPr>
              <a:spLocks noChangeShapeType="1"/>
            </p:cNvSpPr>
            <p:nvPr/>
          </p:nvSpPr>
          <p:spPr bwMode="auto">
            <a:xfrm flipV="1">
              <a:off x="3275" y="1391"/>
              <a:ext cx="0" cy="174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0" name="Line 161">
              <a:extLst>
                <a:ext uri="{FF2B5EF4-FFF2-40B4-BE49-F238E27FC236}">
                  <a16:creationId xmlns:a16="http://schemas.microsoft.com/office/drawing/2014/main" id="{DFF6A53B-568F-436D-82A6-5100C2F8234C}"/>
                </a:ext>
              </a:extLst>
            </p:cNvPr>
            <p:cNvSpPr>
              <a:spLocks noChangeShapeType="1"/>
            </p:cNvSpPr>
            <p:nvPr/>
          </p:nvSpPr>
          <p:spPr bwMode="auto">
            <a:xfrm flipV="1">
              <a:off x="5567" y="1391"/>
              <a:ext cx="0" cy="174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1" name="Line 162">
              <a:extLst>
                <a:ext uri="{FF2B5EF4-FFF2-40B4-BE49-F238E27FC236}">
                  <a16:creationId xmlns:a16="http://schemas.microsoft.com/office/drawing/2014/main" id="{D3D413C4-494C-46AA-9A48-F404110A22E4}"/>
                </a:ext>
              </a:extLst>
            </p:cNvPr>
            <p:cNvSpPr>
              <a:spLocks noChangeShapeType="1"/>
            </p:cNvSpPr>
            <p:nvPr/>
          </p:nvSpPr>
          <p:spPr bwMode="auto">
            <a:xfrm>
              <a:off x="3275" y="3136"/>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2" name="Line 163">
              <a:extLst>
                <a:ext uri="{FF2B5EF4-FFF2-40B4-BE49-F238E27FC236}">
                  <a16:creationId xmlns:a16="http://schemas.microsoft.com/office/drawing/2014/main" id="{8B514F28-D9F4-4AC6-823A-C50C44EB5576}"/>
                </a:ext>
              </a:extLst>
            </p:cNvPr>
            <p:cNvSpPr>
              <a:spLocks noChangeShapeType="1"/>
            </p:cNvSpPr>
            <p:nvPr/>
          </p:nvSpPr>
          <p:spPr bwMode="auto">
            <a:xfrm>
              <a:off x="3275" y="2846"/>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3" name="Line 164">
              <a:extLst>
                <a:ext uri="{FF2B5EF4-FFF2-40B4-BE49-F238E27FC236}">
                  <a16:creationId xmlns:a16="http://schemas.microsoft.com/office/drawing/2014/main" id="{3FE030D4-0EFA-4468-AE05-16AC89D5B80B}"/>
                </a:ext>
              </a:extLst>
            </p:cNvPr>
            <p:cNvSpPr>
              <a:spLocks noChangeShapeType="1"/>
            </p:cNvSpPr>
            <p:nvPr/>
          </p:nvSpPr>
          <p:spPr bwMode="auto">
            <a:xfrm>
              <a:off x="3275" y="2555"/>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4" name="Line 165">
              <a:extLst>
                <a:ext uri="{FF2B5EF4-FFF2-40B4-BE49-F238E27FC236}">
                  <a16:creationId xmlns:a16="http://schemas.microsoft.com/office/drawing/2014/main" id="{C1892963-15AA-4572-AD7B-577E257D7446}"/>
                </a:ext>
              </a:extLst>
            </p:cNvPr>
            <p:cNvSpPr>
              <a:spLocks noChangeShapeType="1"/>
            </p:cNvSpPr>
            <p:nvPr/>
          </p:nvSpPr>
          <p:spPr bwMode="auto">
            <a:xfrm>
              <a:off x="3275" y="2264"/>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5" name="Line 166">
              <a:extLst>
                <a:ext uri="{FF2B5EF4-FFF2-40B4-BE49-F238E27FC236}">
                  <a16:creationId xmlns:a16="http://schemas.microsoft.com/office/drawing/2014/main" id="{2E13E094-364E-4026-92DC-CFEA7BE1C384}"/>
                </a:ext>
              </a:extLst>
            </p:cNvPr>
            <p:cNvSpPr>
              <a:spLocks noChangeShapeType="1"/>
            </p:cNvSpPr>
            <p:nvPr/>
          </p:nvSpPr>
          <p:spPr bwMode="auto">
            <a:xfrm>
              <a:off x="3275" y="197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6" name="Line 167">
              <a:extLst>
                <a:ext uri="{FF2B5EF4-FFF2-40B4-BE49-F238E27FC236}">
                  <a16:creationId xmlns:a16="http://schemas.microsoft.com/office/drawing/2014/main" id="{ED6FA9A7-B610-443F-AA8C-C80C70CD697E}"/>
                </a:ext>
              </a:extLst>
            </p:cNvPr>
            <p:cNvSpPr>
              <a:spLocks noChangeShapeType="1"/>
            </p:cNvSpPr>
            <p:nvPr/>
          </p:nvSpPr>
          <p:spPr bwMode="auto">
            <a:xfrm>
              <a:off x="3275" y="1682"/>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7" name="Line 168">
              <a:extLst>
                <a:ext uri="{FF2B5EF4-FFF2-40B4-BE49-F238E27FC236}">
                  <a16:creationId xmlns:a16="http://schemas.microsoft.com/office/drawing/2014/main" id="{805557E6-ADE9-4D79-A94B-385EAA33E0BD}"/>
                </a:ext>
              </a:extLst>
            </p:cNvPr>
            <p:cNvSpPr>
              <a:spLocks noChangeShapeType="1"/>
            </p:cNvSpPr>
            <p:nvPr/>
          </p:nvSpPr>
          <p:spPr bwMode="auto">
            <a:xfrm>
              <a:off x="3275" y="1391"/>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8" name="Line 169">
              <a:extLst>
                <a:ext uri="{FF2B5EF4-FFF2-40B4-BE49-F238E27FC236}">
                  <a16:creationId xmlns:a16="http://schemas.microsoft.com/office/drawing/2014/main" id="{AE66228F-AAFD-4F00-82D7-CBA5FB728D18}"/>
                </a:ext>
              </a:extLst>
            </p:cNvPr>
            <p:cNvSpPr>
              <a:spLocks noChangeShapeType="1"/>
            </p:cNvSpPr>
            <p:nvPr/>
          </p:nvSpPr>
          <p:spPr bwMode="auto">
            <a:xfrm flipH="1">
              <a:off x="5545" y="3136"/>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19" name="Line 170">
              <a:extLst>
                <a:ext uri="{FF2B5EF4-FFF2-40B4-BE49-F238E27FC236}">
                  <a16:creationId xmlns:a16="http://schemas.microsoft.com/office/drawing/2014/main" id="{8B324FC1-8A4C-4215-AC17-4BB71903BC42}"/>
                </a:ext>
              </a:extLst>
            </p:cNvPr>
            <p:cNvSpPr>
              <a:spLocks noChangeShapeType="1"/>
            </p:cNvSpPr>
            <p:nvPr/>
          </p:nvSpPr>
          <p:spPr bwMode="auto">
            <a:xfrm flipH="1">
              <a:off x="5545" y="2846"/>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20" name="Line 171">
              <a:extLst>
                <a:ext uri="{FF2B5EF4-FFF2-40B4-BE49-F238E27FC236}">
                  <a16:creationId xmlns:a16="http://schemas.microsoft.com/office/drawing/2014/main" id="{9F211C3D-8FE6-489D-8A3D-4649A6B96FDF}"/>
                </a:ext>
              </a:extLst>
            </p:cNvPr>
            <p:cNvSpPr>
              <a:spLocks noChangeShapeType="1"/>
            </p:cNvSpPr>
            <p:nvPr/>
          </p:nvSpPr>
          <p:spPr bwMode="auto">
            <a:xfrm flipH="1">
              <a:off x="5545" y="2555"/>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21" name="Line 172">
              <a:extLst>
                <a:ext uri="{FF2B5EF4-FFF2-40B4-BE49-F238E27FC236}">
                  <a16:creationId xmlns:a16="http://schemas.microsoft.com/office/drawing/2014/main" id="{C2245F67-7558-47E5-949B-F478F57835A6}"/>
                </a:ext>
              </a:extLst>
            </p:cNvPr>
            <p:cNvSpPr>
              <a:spLocks noChangeShapeType="1"/>
            </p:cNvSpPr>
            <p:nvPr/>
          </p:nvSpPr>
          <p:spPr bwMode="auto">
            <a:xfrm flipH="1">
              <a:off x="5545" y="2264"/>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22" name="Line 173">
              <a:extLst>
                <a:ext uri="{FF2B5EF4-FFF2-40B4-BE49-F238E27FC236}">
                  <a16:creationId xmlns:a16="http://schemas.microsoft.com/office/drawing/2014/main" id="{2FE80D89-7F17-4866-A77A-94C80E887706}"/>
                </a:ext>
              </a:extLst>
            </p:cNvPr>
            <p:cNvSpPr>
              <a:spLocks noChangeShapeType="1"/>
            </p:cNvSpPr>
            <p:nvPr/>
          </p:nvSpPr>
          <p:spPr bwMode="auto">
            <a:xfrm flipH="1">
              <a:off x="5545" y="1973"/>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23" name="Line 174">
              <a:extLst>
                <a:ext uri="{FF2B5EF4-FFF2-40B4-BE49-F238E27FC236}">
                  <a16:creationId xmlns:a16="http://schemas.microsoft.com/office/drawing/2014/main" id="{BCAB1951-C676-4085-A492-C247BE4A74CD}"/>
                </a:ext>
              </a:extLst>
            </p:cNvPr>
            <p:cNvSpPr>
              <a:spLocks noChangeShapeType="1"/>
            </p:cNvSpPr>
            <p:nvPr/>
          </p:nvSpPr>
          <p:spPr bwMode="auto">
            <a:xfrm flipH="1">
              <a:off x="5545" y="1682"/>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24" name="Line 175">
              <a:extLst>
                <a:ext uri="{FF2B5EF4-FFF2-40B4-BE49-F238E27FC236}">
                  <a16:creationId xmlns:a16="http://schemas.microsoft.com/office/drawing/2014/main" id="{1A87CD93-E03C-4B15-B7EC-BA1E4D7B64D8}"/>
                </a:ext>
              </a:extLst>
            </p:cNvPr>
            <p:cNvSpPr>
              <a:spLocks noChangeShapeType="1"/>
            </p:cNvSpPr>
            <p:nvPr/>
          </p:nvSpPr>
          <p:spPr bwMode="auto">
            <a:xfrm flipH="1">
              <a:off x="5545" y="1391"/>
              <a:ext cx="22"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25" name="Rectangle 176">
              <a:extLst>
                <a:ext uri="{FF2B5EF4-FFF2-40B4-BE49-F238E27FC236}">
                  <a16:creationId xmlns:a16="http://schemas.microsoft.com/office/drawing/2014/main" id="{70B07005-A5FE-40F9-86F8-E1A3A324338F}"/>
                </a:ext>
              </a:extLst>
            </p:cNvPr>
            <p:cNvSpPr>
              <a:spLocks noChangeArrowheads="1"/>
            </p:cNvSpPr>
            <p:nvPr/>
          </p:nvSpPr>
          <p:spPr bwMode="auto">
            <a:xfrm>
              <a:off x="3185" y="3083"/>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26" name="Rectangle 177">
              <a:extLst>
                <a:ext uri="{FF2B5EF4-FFF2-40B4-BE49-F238E27FC236}">
                  <a16:creationId xmlns:a16="http://schemas.microsoft.com/office/drawing/2014/main" id="{CF4FB4D6-52B1-4593-BE19-15D0A4CCD863}"/>
                </a:ext>
              </a:extLst>
            </p:cNvPr>
            <p:cNvSpPr>
              <a:spLocks noChangeArrowheads="1"/>
            </p:cNvSpPr>
            <p:nvPr/>
          </p:nvSpPr>
          <p:spPr bwMode="auto">
            <a:xfrm>
              <a:off x="3106" y="2793"/>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27" name="Rectangle 178">
              <a:extLst>
                <a:ext uri="{FF2B5EF4-FFF2-40B4-BE49-F238E27FC236}">
                  <a16:creationId xmlns:a16="http://schemas.microsoft.com/office/drawing/2014/main" id="{E44DE56B-D6A8-488C-ACEA-3E7A913CDEE9}"/>
                </a:ext>
              </a:extLst>
            </p:cNvPr>
            <p:cNvSpPr>
              <a:spLocks noChangeArrowheads="1"/>
            </p:cNvSpPr>
            <p:nvPr/>
          </p:nvSpPr>
          <p:spPr bwMode="auto">
            <a:xfrm>
              <a:off x="3106" y="2502"/>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28" name="Rectangle 179">
              <a:extLst>
                <a:ext uri="{FF2B5EF4-FFF2-40B4-BE49-F238E27FC236}">
                  <a16:creationId xmlns:a16="http://schemas.microsoft.com/office/drawing/2014/main" id="{DA4F1B34-5181-47B5-BFA9-D72FA4FC9166}"/>
                </a:ext>
              </a:extLst>
            </p:cNvPr>
            <p:cNvSpPr>
              <a:spLocks noChangeArrowheads="1"/>
            </p:cNvSpPr>
            <p:nvPr/>
          </p:nvSpPr>
          <p:spPr bwMode="auto">
            <a:xfrm>
              <a:off x="3106" y="2211"/>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29" name="Rectangle 180">
              <a:extLst>
                <a:ext uri="{FF2B5EF4-FFF2-40B4-BE49-F238E27FC236}">
                  <a16:creationId xmlns:a16="http://schemas.microsoft.com/office/drawing/2014/main" id="{95F498DA-B0BE-476C-9A1D-E89EE792EDE5}"/>
                </a:ext>
              </a:extLst>
            </p:cNvPr>
            <p:cNvSpPr>
              <a:spLocks noChangeArrowheads="1"/>
            </p:cNvSpPr>
            <p:nvPr/>
          </p:nvSpPr>
          <p:spPr bwMode="auto">
            <a:xfrm>
              <a:off x="3106" y="1920"/>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0" name="Rectangle 181">
              <a:extLst>
                <a:ext uri="{FF2B5EF4-FFF2-40B4-BE49-F238E27FC236}">
                  <a16:creationId xmlns:a16="http://schemas.microsoft.com/office/drawing/2014/main" id="{ADB78F1F-995E-49C2-8C5C-18AF8F39BF81}"/>
                </a:ext>
              </a:extLst>
            </p:cNvPr>
            <p:cNvSpPr>
              <a:spLocks noChangeArrowheads="1"/>
            </p:cNvSpPr>
            <p:nvPr/>
          </p:nvSpPr>
          <p:spPr bwMode="auto">
            <a:xfrm>
              <a:off x="3185" y="1629"/>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1" name="Rectangle 182">
              <a:extLst>
                <a:ext uri="{FF2B5EF4-FFF2-40B4-BE49-F238E27FC236}">
                  <a16:creationId xmlns:a16="http://schemas.microsoft.com/office/drawing/2014/main" id="{D0121688-8FB3-44A1-B381-F78F7AE231E8}"/>
                </a:ext>
              </a:extLst>
            </p:cNvPr>
            <p:cNvSpPr>
              <a:spLocks noChangeArrowheads="1"/>
            </p:cNvSpPr>
            <p:nvPr/>
          </p:nvSpPr>
          <p:spPr bwMode="auto">
            <a:xfrm>
              <a:off x="3106" y="1338"/>
              <a:ext cx="195"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2" name="Freeform 183">
              <a:extLst>
                <a:ext uri="{FF2B5EF4-FFF2-40B4-BE49-F238E27FC236}">
                  <a16:creationId xmlns:a16="http://schemas.microsoft.com/office/drawing/2014/main" id="{FDE0E589-5B9F-4F9B-9B0C-2F3F8690142E}"/>
                </a:ext>
              </a:extLst>
            </p:cNvPr>
            <p:cNvSpPr>
              <a:spLocks noEditPoints="1"/>
            </p:cNvSpPr>
            <p:nvPr/>
          </p:nvSpPr>
          <p:spPr bwMode="auto">
            <a:xfrm>
              <a:off x="2984" y="2319"/>
              <a:ext cx="96" cy="56"/>
            </a:xfrm>
            <a:custGeom>
              <a:avLst/>
              <a:gdLst>
                <a:gd name="T0" fmla="*/ 288 w 291"/>
                <a:gd name="T1" fmla="*/ 124 h 171"/>
                <a:gd name="T2" fmla="*/ 229 w 291"/>
                <a:gd name="T3" fmla="*/ 109 h 171"/>
                <a:gd name="T4" fmla="*/ 221 w 291"/>
                <a:gd name="T5" fmla="*/ 140 h 171"/>
                <a:gd name="T6" fmla="*/ 200 w 291"/>
                <a:gd name="T7" fmla="*/ 163 h 171"/>
                <a:gd name="T8" fmla="*/ 170 w 291"/>
                <a:gd name="T9" fmla="*/ 171 h 171"/>
                <a:gd name="T10" fmla="*/ 137 w 291"/>
                <a:gd name="T11" fmla="*/ 163 h 171"/>
                <a:gd name="T12" fmla="*/ 107 w 291"/>
                <a:gd name="T13" fmla="*/ 139 h 171"/>
                <a:gd name="T14" fmla="*/ 87 w 291"/>
                <a:gd name="T15" fmla="*/ 106 h 171"/>
                <a:gd name="T16" fmla="*/ 80 w 291"/>
                <a:gd name="T17" fmla="*/ 72 h 171"/>
                <a:gd name="T18" fmla="*/ 2 w 291"/>
                <a:gd name="T19" fmla="*/ 52 h 171"/>
                <a:gd name="T20" fmla="*/ 0 w 291"/>
                <a:gd name="T21" fmla="*/ 50 h 171"/>
                <a:gd name="T22" fmla="*/ 0 w 291"/>
                <a:gd name="T23" fmla="*/ 46 h 171"/>
                <a:gd name="T24" fmla="*/ 1 w 291"/>
                <a:gd name="T25" fmla="*/ 44 h 171"/>
                <a:gd name="T26" fmla="*/ 3 w 291"/>
                <a:gd name="T27" fmla="*/ 43 h 171"/>
                <a:gd name="T28" fmla="*/ 80 w 291"/>
                <a:gd name="T29" fmla="*/ 62 h 171"/>
                <a:gd name="T30" fmla="*/ 85 w 291"/>
                <a:gd name="T31" fmla="*/ 39 h 171"/>
                <a:gd name="T32" fmla="*/ 97 w 291"/>
                <a:gd name="T33" fmla="*/ 19 h 171"/>
                <a:gd name="T34" fmla="*/ 116 w 291"/>
                <a:gd name="T35" fmla="*/ 5 h 171"/>
                <a:gd name="T36" fmla="*/ 139 w 291"/>
                <a:gd name="T37" fmla="*/ 0 h 171"/>
                <a:gd name="T38" fmla="*/ 173 w 291"/>
                <a:gd name="T39" fmla="*/ 9 h 171"/>
                <a:gd name="T40" fmla="*/ 201 w 291"/>
                <a:gd name="T41" fmla="*/ 32 h 171"/>
                <a:gd name="T42" fmla="*/ 222 w 291"/>
                <a:gd name="T43" fmla="*/ 65 h 171"/>
                <a:gd name="T44" fmla="*/ 229 w 291"/>
                <a:gd name="T45" fmla="*/ 100 h 171"/>
                <a:gd name="T46" fmla="*/ 289 w 291"/>
                <a:gd name="T47" fmla="*/ 114 h 171"/>
                <a:gd name="T48" fmla="*/ 291 w 291"/>
                <a:gd name="T49" fmla="*/ 117 h 171"/>
                <a:gd name="T50" fmla="*/ 291 w 291"/>
                <a:gd name="T51" fmla="*/ 121 h 171"/>
                <a:gd name="T52" fmla="*/ 290 w 291"/>
                <a:gd name="T53" fmla="*/ 123 h 171"/>
                <a:gd name="T54" fmla="*/ 288 w 291"/>
                <a:gd name="T55" fmla="*/ 124 h 171"/>
                <a:gd name="T56" fmla="*/ 221 w 291"/>
                <a:gd name="T57" fmla="*/ 107 h 171"/>
                <a:gd name="T58" fmla="*/ 89 w 291"/>
                <a:gd name="T59" fmla="*/ 74 h 171"/>
                <a:gd name="T60" fmla="*/ 92 w 291"/>
                <a:gd name="T61" fmla="*/ 91 h 171"/>
                <a:gd name="T62" fmla="*/ 100 w 291"/>
                <a:gd name="T63" fmla="*/ 108 h 171"/>
                <a:gd name="T64" fmla="*/ 112 w 291"/>
                <a:gd name="T65" fmla="*/ 123 h 171"/>
                <a:gd name="T66" fmla="*/ 131 w 291"/>
                <a:gd name="T67" fmla="*/ 137 h 171"/>
                <a:gd name="T68" fmla="*/ 153 w 291"/>
                <a:gd name="T69" fmla="*/ 146 h 171"/>
                <a:gd name="T70" fmla="*/ 177 w 291"/>
                <a:gd name="T71" fmla="*/ 149 h 171"/>
                <a:gd name="T72" fmla="*/ 199 w 291"/>
                <a:gd name="T73" fmla="*/ 144 h 171"/>
                <a:gd name="T74" fmla="*/ 215 w 291"/>
                <a:gd name="T75" fmla="*/ 129 h 171"/>
                <a:gd name="T76" fmla="*/ 221 w 291"/>
                <a:gd name="T77" fmla="*/ 107 h 171"/>
                <a:gd name="T78" fmla="*/ 221 w 291"/>
                <a:gd name="T79" fmla="*/ 97 h 171"/>
                <a:gd name="T80" fmla="*/ 214 w 291"/>
                <a:gd name="T81" fmla="*/ 71 h 171"/>
                <a:gd name="T82" fmla="*/ 197 w 291"/>
                <a:gd name="T83" fmla="*/ 49 h 171"/>
                <a:gd name="T84" fmla="*/ 168 w 291"/>
                <a:gd name="T85" fmla="*/ 30 h 171"/>
                <a:gd name="T86" fmla="*/ 132 w 291"/>
                <a:gd name="T87" fmla="*/ 23 h 171"/>
                <a:gd name="T88" fmla="*/ 110 w 291"/>
                <a:gd name="T89" fmla="*/ 28 h 171"/>
                <a:gd name="T90" fmla="*/ 95 w 291"/>
                <a:gd name="T91" fmla="*/ 43 h 171"/>
                <a:gd name="T92" fmla="*/ 89 w 291"/>
                <a:gd name="T93" fmla="*/ 64 h 171"/>
                <a:gd name="T94" fmla="*/ 221 w 291"/>
                <a:gd name="T95" fmla="*/ 97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1" h="171">
                  <a:moveTo>
                    <a:pt x="288" y="124"/>
                  </a:moveTo>
                  <a:lnTo>
                    <a:pt x="229" y="109"/>
                  </a:lnTo>
                  <a:cubicBezTo>
                    <a:pt x="229" y="120"/>
                    <a:pt x="226" y="130"/>
                    <a:pt x="221" y="140"/>
                  </a:cubicBezTo>
                  <a:cubicBezTo>
                    <a:pt x="216" y="149"/>
                    <a:pt x="209" y="157"/>
                    <a:pt x="200" y="163"/>
                  </a:cubicBezTo>
                  <a:cubicBezTo>
                    <a:pt x="191" y="168"/>
                    <a:pt x="181" y="171"/>
                    <a:pt x="170" y="171"/>
                  </a:cubicBezTo>
                  <a:cubicBezTo>
                    <a:pt x="158" y="171"/>
                    <a:pt x="147" y="168"/>
                    <a:pt x="137" y="163"/>
                  </a:cubicBezTo>
                  <a:cubicBezTo>
                    <a:pt x="126" y="157"/>
                    <a:pt x="116" y="149"/>
                    <a:pt x="107" y="139"/>
                  </a:cubicBezTo>
                  <a:cubicBezTo>
                    <a:pt x="99" y="129"/>
                    <a:pt x="92" y="118"/>
                    <a:pt x="87" y="106"/>
                  </a:cubicBezTo>
                  <a:cubicBezTo>
                    <a:pt x="83" y="95"/>
                    <a:pt x="80" y="83"/>
                    <a:pt x="80" y="72"/>
                  </a:cubicBezTo>
                  <a:lnTo>
                    <a:pt x="2" y="52"/>
                  </a:lnTo>
                  <a:cubicBezTo>
                    <a:pt x="0" y="52"/>
                    <a:pt x="0" y="51"/>
                    <a:pt x="0" y="50"/>
                  </a:cubicBezTo>
                  <a:lnTo>
                    <a:pt x="0" y="46"/>
                  </a:lnTo>
                  <a:cubicBezTo>
                    <a:pt x="0" y="45"/>
                    <a:pt x="0" y="44"/>
                    <a:pt x="1" y="44"/>
                  </a:cubicBezTo>
                  <a:cubicBezTo>
                    <a:pt x="2" y="43"/>
                    <a:pt x="2" y="43"/>
                    <a:pt x="3" y="43"/>
                  </a:cubicBezTo>
                  <a:lnTo>
                    <a:pt x="80" y="62"/>
                  </a:lnTo>
                  <a:cubicBezTo>
                    <a:pt x="80" y="54"/>
                    <a:pt x="82" y="47"/>
                    <a:pt x="85" y="39"/>
                  </a:cubicBezTo>
                  <a:cubicBezTo>
                    <a:pt x="88" y="31"/>
                    <a:pt x="92" y="25"/>
                    <a:pt x="97" y="19"/>
                  </a:cubicBezTo>
                  <a:cubicBezTo>
                    <a:pt x="103" y="13"/>
                    <a:pt x="109" y="8"/>
                    <a:pt x="116" y="5"/>
                  </a:cubicBezTo>
                  <a:cubicBezTo>
                    <a:pt x="123" y="2"/>
                    <a:pt x="131" y="0"/>
                    <a:pt x="139" y="0"/>
                  </a:cubicBezTo>
                  <a:cubicBezTo>
                    <a:pt x="151" y="0"/>
                    <a:pt x="162" y="3"/>
                    <a:pt x="173" y="9"/>
                  </a:cubicBezTo>
                  <a:cubicBezTo>
                    <a:pt x="183" y="15"/>
                    <a:pt x="193" y="22"/>
                    <a:pt x="201" y="32"/>
                  </a:cubicBezTo>
                  <a:cubicBezTo>
                    <a:pt x="210" y="42"/>
                    <a:pt x="217" y="53"/>
                    <a:pt x="222" y="65"/>
                  </a:cubicBezTo>
                  <a:cubicBezTo>
                    <a:pt x="227" y="77"/>
                    <a:pt x="229" y="89"/>
                    <a:pt x="229" y="100"/>
                  </a:cubicBezTo>
                  <a:lnTo>
                    <a:pt x="289" y="114"/>
                  </a:lnTo>
                  <a:cubicBezTo>
                    <a:pt x="290" y="115"/>
                    <a:pt x="291" y="116"/>
                    <a:pt x="291" y="117"/>
                  </a:cubicBezTo>
                  <a:lnTo>
                    <a:pt x="291" y="121"/>
                  </a:lnTo>
                  <a:cubicBezTo>
                    <a:pt x="291" y="122"/>
                    <a:pt x="290" y="122"/>
                    <a:pt x="290" y="123"/>
                  </a:cubicBezTo>
                  <a:cubicBezTo>
                    <a:pt x="289" y="123"/>
                    <a:pt x="288" y="124"/>
                    <a:pt x="288" y="124"/>
                  </a:cubicBezTo>
                  <a:close/>
                  <a:moveTo>
                    <a:pt x="221" y="107"/>
                  </a:moveTo>
                  <a:lnTo>
                    <a:pt x="89" y="74"/>
                  </a:lnTo>
                  <a:cubicBezTo>
                    <a:pt x="89" y="79"/>
                    <a:pt x="90" y="85"/>
                    <a:pt x="92" y="91"/>
                  </a:cubicBezTo>
                  <a:cubicBezTo>
                    <a:pt x="94" y="97"/>
                    <a:pt x="97" y="103"/>
                    <a:pt x="100" y="108"/>
                  </a:cubicBezTo>
                  <a:cubicBezTo>
                    <a:pt x="104" y="114"/>
                    <a:pt x="108" y="118"/>
                    <a:pt x="112" y="123"/>
                  </a:cubicBezTo>
                  <a:cubicBezTo>
                    <a:pt x="117" y="128"/>
                    <a:pt x="123" y="133"/>
                    <a:pt x="131" y="137"/>
                  </a:cubicBezTo>
                  <a:cubicBezTo>
                    <a:pt x="138" y="141"/>
                    <a:pt x="145" y="144"/>
                    <a:pt x="153" y="146"/>
                  </a:cubicBezTo>
                  <a:cubicBezTo>
                    <a:pt x="161" y="148"/>
                    <a:pt x="169" y="149"/>
                    <a:pt x="177" y="149"/>
                  </a:cubicBezTo>
                  <a:cubicBezTo>
                    <a:pt x="185" y="149"/>
                    <a:pt x="192" y="147"/>
                    <a:pt x="199" y="144"/>
                  </a:cubicBezTo>
                  <a:cubicBezTo>
                    <a:pt x="206" y="140"/>
                    <a:pt x="211" y="135"/>
                    <a:pt x="215" y="129"/>
                  </a:cubicBezTo>
                  <a:cubicBezTo>
                    <a:pt x="219" y="123"/>
                    <a:pt x="221" y="115"/>
                    <a:pt x="221" y="107"/>
                  </a:cubicBezTo>
                  <a:close/>
                  <a:moveTo>
                    <a:pt x="221" y="97"/>
                  </a:moveTo>
                  <a:cubicBezTo>
                    <a:pt x="221" y="89"/>
                    <a:pt x="218" y="81"/>
                    <a:pt x="214" y="71"/>
                  </a:cubicBezTo>
                  <a:cubicBezTo>
                    <a:pt x="209" y="62"/>
                    <a:pt x="204" y="55"/>
                    <a:pt x="197" y="49"/>
                  </a:cubicBezTo>
                  <a:cubicBezTo>
                    <a:pt x="189" y="41"/>
                    <a:pt x="179" y="34"/>
                    <a:pt x="168" y="30"/>
                  </a:cubicBezTo>
                  <a:cubicBezTo>
                    <a:pt x="156" y="25"/>
                    <a:pt x="144" y="23"/>
                    <a:pt x="132" y="23"/>
                  </a:cubicBezTo>
                  <a:cubicBezTo>
                    <a:pt x="124" y="23"/>
                    <a:pt x="117" y="24"/>
                    <a:pt x="110" y="28"/>
                  </a:cubicBezTo>
                  <a:cubicBezTo>
                    <a:pt x="104" y="31"/>
                    <a:pt x="98" y="36"/>
                    <a:pt x="95" y="43"/>
                  </a:cubicBezTo>
                  <a:cubicBezTo>
                    <a:pt x="91" y="49"/>
                    <a:pt x="89" y="56"/>
                    <a:pt x="89" y="64"/>
                  </a:cubicBezTo>
                  <a:lnTo>
                    <a:pt x="221" y="97"/>
                  </a:lnTo>
                  <a:close/>
                </a:path>
              </a:pathLst>
            </a:custGeom>
            <a:solidFill>
              <a:srgbClr val="26262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033" name="Rectangle 184">
              <a:extLst>
                <a:ext uri="{FF2B5EF4-FFF2-40B4-BE49-F238E27FC236}">
                  <a16:creationId xmlns:a16="http://schemas.microsoft.com/office/drawing/2014/main" id="{02309A02-1EC5-499B-B4D2-4525ED761732}"/>
                </a:ext>
              </a:extLst>
            </p:cNvPr>
            <p:cNvSpPr>
              <a:spLocks noChangeArrowheads="1"/>
            </p:cNvSpPr>
            <p:nvPr/>
          </p:nvSpPr>
          <p:spPr bwMode="auto">
            <a:xfrm rot="16200000">
              <a:off x="2990" y="2198"/>
              <a:ext cx="79"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4" name="Rectangle 185">
              <a:extLst>
                <a:ext uri="{FF2B5EF4-FFF2-40B4-BE49-F238E27FC236}">
                  <a16:creationId xmlns:a16="http://schemas.microsoft.com/office/drawing/2014/main" id="{3FB1E2C5-DC94-4898-9800-C0348AC6E5C3}"/>
                </a:ext>
              </a:extLst>
            </p:cNvPr>
            <p:cNvSpPr>
              <a:spLocks noChangeArrowheads="1"/>
            </p:cNvSpPr>
            <p:nvPr/>
          </p:nvSpPr>
          <p:spPr bwMode="auto">
            <a:xfrm rot="16200000">
              <a:off x="2987" y="2164"/>
              <a:ext cx="8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5" name="Rectangle 186">
              <a:extLst>
                <a:ext uri="{FF2B5EF4-FFF2-40B4-BE49-F238E27FC236}">
                  <a16:creationId xmlns:a16="http://schemas.microsoft.com/office/drawing/2014/main" id="{B11EAD50-E26B-4F73-81C0-DFE81D85619C}"/>
                </a:ext>
              </a:extLst>
            </p:cNvPr>
            <p:cNvSpPr>
              <a:spLocks noChangeArrowheads="1"/>
            </p:cNvSpPr>
            <p:nvPr/>
          </p:nvSpPr>
          <p:spPr bwMode="auto">
            <a:xfrm rot="16200000">
              <a:off x="2980" y="2120"/>
              <a:ext cx="10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6" name="Rectangle 187">
              <a:extLst>
                <a:ext uri="{FF2B5EF4-FFF2-40B4-BE49-F238E27FC236}">
                  <a16:creationId xmlns:a16="http://schemas.microsoft.com/office/drawing/2014/main" id="{25448A66-4731-4134-BC7F-DE73D8389260}"/>
                </a:ext>
              </a:extLst>
            </p:cNvPr>
            <p:cNvSpPr>
              <a:spLocks noChangeArrowheads="1"/>
            </p:cNvSpPr>
            <p:nvPr/>
          </p:nvSpPr>
          <p:spPr bwMode="auto">
            <a:xfrm rot="16200000">
              <a:off x="2987" y="2074"/>
              <a:ext cx="8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7" name="Rectangle 188">
              <a:extLst>
                <a:ext uri="{FF2B5EF4-FFF2-40B4-BE49-F238E27FC236}">
                  <a16:creationId xmlns:a16="http://schemas.microsoft.com/office/drawing/2014/main" id="{91210C2E-FF72-48B3-9588-764401CFCA58}"/>
                </a:ext>
              </a:extLst>
            </p:cNvPr>
            <p:cNvSpPr>
              <a:spLocks noChangeArrowheads="1"/>
            </p:cNvSpPr>
            <p:nvPr/>
          </p:nvSpPr>
          <p:spPr bwMode="auto">
            <a:xfrm>
              <a:off x="3824" y="1244"/>
              <a:ext cx="128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Weighted Sum of RBFs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1038" name="Freeform 189">
              <a:extLst>
                <a:ext uri="{FF2B5EF4-FFF2-40B4-BE49-F238E27FC236}">
                  <a16:creationId xmlns:a16="http://schemas.microsoft.com/office/drawing/2014/main" id="{6CD82E05-2E01-4149-B8DC-A65E4FCF8B28}"/>
                </a:ext>
              </a:extLst>
            </p:cNvPr>
            <p:cNvSpPr>
              <a:spLocks/>
            </p:cNvSpPr>
            <p:nvPr/>
          </p:nvSpPr>
          <p:spPr bwMode="auto">
            <a:xfrm>
              <a:off x="3275" y="1682"/>
              <a:ext cx="2292" cy="1454"/>
            </a:xfrm>
            <a:custGeom>
              <a:avLst/>
              <a:gdLst>
                <a:gd name="T0" fmla="*/ 0 w 2292"/>
                <a:gd name="T1" fmla="*/ 1454 h 1454"/>
                <a:gd name="T2" fmla="*/ 38 w 2292"/>
                <a:gd name="T3" fmla="*/ 1454 h 1454"/>
                <a:gd name="T4" fmla="*/ 76 w 2292"/>
                <a:gd name="T5" fmla="*/ 1454 h 1454"/>
                <a:gd name="T6" fmla="*/ 115 w 2292"/>
                <a:gd name="T7" fmla="*/ 1453 h 1454"/>
                <a:gd name="T8" fmla="*/ 152 w 2292"/>
                <a:gd name="T9" fmla="*/ 1453 h 1454"/>
                <a:gd name="T10" fmla="*/ 191 w 2292"/>
                <a:gd name="T11" fmla="*/ 1452 h 1454"/>
                <a:gd name="T12" fmla="*/ 229 w 2292"/>
                <a:gd name="T13" fmla="*/ 1450 h 1454"/>
                <a:gd name="T14" fmla="*/ 267 w 2292"/>
                <a:gd name="T15" fmla="*/ 1447 h 1454"/>
                <a:gd name="T16" fmla="*/ 305 w 2292"/>
                <a:gd name="T17" fmla="*/ 1443 h 1454"/>
                <a:gd name="T18" fmla="*/ 344 w 2292"/>
                <a:gd name="T19" fmla="*/ 1437 h 1454"/>
                <a:gd name="T20" fmla="*/ 382 w 2292"/>
                <a:gd name="T21" fmla="*/ 1428 h 1454"/>
                <a:gd name="T22" fmla="*/ 420 w 2292"/>
                <a:gd name="T23" fmla="*/ 1415 h 1454"/>
                <a:gd name="T24" fmla="*/ 458 w 2292"/>
                <a:gd name="T25" fmla="*/ 1398 h 1454"/>
                <a:gd name="T26" fmla="*/ 497 w 2292"/>
                <a:gd name="T27" fmla="*/ 1374 h 1454"/>
                <a:gd name="T28" fmla="*/ 535 w 2292"/>
                <a:gd name="T29" fmla="*/ 1342 h 1454"/>
                <a:gd name="T30" fmla="*/ 573 w 2292"/>
                <a:gd name="T31" fmla="*/ 1301 h 1454"/>
                <a:gd name="T32" fmla="*/ 611 w 2292"/>
                <a:gd name="T33" fmla="*/ 1250 h 1454"/>
                <a:gd name="T34" fmla="*/ 649 w 2292"/>
                <a:gd name="T35" fmla="*/ 1186 h 1454"/>
                <a:gd name="T36" fmla="*/ 688 w 2292"/>
                <a:gd name="T37" fmla="*/ 1110 h 1454"/>
                <a:gd name="T38" fmla="*/ 726 w 2292"/>
                <a:gd name="T39" fmla="*/ 1021 h 1454"/>
                <a:gd name="T40" fmla="*/ 764 w 2292"/>
                <a:gd name="T41" fmla="*/ 920 h 1454"/>
                <a:gd name="T42" fmla="*/ 802 w 2292"/>
                <a:gd name="T43" fmla="*/ 808 h 1454"/>
                <a:gd name="T44" fmla="*/ 841 w 2292"/>
                <a:gd name="T45" fmla="*/ 688 h 1454"/>
                <a:gd name="T46" fmla="*/ 879 w 2292"/>
                <a:gd name="T47" fmla="*/ 564 h 1454"/>
                <a:gd name="T48" fmla="*/ 917 w 2292"/>
                <a:gd name="T49" fmla="*/ 440 h 1454"/>
                <a:gd name="T50" fmla="*/ 955 w 2292"/>
                <a:gd name="T51" fmla="*/ 322 h 1454"/>
                <a:gd name="T52" fmla="*/ 993 w 2292"/>
                <a:gd name="T53" fmla="*/ 215 h 1454"/>
                <a:gd name="T54" fmla="*/ 1031 w 2292"/>
                <a:gd name="T55" fmla="*/ 125 h 1454"/>
                <a:gd name="T56" fmla="*/ 1070 w 2292"/>
                <a:gd name="T57" fmla="*/ 57 h 1454"/>
                <a:gd name="T58" fmla="*/ 1108 w 2292"/>
                <a:gd name="T59" fmla="*/ 15 h 1454"/>
                <a:gd name="T60" fmla="*/ 1146 w 2292"/>
                <a:gd name="T61" fmla="*/ 0 h 1454"/>
                <a:gd name="T62" fmla="*/ 1184 w 2292"/>
                <a:gd name="T63" fmla="*/ 15 h 1454"/>
                <a:gd name="T64" fmla="*/ 1223 w 2292"/>
                <a:gd name="T65" fmla="*/ 57 h 1454"/>
                <a:gd name="T66" fmla="*/ 1261 w 2292"/>
                <a:gd name="T67" fmla="*/ 125 h 1454"/>
                <a:gd name="T68" fmla="*/ 1299 w 2292"/>
                <a:gd name="T69" fmla="*/ 215 h 1454"/>
                <a:gd name="T70" fmla="*/ 1337 w 2292"/>
                <a:gd name="T71" fmla="*/ 322 h 1454"/>
                <a:gd name="T72" fmla="*/ 1375 w 2292"/>
                <a:gd name="T73" fmla="*/ 440 h 1454"/>
                <a:gd name="T74" fmla="*/ 1414 w 2292"/>
                <a:gd name="T75" fmla="*/ 564 h 1454"/>
                <a:gd name="T76" fmla="*/ 1452 w 2292"/>
                <a:gd name="T77" fmla="*/ 688 h 1454"/>
                <a:gd name="T78" fmla="*/ 1490 w 2292"/>
                <a:gd name="T79" fmla="*/ 808 h 1454"/>
                <a:gd name="T80" fmla="*/ 1528 w 2292"/>
                <a:gd name="T81" fmla="*/ 920 h 1454"/>
                <a:gd name="T82" fmla="*/ 1567 w 2292"/>
                <a:gd name="T83" fmla="*/ 1021 h 1454"/>
                <a:gd name="T84" fmla="*/ 1605 w 2292"/>
                <a:gd name="T85" fmla="*/ 1110 h 1454"/>
                <a:gd name="T86" fmla="*/ 1643 w 2292"/>
                <a:gd name="T87" fmla="*/ 1186 h 1454"/>
                <a:gd name="T88" fmla="*/ 1681 w 2292"/>
                <a:gd name="T89" fmla="*/ 1250 h 1454"/>
                <a:gd name="T90" fmla="*/ 1719 w 2292"/>
                <a:gd name="T91" fmla="*/ 1301 h 1454"/>
                <a:gd name="T92" fmla="*/ 1757 w 2292"/>
                <a:gd name="T93" fmla="*/ 1342 h 1454"/>
                <a:gd name="T94" fmla="*/ 1796 w 2292"/>
                <a:gd name="T95" fmla="*/ 1374 h 1454"/>
                <a:gd name="T96" fmla="*/ 1834 w 2292"/>
                <a:gd name="T97" fmla="*/ 1398 h 1454"/>
                <a:gd name="T98" fmla="*/ 1872 w 2292"/>
                <a:gd name="T99" fmla="*/ 1415 h 1454"/>
                <a:gd name="T100" fmla="*/ 1910 w 2292"/>
                <a:gd name="T101" fmla="*/ 1428 h 1454"/>
                <a:gd name="T102" fmla="*/ 1949 w 2292"/>
                <a:gd name="T103" fmla="*/ 1437 h 1454"/>
                <a:gd name="T104" fmla="*/ 1987 w 2292"/>
                <a:gd name="T105" fmla="*/ 1443 h 1454"/>
                <a:gd name="T106" fmla="*/ 2025 w 2292"/>
                <a:gd name="T107" fmla="*/ 1447 h 1454"/>
                <a:gd name="T108" fmla="*/ 2063 w 2292"/>
                <a:gd name="T109" fmla="*/ 1450 h 1454"/>
                <a:gd name="T110" fmla="*/ 2101 w 2292"/>
                <a:gd name="T111" fmla="*/ 1452 h 1454"/>
                <a:gd name="T112" fmla="*/ 2140 w 2292"/>
                <a:gd name="T113" fmla="*/ 1453 h 1454"/>
                <a:gd name="T114" fmla="*/ 2178 w 2292"/>
                <a:gd name="T115" fmla="*/ 1453 h 1454"/>
                <a:gd name="T116" fmla="*/ 2216 w 2292"/>
                <a:gd name="T117" fmla="*/ 1454 h 1454"/>
                <a:gd name="T118" fmla="*/ 2254 w 2292"/>
                <a:gd name="T119" fmla="*/ 1454 h 1454"/>
                <a:gd name="T120" fmla="*/ 2292 w 2292"/>
                <a:gd name="T121" fmla="*/ 1454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2" h="1454">
                  <a:moveTo>
                    <a:pt x="0" y="1454"/>
                  </a:moveTo>
                  <a:lnTo>
                    <a:pt x="38" y="1454"/>
                  </a:lnTo>
                  <a:lnTo>
                    <a:pt x="76" y="1454"/>
                  </a:lnTo>
                  <a:lnTo>
                    <a:pt x="115" y="1453"/>
                  </a:lnTo>
                  <a:lnTo>
                    <a:pt x="152" y="1453"/>
                  </a:lnTo>
                  <a:lnTo>
                    <a:pt x="191" y="1452"/>
                  </a:lnTo>
                  <a:lnTo>
                    <a:pt x="229" y="1450"/>
                  </a:lnTo>
                  <a:lnTo>
                    <a:pt x="267" y="1447"/>
                  </a:lnTo>
                  <a:lnTo>
                    <a:pt x="305" y="1443"/>
                  </a:lnTo>
                  <a:lnTo>
                    <a:pt x="344" y="1437"/>
                  </a:lnTo>
                  <a:lnTo>
                    <a:pt x="382" y="1428"/>
                  </a:lnTo>
                  <a:lnTo>
                    <a:pt x="420" y="1415"/>
                  </a:lnTo>
                  <a:lnTo>
                    <a:pt x="458" y="1398"/>
                  </a:lnTo>
                  <a:lnTo>
                    <a:pt x="497" y="1374"/>
                  </a:lnTo>
                  <a:lnTo>
                    <a:pt x="535" y="1342"/>
                  </a:lnTo>
                  <a:lnTo>
                    <a:pt x="573" y="1301"/>
                  </a:lnTo>
                  <a:lnTo>
                    <a:pt x="611" y="1250"/>
                  </a:lnTo>
                  <a:lnTo>
                    <a:pt x="649" y="1186"/>
                  </a:lnTo>
                  <a:lnTo>
                    <a:pt x="688" y="1110"/>
                  </a:lnTo>
                  <a:lnTo>
                    <a:pt x="726" y="1021"/>
                  </a:lnTo>
                  <a:lnTo>
                    <a:pt x="764" y="920"/>
                  </a:lnTo>
                  <a:lnTo>
                    <a:pt x="802" y="808"/>
                  </a:lnTo>
                  <a:lnTo>
                    <a:pt x="841" y="688"/>
                  </a:lnTo>
                  <a:lnTo>
                    <a:pt x="879" y="564"/>
                  </a:lnTo>
                  <a:lnTo>
                    <a:pt x="917" y="440"/>
                  </a:lnTo>
                  <a:lnTo>
                    <a:pt x="955" y="322"/>
                  </a:lnTo>
                  <a:lnTo>
                    <a:pt x="993" y="215"/>
                  </a:lnTo>
                  <a:lnTo>
                    <a:pt x="1031" y="125"/>
                  </a:lnTo>
                  <a:lnTo>
                    <a:pt x="1070" y="57"/>
                  </a:lnTo>
                  <a:lnTo>
                    <a:pt x="1108" y="15"/>
                  </a:lnTo>
                  <a:lnTo>
                    <a:pt x="1146" y="0"/>
                  </a:lnTo>
                  <a:lnTo>
                    <a:pt x="1184" y="15"/>
                  </a:lnTo>
                  <a:lnTo>
                    <a:pt x="1223" y="57"/>
                  </a:lnTo>
                  <a:lnTo>
                    <a:pt x="1261" y="125"/>
                  </a:lnTo>
                  <a:lnTo>
                    <a:pt x="1299" y="215"/>
                  </a:lnTo>
                  <a:lnTo>
                    <a:pt x="1337" y="322"/>
                  </a:lnTo>
                  <a:lnTo>
                    <a:pt x="1375" y="440"/>
                  </a:lnTo>
                  <a:lnTo>
                    <a:pt x="1414" y="564"/>
                  </a:lnTo>
                  <a:lnTo>
                    <a:pt x="1452" y="688"/>
                  </a:lnTo>
                  <a:lnTo>
                    <a:pt x="1490" y="808"/>
                  </a:lnTo>
                  <a:lnTo>
                    <a:pt x="1528" y="920"/>
                  </a:lnTo>
                  <a:lnTo>
                    <a:pt x="1567" y="1021"/>
                  </a:lnTo>
                  <a:lnTo>
                    <a:pt x="1605" y="1110"/>
                  </a:lnTo>
                  <a:lnTo>
                    <a:pt x="1643" y="1186"/>
                  </a:lnTo>
                  <a:lnTo>
                    <a:pt x="1681" y="1250"/>
                  </a:lnTo>
                  <a:lnTo>
                    <a:pt x="1719" y="1301"/>
                  </a:lnTo>
                  <a:lnTo>
                    <a:pt x="1757" y="1342"/>
                  </a:lnTo>
                  <a:lnTo>
                    <a:pt x="1796" y="1374"/>
                  </a:lnTo>
                  <a:lnTo>
                    <a:pt x="1834" y="1398"/>
                  </a:lnTo>
                  <a:lnTo>
                    <a:pt x="1872" y="1415"/>
                  </a:lnTo>
                  <a:lnTo>
                    <a:pt x="1910" y="1428"/>
                  </a:lnTo>
                  <a:lnTo>
                    <a:pt x="1949" y="1437"/>
                  </a:lnTo>
                  <a:lnTo>
                    <a:pt x="1987" y="1443"/>
                  </a:lnTo>
                  <a:lnTo>
                    <a:pt x="2025" y="1447"/>
                  </a:lnTo>
                  <a:lnTo>
                    <a:pt x="2063" y="1450"/>
                  </a:lnTo>
                  <a:lnTo>
                    <a:pt x="2101" y="1452"/>
                  </a:lnTo>
                  <a:lnTo>
                    <a:pt x="2140" y="1453"/>
                  </a:lnTo>
                  <a:lnTo>
                    <a:pt x="2178" y="1453"/>
                  </a:lnTo>
                  <a:lnTo>
                    <a:pt x="2216" y="1454"/>
                  </a:lnTo>
                  <a:lnTo>
                    <a:pt x="2254" y="1454"/>
                  </a:lnTo>
                  <a:lnTo>
                    <a:pt x="2292" y="1454"/>
                  </a:lnTo>
                </a:path>
              </a:pathLst>
            </a:custGeom>
            <a:noFill/>
            <a:ln w="63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039" name="Freeform 190">
              <a:extLst>
                <a:ext uri="{FF2B5EF4-FFF2-40B4-BE49-F238E27FC236}">
                  <a16:creationId xmlns:a16="http://schemas.microsoft.com/office/drawing/2014/main" id="{4A3D2628-9D7C-4450-92D2-DB7077EFD043}"/>
                </a:ext>
              </a:extLst>
            </p:cNvPr>
            <p:cNvSpPr>
              <a:spLocks noEditPoints="1"/>
            </p:cNvSpPr>
            <p:nvPr/>
          </p:nvSpPr>
          <p:spPr bwMode="auto">
            <a:xfrm>
              <a:off x="3275" y="1680"/>
              <a:ext cx="2294" cy="1458"/>
            </a:xfrm>
            <a:custGeom>
              <a:avLst/>
              <a:gdLst>
                <a:gd name="T0" fmla="*/ 84 w 2294"/>
                <a:gd name="T1" fmla="*/ 1455 h 1458"/>
                <a:gd name="T2" fmla="*/ 191 w 2294"/>
                <a:gd name="T3" fmla="*/ 1455 h 1458"/>
                <a:gd name="T4" fmla="*/ 306 w 2294"/>
                <a:gd name="T5" fmla="*/ 1458 h 1458"/>
                <a:gd name="T6" fmla="*/ 338 w 2294"/>
                <a:gd name="T7" fmla="*/ 1458 h 1458"/>
                <a:gd name="T8" fmla="*/ 344 w 2294"/>
                <a:gd name="T9" fmla="*/ 1455 h 1458"/>
                <a:gd name="T10" fmla="*/ 475 w 2294"/>
                <a:gd name="T11" fmla="*/ 1455 h 1458"/>
                <a:gd name="T12" fmla="*/ 560 w 2294"/>
                <a:gd name="T13" fmla="*/ 1458 h 1458"/>
                <a:gd name="T14" fmla="*/ 611 w 2294"/>
                <a:gd name="T15" fmla="*/ 1458 h 1458"/>
                <a:gd name="T16" fmla="*/ 676 w 2294"/>
                <a:gd name="T17" fmla="*/ 1457 h 1458"/>
                <a:gd name="T18" fmla="*/ 688 w 2294"/>
                <a:gd name="T19" fmla="*/ 1454 h 1458"/>
                <a:gd name="T20" fmla="*/ 813 w 2294"/>
                <a:gd name="T21" fmla="*/ 1453 h 1458"/>
                <a:gd name="T22" fmla="*/ 845 w 2294"/>
                <a:gd name="T23" fmla="*/ 1451 h 1458"/>
                <a:gd name="T24" fmla="*/ 845 w 2294"/>
                <a:gd name="T25" fmla="*/ 1451 h 1458"/>
                <a:gd name="T26" fmla="*/ 954 w 2294"/>
                <a:gd name="T27" fmla="*/ 1428 h 1458"/>
                <a:gd name="T28" fmla="*/ 1032 w 2294"/>
                <a:gd name="T29" fmla="*/ 1401 h 1458"/>
                <a:gd name="T30" fmla="*/ 1031 w 2294"/>
                <a:gd name="T31" fmla="*/ 1398 h 1458"/>
                <a:gd name="T32" fmla="*/ 1121 w 2294"/>
                <a:gd name="T33" fmla="*/ 1333 h 1458"/>
                <a:gd name="T34" fmla="*/ 1082 w 2294"/>
                <a:gd name="T35" fmla="*/ 1368 h 1458"/>
                <a:gd name="T36" fmla="*/ 1145 w 2294"/>
                <a:gd name="T37" fmla="*/ 1302 h 1458"/>
                <a:gd name="T38" fmla="*/ 1220 w 2294"/>
                <a:gd name="T39" fmla="*/ 1196 h 1458"/>
                <a:gd name="T40" fmla="*/ 1256 w 2294"/>
                <a:gd name="T41" fmla="*/ 1119 h 1458"/>
                <a:gd name="T42" fmla="*/ 1268 w 2294"/>
                <a:gd name="T43" fmla="*/ 1090 h 1458"/>
                <a:gd name="T44" fmla="*/ 1304 w 2294"/>
                <a:gd name="T45" fmla="*/ 1013 h 1458"/>
                <a:gd name="T46" fmla="*/ 1331 w 2294"/>
                <a:gd name="T47" fmla="*/ 933 h 1458"/>
                <a:gd name="T48" fmla="*/ 1374 w 2294"/>
                <a:gd name="T49" fmla="*/ 809 h 1458"/>
                <a:gd name="T50" fmla="*/ 1385 w 2294"/>
                <a:gd name="T51" fmla="*/ 773 h 1458"/>
                <a:gd name="T52" fmla="*/ 1412 w 2294"/>
                <a:gd name="T53" fmla="*/ 689 h 1458"/>
                <a:gd name="T54" fmla="*/ 1451 w 2294"/>
                <a:gd name="T55" fmla="*/ 561 h 1458"/>
                <a:gd name="T56" fmla="*/ 1476 w 2294"/>
                <a:gd name="T57" fmla="*/ 480 h 1458"/>
                <a:gd name="T58" fmla="*/ 1502 w 2294"/>
                <a:gd name="T59" fmla="*/ 399 h 1458"/>
                <a:gd name="T60" fmla="*/ 1532 w 2294"/>
                <a:gd name="T61" fmla="*/ 320 h 1458"/>
                <a:gd name="T62" fmla="*/ 1560 w 2294"/>
                <a:gd name="T63" fmla="*/ 240 h 1458"/>
                <a:gd name="T64" fmla="*/ 1589 w 2294"/>
                <a:gd name="T65" fmla="*/ 161 h 1458"/>
                <a:gd name="T66" fmla="*/ 1606 w 2294"/>
                <a:gd name="T67" fmla="*/ 128 h 1458"/>
                <a:gd name="T68" fmla="*/ 1604 w 2294"/>
                <a:gd name="T69" fmla="*/ 133 h 1458"/>
                <a:gd name="T70" fmla="*/ 1709 w 2294"/>
                <a:gd name="T71" fmla="*/ 8 h 1458"/>
                <a:gd name="T72" fmla="*/ 1720 w 2294"/>
                <a:gd name="T73" fmla="*/ 0 h 1458"/>
                <a:gd name="T74" fmla="*/ 1796 w 2294"/>
                <a:gd name="T75" fmla="*/ 59 h 1458"/>
                <a:gd name="T76" fmla="*/ 1780 w 2294"/>
                <a:gd name="T77" fmla="*/ 39 h 1458"/>
                <a:gd name="T78" fmla="*/ 1845 w 2294"/>
                <a:gd name="T79" fmla="*/ 159 h 1458"/>
                <a:gd name="T80" fmla="*/ 1858 w 2294"/>
                <a:gd name="T81" fmla="*/ 188 h 1458"/>
                <a:gd name="T82" fmla="*/ 1858 w 2294"/>
                <a:gd name="T83" fmla="*/ 188 h 1458"/>
                <a:gd name="T84" fmla="*/ 1916 w 2294"/>
                <a:gd name="T85" fmla="*/ 347 h 1458"/>
                <a:gd name="T86" fmla="*/ 1947 w 2294"/>
                <a:gd name="T87" fmla="*/ 442 h 1458"/>
                <a:gd name="T88" fmla="*/ 1967 w 2294"/>
                <a:gd name="T89" fmla="*/ 508 h 1458"/>
                <a:gd name="T90" fmla="*/ 2008 w 2294"/>
                <a:gd name="T91" fmla="*/ 639 h 1458"/>
                <a:gd name="T92" fmla="*/ 2033 w 2294"/>
                <a:gd name="T93" fmla="*/ 720 h 1458"/>
                <a:gd name="T94" fmla="*/ 2059 w 2294"/>
                <a:gd name="T95" fmla="*/ 801 h 1458"/>
                <a:gd name="T96" fmla="*/ 2089 w 2294"/>
                <a:gd name="T97" fmla="*/ 880 h 1458"/>
                <a:gd name="T98" fmla="*/ 2118 w 2294"/>
                <a:gd name="T99" fmla="*/ 959 h 1458"/>
                <a:gd name="T100" fmla="*/ 2145 w 2294"/>
                <a:gd name="T101" fmla="*/ 1040 h 1458"/>
                <a:gd name="T102" fmla="*/ 2176 w 2294"/>
                <a:gd name="T103" fmla="*/ 1113 h 1458"/>
                <a:gd name="T104" fmla="*/ 2193 w 2294"/>
                <a:gd name="T105" fmla="*/ 1146 h 1458"/>
                <a:gd name="T106" fmla="*/ 2216 w 2294"/>
                <a:gd name="T107" fmla="*/ 1188 h 1458"/>
                <a:gd name="T108" fmla="*/ 2253 w 2294"/>
                <a:gd name="T109" fmla="*/ 1253 h 1458"/>
                <a:gd name="T110" fmla="*/ 2236 w 2294"/>
                <a:gd name="T111" fmla="*/ 1218 h 1458"/>
                <a:gd name="T112" fmla="*/ 2280 w 2294"/>
                <a:gd name="T113" fmla="*/ 1290 h 1458"/>
                <a:gd name="T114" fmla="*/ 0 w 2294"/>
                <a:gd name="T115" fmla="*/ 1455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4" h="1458">
                  <a:moveTo>
                    <a:pt x="84" y="1458"/>
                  </a:moveTo>
                  <a:lnTo>
                    <a:pt x="115" y="1458"/>
                  </a:lnTo>
                  <a:lnTo>
                    <a:pt x="137" y="1458"/>
                  </a:lnTo>
                  <a:lnTo>
                    <a:pt x="137" y="1455"/>
                  </a:lnTo>
                  <a:lnTo>
                    <a:pt x="115" y="1455"/>
                  </a:lnTo>
                  <a:lnTo>
                    <a:pt x="84" y="1455"/>
                  </a:lnTo>
                  <a:lnTo>
                    <a:pt x="84" y="1458"/>
                  </a:lnTo>
                  <a:close/>
                  <a:moveTo>
                    <a:pt x="169" y="1458"/>
                  </a:moveTo>
                  <a:lnTo>
                    <a:pt x="191" y="1458"/>
                  </a:lnTo>
                  <a:lnTo>
                    <a:pt x="222" y="1458"/>
                  </a:lnTo>
                  <a:lnTo>
                    <a:pt x="222" y="1455"/>
                  </a:lnTo>
                  <a:lnTo>
                    <a:pt x="191" y="1455"/>
                  </a:lnTo>
                  <a:lnTo>
                    <a:pt x="169" y="1455"/>
                  </a:lnTo>
                  <a:lnTo>
                    <a:pt x="169" y="1458"/>
                  </a:lnTo>
                  <a:close/>
                  <a:moveTo>
                    <a:pt x="253" y="1458"/>
                  </a:moveTo>
                  <a:lnTo>
                    <a:pt x="267" y="1458"/>
                  </a:lnTo>
                  <a:lnTo>
                    <a:pt x="305" y="1458"/>
                  </a:lnTo>
                  <a:lnTo>
                    <a:pt x="306" y="1458"/>
                  </a:lnTo>
                  <a:lnTo>
                    <a:pt x="306" y="1455"/>
                  </a:lnTo>
                  <a:lnTo>
                    <a:pt x="305" y="1455"/>
                  </a:lnTo>
                  <a:lnTo>
                    <a:pt x="267" y="1455"/>
                  </a:lnTo>
                  <a:lnTo>
                    <a:pt x="253" y="1455"/>
                  </a:lnTo>
                  <a:lnTo>
                    <a:pt x="253" y="1458"/>
                  </a:lnTo>
                  <a:close/>
                  <a:moveTo>
                    <a:pt x="338" y="1458"/>
                  </a:moveTo>
                  <a:lnTo>
                    <a:pt x="344" y="1458"/>
                  </a:lnTo>
                  <a:lnTo>
                    <a:pt x="382" y="1458"/>
                  </a:lnTo>
                  <a:lnTo>
                    <a:pt x="391" y="1458"/>
                  </a:lnTo>
                  <a:lnTo>
                    <a:pt x="391" y="1455"/>
                  </a:lnTo>
                  <a:lnTo>
                    <a:pt x="382" y="1455"/>
                  </a:lnTo>
                  <a:lnTo>
                    <a:pt x="344" y="1455"/>
                  </a:lnTo>
                  <a:lnTo>
                    <a:pt x="338" y="1455"/>
                  </a:lnTo>
                  <a:lnTo>
                    <a:pt x="338" y="1458"/>
                  </a:lnTo>
                  <a:close/>
                  <a:moveTo>
                    <a:pt x="422" y="1458"/>
                  </a:moveTo>
                  <a:lnTo>
                    <a:pt x="458" y="1458"/>
                  </a:lnTo>
                  <a:lnTo>
                    <a:pt x="475" y="1458"/>
                  </a:lnTo>
                  <a:lnTo>
                    <a:pt x="475" y="1455"/>
                  </a:lnTo>
                  <a:lnTo>
                    <a:pt x="458" y="1455"/>
                  </a:lnTo>
                  <a:lnTo>
                    <a:pt x="422" y="1455"/>
                  </a:lnTo>
                  <a:lnTo>
                    <a:pt x="422" y="1458"/>
                  </a:lnTo>
                  <a:close/>
                  <a:moveTo>
                    <a:pt x="507" y="1458"/>
                  </a:moveTo>
                  <a:lnTo>
                    <a:pt x="535" y="1458"/>
                  </a:lnTo>
                  <a:lnTo>
                    <a:pt x="560" y="1458"/>
                  </a:lnTo>
                  <a:lnTo>
                    <a:pt x="560" y="1455"/>
                  </a:lnTo>
                  <a:lnTo>
                    <a:pt x="535" y="1455"/>
                  </a:lnTo>
                  <a:lnTo>
                    <a:pt x="507" y="1455"/>
                  </a:lnTo>
                  <a:lnTo>
                    <a:pt x="507" y="1458"/>
                  </a:lnTo>
                  <a:close/>
                  <a:moveTo>
                    <a:pt x="591" y="1458"/>
                  </a:moveTo>
                  <a:lnTo>
                    <a:pt x="611" y="1458"/>
                  </a:lnTo>
                  <a:lnTo>
                    <a:pt x="644" y="1458"/>
                  </a:lnTo>
                  <a:lnTo>
                    <a:pt x="644" y="1454"/>
                  </a:lnTo>
                  <a:lnTo>
                    <a:pt x="611" y="1454"/>
                  </a:lnTo>
                  <a:lnTo>
                    <a:pt x="591" y="1454"/>
                  </a:lnTo>
                  <a:lnTo>
                    <a:pt x="591" y="1458"/>
                  </a:lnTo>
                  <a:close/>
                  <a:moveTo>
                    <a:pt x="676" y="1457"/>
                  </a:moveTo>
                  <a:lnTo>
                    <a:pt x="688" y="1457"/>
                  </a:lnTo>
                  <a:lnTo>
                    <a:pt x="726" y="1457"/>
                  </a:lnTo>
                  <a:lnTo>
                    <a:pt x="729" y="1456"/>
                  </a:lnTo>
                  <a:lnTo>
                    <a:pt x="729" y="1453"/>
                  </a:lnTo>
                  <a:lnTo>
                    <a:pt x="726" y="1453"/>
                  </a:lnTo>
                  <a:lnTo>
                    <a:pt x="688" y="1454"/>
                  </a:lnTo>
                  <a:lnTo>
                    <a:pt x="676" y="1454"/>
                  </a:lnTo>
                  <a:lnTo>
                    <a:pt x="676" y="1457"/>
                  </a:lnTo>
                  <a:close/>
                  <a:moveTo>
                    <a:pt x="761" y="1456"/>
                  </a:moveTo>
                  <a:lnTo>
                    <a:pt x="764" y="1455"/>
                  </a:lnTo>
                  <a:lnTo>
                    <a:pt x="802" y="1454"/>
                  </a:lnTo>
                  <a:lnTo>
                    <a:pt x="813" y="1453"/>
                  </a:lnTo>
                  <a:lnTo>
                    <a:pt x="813" y="1450"/>
                  </a:lnTo>
                  <a:lnTo>
                    <a:pt x="802" y="1450"/>
                  </a:lnTo>
                  <a:lnTo>
                    <a:pt x="764" y="1452"/>
                  </a:lnTo>
                  <a:lnTo>
                    <a:pt x="760" y="1452"/>
                  </a:lnTo>
                  <a:lnTo>
                    <a:pt x="761" y="1456"/>
                  </a:lnTo>
                  <a:close/>
                  <a:moveTo>
                    <a:pt x="845" y="1451"/>
                  </a:moveTo>
                  <a:lnTo>
                    <a:pt x="879" y="1447"/>
                  </a:lnTo>
                  <a:lnTo>
                    <a:pt x="897" y="1444"/>
                  </a:lnTo>
                  <a:lnTo>
                    <a:pt x="897" y="1440"/>
                  </a:lnTo>
                  <a:lnTo>
                    <a:pt x="878" y="1443"/>
                  </a:lnTo>
                  <a:lnTo>
                    <a:pt x="845" y="1447"/>
                  </a:lnTo>
                  <a:lnTo>
                    <a:pt x="845" y="1451"/>
                  </a:lnTo>
                  <a:close/>
                  <a:moveTo>
                    <a:pt x="929" y="1438"/>
                  </a:moveTo>
                  <a:lnTo>
                    <a:pt x="955" y="1432"/>
                  </a:lnTo>
                  <a:lnTo>
                    <a:pt x="955" y="1432"/>
                  </a:lnTo>
                  <a:lnTo>
                    <a:pt x="980" y="1424"/>
                  </a:lnTo>
                  <a:lnTo>
                    <a:pt x="979" y="1420"/>
                  </a:lnTo>
                  <a:lnTo>
                    <a:pt x="954" y="1428"/>
                  </a:lnTo>
                  <a:lnTo>
                    <a:pt x="955" y="1430"/>
                  </a:lnTo>
                  <a:lnTo>
                    <a:pt x="955" y="1428"/>
                  </a:lnTo>
                  <a:lnTo>
                    <a:pt x="928" y="1435"/>
                  </a:lnTo>
                  <a:lnTo>
                    <a:pt x="929" y="1438"/>
                  </a:lnTo>
                  <a:close/>
                  <a:moveTo>
                    <a:pt x="1009" y="1412"/>
                  </a:moveTo>
                  <a:lnTo>
                    <a:pt x="1032" y="1401"/>
                  </a:lnTo>
                  <a:lnTo>
                    <a:pt x="1032" y="1401"/>
                  </a:lnTo>
                  <a:lnTo>
                    <a:pt x="1056" y="1387"/>
                  </a:lnTo>
                  <a:lnTo>
                    <a:pt x="1054" y="1383"/>
                  </a:lnTo>
                  <a:lnTo>
                    <a:pt x="1030" y="1398"/>
                  </a:lnTo>
                  <a:lnTo>
                    <a:pt x="1031" y="1400"/>
                  </a:lnTo>
                  <a:lnTo>
                    <a:pt x="1031" y="1398"/>
                  </a:lnTo>
                  <a:lnTo>
                    <a:pt x="1008" y="1409"/>
                  </a:lnTo>
                  <a:lnTo>
                    <a:pt x="1009" y="1412"/>
                  </a:lnTo>
                  <a:close/>
                  <a:moveTo>
                    <a:pt x="1082" y="1368"/>
                  </a:moveTo>
                  <a:lnTo>
                    <a:pt x="1109" y="1345"/>
                  </a:lnTo>
                  <a:lnTo>
                    <a:pt x="1109" y="1345"/>
                  </a:lnTo>
                  <a:lnTo>
                    <a:pt x="1121" y="1333"/>
                  </a:lnTo>
                  <a:lnTo>
                    <a:pt x="1119" y="1330"/>
                  </a:lnTo>
                  <a:lnTo>
                    <a:pt x="1107" y="1343"/>
                  </a:lnTo>
                  <a:lnTo>
                    <a:pt x="1108" y="1344"/>
                  </a:lnTo>
                  <a:lnTo>
                    <a:pt x="1107" y="1343"/>
                  </a:lnTo>
                  <a:lnTo>
                    <a:pt x="1080" y="1365"/>
                  </a:lnTo>
                  <a:lnTo>
                    <a:pt x="1082" y="1368"/>
                  </a:lnTo>
                  <a:close/>
                  <a:moveTo>
                    <a:pt x="1143" y="1309"/>
                  </a:moveTo>
                  <a:lnTo>
                    <a:pt x="1147" y="1304"/>
                  </a:lnTo>
                  <a:lnTo>
                    <a:pt x="1148" y="1304"/>
                  </a:lnTo>
                  <a:lnTo>
                    <a:pt x="1175" y="1267"/>
                  </a:lnTo>
                  <a:lnTo>
                    <a:pt x="1172" y="1265"/>
                  </a:lnTo>
                  <a:lnTo>
                    <a:pt x="1145" y="1302"/>
                  </a:lnTo>
                  <a:lnTo>
                    <a:pt x="1146" y="1303"/>
                  </a:lnTo>
                  <a:lnTo>
                    <a:pt x="1145" y="1302"/>
                  </a:lnTo>
                  <a:lnTo>
                    <a:pt x="1140" y="1307"/>
                  </a:lnTo>
                  <a:lnTo>
                    <a:pt x="1143" y="1309"/>
                  </a:lnTo>
                  <a:close/>
                  <a:moveTo>
                    <a:pt x="1193" y="1241"/>
                  </a:moveTo>
                  <a:lnTo>
                    <a:pt x="1220" y="1196"/>
                  </a:lnTo>
                  <a:lnTo>
                    <a:pt x="1217" y="1194"/>
                  </a:lnTo>
                  <a:lnTo>
                    <a:pt x="1190" y="1239"/>
                  </a:lnTo>
                  <a:lnTo>
                    <a:pt x="1193" y="1241"/>
                  </a:lnTo>
                  <a:close/>
                  <a:moveTo>
                    <a:pt x="1235" y="1168"/>
                  </a:moveTo>
                  <a:lnTo>
                    <a:pt x="1259" y="1120"/>
                  </a:lnTo>
                  <a:lnTo>
                    <a:pt x="1256" y="1119"/>
                  </a:lnTo>
                  <a:lnTo>
                    <a:pt x="1232" y="1166"/>
                  </a:lnTo>
                  <a:lnTo>
                    <a:pt x="1235" y="1168"/>
                  </a:lnTo>
                  <a:close/>
                  <a:moveTo>
                    <a:pt x="1271" y="1091"/>
                  </a:moveTo>
                  <a:lnTo>
                    <a:pt x="1293" y="1043"/>
                  </a:lnTo>
                  <a:lnTo>
                    <a:pt x="1289" y="1041"/>
                  </a:lnTo>
                  <a:lnTo>
                    <a:pt x="1268" y="1090"/>
                  </a:lnTo>
                  <a:lnTo>
                    <a:pt x="1271" y="1091"/>
                  </a:lnTo>
                  <a:close/>
                  <a:moveTo>
                    <a:pt x="1304" y="1013"/>
                  </a:moveTo>
                  <a:lnTo>
                    <a:pt x="1323" y="964"/>
                  </a:lnTo>
                  <a:lnTo>
                    <a:pt x="1320" y="963"/>
                  </a:lnTo>
                  <a:lnTo>
                    <a:pt x="1301" y="1012"/>
                  </a:lnTo>
                  <a:lnTo>
                    <a:pt x="1304" y="1013"/>
                  </a:lnTo>
                  <a:close/>
                  <a:moveTo>
                    <a:pt x="1334" y="934"/>
                  </a:moveTo>
                  <a:lnTo>
                    <a:pt x="1339" y="922"/>
                  </a:lnTo>
                  <a:lnTo>
                    <a:pt x="1352" y="884"/>
                  </a:lnTo>
                  <a:lnTo>
                    <a:pt x="1348" y="883"/>
                  </a:lnTo>
                  <a:lnTo>
                    <a:pt x="1335" y="921"/>
                  </a:lnTo>
                  <a:lnTo>
                    <a:pt x="1331" y="933"/>
                  </a:lnTo>
                  <a:lnTo>
                    <a:pt x="1334" y="934"/>
                  </a:lnTo>
                  <a:close/>
                  <a:moveTo>
                    <a:pt x="1362" y="854"/>
                  </a:moveTo>
                  <a:lnTo>
                    <a:pt x="1377" y="810"/>
                  </a:lnTo>
                  <a:lnTo>
                    <a:pt x="1379" y="804"/>
                  </a:lnTo>
                  <a:lnTo>
                    <a:pt x="1376" y="803"/>
                  </a:lnTo>
                  <a:lnTo>
                    <a:pt x="1374" y="809"/>
                  </a:lnTo>
                  <a:lnTo>
                    <a:pt x="1359" y="853"/>
                  </a:lnTo>
                  <a:lnTo>
                    <a:pt x="1362" y="854"/>
                  </a:lnTo>
                  <a:close/>
                  <a:moveTo>
                    <a:pt x="1389" y="774"/>
                  </a:moveTo>
                  <a:lnTo>
                    <a:pt x="1405" y="723"/>
                  </a:lnTo>
                  <a:lnTo>
                    <a:pt x="1401" y="722"/>
                  </a:lnTo>
                  <a:lnTo>
                    <a:pt x="1385" y="773"/>
                  </a:lnTo>
                  <a:lnTo>
                    <a:pt x="1389" y="774"/>
                  </a:lnTo>
                  <a:close/>
                  <a:moveTo>
                    <a:pt x="1414" y="693"/>
                  </a:moveTo>
                  <a:lnTo>
                    <a:pt x="1415" y="690"/>
                  </a:lnTo>
                  <a:lnTo>
                    <a:pt x="1430" y="643"/>
                  </a:lnTo>
                  <a:lnTo>
                    <a:pt x="1427" y="642"/>
                  </a:lnTo>
                  <a:lnTo>
                    <a:pt x="1412" y="689"/>
                  </a:lnTo>
                  <a:lnTo>
                    <a:pt x="1411" y="692"/>
                  </a:lnTo>
                  <a:lnTo>
                    <a:pt x="1414" y="693"/>
                  </a:lnTo>
                  <a:close/>
                  <a:moveTo>
                    <a:pt x="1439" y="612"/>
                  </a:moveTo>
                  <a:lnTo>
                    <a:pt x="1453" y="566"/>
                  </a:lnTo>
                  <a:lnTo>
                    <a:pt x="1455" y="562"/>
                  </a:lnTo>
                  <a:lnTo>
                    <a:pt x="1451" y="561"/>
                  </a:lnTo>
                  <a:lnTo>
                    <a:pt x="1450" y="565"/>
                  </a:lnTo>
                  <a:lnTo>
                    <a:pt x="1436" y="611"/>
                  </a:lnTo>
                  <a:lnTo>
                    <a:pt x="1439" y="612"/>
                  </a:lnTo>
                  <a:close/>
                  <a:moveTo>
                    <a:pt x="1464" y="532"/>
                  </a:moveTo>
                  <a:lnTo>
                    <a:pt x="1480" y="481"/>
                  </a:lnTo>
                  <a:lnTo>
                    <a:pt x="1476" y="480"/>
                  </a:lnTo>
                  <a:lnTo>
                    <a:pt x="1461" y="531"/>
                  </a:lnTo>
                  <a:lnTo>
                    <a:pt x="1464" y="532"/>
                  </a:lnTo>
                  <a:close/>
                  <a:moveTo>
                    <a:pt x="1489" y="451"/>
                  </a:moveTo>
                  <a:lnTo>
                    <a:pt x="1492" y="442"/>
                  </a:lnTo>
                  <a:lnTo>
                    <a:pt x="1505" y="400"/>
                  </a:lnTo>
                  <a:lnTo>
                    <a:pt x="1502" y="399"/>
                  </a:lnTo>
                  <a:lnTo>
                    <a:pt x="1488" y="441"/>
                  </a:lnTo>
                  <a:lnTo>
                    <a:pt x="1486" y="450"/>
                  </a:lnTo>
                  <a:lnTo>
                    <a:pt x="1489" y="451"/>
                  </a:lnTo>
                  <a:close/>
                  <a:moveTo>
                    <a:pt x="1515" y="370"/>
                  </a:moveTo>
                  <a:lnTo>
                    <a:pt x="1530" y="324"/>
                  </a:lnTo>
                  <a:lnTo>
                    <a:pt x="1532" y="320"/>
                  </a:lnTo>
                  <a:lnTo>
                    <a:pt x="1528" y="319"/>
                  </a:lnTo>
                  <a:lnTo>
                    <a:pt x="1527" y="323"/>
                  </a:lnTo>
                  <a:lnTo>
                    <a:pt x="1512" y="369"/>
                  </a:lnTo>
                  <a:lnTo>
                    <a:pt x="1515" y="370"/>
                  </a:lnTo>
                  <a:close/>
                  <a:moveTo>
                    <a:pt x="1542" y="290"/>
                  </a:moveTo>
                  <a:lnTo>
                    <a:pt x="1560" y="240"/>
                  </a:lnTo>
                  <a:lnTo>
                    <a:pt x="1557" y="239"/>
                  </a:lnTo>
                  <a:lnTo>
                    <a:pt x="1539" y="289"/>
                  </a:lnTo>
                  <a:lnTo>
                    <a:pt x="1542" y="290"/>
                  </a:lnTo>
                  <a:close/>
                  <a:moveTo>
                    <a:pt x="1571" y="211"/>
                  </a:moveTo>
                  <a:lnTo>
                    <a:pt x="1592" y="162"/>
                  </a:lnTo>
                  <a:lnTo>
                    <a:pt x="1589" y="161"/>
                  </a:lnTo>
                  <a:lnTo>
                    <a:pt x="1568" y="209"/>
                  </a:lnTo>
                  <a:lnTo>
                    <a:pt x="1571" y="211"/>
                  </a:lnTo>
                  <a:close/>
                  <a:moveTo>
                    <a:pt x="1604" y="133"/>
                  </a:moveTo>
                  <a:lnTo>
                    <a:pt x="1606" y="128"/>
                  </a:lnTo>
                  <a:lnTo>
                    <a:pt x="1605" y="127"/>
                  </a:lnTo>
                  <a:lnTo>
                    <a:pt x="1606" y="128"/>
                  </a:lnTo>
                  <a:lnTo>
                    <a:pt x="1630" y="87"/>
                  </a:lnTo>
                  <a:lnTo>
                    <a:pt x="1626" y="85"/>
                  </a:lnTo>
                  <a:lnTo>
                    <a:pt x="1603" y="127"/>
                  </a:lnTo>
                  <a:lnTo>
                    <a:pt x="1603" y="127"/>
                  </a:lnTo>
                  <a:lnTo>
                    <a:pt x="1601" y="131"/>
                  </a:lnTo>
                  <a:lnTo>
                    <a:pt x="1604" y="133"/>
                  </a:lnTo>
                  <a:close/>
                  <a:moveTo>
                    <a:pt x="1645" y="60"/>
                  </a:moveTo>
                  <a:lnTo>
                    <a:pt x="1681" y="20"/>
                  </a:lnTo>
                  <a:lnTo>
                    <a:pt x="1678" y="18"/>
                  </a:lnTo>
                  <a:lnTo>
                    <a:pt x="1643" y="57"/>
                  </a:lnTo>
                  <a:lnTo>
                    <a:pt x="1645" y="60"/>
                  </a:lnTo>
                  <a:close/>
                  <a:moveTo>
                    <a:pt x="1709" y="8"/>
                  </a:moveTo>
                  <a:lnTo>
                    <a:pt x="1720" y="4"/>
                  </a:lnTo>
                  <a:lnTo>
                    <a:pt x="1719" y="2"/>
                  </a:lnTo>
                  <a:lnTo>
                    <a:pt x="1719" y="4"/>
                  </a:lnTo>
                  <a:lnTo>
                    <a:pt x="1757" y="18"/>
                  </a:lnTo>
                  <a:lnTo>
                    <a:pt x="1758" y="15"/>
                  </a:lnTo>
                  <a:lnTo>
                    <a:pt x="1720" y="0"/>
                  </a:lnTo>
                  <a:lnTo>
                    <a:pt x="1719" y="0"/>
                  </a:lnTo>
                  <a:lnTo>
                    <a:pt x="1707" y="5"/>
                  </a:lnTo>
                  <a:lnTo>
                    <a:pt x="1709" y="8"/>
                  </a:lnTo>
                  <a:close/>
                  <a:moveTo>
                    <a:pt x="1777" y="41"/>
                  </a:moveTo>
                  <a:lnTo>
                    <a:pt x="1794" y="61"/>
                  </a:lnTo>
                  <a:lnTo>
                    <a:pt x="1796" y="59"/>
                  </a:lnTo>
                  <a:lnTo>
                    <a:pt x="1794" y="60"/>
                  </a:lnTo>
                  <a:lnTo>
                    <a:pt x="1807" y="84"/>
                  </a:lnTo>
                  <a:lnTo>
                    <a:pt x="1811" y="82"/>
                  </a:lnTo>
                  <a:lnTo>
                    <a:pt x="1797" y="58"/>
                  </a:lnTo>
                  <a:lnTo>
                    <a:pt x="1797" y="58"/>
                  </a:lnTo>
                  <a:lnTo>
                    <a:pt x="1780" y="39"/>
                  </a:lnTo>
                  <a:lnTo>
                    <a:pt x="1777" y="41"/>
                  </a:lnTo>
                  <a:close/>
                  <a:moveTo>
                    <a:pt x="1823" y="112"/>
                  </a:moveTo>
                  <a:lnTo>
                    <a:pt x="1832" y="128"/>
                  </a:lnTo>
                  <a:lnTo>
                    <a:pt x="1834" y="127"/>
                  </a:lnTo>
                  <a:lnTo>
                    <a:pt x="1832" y="128"/>
                  </a:lnTo>
                  <a:lnTo>
                    <a:pt x="1845" y="159"/>
                  </a:lnTo>
                  <a:lnTo>
                    <a:pt x="1849" y="157"/>
                  </a:lnTo>
                  <a:lnTo>
                    <a:pt x="1836" y="127"/>
                  </a:lnTo>
                  <a:lnTo>
                    <a:pt x="1835" y="127"/>
                  </a:lnTo>
                  <a:lnTo>
                    <a:pt x="1826" y="110"/>
                  </a:lnTo>
                  <a:lnTo>
                    <a:pt x="1823" y="112"/>
                  </a:lnTo>
                  <a:close/>
                  <a:moveTo>
                    <a:pt x="1858" y="188"/>
                  </a:moveTo>
                  <a:lnTo>
                    <a:pt x="1870" y="218"/>
                  </a:lnTo>
                  <a:lnTo>
                    <a:pt x="1877" y="237"/>
                  </a:lnTo>
                  <a:lnTo>
                    <a:pt x="1881" y="236"/>
                  </a:lnTo>
                  <a:lnTo>
                    <a:pt x="1874" y="217"/>
                  </a:lnTo>
                  <a:lnTo>
                    <a:pt x="1861" y="187"/>
                  </a:lnTo>
                  <a:lnTo>
                    <a:pt x="1858" y="188"/>
                  </a:lnTo>
                  <a:close/>
                  <a:moveTo>
                    <a:pt x="1888" y="267"/>
                  </a:moveTo>
                  <a:lnTo>
                    <a:pt x="1906" y="317"/>
                  </a:lnTo>
                  <a:lnTo>
                    <a:pt x="1909" y="316"/>
                  </a:lnTo>
                  <a:lnTo>
                    <a:pt x="1891" y="266"/>
                  </a:lnTo>
                  <a:lnTo>
                    <a:pt x="1888" y="267"/>
                  </a:lnTo>
                  <a:close/>
                  <a:moveTo>
                    <a:pt x="1916" y="347"/>
                  </a:moveTo>
                  <a:lnTo>
                    <a:pt x="1932" y="397"/>
                  </a:lnTo>
                  <a:lnTo>
                    <a:pt x="1936" y="396"/>
                  </a:lnTo>
                  <a:lnTo>
                    <a:pt x="1919" y="346"/>
                  </a:lnTo>
                  <a:lnTo>
                    <a:pt x="1916" y="347"/>
                  </a:lnTo>
                  <a:close/>
                  <a:moveTo>
                    <a:pt x="1942" y="428"/>
                  </a:moveTo>
                  <a:lnTo>
                    <a:pt x="1947" y="442"/>
                  </a:lnTo>
                  <a:lnTo>
                    <a:pt x="1958" y="478"/>
                  </a:lnTo>
                  <a:lnTo>
                    <a:pt x="1961" y="477"/>
                  </a:lnTo>
                  <a:lnTo>
                    <a:pt x="1950" y="441"/>
                  </a:lnTo>
                  <a:lnTo>
                    <a:pt x="1945" y="426"/>
                  </a:lnTo>
                  <a:lnTo>
                    <a:pt x="1942" y="428"/>
                  </a:lnTo>
                  <a:close/>
                  <a:moveTo>
                    <a:pt x="1967" y="508"/>
                  </a:moveTo>
                  <a:lnTo>
                    <a:pt x="1983" y="559"/>
                  </a:lnTo>
                  <a:lnTo>
                    <a:pt x="1986" y="558"/>
                  </a:lnTo>
                  <a:lnTo>
                    <a:pt x="1970" y="507"/>
                  </a:lnTo>
                  <a:lnTo>
                    <a:pt x="1967" y="508"/>
                  </a:lnTo>
                  <a:close/>
                  <a:moveTo>
                    <a:pt x="1992" y="589"/>
                  </a:moveTo>
                  <a:lnTo>
                    <a:pt x="2008" y="639"/>
                  </a:lnTo>
                  <a:lnTo>
                    <a:pt x="2011" y="638"/>
                  </a:lnTo>
                  <a:lnTo>
                    <a:pt x="1995" y="588"/>
                  </a:lnTo>
                  <a:lnTo>
                    <a:pt x="1992" y="589"/>
                  </a:lnTo>
                  <a:close/>
                  <a:moveTo>
                    <a:pt x="2017" y="670"/>
                  </a:moveTo>
                  <a:lnTo>
                    <a:pt x="2023" y="690"/>
                  </a:lnTo>
                  <a:lnTo>
                    <a:pt x="2033" y="720"/>
                  </a:lnTo>
                  <a:lnTo>
                    <a:pt x="2036" y="719"/>
                  </a:lnTo>
                  <a:lnTo>
                    <a:pt x="2027" y="689"/>
                  </a:lnTo>
                  <a:lnTo>
                    <a:pt x="2020" y="669"/>
                  </a:lnTo>
                  <a:lnTo>
                    <a:pt x="2017" y="670"/>
                  </a:lnTo>
                  <a:close/>
                  <a:moveTo>
                    <a:pt x="2042" y="750"/>
                  </a:moveTo>
                  <a:lnTo>
                    <a:pt x="2059" y="801"/>
                  </a:lnTo>
                  <a:lnTo>
                    <a:pt x="2062" y="800"/>
                  </a:lnTo>
                  <a:lnTo>
                    <a:pt x="2046" y="749"/>
                  </a:lnTo>
                  <a:lnTo>
                    <a:pt x="2042" y="750"/>
                  </a:lnTo>
                  <a:close/>
                  <a:moveTo>
                    <a:pt x="2069" y="831"/>
                  </a:moveTo>
                  <a:lnTo>
                    <a:pt x="2086" y="881"/>
                  </a:lnTo>
                  <a:lnTo>
                    <a:pt x="2089" y="880"/>
                  </a:lnTo>
                  <a:lnTo>
                    <a:pt x="2072" y="830"/>
                  </a:lnTo>
                  <a:lnTo>
                    <a:pt x="2069" y="831"/>
                  </a:lnTo>
                  <a:close/>
                  <a:moveTo>
                    <a:pt x="2096" y="911"/>
                  </a:moveTo>
                  <a:lnTo>
                    <a:pt x="2100" y="922"/>
                  </a:lnTo>
                  <a:lnTo>
                    <a:pt x="2114" y="961"/>
                  </a:lnTo>
                  <a:lnTo>
                    <a:pt x="2118" y="959"/>
                  </a:lnTo>
                  <a:lnTo>
                    <a:pt x="2103" y="921"/>
                  </a:lnTo>
                  <a:lnTo>
                    <a:pt x="2099" y="910"/>
                  </a:lnTo>
                  <a:lnTo>
                    <a:pt x="2096" y="911"/>
                  </a:lnTo>
                  <a:close/>
                  <a:moveTo>
                    <a:pt x="2126" y="990"/>
                  </a:moveTo>
                  <a:lnTo>
                    <a:pt x="2138" y="1023"/>
                  </a:lnTo>
                  <a:lnTo>
                    <a:pt x="2145" y="1040"/>
                  </a:lnTo>
                  <a:lnTo>
                    <a:pt x="2148" y="1038"/>
                  </a:lnTo>
                  <a:lnTo>
                    <a:pt x="2141" y="1022"/>
                  </a:lnTo>
                  <a:lnTo>
                    <a:pt x="2129" y="989"/>
                  </a:lnTo>
                  <a:lnTo>
                    <a:pt x="2126" y="990"/>
                  </a:lnTo>
                  <a:close/>
                  <a:moveTo>
                    <a:pt x="2157" y="1069"/>
                  </a:moveTo>
                  <a:lnTo>
                    <a:pt x="2176" y="1113"/>
                  </a:lnTo>
                  <a:lnTo>
                    <a:pt x="2178" y="1117"/>
                  </a:lnTo>
                  <a:lnTo>
                    <a:pt x="2182" y="1116"/>
                  </a:lnTo>
                  <a:lnTo>
                    <a:pt x="2179" y="1111"/>
                  </a:lnTo>
                  <a:lnTo>
                    <a:pt x="2161" y="1067"/>
                  </a:lnTo>
                  <a:lnTo>
                    <a:pt x="2157" y="1069"/>
                  </a:lnTo>
                  <a:close/>
                  <a:moveTo>
                    <a:pt x="2193" y="1146"/>
                  </a:moveTo>
                  <a:lnTo>
                    <a:pt x="2214" y="1189"/>
                  </a:lnTo>
                  <a:lnTo>
                    <a:pt x="2214" y="1189"/>
                  </a:lnTo>
                  <a:lnTo>
                    <a:pt x="2217" y="1193"/>
                  </a:lnTo>
                  <a:lnTo>
                    <a:pt x="2220" y="1191"/>
                  </a:lnTo>
                  <a:lnTo>
                    <a:pt x="2218" y="1187"/>
                  </a:lnTo>
                  <a:lnTo>
                    <a:pt x="2216" y="1188"/>
                  </a:lnTo>
                  <a:lnTo>
                    <a:pt x="2218" y="1187"/>
                  </a:lnTo>
                  <a:lnTo>
                    <a:pt x="2196" y="1144"/>
                  </a:lnTo>
                  <a:lnTo>
                    <a:pt x="2193" y="1146"/>
                  </a:lnTo>
                  <a:close/>
                  <a:moveTo>
                    <a:pt x="2233" y="1220"/>
                  </a:moveTo>
                  <a:lnTo>
                    <a:pt x="2253" y="1253"/>
                  </a:lnTo>
                  <a:lnTo>
                    <a:pt x="2253" y="1253"/>
                  </a:lnTo>
                  <a:lnTo>
                    <a:pt x="2262" y="1265"/>
                  </a:lnTo>
                  <a:lnTo>
                    <a:pt x="2265" y="1263"/>
                  </a:lnTo>
                  <a:lnTo>
                    <a:pt x="2256" y="1251"/>
                  </a:lnTo>
                  <a:lnTo>
                    <a:pt x="2254" y="1252"/>
                  </a:lnTo>
                  <a:lnTo>
                    <a:pt x="2256" y="1251"/>
                  </a:lnTo>
                  <a:lnTo>
                    <a:pt x="2236" y="1218"/>
                  </a:lnTo>
                  <a:lnTo>
                    <a:pt x="2233" y="1220"/>
                  </a:lnTo>
                  <a:close/>
                  <a:moveTo>
                    <a:pt x="2280" y="1290"/>
                  </a:moveTo>
                  <a:lnTo>
                    <a:pt x="2291" y="1304"/>
                  </a:lnTo>
                  <a:lnTo>
                    <a:pt x="2294" y="1302"/>
                  </a:lnTo>
                  <a:lnTo>
                    <a:pt x="2283" y="1288"/>
                  </a:lnTo>
                  <a:lnTo>
                    <a:pt x="2280" y="1290"/>
                  </a:lnTo>
                  <a:close/>
                  <a:moveTo>
                    <a:pt x="0" y="1458"/>
                  </a:moveTo>
                  <a:lnTo>
                    <a:pt x="38" y="1458"/>
                  </a:lnTo>
                  <a:lnTo>
                    <a:pt x="52" y="1458"/>
                  </a:lnTo>
                  <a:lnTo>
                    <a:pt x="52" y="1455"/>
                  </a:lnTo>
                  <a:lnTo>
                    <a:pt x="38" y="1455"/>
                  </a:lnTo>
                  <a:lnTo>
                    <a:pt x="0" y="1455"/>
                  </a:lnTo>
                  <a:lnTo>
                    <a:pt x="0" y="145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040" name="Freeform 191">
              <a:extLst>
                <a:ext uri="{FF2B5EF4-FFF2-40B4-BE49-F238E27FC236}">
                  <a16:creationId xmlns:a16="http://schemas.microsoft.com/office/drawing/2014/main" id="{25D83766-126F-479D-ABC3-024B829406BF}"/>
                </a:ext>
              </a:extLst>
            </p:cNvPr>
            <p:cNvSpPr>
              <a:spLocks noEditPoints="1"/>
            </p:cNvSpPr>
            <p:nvPr/>
          </p:nvSpPr>
          <p:spPr bwMode="auto">
            <a:xfrm>
              <a:off x="3273" y="1681"/>
              <a:ext cx="2294" cy="1457"/>
            </a:xfrm>
            <a:custGeom>
              <a:avLst/>
              <a:gdLst>
                <a:gd name="T0" fmla="*/ 27 w 2294"/>
                <a:gd name="T1" fmla="*/ 840 h 1457"/>
                <a:gd name="T2" fmla="*/ 57 w 2294"/>
                <a:gd name="T3" fmla="*/ 761 h 1457"/>
                <a:gd name="T4" fmla="*/ 108 w 2294"/>
                <a:gd name="T5" fmla="*/ 599 h 1457"/>
                <a:gd name="T6" fmla="*/ 108 w 2294"/>
                <a:gd name="T7" fmla="*/ 599 h 1457"/>
                <a:gd name="T8" fmla="*/ 157 w 2294"/>
                <a:gd name="T9" fmla="*/ 438 h 1457"/>
                <a:gd name="T10" fmla="*/ 194 w 2294"/>
                <a:gd name="T11" fmla="*/ 323 h 1457"/>
                <a:gd name="T12" fmla="*/ 211 w 2294"/>
                <a:gd name="T13" fmla="*/ 277 h 1457"/>
                <a:gd name="T14" fmla="*/ 261 w 2294"/>
                <a:gd name="T15" fmla="*/ 149 h 1457"/>
                <a:gd name="T16" fmla="*/ 297 w 2294"/>
                <a:gd name="T17" fmla="*/ 73 h 1457"/>
                <a:gd name="T18" fmla="*/ 346 w 2294"/>
                <a:gd name="T19" fmla="*/ 17 h 1457"/>
                <a:gd name="T20" fmla="*/ 318 w 2294"/>
                <a:gd name="T21" fmla="*/ 49 h 1457"/>
                <a:gd name="T22" fmla="*/ 432 w 2294"/>
                <a:gd name="T23" fmla="*/ 24 h 1457"/>
                <a:gd name="T24" fmla="*/ 459 w 2294"/>
                <a:gd name="T25" fmla="*/ 60 h 1457"/>
                <a:gd name="T26" fmla="*/ 462 w 2294"/>
                <a:gd name="T27" fmla="*/ 57 h 1457"/>
                <a:gd name="T28" fmla="*/ 497 w 2294"/>
                <a:gd name="T29" fmla="*/ 127 h 1457"/>
                <a:gd name="T30" fmla="*/ 494 w 2294"/>
                <a:gd name="T31" fmla="*/ 121 h 1457"/>
                <a:gd name="T32" fmla="*/ 531 w 2294"/>
                <a:gd name="T33" fmla="*/ 197 h 1457"/>
                <a:gd name="T34" fmla="*/ 577 w 2294"/>
                <a:gd name="T35" fmla="*/ 322 h 1457"/>
                <a:gd name="T36" fmla="*/ 588 w 2294"/>
                <a:gd name="T37" fmla="*/ 357 h 1457"/>
                <a:gd name="T38" fmla="*/ 615 w 2294"/>
                <a:gd name="T39" fmla="*/ 440 h 1457"/>
                <a:gd name="T40" fmla="*/ 654 w 2294"/>
                <a:gd name="T41" fmla="*/ 569 h 1457"/>
                <a:gd name="T42" fmla="*/ 679 w 2294"/>
                <a:gd name="T43" fmla="*/ 650 h 1457"/>
                <a:gd name="T44" fmla="*/ 705 w 2294"/>
                <a:gd name="T45" fmla="*/ 730 h 1457"/>
                <a:gd name="T46" fmla="*/ 727 w 2294"/>
                <a:gd name="T47" fmla="*/ 812 h 1457"/>
                <a:gd name="T48" fmla="*/ 754 w 2294"/>
                <a:gd name="T49" fmla="*/ 892 h 1457"/>
                <a:gd name="T50" fmla="*/ 787 w 2294"/>
                <a:gd name="T51" fmla="*/ 970 h 1457"/>
                <a:gd name="T52" fmla="*/ 818 w 2294"/>
                <a:gd name="T53" fmla="*/ 1049 h 1457"/>
                <a:gd name="T54" fmla="*/ 849 w 2294"/>
                <a:gd name="T55" fmla="*/ 1128 h 1457"/>
                <a:gd name="T56" fmla="*/ 879 w 2294"/>
                <a:gd name="T57" fmla="*/ 1188 h 1457"/>
                <a:gd name="T58" fmla="*/ 882 w 2294"/>
                <a:gd name="T59" fmla="*/ 1186 h 1457"/>
                <a:gd name="T60" fmla="*/ 934 w 2294"/>
                <a:gd name="T61" fmla="*/ 1274 h 1457"/>
                <a:gd name="T62" fmla="*/ 904 w 2294"/>
                <a:gd name="T63" fmla="*/ 1230 h 1457"/>
                <a:gd name="T64" fmla="*/ 958 w 2294"/>
                <a:gd name="T65" fmla="*/ 1301 h 1457"/>
                <a:gd name="T66" fmla="*/ 1032 w 2294"/>
                <a:gd name="T67" fmla="*/ 1376 h 1457"/>
                <a:gd name="T68" fmla="*/ 1035 w 2294"/>
                <a:gd name="T69" fmla="*/ 1373 h 1457"/>
                <a:gd name="T70" fmla="*/ 1132 w 2294"/>
                <a:gd name="T71" fmla="*/ 1426 h 1457"/>
                <a:gd name="T72" fmla="*/ 1083 w 2294"/>
                <a:gd name="T73" fmla="*/ 1406 h 1457"/>
                <a:gd name="T74" fmla="*/ 1164 w 2294"/>
                <a:gd name="T75" fmla="*/ 1431 h 1457"/>
                <a:gd name="T76" fmla="*/ 1263 w 2294"/>
                <a:gd name="T77" fmla="*/ 1447 h 1457"/>
                <a:gd name="T78" fmla="*/ 1384 w 2294"/>
                <a:gd name="T79" fmla="*/ 1456 h 1457"/>
                <a:gd name="T80" fmla="*/ 1416 w 2294"/>
                <a:gd name="T81" fmla="*/ 1456 h 1457"/>
                <a:gd name="T82" fmla="*/ 1416 w 2294"/>
                <a:gd name="T83" fmla="*/ 1456 h 1457"/>
                <a:gd name="T84" fmla="*/ 1500 w 2294"/>
                <a:gd name="T85" fmla="*/ 1453 h 1457"/>
                <a:gd name="T86" fmla="*/ 1607 w 2294"/>
                <a:gd name="T87" fmla="*/ 1454 h 1457"/>
                <a:gd name="T88" fmla="*/ 1722 w 2294"/>
                <a:gd name="T89" fmla="*/ 1457 h 1457"/>
                <a:gd name="T90" fmla="*/ 1753 w 2294"/>
                <a:gd name="T91" fmla="*/ 1457 h 1457"/>
                <a:gd name="T92" fmla="*/ 1759 w 2294"/>
                <a:gd name="T93" fmla="*/ 1454 h 1457"/>
                <a:gd name="T94" fmla="*/ 1891 w 2294"/>
                <a:gd name="T95" fmla="*/ 1454 h 1457"/>
                <a:gd name="T96" fmla="*/ 1975 w 2294"/>
                <a:gd name="T97" fmla="*/ 1457 h 1457"/>
                <a:gd name="T98" fmla="*/ 2027 w 2294"/>
                <a:gd name="T99" fmla="*/ 1457 h 1457"/>
                <a:gd name="T100" fmla="*/ 2092 w 2294"/>
                <a:gd name="T101" fmla="*/ 1457 h 1457"/>
                <a:gd name="T102" fmla="*/ 2103 w 2294"/>
                <a:gd name="T103" fmla="*/ 1454 h 1457"/>
                <a:gd name="T104" fmla="*/ 2229 w 2294"/>
                <a:gd name="T105" fmla="*/ 1457 h 1457"/>
                <a:gd name="T106" fmla="*/ 2261 w 2294"/>
                <a:gd name="T107" fmla="*/ 1457 h 1457"/>
                <a:gd name="T108" fmla="*/ 20 w 2294"/>
                <a:gd name="T109" fmla="*/ 871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94" h="1457">
                  <a:moveTo>
                    <a:pt x="31" y="841"/>
                  </a:moveTo>
                  <a:lnTo>
                    <a:pt x="42" y="809"/>
                  </a:lnTo>
                  <a:lnTo>
                    <a:pt x="48" y="791"/>
                  </a:lnTo>
                  <a:lnTo>
                    <a:pt x="44" y="790"/>
                  </a:lnTo>
                  <a:lnTo>
                    <a:pt x="38" y="808"/>
                  </a:lnTo>
                  <a:lnTo>
                    <a:pt x="27" y="840"/>
                  </a:lnTo>
                  <a:lnTo>
                    <a:pt x="31" y="841"/>
                  </a:lnTo>
                  <a:close/>
                  <a:moveTo>
                    <a:pt x="57" y="761"/>
                  </a:moveTo>
                  <a:lnTo>
                    <a:pt x="73" y="710"/>
                  </a:lnTo>
                  <a:lnTo>
                    <a:pt x="70" y="709"/>
                  </a:lnTo>
                  <a:lnTo>
                    <a:pt x="54" y="760"/>
                  </a:lnTo>
                  <a:lnTo>
                    <a:pt x="57" y="761"/>
                  </a:lnTo>
                  <a:close/>
                  <a:moveTo>
                    <a:pt x="83" y="680"/>
                  </a:moveTo>
                  <a:lnTo>
                    <a:pt x="98" y="629"/>
                  </a:lnTo>
                  <a:lnTo>
                    <a:pt x="95" y="628"/>
                  </a:lnTo>
                  <a:lnTo>
                    <a:pt x="79" y="679"/>
                  </a:lnTo>
                  <a:lnTo>
                    <a:pt x="83" y="680"/>
                  </a:lnTo>
                  <a:close/>
                  <a:moveTo>
                    <a:pt x="108" y="599"/>
                  </a:moveTo>
                  <a:lnTo>
                    <a:pt x="118" y="565"/>
                  </a:lnTo>
                  <a:lnTo>
                    <a:pt x="123" y="549"/>
                  </a:lnTo>
                  <a:lnTo>
                    <a:pt x="120" y="547"/>
                  </a:lnTo>
                  <a:lnTo>
                    <a:pt x="115" y="564"/>
                  </a:lnTo>
                  <a:lnTo>
                    <a:pt x="104" y="598"/>
                  </a:lnTo>
                  <a:lnTo>
                    <a:pt x="108" y="599"/>
                  </a:lnTo>
                  <a:close/>
                  <a:moveTo>
                    <a:pt x="133" y="518"/>
                  </a:moveTo>
                  <a:lnTo>
                    <a:pt x="148" y="468"/>
                  </a:lnTo>
                  <a:lnTo>
                    <a:pt x="145" y="467"/>
                  </a:lnTo>
                  <a:lnTo>
                    <a:pt x="129" y="517"/>
                  </a:lnTo>
                  <a:lnTo>
                    <a:pt x="133" y="518"/>
                  </a:lnTo>
                  <a:close/>
                  <a:moveTo>
                    <a:pt x="157" y="438"/>
                  </a:moveTo>
                  <a:lnTo>
                    <a:pt x="174" y="387"/>
                  </a:lnTo>
                  <a:lnTo>
                    <a:pt x="171" y="386"/>
                  </a:lnTo>
                  <a:lnTo>
                    <a:pt x="154" y="436"/>
                  </a:lnTo>
                  <a:lnTo>
                    <a:pt x="157" y="438"/>
                  </a:lnTo>
                  <a:close/>
                  <a:moveTo>
                    <a:pt x="184" y="357"/>
                  </a:moveTo>
                  <a:lnTo>
                    <a:pt x="194" y="323"/>
                  </a:lnTo>
                  <a:lnTo>
                    <a:pt x="200" y="307"/>
                  </a:lnTo>
                  <a:lnTo>
                    <a:pt x="197" y="306"/>
                  </a:lnTo>
                  <a:lnTo>
                    <a:pt x="191" y="322"/>
                  </a:lnTo>
                  <a:lnTo>
                    <a:pt x="180" y="356"/>
                  </a:lnTo>
                  <a:lnTo>
                    <a:pt x="184" y="357"/>
                  </a:lnTo>
                  <a:close/>
                  <a:moveTo>
                    <a:pt x="211" y="277"/>
                  </a:moveTo>
                  <a:lnTo>
                    <a:pt x="229" y="227"/>
                  </a:lnTo>
                  <a:lnTo>
                    <a:pt x="226" y="226"/>
                  </a:lnTo>
                  <a:lnTo>
                    <a:pt x="208" y="276"/>
                  </a:lnTo>
                  <a:lnTo>
                    <a:pt x="211" y="277"/>
                  </a:lnTo>
                  <a:close/>
                  <a:moveTo>
                    <a:pt x="241" y="198"/>
                  </a:moveTo>
                  <a:lnTo>
                    <a:pt x="261" y="149"/>
                  </a:lnTo>
                  <a:lnTo>
                    <a:pt x="258" y="148"/>
                  </a:lnTo>
                  <a:lnTo>
                    <a:pt x="237" y="196"/>
                  </a:lnTo>
                  <a:lnTo>
                    <a:pt x="241" y="198"/>
                  </a:lnTo>
                  <a:close/>
                  <a:moveTo>
                    <a:pt x="275" y="121"/>
                  </a:moveTo>
                  <a:lnTo>
                    <a:pt x="300" y="74"/>
                  </a:lnTo>
                  <a:lnTo>
                    <a:pt x="297" y="73"/>
                  </a:lnTo>
                  <a:lnTo>
                    <a:pt x="271" y="119"/>
                  </a:lnTo>
                  <a:lnTo>
                    <a:pt x="275" y="121"/>
                  </a:lnTo>
                  <a:close/>
                  <a:moveTo>
                    <a:pt x="318" y="49"/>
                  </a:moveTo>
                  <a:lnTo>
                    <a:pt x="347" y="17"/>
                  </a:lnTo>
                  <a:lnTo>
                    <a:pt x="346" y="16"/>
                  </a:lnTo>
                  <a:lnTo>
                    <a:pt x="346" y="17"/>
                  </a:lnTo>
                  <a:lnTo>
                    <a:pt x="355" y="14"/>
                  </a:lnTo>
                  <a:lnTo>
                    <a:pt x="354" y="11"/>
                  </a:lnTo>
                  <a:lnTo>
                    <a:pt x="345" y="14"/>
                  </a:lnTo>
                  <a:lnTo>
                    <a:pt x="344" y="15"/>
                  </a:lnTo>
                  <a:lnTo>
                    <a:pt x="316" y="47"/>
                  </a:lnTo>
                  <a:lnTo>
                    <a:pt x="318" y="49"/>
                  </a:lnTo>
                  <a:close/>
                  <a:moveTo>
                    <a:pt x="384" y="3"/>
                  </a:moveTo>
                  <a:lnTo>
                    <a:pt x="422" y="17"/>
                  </a:lnTo>
                  <a:lnTo>
                    <a:pt x="422" y="16"/>
                  </a:lnTo>
                  <a:lnTo>
                    <a:pt x="421" y="17"/>
                  </a:lnTo>
                  <a:lnTo>
                    <a:pt x="429" y="26"/>
                  </a:lnTo>
                  <a:lnTo>
                    <a:pt x="432" y="24"/>
                  </a:lnTo>
                  <a:lnTo>
                    <a:pt x="423" y="15"/>
                  </a:lnTo>
                  <a:lnTo>
                    <a:pt x="423" y="14"/>
                  </a:lnTo>
                  <a:lnTo>
                    <a:pt x="385" y="0"/>
                  </a:lnTo>
                  <a:lnTo>
                    <a:pt x="384" y="3"/>
                  </a:lnTo>
                  <a:close/>
                  <a:moveTo>
                    <a:pt x="450" y="50"/>
                  </a:moveTo>
                  <a:lnTo>
                    <a:pt x="459" y="60"/>
                  </a:lnTo>
                  <a:lnTo>
                    <a:pt x="460" y="58"/>
                  </a:lnTo>
                  <a:lnTo>
                    <a:pt x="459" y="59"/>
                  </a:lnTo>
                  <a:lnTo>
                    <a:pt x="478" y="94"/>
                  </a:lnTo>
                  <a:lnTo>
                    <a:pt x="481" y="92"/>
                  </a:lnTo>
                  <a:lnTo>
                    <a:pt x="462" y="57"/>
                  </a:lnTo>
                  <a:lnTo>
                    <a:pt x="462" y="57"/>
                  </a:lnTo>
                  <a:lnTo>
                    <a:pt x="453" y="47"/>
                  </a:lnTo>
                  <a:lnTo>
                    <a:pt x="450" y="50"/>
                  </a:lnTo>
                  <a:close/>
                  <a:moveTo>
                    <a:pt x="494" y="121"/>
                  </a:moveTo>
                  <a:lnTo>
                    <a:pt x="497" y="127"/>
                  </a:lnTo>
                  <a:lnTo>
                    <a:pt x="499" y="126"/>
                  </a:lnTo>
                  <a:lnTo>
                    <a:pt x="497" y="127"/>
                  </a:lnTo>
                  <a:lnTo>
                    <a:pt x="515" y="170"/>
                  </a:lnTo>
                  <a:lnTo>
                    <a:pt x="518" y="168"/>
                  </a:lnTo>
                  <a:lnTo>
                    <a:pt x="500" y="126"/>
                  </a:lnTo>
                  <a:lnTo>
                    <a:pt x="500" y="126"/>
                  </a:lnTo>
                  <a:lnTo>
                    <a:pt x="497" y="120"/>
                  </a:lnTo>
                  <a:lnTo>
                    <a:pt x="494" y="121"/>
                  </a:lnTo>
                  <a:close/>
                  <a:moveTo>
                    <a:pt x="528" y="199"/>
                  </a:moveTo>
                  <a:lnTo>
                    <a:pt x="535" y="217"/>
                  </a:lnTo>
                  <a:lnTo>
                    <a:pt x="546" y="248"/>
                  </a:lnTo>
                  <a:lnTo>
                    <a:pt x="550" y="247"/>
                  </a:lnTo>
                  <a:lnTo>
                    <a:pt x="538" y="216"/>
                  </a:lnTo>
                  <a:lnTo>
                    <a:pt x="531" y="197"/>
                  </a:lnTo>
                  <a:lnTo>
                    <a:pt x="528" y="199"/>
                  </a:lnTo>
                  <a:close/>
                  <a:moveTo>
                    <a:pt x="557" y="278"/>
                  </a:moveTo>
                  <a:lnTo>
                    <a:pt x="573" y="324"/>
                  </a:lnTo>
                  <a:lnTo>
                    <a:pt x="575" y="328"/>
                  </a:lnTo>
                  <a:lnTo>
                    <a:pt x="578" y="327"/>
                  </a:lnTo>
                  <a:lnTo>
                    <a:pt x="577" y="322"/>
                  </a:lnTo>
                  <a:lnTo>
                    <a:pt x="560" y="277"/>
                  </a:lnTo>
                  <a:lnTo>
                    <a:pt x="557" y="278"/>
                  </a:lnTo>
                  <a:close/>
                  <a:moveTo>
                    <a:pt x="584" y="358"/>
                  </a:moveTo>
                  <a:lnTo>
                    <a:pt x="601" y="408"/>
                  </a:lnTo>
                  <a:lnTo>
                    <a:pt x="604" y="407"/>
                  </a:lnTo>
                  <a:lnTo>
                    <a:pt x="588" y="357"/>
                  </a:lnTo>
                  <a:lnTo>
                    <a:pt x="584" y="358"/>
                  </a:lnTo>
                  <a:close/>
                  <a:moveTo>
                    <a:pt x="610" y="438"/>
                  </a:moveTo>
                  <a:lnTo>
                    <a:pt x="611" y="441"/>
                  </a:lnTo>
                  <a:lnTo>
                    <a:pt x="626" y="489"/>
                  </a:lnTo>
                  <a:lnTo>
                    <a:pt x="630" y="488"/>
                  </a:lnTo>
                  <a:lnTo>
                    <a:pt x="615" y="440"/>
                  </a:lnTo>
                  <a:lnTo>
                    <a:pt x="614" y="437"/>
                  </a:lnTo>
                  <a:lnTo>
                    <a:pt x="610" y="438"/>
                  </a:lnTo>
                  <a:close/>
                  <a:moveTo>
                    <a:pt x="636" y="519"/>
                  </a:moveTo>
                  <a:lnTo>
                    <a:pt x="650" y="565"/>
                  </a:lnTo>
                  <a:lnTo>
                    <a:pt x="651" y="570"/>
                  </a:lnTo>
                  <a:lnTo>
                    <a:pt x="654" y="569"/>
                  </a:lnTo>
                  <a:lnTo>
                    <a:pt x="653" y="564"/>
                  </a:lnTo>
                  <a:lnTo>
                    <a:pt x="639" y="518"/>
                  </a:lnTo>
                  <a:lnTo>
                    <a:pt x="636" y="519"/>
                  </a:lnTo>
                  <a:close/>
                  <a:moveTo>
                    <a:pt x="660" y="600"/>
                  </a:moveTo>
                  <a:lnTo>
                    <a:pt x="676" y="651"/>
                  </a:lnTo>
                  <a:lnTo>
                    <a:pt x="679" y="650"/>
                  </a:lnTo>
                  <a:lnTo>
                    <a:pt x="664" y="599"/>
                  </a:lnTo>
                  <a:lnTo>
                    <a:pt x="660" y="600"/>
                  </a:lnTo>
                  <a:close/>
                  <a:moveTo>
                    <a:pt x="685" y="681"/>
                  </a:moveTo>
                  <a:lnTo>
                    <a:pt x="688" y="689"/>
                  </a:lnTo>
                  <a:lnTo>
                    <a:pt x="701" y="732"/>
                  </a:lnTo>
                  <a:lnTo>
                    <a:pt x="705" y="730"/>
                  </a:lnTo>
                  <a:lnTo>
                    <a:pt x="691" y="688"/>
                  </a:lnTo>
                  <a:lnTo>
                    <a:pt x="689" y="680"/>
                  </a:lnTo>
                  <a:lnTo>
                    <a:pt x="685" y="681"/>
                  </a:lnTo>
                  <a:close/>
                  <a:moveTo>
                    <a:pt x="711" y="762"/>
                  </a:moveTo>
                  <a:lnTo>
                    <a:pt x="726" y="809"/>
                  </a:lnTo>
                  <a:lnTo>
                    <a:pt x="727" y="812"/>
                  </a:lnTo>
                  <a:lnTo>
                    <a:pt x="730" y="811"/>
                  </a:lnTo>
                  <a:lnTo>
                    <a:pt x="729" y="808"/>
                  </a:lnTo>
                  <a:lnTo>
                    <a:pt x="714" y="761"/>
                  </a:lnTo>
                  <a:lnTo>
                    <a:pt x="711" y="762"/>
                  </a:lnTo>
                  <a:close/>
                  <a:moveTo>
                    <a:pt x="737" y="842"/>
                  </a:moveTo>
                  <a:lnTo>
                    <a:pt x="754" y="892"/>
                  </a:lnTo>
                  <a:lnTo>
                    <a:pt x="758" y="891"/>
                  </a:lnTo>
                  <a:lnTo>
                    <a:pt x="741" y="841"/>
                  </a:lnTo>
                  <a:lnTo>
                    <a:pt x="737" y="842"/>
                  </a:lnTo>
                  <a:close/>
                  <a:moveTo>
                    <a:pt x="765" y="922"/>
                  </a:moveTo>
                  <a:lnTo>
                    <a:pt x="783" y="972"/>
                  </a:lnTo>
                  <a:lnTo>
                    <a:pt x="787" y="970"/>
                  </a:lnTo>
                  <a:lnTo>
                    <a:pt x="768" y="921"/>
                  </a:lnTo>
                  <a:lnTo>
                    <a:pt x="765" y="922"/>
                  </a:lnTo>
                  <a:close/>
                  <a:moveTo>
                    <a:pt x="795" y="1001"/>
                  </a:moveTo>
                  <a:lnTo>
                    <a:pt x="803" y="1022"/>
                  </a:lnTo>
                  <a:lnTo>
                    <a:pt x="815" y="1050"/>
                  </a:lnTo>
                  <a:lnTo>
                    <a:pt x="818" y="1049"/>
                  </a:lnTo>
                  <a:lnTo>
                    <a:pt x="806" y="1021"/>
                  </a:lnTo>
                  <a:lnTo>
                    <a:pt x="798" y="1000"/>
                  </a:lnTo>
                  <a:lnTo>
                    <a:pt x="795" y="1001"/>
                  </a:lnTo>
                  <a:close/>
                  <a:moveTo>
                    <a:pt x="827" y="1079"/>
                  </a:moveTo>
                  <a:lnTo>
                    <a:pt x="841" y="1112"/>
                  </a:lnTo>
                  <a:lnTo>
                    <a:pt x="849" y="1128"/>
                  </a:lnTo>
                  <a:lnTo>
                    <a:pt x="852" y="1126"/>
                  </a:lnTo>
                  <a:lnTo>
                    <a:pt x="844" y="1110"/>
                  </a:lnTo>
                  <a:lnTo>
                    <a:pt x="830" y="1078"/>
                  </a:lnTo>
                  <a:lnTo>
                    <a:pt x="827" y="1079"/>
                  </a:lnTo>
                  <a:close/>
                  <a:moveTo>
                    <a:pt x="863" y="1156"/>
                  </a:moveTo>
                  <a:lnTo>
                    <a:pt x="879" y="1188"/>
                  </a:lnTo>
                  <a:lnTo>
                    <a:pt x="879" y="1188"/>
                  </a:lnTo>
                  <a:lnTo>
                    <a:pt x="888" y="1203"/>
                  </a:lnTo>
                  <a:lnTo>
                    <a:pt x="891" y="1201"/>
                  </a:lnTo>
                  <a:lnTo>
                    <a:pt x="882" y="1186"/>
                  </a:lnTo>
                  <a:lnTo>
                    <a:pt x="881" y="1187"/>
                  </a:lnTo>
                  <a:lnTo>
                    <a:pt x="882" y="1186"/>
                  </a:lnTo>
                  <a:lnTo>
                    <a:pt x="866" y="1154"/>
                  </a:lnTo>
                  <a:lnTo>
                    <a:pt x="863" y="1156"/>
                  </a:lnTo>
                  <a:close/>
                  <a:moveTo>
                    <a:pt x="904" y="1230"/>
                  </a:moveTo>
                  <a:lnTo>
                    <a:pt x="918" y="1252"/>
                  </a:lnTo>
                  <a:lnTo>
                    <a:pt x="918" y="1252"/>
                  </a:lnTo>
                  <a:lnTo>
                    <a:pt x="934" y="1274"/>
                  </a:lnTo>
                  <a:lnTo>
                    <a:pt x="937" y="1272"/>
                  </a:lnTo>
                  <a:lnTo>
                    <a:pt x="920" y="1250"/>
                  </a:lnTo>
                  <a:lnTo>
                    <a:pt x="919" y="1251"/>
                  </a:lnTo>
                  <a:lnTo>
                    <a:pt x="920" y="1250"/>
                  </a:lnTo>
                  <a:lnTo>
                    <a:pt x="907" y="1228"/>
                  </a:lnTo>
                  <a:lnTo>
                    <a:pt x="904" y="1230"/>
                  </a:lnTo>
                  <a:close/>
                  <a:moveTo>
                    <a:pt x="953" y="1299"/>
                  </a:moveTo>
                  <a:lnTo>
                    <a:pt x="956" y="1303"/>
                  </a:lnTo>
                  <a:lnTo>
                    <a:pt x="956" y="1303"/>
                  </a:lnTo>
                  <a:lnTo>
                    <a:pt x="988" y="1338"/>
                  </a:lnTo>
                  <a:lnTo>
                    <a:pt x="991" y="1336"/>
                  </a:lnTo>
                  <a:lnTo>
                    <a:pt x="958" y="1301"/>
                  </a:lnTo>
                  <a:lnTo>
                    <a:pt x="957" y="1302"/>
                  </a:lnTo>
                  <a:lnTo>
                    <a:pt x="958" y="1301"/>
                  </a:lnTo>
                  <a:lnTo>
                    <a:pt x="955" y="1297"/>
                  </a:lnTo>
                  <a:lnTo>
                    <a:pt x="953" y="1299"/>
                  </a:lnTo>
                  <a:close/>
                  <a:moveTo>
                    <a:pt x="1012" y="1360"/>
                  </a:moveTo>
                  <a:lnTo>
                    <a:pt x="1032" y="1376"/>
                  </a:lnTo>
                  <a:lnTo>
                    <a:pt x="1032" y="1376"/>
                  </a:lnTo>
                  <a:lnTo>
                    <a:pt x="1056" y="1391"/>
                  </a:lnTo>
                  <a:lnTo>
                    <a:pt x="1057" y="1388"/>
                  </a:lnTo>
                  <a:lnTo>
                    <a:pt x="1034" y="1373"/>
                  </a:lnTo>
                  <a:lnTo>
                    <a:pt x="1033" y="1375"/>
                  </a:lnTo>
                  <a:lnTo>
                    <a:pt x="1035" y="1373"/>
                  </a:lnTo>
                  <a:lnTo>
                    <a:pt x="1015" y="1357"/>
                  </a:lnTo>
                  <a:lnTo>
                    <a:pt x="1012" y="1360"/>
                  </a:lnTo>
                  <a:close/>
                  <a:moveTo>
                    <a:pt x="1083" y="1406"/>
                  </a:moveTo>
                  <a:lnTo>
                    <a:pt x="1109" y="1418"/>
                  </a:lnTo>
                  <a:lnTo>
                    <a:pt x="1109" y="1418"/>
                  </a:lnTo>
                  <a:lnTo>
                    <a:pt x="1132" y="1426"/>
                  </a:lnTo>
                  <a:lnTo>
                    <a:pt x="1133" y="1422"/>
                  </a:lnTo>
                  <a:lnTo>
                    <a:pt x="1110" y="1414"/>
                  </a:lnTo>
                  <a:lnTo>
                    <a:pt x="1110" y="1416"/>
                  </a:lnTo>
                  <a:lnTo>
                    <a:pt x="1111" y="1415"/>
                  </a:lnTo>
                  <a:lnTo>
                    <a:pt x="1085" y="1403"/>
                  </a:lnTo>
                  <a:lnTo>
                    <a:pt x="1083" y="1406"/>
                  </a:lnTo>
                  <a:close/>
                  <a:moveTo>
                    <a:pt x="1163" y="1434"/>
                  </a:moveTo>
                  <a:lnTo>
                    <a:pt x="1186" y="1440"/>
                  </a:lnTo>
                  <a:lnTo>
                    <a:pt x="1215" y="1444"/>
                  </a:lnTo>
                  <a:lnTo>
                    <a:pt x="1216" y="1441"/>
                  </a:lnTo>
                  <a:lnTo>
                    <a:pt x="1187" y="1436"/>
                  </a:lnTo>
                  <a:lnTo>
                    <a:pt x="1164" y="1431"/>
                  </a:lnTo>
                  <a:lnTo>
                    <a:pt x="1163" y="1434"/>
                  </a:lnTo>
                  <a:close/>
                  <a:moveTo>
                    <a:pt x="1247" y="1448"/>
                  </a:moveTo>
                  <a:lnTo>
                    <a:pt x="1263" y="1450"/>
                  </a:lnTo>
                  <a:lnTo>
                    <a:pt x="1299" y="1453"/>
                  </a:lnTo>
                  <a:lnTo>
                    <a:pt x="1300" y="1449"/>
                  </a:lnTo>
                  <a:lnTo>
                    <a:pt x="1263" y="1447"/>
                  </a:lnTo>
                  <a:lnTo>
                    <a:pt x="1247" y="1445"/>
                  </a:lnTo>
                  <a:lnTo>
                    <a:pt x="1247" y="1448"/>
                  </a:lnTo>
                  <a:close/>
                  <a:moveTo>
                    <a:pt x="1331" y="1454"/>
                  </a:moveTo>
                  <a:lnTo>
                    <a:pt x="1339" y="1454"/>
                  </a:lnTo>
                  <a:lnTo>
                    <a:pt x="1377" y="1456"/>
                  </a:lnTo>
                  <a:lnTo>
                    <a:pt x="1384" y="1456"/>
                  </a:lnTo>
                  <a:lnTo>
                    <a:pt x="1384" y="1452"/>
                  </a:lnTo>
                  <a:lnTo>
                    <a:pt x="1377" y="1452"/>
                  </a:lnTo>
                  <a:lnTo>
                    <a:pt x="1339" y="1451"/>
                  </a:lnTo>
                  <a:lnTo>
                    <a:pt x="1331" y="1451"/>
                  </a:lnTo>
                  <a:lnTo>
                    <a:pt x="1331" y="1454"/>
                  </a:lnTo>
                  <a:close/>
                  <a:moveTo>
                    <a:pt x="1416" y="1456"/>
                  </a:moveTo>
                  <a:lnTo>
                    <a:pt x="1454" y="1457"/>
                  </a:lnTo>
                  <a:lnTo>
                    <a:pt x="1468" y="1457"/>
                  </a:lnTo>
                  <a:lnTo>
                    <a:pt x="1468" y="1453"/>
                  </a:lnTo>
                  <a:lnTo>
                    <a:pt x="1454" y="1453"/>
                  </a:lnTo>
                  <a:lnTo>
                    <a:pt x="1416" y="1453"/>
                  </a:lnTo>
                  <a:lnTo>
                    <a:pt x="1416" y="1456"/>
                  </a:lnTo>
                  <a:close/>
                  <a:moveTo>
                    <a:pt x="1500" y="1457"/>
                  </a:moveTo>
                  <a:lnTo>
                    <a:pt x="1530" y="1457"/>
                  </a:lnTo>
                  <a:lnTo>
                    <a:pt x="1553" y="1457"/>
                  </a:lnTo>
                  <a:lnTo>
                    <a:pt x="1553" y="1454"/>
                  </a:lnTo>
                  <a:lnTo>
                    <a:pt x="1530" y="1454"/>
                  </a:lnTo>
                  <a:lnTo>
                    <a:pt x="1500" y="1453"/>
                  </a:lnTo>
                  <a:lnTo>
                    <a:pt x="1500" y="1457"/>
                  </a:lnTo>
                  <a:close/>
                  <a:moveTo>
                    <a:pt x="1584" y="1457"/>
                  </a:moveTo>
                  <a:lnTo>
                    <a:pt x="1607" y="1457"/>
                  </a:lnTo>
                  <a:lnTo>
                    <a:pt x="1637" y="1457"/>
                  </a:lnTo>
                  <a:lnTo>
                    <a:pt x="1637" y="1454"/>
                  </a:lnTo>
                  <a:lnTo>
                    <a:pt x="1607" y="1454"/>
                  </a:lnTo>
                  <a:lnTo>
                    <a:pt x="1584" y="1454"/>
                  </a:lnTo>
                  <a:lnTo>
                    <a:pt x="1584" y="1457"/>
                  </a:lnTo>
                  <a:close/>
                  <a:moveTo>
                    <a:pt x="1669" y="1457"/>
                  </a:moveTo>
                  <a:lnTo>
                    <a:pt x="1683" y="1457"/>
                  </a:lnTo>
                  <a:lnTo>
                    <a:pt x="1721" y="1457"/>
                  </a:lnTo>
                  <a:lnTo>
                    <a:pt x="1722" y="1457"/>
                  </a:lnTo>
                  <a:lnTo>
                    <a:pt x="1722" y="1454"/>
                  </a:lnTo>
                  <a:lnTo>
                    <a:pt x="1721" y="1454"/>
                  </a:lnTo>
                  <a:lnTo>
                    <a:pt x="1683" y="1454"/>
                  </a:lnTo>
                  <a:lnTo>
                    <a:pt x="1669" y="1454"/>
                  </a:lnTo>
                  <a:lnTo>
                    <a:pt x="1669" y="1457"/>
                  </a:lnTo>
                  <a:close/>
                  <a:moveTo>
                    <a:pt x="1753" y="1457"/>
                  </a:moveTo>
                  <a:lnTo>
                    <a:pt x="1759" y="1457"/>
                  </a:lnTo>
                  <a:lnTo>
                    <a:pt x="1798" y="1457"/>
                  </a:lnTo>
                  <a:lnTo>
                    <a:pt x="1806" y="1457"/>
                  </a:lnTo>
                  <a:lnTo>
                    <a:pt x="1806" y="1454"/>
                  </a:lnTo>
                  <a:lnTo>
                    <a:pt x="1798" y="1454"/>
                  </a:lnTo>
                  <a:lnTo>
                    <a:pt x="1759" y="1454"/>
                  </a:lnTo>
                  <a:lnTo>
                    <a:pt x="1753" y="1454"/>
                  </a:lnTo>
                  <a:lnTo>
                    <a:pt x="1753" y="1457"/>
                  </a:lnTo>
                  <a:close/>
                  <a:moveTo>
                    <a:pt x="1838" y="1457"/>
                  </a:moveTo>
                  <a:lnTo>
                    <a:pt x="1874" y="1457"/>
                  </a:lnTo>
                  <a:lnTo>
                    <a:pt x="1891" y="1457"/>
                  </a:lnTo>
                  <a:lnTo>
                    <a:pt x="1891" y="1454"/>
                  </a:lnTo>
                  <a:lnTo>
                    <a:pt x="1874" y="1454"/>
                  </a:lnTo>
                  <a:lnTo>
                    <a:pt x="1838" y="1454"/>
                  </a:lnTo>
                  <a:lnTo>
                    <a:pt x="1838" y="1457"/>
                  </a:lnTo>
                  <a:close/>
                  <a:moveTo>
                    <a:pt x="1923" y="1457"/>
                  </a:moveTo>
                  <a:lnTo>
                    <a:pt x="1951" y="1457"/>
                  </a:lnTo>
                  <a:lnTo>
                    <a:pt x="1975" y="1457"/>
                  </a:lnTo>
                  <a:lnTo>
                    <a:pt x="1975" y="1454"/>
                  </a:lnTo>
                  <a:lnTo>
                    <a:pt x="1951" y="1454"/>
                  </a:lnTo>
                  <a:lnTo>
                    <a:pt x="1923" y="1454"/>
                  </a:lnTo>
                  <a:lnTo>
                    <a:pt x="1923" y="1457"/>
                  </a:lnTo>
                  <a:close/>
                  <a:moveTo>
                    <a:pt x="2007" y="1457"/>
                  </a:moveTo>
                  <a:lnTo>
                    <a:pt x="2027" y="1457"/>
                  </a:lnTo>
                  <a:lnTo>
                    <a:pt x="2060" y="1457"/>
                  </a:lnTo>
                  <a:lnTo>
                    <a:pt x="2060" y="1454"/>
                  </a:lnTo>
                  <a:lnTo>
                    <a:pt x="2027" y="1454"/>
                  </a:lnTo>
                  <a:lnTo>
                    <a:pt x="2007" y="1454"/>
                  </a:lnTo>
                  <a:lnTo>
                    <a:pt x="2007" y="1457"/>
                  </a:lnTo>
                  <a:close/>
                  <a:moveTo>
                    <a:pt x="2092" y="1457"/>
                  </a:moveTo>
                  <a:lnTo>
                    <a:pt x="2103" y="1457"/>
                  </a:lnTo>
                  <a:lnTo>
                    <a:pt x="2142" y="1457"/>
                  </a:lnTo>
                  <a:lnTo>
                    <a:pt x="2144" y="1457"/>
                  </a:lnTo>
                  <a:lnTo>
                    <a:pt x="2144" y="1454"/>
                  </a:lnTo>
                  <a:lnTo>
                    <a:pt x="2142" y="1454"/>
                  </a:lnTo>
                  <a:lnTo>
                    <a:pt x="2103" y="1454"/>
                  </a:lnTo>
                  <a:lnTo>
                    <a:pt x="2092" y="1454"/>
                  </a:lnTo>
                  <a:lnTo>
                    <a:pt x="2092" y="1457"/>
                  </a:lnTo>
                  <a:close/>
                  <a:moveTo>
                    <a:pt x="2176" y="1457"/>
                  </a:moveTo>
                  <a:lnTo>
                    <a:pt x="2180" y="1457"/>
                  </a:lnTo>
                  <a:lnTo>
                    <a:pt x="2218" y="1457"/>
                  </a:lnTo>
                  <a:lnTo>
                    <a:pt x="2229" y="1457"/>
                  </a:lnTo>
                  <a:lnTo>
                    <a:pt x="2229" y="1454"/>
                  </a:lnTo>
                  <a:lnTo>
                    <a:pt x="2218" y="1454"/>
                  </a:lnTo>
                  <a:lnTo>
                    <a:pt x="2180" y="1454"/>
                  </a:lnTo>
                  <a:lnTo>
                    <a:pt x="2176" y="1454"/>
                  </a:lnTo>
                  <a:lnTo>
                    <a:pt x="2176" y="1457"/>
                  </a:lnTo>
                  <a:close/>
                  <a:moveTo>
                    <a:pt x="2261" y="1457"/>
                  </a:moveTo>
                  <a:lnTo>
                    <a:pt x="2294" y="1457"/>
                  </a:lnTo>
                  <a:lnTo>
                    <a:pt x="2294" y="1454"/>
                  </a:lnTo>
                  <a:lnTo>
                    <a:pt x="2261" y="1454"/>
                  </a:lnTo>
                  <a:lnTo>
                    <a:pt x="2261" y="1457"/>
                  </a:lnTo>
                  <a:close/>
                  <a:moveTo>
                    <a:pt x="4" y="921"/>
                  </a:moveTo>
                  <a:lnTo>
                    <a:pt x="20" y="871"/>
                  </a:lnTo>
                  <a:lnTo>
                    <a:pt x="17" y="870"/>
                  </a:lnTo>
                  <a:lnTo>
                    <a:pt x="0" y="920"/>
                  </a:lnTo>
                  <a:lnTo>
                    <a:pt x="4" y="92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041" name="Freeform 192">
              <a:extLst>
                <a:ext uri="{FF2B5EF4-FFF2-40B4-BE49-F238E27FC236}">
                  <a16:creationId xmlns:a16="http://schemas.microsoft.com/office/drawing/2014/main" id="{7189C646-65E2-4B3E-968A-71E72EA8CF70}"/>
                </a:ext>
              </a:extLst>
            </p:cNvPr>
            <p:cNvSpPr>
              <a:spLocks/>
            </p:cNvSpPr>
            <p:nvPr/>
          </p:nvSpPr>
          <p:spPr bwMode="auto">
            <a:xfrm>
              <a:off x="3275" y="1459"/>
              <a:ext cx="2292" cy="1524"/>
            </a:xfrm>
            <a:custGeom>
              <a:avLst/>
              <a:gdLst>
                <a:gd name="T0" fmla="*/ 0 w 2292"/>
                <a:gd name="T1" fmla="*/ 1410 h 1524"/>
                <a:gd name="T2" fmla="*/ 38 w 2292"/>
                <a:gd name="T3" fmla="*/ 1354 h 1524"/>
                <a:gd name="T4" fmla="*/ 76 w 2292"/>
                <a:gd name="T5" fmla="*/ 1294 h 1524"/>
                <a:gd name="T6" fmla="*/ 115 w 2292"/>
                <a:gd name="T7" fmla="*/ 1231 h 1524"/>
                <a:gd name="T8" fmla="*/ 152 w 2292"/>
                <a:gd name="T9" fmla="*/ 1168 h 1524"/>
                <a:gd name="T10" fmla="*/ 191 w 2292"/>
                <a:gd name="T11" fmla="*/ 1109 h 1524"/>
                <a:gd name="T12" fmla="*/ 229 w 2292"/>
                <a:gd name="T13" fmla="*/ 1053 h 1524"/>
                <a:gd name="T14" fmla="*/ 267 w 2292"/>
                <a:gd name="T15" fmla="*/ 1006 h 1524"/>
                <a:gd name="T16" fmla="*/ 305 w 2292"/>
                <a:gd name="T17" fmla="*/ 967 h 1524"/>
                <a:gd name="T18" fmla="*/ 344 w 2292"/>
                <a:gd name="T19" fmla="*/ 940 h 1524"/>
                <a:gd name="T20" fmla="*/ 382 w 2292"/>
                <a:gd name="T21" fmla="*/ 924 h 1524"/>
                <a:gd name="T22" fmla="*/ 420 w 2292"/>
                <a:gd name="T23" fmla="*/ 918 h 1524"/>
                <a:gd name="T24" fmla="*/ 458 w 2292"/>
                <a:gd name="T25" fmla="*/ 922 h 1524"/>
                <a:gd name="T26" fmla="*/ 497 w 2292"/>
                <a:gd name="T27" fmla="*/ 932 h 1524"/>
                <a:gd name="T28" fmla="*/ 535 w 2292"/>
                <a:gd name="T29" fmla="*/ 945 h 1524"/>
                <a:gd name="T30" fmla="*/ 573 w 2292"/>
                <a:gd name="T31" fmla="*/ 958 h 1524"/>
                <a:gd name="T32" fmla="*/ 611 w 2292"/>
                <a:gd name="T33" fmla="*/ 965 h 1524"/>
                <a:gd name="T34" fmla="*/ 649 w 2292"/>
                <a:gd name="T35" fmla="*/ 963 h 1524"/>
                <a:gd name="T36" fmla="*/ 688 w 2292"/>
                <a:gd name="T37" fmla="*/ 949 h 1524"/>
                <a:gd name="T38" fmla="*/ 726 w 2292"/>
                <a:gd name="T39" fmla="*/ 919 h 1524"/>
                <a:gd name="T40" fmla="*/ 764 w 2292"/>
                <a:gd name="T41" fmla="*/ 872 h 1524"/>
                <a:gd name="T42" fmla="*/ 802 w 2292"/>
                <a:gd name="T43" fmla="*/ 809 h 1524"/>
                <a:gd name="T44" fmla="*/ 841 w 2292"/>
                <a:gd name="T45" fmla="*/ 731 h 1524"/>
                <a:gd name="T46" fmla="*/ 879 w 2292"/>
                <a:gd name="T47" fmla="*/ 641 h 1524"/>
                <a:gd name="T48" fmla="*/ 917 w 2292"/>
                <a:gd name="T49" fmla="*/ 543 h 1524"/>
                <a:gd name="T50" fmla="*/ 955 w 2292"/>
                <a:gd name="T51" fmla="*/ 442 h 1524"/>
                <a:gd name="T52" fmla="*/ 993 w 2292"/>
                <a:gd name="T53" fmla="*/ 343 h 1524"/>
                <a:gd name="T54" fmla="*/ 1031 w 2292"/>
                <a:gd name="T55" fmla="*/ 251 h 1524"/>
                <a:gd name="T56" fmla="*/ 1070 w 2292"/>
                <a:gd name="T57" fmla="*/ 171 h 1524"/>
                <a:gd name="T58" fmla="*/ 1108 w 2292"/>
                <a:gd name="T59" fmla="*/ 106 h 1524"/>
                <a:gd name="T60" fmla="*/ 1146 w 2292"/>
                <a:gd name="T61" fmla="*/ 57 h 1524"/>
                <a:gd name="T62" fmla="*/ 1184 w 2292"/>
                <a:gd name="T63" fmla="*/ 24 h 1524"/>
                <a:gd name="T64" fmla="*/ 1223 w 2292"/>
                <a:gd name="T65" fmla="*/ 6 h 1524"/>
                <a:gd name="T66" fmla="*/ 1261 w 2292"/>
                <a:gd name="T67" fmla="*/ 0 h 1524"/>
                <a:gd name="T68" fmla="*/ 1299 w 2292"/>
                <a:gd name="T69" fmla="*/ 2 h 1524"/>
                <a:gd name="T70" fmla="*/ 1337 w 2292"/>
                <a:gd name="T71" fmla="*/ 9 h 1524"/>
                <a:gd name="T72" fmla="*/ 1375 w 2292"/>
                <a:gd name="T73" fmla="*/ 15 h 1524"/>
                <a:gd name="T74" fmla="*/ 1414 w 2292"/>
                <a:gd name="T75" fmla="*/ 19 h 1524"/>
                <a:gd name="T76" fmla="*/ 1452 w 2292"/>
                <a:gd name="T77" fmla="*/ 19 h 1524"/>
                <a:gd name="T78" fmla="*/ 1490 w 2292"/>
                <a:gd name="T79" fmla="*/ 16 h 1524"/>
                <a:gd name="T80" fmla="*/ 1528 w 2292"/>
                <a:gd name="T81" fmla="*/ 10 h 1524"/>
                <a:gd name="T82" fmla="*/ 1567 w 2292"/>
                <a:gd name="T83" fmla="*/ 5 h 1524"/>
                <a:gd name="T84" fmla="*/ 1605 w 2292"/>
                <a:gd name="T85" fmla="*/ 4 h 1524"/>
                <a:gd name="T86" fmla="*/ 1643 w 2292"/>
                <a:gd name="T87" fmla="*/ 12 h 1524"/>
                <a:gd name="T88" fmla="*/ 1681 w 2292"/>
                <a:gd name="T89" fmla="*/ 33 h 1524"/>
                <a:gd name="T90" fmla="*/ 1719 w 2292"/>
                <a:gd name="T91" fmla="*/ 70 h 1524"/>
                <a:gd name="T92" fmla="*/ 1757 w 2292"/>
                <a:gd name="T93" fmla="*/ 125 h 1524"/>
                <a:gd name="T94" fmla="*/ 1796 w 2292"/>
                <a:gd name="T95" fmla="*/ 199 h 1524"/>
                <a:gd name="T96" fmla="*/ 1834 w 2292"/>
                <a:gd name="T97" fmla="*/ 292 h 1524"/>
                <a:gd name="T98" fmla="*/ 1872 w 2292"/>
                <a:gd name="T99" fmla="*/ 399 h 1524"/>
                <a:gd name="T100" fmla="*/ 1910 w 2292"/>
                <a:gd name="T101" fmla="*/ 518 h 1524"/>
                <a:gd name="T102" fmla="*/ 1949 w 2292"/>
                <a:gd name="T103" fmla="*/ 645 h 1524"/>
                <a:gd name="T104" fmla="*/ 1987 w 2292"/>
                <a:gd name="T105" fmla="*/ 775 h 1524"/>
                <a:gd name="T106" fmla="*/ 2025 w 2292"/>
                <a:gd name="T107" fmla="*/ 903 h 1524"/>
                <a:gd name="T108" fmla="*/ 2063 w 2292"/>
                <a:gd name="T109" fmla="*/ 1026 h 1524"/>
                <a:gd name="T110" fmla="*/ 2101 w 2292"/>
                <a:gd name="T111" fmla="*/ 1140 h 1524"/>
                <a:gd name="T112" fmla="*/ 2140 w 2292"/>
                <a:gd name="T113" fmla="*/ 1242 h 1524"/>
                <a:gd name="T114" fmla="*/ 2178 w 2292"/>
                <a:gd name="T115" fmla="*/ 1332 h 1524"/>
                <a:gd name="T116" fmla="*/ 2216 w 2292"/>
                <a:gd name="T117" fmla="*/ 1409 h 1524"/>
                <a:gd name="T118" fmla="*/ 2254 w 2292"/>
                <a:gd name="T119" fmla="*/ 1473 h 1524"/>
                <a:gd name="T120" fmla="*/ 2292 w 2292"/>
                <a:gd name="T121" fmla="*/ 1524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2" h="1524">
                  <a:moveTo>
                    <a:pt x="0" y="1410"/>
                  </a:moveTo>
                  <a:lnTo>
                    <a:pt x="38" y="1354"/>
                  </a:lnTo>
                  <a:lnTo>
                    <a:pt x="76" y="1294"/>
                  </a:lnTo>
                  <a:lnTo>
                    <a:pt x="115" y="1231"/>
                  </a:lnTo>
                  <a:lnTo>
                    <a:pt x="152" y="1168"/>
                  </a:lnTo>
                  <a:lnTo>
                    <a:pt x="191" y="1109"/>
                  </a:lnTo>
                  <a:lnTo>
                    <a:pt x="229" y="1053"/>
                  </a:lnTo>
                  <a:lnTo>
                    <a:pt x="267" y="1006"/>
                  </a:lnTo>
                  <a:lnTo>
                    <a:pt x="305" y="967"/>
                  </a:lnTo>
                  <a:lnTo>
                    <a:pt x="344" y="940"/>
                  </a:lnTo>
                  <a:lnTo>
                    <a:pt x="382" y="924"/>
                  </a:lnTo>
                  <a:lnTo>
                    <a:pt x="420" y="918"/>
                  </a:lnTo>
                  <a:lnTo>
                    <a:pt x="458" y="922"/>
                  </a:lnTo>
                  <a:lnTo>
                    <a:pt x="497" y="932"/>
                  </a:lnTo>
                  <a:lnTo>
                    <a:pt x="535" y="945"/>
                  </a:lnTo>
                  <a:lnTo>
                    <a:pt x="573" y="958"/>
                  </a:lnTo>
                  <a:lnTo>
                    <a:pt x="611" y="965"/>
                  </a:lnTo>
                  <a:lnTo>
                    <a:pt x="649" y="963"/>
                  </a:lnTo>
                  <a:lnTo>
                    <a:pt x="688" y="949"/>
                  </a:lnTo>
                  <a:lnTo>
                    <a:pt x="726" y="919"/>
                  </a:lnTo>
                  <a:lnTo>
                    <a:pt x="764" y="872"/>
                  </a:lnTo>
                  <a:lnTo>
                    <a:pt x="802" y="809"/>
                  </a:lnTo>
                  <a:lnTo>
                    <a:pt x="841" y="731"/>
                  </a:lnTo>
                  <a:lnTo>
                    <a:pt x="879" y="641"/>
                  </a:lnTo>
                  <a:lnTo>
                    <a:pt x="917" y="543"/>
                  </a:lnTo>
                  <a:lnTo>
                    <a:pt x="955" y="442"/>
                  </a:lnTo>
                  <a:lnTo>
                    <a:pt x="993" y="343"/>
                  </a:lnTo>
                  <a:lnTo>
                    <a:pt x="1031" y="251"/>
                  </a:lnTo>
                  <a:lnTo>
                    <a:pt x="1070" y="171"/>
                  </a:lnTo>
                  <a:lnTo>
                    <a:pt x="1108" y="106"/>
                  </a:lnTo>
                  <a:lnTo>
                    <a:pt x="1146" y="57"/>
                  </a:lnTo>
                  <a:lnTo>
                    <a:pt x="1184" y="24"/>
                  </a:lnTo>
                  <a:lnTo>
                    <a:pt x="1223" y="6"/>
                  </a:lnTo>
                  <a:lnTo>
                    <a:pt x="1261" y="0"/>
                  </a:lnTo>
                  <a:lnTo>
                    <a:pt x="1299" y="2"/>
                  </a:lnTo>
                  <a:lnTo>
                    <a:pt x="1337" y="9"/>
                  </a:lnTo>
                  <a:lnTo>
                    <a:pt x="1375" y="15"/>
                  </a:lnTo>
                  <a:lnTo>
                    <a:pt x="1414" y="19"/>
                  </a:lnTo>
                  <a:lnTo>
                    <a:pt x="1452" y="19"/>
                  </a:lnTo>
                  <a:lnTo>
                    <a:pt x="1490" y="16"/>
                  </a:lnTo>
                  <a:lnTo>
                    <a:pt x="1528" y="10"/>
                  </a:lnTo>
                  <a:lnTo>
                    <a:pt x="1567" y="5"/>
                  </a:lnTo>
                  <a:lnTo>
                    <a:pt x="1605" y="4"/>
                  </a:lnTo>
                  <a:lnTo>
                    <a:pt x="1643" y="12"/>
                  </a:lnTo>
                  <a:lnTo>
                    <a:pt x="1681" y="33"/>
                  </a:lnTo>
                  <a:lnTo>
                    <a:pt x="1719" y="70"/>
                  </a:lnTo>
                  <a:lnTo>
                    <a:pt x="1757" y="125"/>
                  </a:lnTo>
                  <a:lnTo>
                    <a:pt x="1796" y="199"/>
                  </a:lnTo>
                  <a:lnTo>
                    <a:pt x="1834" y="292"/>
                  </a:lnTo>
                  <a:lnTo>
                    <a:pt x="1872" y="399"/>
                  </a:lnTo>
                  <a:lnTo>
                    <a:pt x="1910" y="518"/>
                  </a:lnTo>
                  <a:lnTo>
                    <a:pt x="1949" y="645"/>
                  </a:lnTo>
                  <a:lnTo>
                    <a:pt x="1987" y="775"/>
                  </a:lnTo>
                  <a:lnTo>
                    <a:pt x="2025" y="903"/>
                  </a:lnTo>
                  <a:lnTo>
                    <a:pt x="2063" y="1026"/>
                  </a:lnTo>
                  <a:lnTo>
                    <a:pt x="2101" y="1140"/>
                  </a:lnTo>
                  <a:lnTo>
                    <a:pt x="2140" y="1242"/>
                  </a:lnTo>
                  <a:lnTo>
                    <a:pt x="2178" y="1332"/>
                  </a:lnTo>
                  <a:lnTo>
                    <a:pt x="2216" y="1409"/>
                  </a:lnTo>
                  <a:lnTo>
                    <a:pt x="2254" y="1473"/>
                  </a:lnTo>
                  <a:lnTo>
                    <a:pt x="2292" y="1524"/>
                  </a:lnTo>
                </a:path>
              </a:pathLst>
            </a:custGeom>
            <a:noFill/>
            <a:ln w="6350"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51047" name="Freeform: Shape 251046">
            <a:extLst>
              <a:ext uri="{FF2B5EF4-FFF2-40B4-BE49-F238E27FC236}">
                <a16:creationId xmlns:a16="http://schemas.microsoft.com/office/drawing/2014/main" id="{ACD45977-F814-4C84-BECD-94FCF6C395CA}"/>
              </a:ext>
            </a:extLst>
          </p:cNvPr>
          <p:cNvSpPr/>
          <p:nvPr/>
        </p:nvSpPr>
        <p:spPr>
          <a:xfrm>
            <a:off x="796766" y="3190515"/>
            <a:ext cx="2318389" cy="1346268"/>
          </a:xfrm>
          <a:custGeom>
            <a:avLst/>
            <a:gdLst>
              <a:gd name="connsiteX0" fmla="*/ 0 w 1387099"/>
              <a:gd name="connsiteY0" fmla="*/ 0 h 999641"/>
              <a:gd name="connsiteX1" fmla="*/ 1387099 w 1387099"/>
              <a:gd name="connsiteY1" fmla="*/ 0 h 999641"/>
              <a:gd name="connsiteX2" fmla="*/ 1387099 w 1387099"/>
              <a:gd name="connsiteY2" fmla="*/ 999641 h 999641"/>
            </a:gdLst>
            <a:ahLst/>
            <a:cxnLst>
              <a:cxn ang="0">
                <a:pos x="connsiteX0" y="connsiteY0"/>
              </a:cxn>
              <a:cxn ang="0">
                <a:pos x="connsiteX1" y="connsiteY1"/>
              </a:cxn>
              <a:cxn ang="0">
                <a:pos x="connsiteX2" y="connsiteY2"/>
              </a:cxn>
            </a:cxnLst>
            <a:rect l="l" t="t" r="r" b="b"/>
            <a:pathLst>
              <a:path w="1387099" h="999641">
                <a:moveTo>
                  <a:pt x="0" y="0"/>
                </a:moveTo>
                <a:lnTo>
                  <a:pt x="1387099" y="0"/>
                </a:lnTo>
                <a:lnTo>
                  <a:pt x="1387099" y="999641"/>
                </a:lnTo>
              </a:path>
            </a:pathLst>
          </a:custGeom>
          <a:noFill/>
          <a:ln w="349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48" name="TextBox 251047">
            <a:extLst>
              <a:ext uri="{FF2B5EF4-FFF2-40B4-BE49-F238E27FC236}">
                <a16:creationId xmlns:a16="http://schemas.microsoft.com/office/drawing/2014/main" id="{82E02D6C-9437-4C65-88BC-E2630F4F3BB7}"/>
              </a:ext>
            </a:extLst>
          </p:cNvPr>
          <p:cNvSpPr txBox="1"/>
          <p:nvPr/>
        </p:nvSpPr>
        <p:spPr>
          <a:xfrm>
            <a:off x="2607864" y="5206610"/>
            <a:ext cx="968535" cy="400110"/>
          </a:xfrm>
          <a:prstGeom prst="rect">
            <a:avLst/>
          </a:prstGeom>
          <a:noFill/>
        </p:spPr>
        <p:txBody>
          <a:bodyPr wrap="none" rtlCol="0">
            <a:spAutoFit/>
          </a:bodyPr>
          <a:lstStyle/>
          <a:p>
            <a:pPr algn="l"/>
            <a:r>
              <a:rPr lang="en-US" sz="2000" dirty="0"/>
              <a:t>0.8326</a:t>
            </a:r>
          </a:p>
        </p:txBody>
      </p:sp>
      <p:cxnSp>
        <p:nvCxnSpPr>
          <p:cNvPr id="251050" name="Straight Arrow Connector 251049">
            <a:extLst>
              <a:ext uri="{FF2B5EF4-FFF2-40B4-BE49-F238E27FC236}">
                <a16:creationId xmlns:a16="http://schemas.microsoft.com/office/drawing/2014/main" id="{0C32E631-B74B-4E58-980A-0A29292E6124}"/>
              </a:ext>
            </a:extLst>
          </p:cNvPr>
          <p:cNvCxnSpPr>
            <a:stCxn id="251048" idx="0"/>
          </p:cNvCxnSpPr>
          <p:nvPr/>
        </p:nvCxnSpPr>
        <p:spPr>
          <a:xfrm flipV="1">
            <a:off x="3092132" y="4536783"/>
            <a:ext cx="23023" cy="669827"/>
          </a:xfrm>
          <a:prstGeom prst="straightConnector1">
            <a:avLst/>
          </a:prstGeom>
          <a:ln w="2857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51051" name="TextBox 251050">
            <a:extLst>
              <a:ext uri="{FF2B5EF4-FFF2-40B4-BE49-F238E27FC236}">
                <a16:creationId xmlns:a16="http://schemas.microsoft.com/office/drawing/2014/main" id="{CC0420CE-04F1-42C4-BF74-A020F1EF2C38}"/>
              </a:ext>
            </a:extLst>
          </p:cNvPr>
          <p:cNvSpPr txBox="1"/>
          <p:nvPr/>
        </p:nvSpPr>
        <p:spPr>
          <a:xfrm>
            <a:off x="4001105" y="5387822"/>
            <a:ext cx="3728906" cy="400110"/>
          </a:xfrm>
          <a:prstGeom prst="rect">
            <a:avLst/>
          </a:prstGeom>
          <a:noFill/>
        </p:spPr>
        <p:txBody>
          <a:bodyPr wrap="none" rtlCol="0">
            <a:spAutoFit/>
          </a:bodyPr>
          <a:lstStyle/>
          <a:p>
            <a:pPr algn="l"/>
            <a:r>
              <a:rPr lang="en-US" sz="2000" dirty="0">
                <a:solidFill>
                  <a:srgbClr val="0000CC"/>
                </a:solidFill>
              </a:rPr>
              <a:t>RBF = 0.5 at distance = 0.8326</a:t>
            </a:r>
          </a:p>
        </p:txBody>
      </p:sp>
    </p:spTree>
    <p:extLst>
      <p:ext uri="{BB962C8B-B14F-4D97-AF65-F5344CB8AC3E}">
        <p14:creationId xmlns:p14="http://schemas.microsoft.com/office/powerpoint/2010/main" val="22341882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367E47A0-BA3C-4C0F-B4DD-B18E08A82E86}"/>
                  </a:ext>
                </a:extLst>
              </p:cNvPr>
              <p:cNvSpPr>
                <a:spLocks noGrp="1"/>
              </p:cNvSpPr>
              <p:nvPr>
                <p:ph type="body" sz="quarter" idx="10"/>
              </p:nvPr>
            </p:nvSpPr>
            <p:spPr/>
            <p:txBody>
              <a:bodyPr/>
              <a:lstStyle/>
              <a:p>
                <a:r>
                  <a:rPr lang="en-US" dirty="0"/>
                  <a:t>Radial basis function (RBF) model</a:t>
                </a:r>
              </a:p>
              <a:p>
                <a:pPr lvl="1"/>
                <a:r>
                  <a:rPr lang="en-US" dirty="0"/>
                  <a:t>Linear combination of radial basis functions</a:t>
                </a:r>
              </a:p>
              <a:p>
                <a:pPr lvl="1"/>
                <a:endParaRPr lang="en-US" dirty="0"/>
              </a:p>
              <a:p>
                <a:pPr lvl="1"/>
                <a:endParaRPr lang="en-US" dirty="0"/>
              </a:p>
              <a:p>
                <a:pPr lvl="1"/>
                <a:r>
                  <a:rPr lang="en-US" dirty="0"/>
                  <a:t>Model parameters: coefficient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r>
                  <a:rPr lang="en-US" dirty="0"/>
                  <a:t>, center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a:t>, spread parameter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a14:m>
                <a:endParaRPr lang="en-US" dirty="0"/>
              </a:p>
              <a:p>
                <a:pPr lvl="1"/>
                <a:r>
                  <a:rPr lang="en-US" dirty="0"/>
                  <a:t>When the centers and spread parameters are fixed, </a:t>
                </a:r>
                <a:r>
                  <a:rPr lang="en-US" dirty="0">
                    <a:solidFill>
                      <a:srgbClr val="0000CC"/>
                    </a:solidFill>
                  </a:rPr>
                  <a:t>linear regression </a:t>
                </a:r>
                <a:r>
                  <a:rPr lang="en-US" dirty="0"/>
                  <a:t>can be used to determine unknown coefficients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𝑖</m:t>
                        </m:r>
                      </m:sub>
                    </m:sSub>
                  </m:oMath>
                </a14:m>
                <a:endParaRPr lang="en-US" dirty="0"/>
              </a:p>
            </p:txBody>
          </p:sp>
        </mc:Choice>
        <mc:Fallback xmlns="">
          <p:sp>
            <p:nvSpPr>
              <p:cNvPr id="2" name="Text Placeholder 1">
                <a:extLst>
                  <a:ext uri="{FF2B5EF4-FFF2-40B4-BE49-F238E27FC236}">
                    <a16:creationId xmlns:a16="http://schemas.microsoft.com/office/drawing/2014/main" id="{367E47A0-BA3C-4C0F-B4DD-B18E08A82E86}"/>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r="-357"/>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BBAC628-128C-4974-A4CA-AFD53881D114}"/>
              </a:ext>
            </a:extLst>
          </p:cNvPr>
          <p:cNvSpPr>
            <a:spLocks noGrp="1"/>
          </p:cNvSpPr>
          <p:nvPr>
            <p:ph type="title"/>
          </p:nvPr>
        </p:nvSpPr>
        <p:spPr/>
        <p:txBody>
          <a:bodyPr>
            <a:normAutofit fontScale="90000"/>
          </a:bodyPr>
          <a:lstStyle/>
          <a:p>
            <a:r>
              <a:rPr lang="en-US" dirty="0"/>
              <a:t>Approximation Using Radial Basis Functions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E9A7EB1-6B22-1E42-41EC-0A886E05188A}"/>
                  </a:ext>
                </a:extLst>
              </p:cNvPr>
              <p:cNvSpPr txBox="1"/>
              <p:nvPr/>
            </p:nvSpPr>
            <p:spPr>
              <a:xfrm>
                <a:off x="2399441" y="1743349"/>
                <a:ext cx="2421817" cy="957826"/>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𝑦</m:t>
                          </m:r>
                        </m:e>
                      </m:acc>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0">
                          <a:latin typeface="Cambria Math" panose="02040503050406030204" pitchFamily="18" charset="0"/>
                        </a:rPr>
                        <m:t>=</m:t>
                      </m:r>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𝑁</m:t>
                              </m:r>
                            </m:e>
                            <m:sub>
                              <m:r>
                                <m:rPr>
                                  <m:sty m:val="p"/>
                                </m:rPr>
                                <a:rPr lang="en-US" sz="2000" b="0" i="1">
                                  <a:latin typeface="Cambria Math" panose="02040503050406030204" pitchFamily="18" charset="0"/>
                                </a:rPr>
                                <m:t>RBF</m:t>
                              </m:r>
                            </m:sub>
                          </m:sSub>
                        </m:sup>
                        <m:e>
                          <m:sSub>
                            <m:sSubPr>
                              <m:ctrlPr>
                                <a:rPr lang="en-US" sz="2000" b="0" i="1">
                                  <a:latin typeface="Cambria Math" panose="02040503050406030204" pitchFamily="18" charset="0"/>
                                </a:rPr>
                              </m:ctrlPr>
                            </m:sSubPr>
                            <m:e>
                              <m:r>
                                <a:rPr lang="en-US" sz="2000" b="0" i="1">
                                  <a:latin typeface="Cambria Math" panose="02040503050406030204" pitchFamily="18" charset="0"/>
                                </a:rPr>
                                <m:t>𝑏</m:t>
                              </m:r>
                            </m:e>
                            <m:sub>
                              <m:r>
                                <a:rPr lang="en-US" sz="2000" b="0" i="1">
                                  <a:latin typeface="Cambria Math" panose="02040503050406030204" pitchFamily="18" charset="0"/>
                                </a:rPr>
                                <m:t>𝑖</m:t>
                              </m:r>
                            </m:sub>
                          </m:sSub>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r>
                                <a:rPr lang="en-US" sz="2000" b="0" i="1">
                                  <a:latin typeface="Cambria Math" panose="02040503050406030204" pitchFamily="18" charset="0"/>
                                </a:rPr>
                                <m:t>𝑖</m:t>
                              </m:r>
                            </m:sub>
                          </m:sSub>
                          <m:d>
                            <m:dPr>
                              <m:ctrlPr>
                                <a:rPr lang="en-US" sz="2000" b="0" i="1">
                                  <a:latin typeface="Cambria Math" panose="02040503050406030204" pitchFamily="18" charset="0"/>
                                </a:rPr>
                              </m:ctrlPr>
                            </m:dPr>
                            <m:e>
                              <m:r>
                                <a:rPr lang="en-US" sz="2000" b="0" i="1">
                                  <a:latin typeface="Cambria Math" panose="02040503050406030204" pitchFamily="18" charset="0"/>
                                </a:rPr>
                                <m:t>𝑥</m:t>
                              </m:r>
                            </m:e>
                          </m:d>
                        </m:e>
                      </m:nary>
                    </m:oMath>
                  </m:oMathPara>
                </a14:m>
                <a:endParaRPr lang="en-US" sz="2000" dirty="0"/>
              </a:p>
            </p:txBody>
          </p:sp>
        </mc:Choice>
        <mc:Fallback xmlns="">
          <p:sp>
            <p:nvSpPr>
              <p:cNvPr id="6" name="TextBox 5">
                <a:extLst>
                  <a:ext uri="{FF2B5EF4-FFF2-40B4-BE49-F238E27FC236}">
                    <a16:creationId xmlns:a16="http://schemas.microsoft.com/office/drawing/2014/main" id="{6E9A7EB1-6B22-1E42-41EC-0A886E05188A}"/>
                  </a:ext>
                </a:extLst>
              </p:cNvPr>
              <p:cNvSpPr txBox="1">
                <a:spLocks noRot="1" noChangeAspect="1" noMove="1" noResize="1" noEditPoints="1" noAdjustHandles="1" noChangeArrowheads="1" noChangeShapeType="1" noTextEdit="1"/>
              </p:cNvSpPr>
              <p:nvPr/>
            </p:nvSpPr>
            <p:spPr>
              <a:xfrm>
                <a:off x="2399441" y="1743349"/>
                <a:ext cx="2421817" cy="957826"/>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259872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39D2EB-6664-4C96-9551-949CDD6EA4A2}"/>
              </a:ext>
            </a:extLst>
          </p:cNvPr>
          <p:cNvSpPr>
            <a:spLocks noGrp="1"/>
          </p:cNvSpPr>
          <p:nvPr>
            <p:ph type="body" sz="quarter" idx="10"/>
          </p:nvPr>
        </p:nvSpPr>
        <p:spPr/>
        <p:txBody>
          <a:bodyPr/>
          <a:lstStyle/>
          <a:p>
            <a:r>
              <a:rPr lang="en-US" dirty="0"/>
              <a:t>NN model with input, hidden, and output layer</a:t>
            </a:r>
          </a:p>
          <a:p>
            <a:pPr lvl="1"/>
            <a:r>
              <a:rPr lang="en-US" dirty="0"/>
              <a:t>Hidden nodes have RBF as a transfer function</a:t>
            </a:r>
          </a:p>
          <a:p>
            <a:pPr lvl="1"/>
            <a:r>
              <a:rPr lang="en-US" dirty="0"/>
              <a:t>Use the weight as a center point and bias as a spread</a:t>
            </a:r>
          </a:p>
        </p:txBody>
      </p:sp>
      <p:sp>
        <p:nvSpPr>
          <p:cNvPr id="3" name="Title 2">
            <a:extLst>
              <a:ext uri="{FF2B5EF4-FFF2-40B4-BE49-F238E27FC236}">
                <a16:creationId xmlns:a16="http://schemas.microsoft.com/office/drawing/2014/main" id="{A3E3FC3A-0CFB-453F-A803-74B3BE0EC7CC}"/>
              </a:ext>
            </a:extLst>
          </p:cNvPr>
          <p:cNvSpPr>
            <a:spLocks noGrp="1"/>
          </p:cNvSpPr>
          <p:nvPr>
            <p:ph type="title"/>
          </p:nvPr>
        </p:nvSpPr>
        <p:spPr/>
        <p:txBody>
          <a:bodyPr>
            <a:normAutofit fontScale="90000"/>
          </a:bodyPr>
          <a:lstStyle/>
          <a:p>
            <a:r>
              <a:rPr lang="en-US" dirty="0"/>
              <a:t>Radial Basis Neural Network (RBNN) Model</a:t>
            </a:r>
          </a:p>
        </p:txBody>
      </p:sp>
      <p:pic>
        <p:nvPicPr>
          <p:cNvPr id="258050" name="Picture 2" descr="Image for post">
            <a:extLst>
              <a:ext uri="{FF2B5EF4-FFF2-40B4-BE49-F238E27FC236}">
                <a16:creationId xmlns:a16="http://schemas.microsoft.com/office/drawing/2014/main" id="{841C42BB-5E7F-479B-B61B-CB99F26CCF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507933"/>
            <a:ext cx="4762500" cy="39909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018B582-BE1B-DB96-CB70-AAC82EA0483A}"/>
                  </a:ext>
                </a:extLst>
              </p:cNvPr>
              <p:cNvSpPr txBox="1"/>
              <p:nvPr/>
            </p:nvSpPr>
            <p:spPr>
              <a:xfrm>
                <a:off x="6629786" y="4299838"/>
                <a:ext cx="2514214" cy="407163"/>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𝜙</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𝜀</m:t>
                      </m:r>
                      <m:r>
                        <a:rPr lang="en-US" b="0" i="1" smtClean="0">
                          <a:latin typeface="Cambria Math" panose="02040503050406030204" pitchFamily="18" charset="0"/>
                        </a:rPr>
                        <m:t>) </m:t>
                      </m:r>
                      <m:r>
                        <a:rPr lang="en-US" i="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𝜀</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𝑥</m:t>
                                  </m:r>
                                  <m:r>
                                    <a:rPr lang="en-US" i="0">
                                      <a:latin typeface="Cambria Math" panose="02040503050406030204" pitchFamily="18" charset="0"/>
                                    </a:rPr>
                                    <m:t>−</m:t>
                                  </m:r>
                                  <m:r>
                                    <a:rPr lang="en-US" i="1">
                                      <a:latin typeface="Cambria Math" panose="02040503050406030204" pitchFamily="18" charset="0"/>
                                    </a:rPr>
                                    <m:t>𝑤</m:t>
                                  </m:r>
                                </m:e>
                              </m:d>
                            </m:e>
                            <m:sup>
                              <m:r>
                                <a:rPr lang="en-US" i="0">
                                  <a:latin typeface="Cambria Math" panose="02040503050406030204" pitchFamily="18" charset="0"/>
                                </a:rPr>
                                <m:t>2</m:t>
                              </m:r>
                            </m:sup>
                          </m:sSup>
                        </m:sup>
                      </m:sSup>
                    </m:oMath>
                  </m:oMathPara>
                </a14:m>
                <a:endParaRPr lang="en-US" dirty="0"/>
              </a:p>
            </p:txBody>
          </p:sp>
        </mc:Choice>
        <mc:Fallback xmlns="">
          <p:sp>
            <p:nvSpPr>
              <p:cNvPr id="4" name="TextBox 3">
                <a:extLst>
                  <a:ext uri="{FF2B5EF4-FFF2-40B4-BE49-F238E27FC236}">
                    <a16:creationId xmlns:a16="http://schemas.microsoft.com/office/drawing/2014/main" id="{3018B582-BE1B-DB96-CB70-AAC82EA0483A}"/>
                  </a:ext>
                </a:extLst>
              </p:cNvPr>
              <p:cNvSpPr txBox="1">
                <a:spLocks noRot="1" noChangeAspect="1" noMove="1" noResize="1" noEditPoints="1" noAdjustHandles="1" noChangeArrowheads="1" noChangeShapeType="1" noTextEdit="1"/>
              </p:cNvSpPr>
              <p:nvPr/>
            </p:nvSpPr>
            <p:spPr>
              <a:xfrm>
                <a:off x="6629786" y="4299838"/>
                <a:ext cx="2514214" cy="407163"/>
              </a:xfrm>
              <a:prstGeom prst="rect">
                <a:avLst/>
              </a:prstGeom>
              <a:blipFill>
                <a:blip r:embed="rId3"/>
                <a:stretch>
                  <a:fillRect b="-11940"/>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2487545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9EA3F646-8DA7-4843-BE62-A5EFD2AA0677}"/>
                  </a:ext>
                </a:extLst>
              </p:cNvPr>
              <p:cNvSpPr>
                <a:spLocks noGrp="1"/>
              </p:cNvSpPr>
              <p:nvPr>
                <p:ph type="body" sz="quarter" idx="10"/>
              </p:nvPr>
            </p:nvSpPr>
            <p:spPr/>
            <p:txBody>
              <a:bodyPr/>
              <a:lstStyle/>
              <a:p>
                <a:r>
                  <a:rPr lang="en-US" dirty="0"/>
                  <a:t>Exact design (</a:t>
                </a:r>
                <a:r>
                  <a:rPr lang="en-US" dirty="0" err="1"/>
                  <a:t>newrbe</a:t>
                </a:r>
                <a:r>
                  <a:rPr lang="en-US" dirty="0"/>
                  <a:t>)</a:t>
                </a:r>
              </a:p>
              <a:p>
                <a:pPr lvl="1"/>
                <a:r>
                  <a:rPr lang="en-US" dirty="0"/>
                  <a:t>produce a network with zero error on training vectors (interpolation)</a:t>
                </a:r>
              </a:p>
              <a:p>
                <a:pPr lvl="1"/>
                <a:r>
                  <a:rPr lang="en-US" dirty="0">
                    <a:latin typeface="Courier New" panose="02070309020205020404" pitchFamily="49" charset="0"/>
                    <a:cs typeface="Courier New" panose="02070309020205020404" pitchFamily="49" charset="0"/>
                  </a:rPr>
                  <a:t>net = </a:t>
                </a:r>
                <a:r>
                  <a:rPr lang="en-US" dirty="0" err="1">
                    <a:latin typeface="Courier New" panose="02070309020205020404" pitchFamily="49" charset="0"/>
                    <a:cs typeface="Courier New" panose="02070309020205020404" pitchFamily="49" charset="0"/>
                  </a:rPr>
                  <a:t>newrbe</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x,y,spread</a:t>
                </a:r>
                <a:r>
                  <a:rPr lang="en-US" dirty="0">
                    <a:latin typeface="Courier New" panose="02070309020205020404" pitchFamily="49" charset="0"/>
                    <a:cs typeface="Courier New" panose="02070309020205020404" pitchFamily="49" charset="0"/>
                  </a:rPr>
                  <a:t>)</a:t>
                </a:r>
              </a:p>
              <a:p>
                <a:pPr lvl="1"/>
                <a:r>
                  <a:rPr lang="en-US" dirty="0"/>
                  <a:t>Generate same number of hidden nodes with the input samples with the weights being the location of input samples</a:t>
                </a:r>
              </a:p>
              <a:p>
                <a:pPr lvl="1"/>
                <a:r>
                  <a:rPr lang="en-US" dirty="0"/>
                  <a:t>User provides bias (spread): </a:t>
                </a:r>
                <a14:m>
                  <m:oMath xmlns:m="http://schemas.openxmlformats.org/officeDocument/2006/math">
                    <m:r>
                      <a:rPr lang="en-US" b="0" i="1" smtClean="0">
                        <a:latin typeface="Cambria Math" panose="02040503050406030204" pitchFamily="18" charset="0"/>
                      </a:rPr>
                      <m:t>𝜖</m:t>
                    </m:r>
                    <m:r>
                      <a:rPr lang="en-US" b="0" i="1" smtClean="0">
                        <a:latin typeface="Cambria Math" panose="02040503050406030204" pitchFamily="18" charset="0"/>
                      </a:rPr>
                      <m:t>=0.8326/</m:t>
                    </m:r>
                    <m:r>
                      <m:rPr>
                        <m:sty m:val="p"/>
                      </m:rPr>
                      <a:rPr lang="en-US" b="0" i="0" smtClean="0">
                        <a:latin typeface="Cambria Math" panose="02040503050406030204" pitchFamily="18" charset="0"/>
                      </a:rPr>
                      <m:t>spread</m:t>
                    </m:r>
                  </m:oMath>
                </a14:m>
                <a:endParaRPr lang="en-US" dirty="0"/>
              </a:p>
              <a:p>
                <a:pPr lvl="1"/>
                <a:r>
                  <a:rPr lang="en-US" dirty="0"/>
                  <a:t>Determine output weights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r>
                      <a:rPr lang="en-US" b="0" i="1" smtClean="0">
                        <a:latin typeface="Cambria Math" panose="02040503050406030204" pitchFamily="18" charset="0"/>
                      </a:rPr>
                      <m:t>)</m:t>
                    </m:r>
                  </m:oMath>
                </a14:m>
                <a:r>
                  <a:rPr lang="en-US" dirty="0"/>
                  <a:t> and output bias (1) using </a:t>
                </a:r>
                <a:r>
                  <a:rPr lang="en-US" dirty="0">
                    <a:solidFill>
                      <a:srgbClr val="0000CC"/>
                    </a:solidFill>
                  </a:rPr>
                  <a:t>linear regression</a:t>
                </a:r>
              </a:p>
              <a:p>
                <a:pPr lvl="1"/>
                <a:endParaRPr lang="en-US" dirty="0"/>
              </a:p>
            </p:txBody>
          </p:sp>
        </mc:Choice>
        <mc:Fallback xmlns="">
          <p:sp>
            <p:nvSpPr>
              <p:cNvPr id="2" name="Text Placeholder 1">
                <a:extLst>
                  <a:ext uri="{FF2B5EF4-FFF2-40B4-BE49-F238E27FC236}">
                    <a16:creationId xmlns:a16="http://schemas.microsoft.com/office/drawing/2014/main" id="{9EA3F646-8DA7-4843-BE62-A5EFD2AA0677}"/>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7D60DC0-3D1A-47F0-9FF9-C126BED1F37E}"/>
              </a:ext>
            </a:extLst>
          </p:cNvPr>
          <p:cNvSpPr>
            <a:spLocks noGrp="1"/>
          </p:cNvSpPr>
          <p:nvPr>
            <p:ph type="title"/>
          </p:nvPr>
        </p:nvSpPr>
        <p:spPr/>
        <p:txBody>
          <a:bodyPr>
            <a:normAutofit fontScale="90000"/>
          </a:bodyPr>
          <a:lstStyle/>
          <a:p>
            <a:r>
              <a:rPr lang="en-US" dirty="0"/>
              <a:t>Matlab Radial Basis Neural Network </a:t>
            </a:r>
            <a:r>
              <a:rPr lang="en-US" dirty="0" err="1"/>
              <a:t>newrbe</a:t>
            </a: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B3C310-6537-2AEE-9EFD-E1D7041985C4}"/>
                  </a:ext>
                </a:extLst>
              </p:cNvPr>
              <p:cNvSpPr txBox="1"/>
              <p:nvPr/>
            </p:nvSpPr>
            <p:spPr>
              <a:xfrm>
                <a:off x="2591946" y="4210508"/>
                <a:ext cx="2648867" cy="957313"/>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rPr>
                          </m:ctrlPr>
                        </m:accPr>
                        <m:e>
                          <m:r>
                            <a:rPr lang="en-US" sz="2000" i="1">
                              <a:latin typeface="Cambria Math" panose="02040503050406030204" pitchFamily="18" charset="0"/>
                            </a:rPr>
                            <m:t>𝑦</m:t>
                          </m:r>
                        </m:e>
                      </m:acc>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𝑧</m:t>
                          </m:r>
                        </m:sub>
                      </m:sSub>
                      <m:r>
                        <a:rPr lang="en-US" sz="2000" i="0">
                          <a:latin typeface="Cambria Math" panose="02040503050406030204" pitchFamily="18" charset="0"/>
                        </a:rPr>
                        <m:t>+</m:t>
                      </m:r>
                      <m:nary>
                        <m:naryPr>
                          <m:chr m:val="∑"/>
                          <m:limLoc m:val="undOvr"/>
                          <m:grow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=1</m:t>
                          </m:r>
                        </m:sub>
                        <m:sup>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h𝑖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𝜙</m:t>
                              </m:r>
                            </m:e>
                            <m:sub>
                              <m:r>
                                <a:rPr lang="en-US" sz="2000" i="1">
                                  <a:latin typeface="Cambria Math" panose="02040503050406030204" pitchFamily="18" charset="0"/>
                                </a:rPr>
                                <m:t>𝑖</m:t>
                              </m:r>
                            </m:sub>
                          </m:sSub>
                          <m:d>
                            <m:dPr>
                              <m:ctrlPr>
                                <a:rPr lang="en-US" sz="2000" i="1">
                                  <a:latin typeface="Cambria Math" panose="02040503050406030204" pitchFamily="18" charset="0"/>
                                </a:rPr>
                              </m:ctrlPr>
                            </m:dPr>
                            <m:e>
                              <m:r>
                                <a:rPr lang="en-US" sz="2000" i="1">
                                  <a:latin typeface="Cambria Math" panose="02040503050406030204" pitchFamily="18" charset="0"/>
                                </a:rPr>
                                <m:t>𝑥</m:t>
                              </m:r>
                            </m:e>
                          </m:d>
                        </m:e>
                      </m:nary>
                    </m:oMath>
                  </m:oMathPara>
                </a14:m>
                <a:endParaRPr lang="en-US" sz="2000" dirty="0"/>
              </a:p>
            </p:txBody>
          </p:sp>
        </mc:Choice>
        <mc:Fallback xmlns="">
          <p:sp>
            <p:nvSpPr>
              <p:cNvPr id="6" name="TextBox 5">
                <a:extLst>
                  <a:ext uri="{FF2B5EF4-FFF2-40B4-BE49-F238E27FC236}">
                    <a16:creationId xmlns:a16="http://schemas.microsoft.com/office/drawing/2014/main" id="{C5B3C310-6537-2AEE-9EFD-E1D7041985C4}"/>
                  </a:ext>
                </a:extLst>
              </p:cNvPr>
              <p:cNvSpPr txBox="1">
                <a:spLocks noRot="1" noChangeAspect="1" noMove="1" noResize="1" noEditPoints="1" noAdjustHandles="1" noChangeArrowheads="1" noChangeShapeType="1" noTextEdit="1"/>
              </p:cNvSpPr>
              <p:nvPr/>
            </p:nvSpPr>
            <p:spPr>
              <a:xfrm>
                <a:off x="2591946" y="4210508"/>
                <a:ext cx="2648867" cy="957313"/>
              </a:xfrm>
              <a:prstGeom prst="rect">
                <a:avLst/>
              </a:prstGeom>
              <a:blipFill>
                <a:blip r:embed="rId4"/>
                <a:stretch>
                  <a:fillRect/>
                </a:stretch>
              </a:blipFill>
              <a:ln w="19050">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231450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B48DBDA-7E45-4233-981D-297332539DD9}"/>
                  </a:ext>
                </a:extLst>
              </p:cNvPr>
              <p:cNvSpPr>
                <a:spLocks noGrp="1"/>
              </p:cNvSpPr>
              <p:nvPr>
                <p:ph type="body" sz="quarter" idx="10"/>
              </p:nvPr>
            </p:nvSpPr>
            <p:spPr/>
            <p:txBody>
              <a:bodyPr/>
              <a:lstStyle/>
              <a:p>
                <a:r>
                  <a:rPr lang="en-US" dirty="0">
                    <a:solidFill>
                      <a:srgbClr val="FF0000"/>
                    </a:solidFill>
                  </a:rPr>
                  <a:t>Regression error </a:t>
                </a:r>
                <a:r>
                  <a:rPr lang="en-US" dirty="0"/>
                  <a:t>vector</a:t>
                </a:r>
              </a:p>
              <a:p>
                <a:pPr lvl="1"/>
                <a:r>
                  <a:rPr lang="en-US" dirty="0"/>
                  <a:t>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𝑦</m:t>
                        </m:r>
                      </m:sub>
                    </m:sSub>
                  </m:oMath>
                </a14:m>
                <a:r>
                  <a:rPr lang="en-US" dirty="0"/>
                  <a:t> samples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endParaRPr lang="en-US" dirty="0"/>
              </a:p>
              <a:p>
                <a:pPr lvl="1"/>
                <a:endParaRPr lang="en-US" dirty="0"/>
              </a:p>
              <a:p>
                <a:pPr lvl="1"/>
                <a:endParaRPr lang="en-US" dirty="0"/>
              </a:p>
              <a:p>
                <a:pPr lvl="1"/>
                <a:r>
                  <a:rPr lang="en-US" dirty="0"/>
                  <a:t>In matrix notation</a:t>
                </a:r>
              </a:p>
            </p:txBody>
          </p:sp>
        </mc:Choice>
        <mc:Fallback xmlns="">
          <p:sp>
            <p:nvSpPr>
              <p:cNvPr id="2" name="Text Placeholder 1">
                <a:extLst>
                  <a:ext uri="{FF2B5EF4-FFF2-40B4-BE49-F238E27FC236}">
                    <a16:creationId xmlns:a16="http://schemas.microsoft.com/office/drawing/2014/main" id="{FB48DBDA-7E45-4233-981D-297332539DD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7B11B253-8699-4545-9A02-9589E188E1B1}"/>
              </a:ext>
            </a:extLst>
          </p:cNvPr>
          <p:cNvSpPr/>
          <p:nvPr/>
        </p:nvSpPr>
        <p:spPr>
          <a:xfrm>
            <a:off x="543140" y="1882217"/>
            <a:ext cx="2756950" cy="565517"/>
          </a:xfrm>
          <a:prstGeom prst="roundRect">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8C3D40E-A819-4434-9534-690C61F424F6}"/>
              </a:ext>
            </a:extLst>
          </p:cNvPr>
          <p:cNvSpPr>
            <a:spLocks noGrp="1"/>
          </p:cNvSpPr>
          <p:nvPr>
            <p:ph type="title"/>
          </p:nvPr>
        </p:nvSpPr>
        <p:spPr/>
        <p:txBody>
          <a:bodyPr>
            <a:normAutofit fontScale="90000"/>
          </a:bodyPr>
          <a:lstStyle/>
          <a:p>
            <a:r>
              <a:rPr lang="en-US" dirty="0"/>
              <a:t>Regress for RBNN</a:t>
            </a:r>
          </a:p>
        </p:txBody>
      </p:sp>
      <p:grpSp>
        <p:nvGrpSpPr>
          <p:cNvPr id="14" name="Group 13">
            <a:extLst>
              <a:ext uri="{FF2B5EF4-FFF2-40B4-BE49-F238E27FC236}">
                <a16:creationId xmlns:a16="http://schemas.microsoft.com/office/drawing/2014/main" id="{D5CB4AA5-B0FE-4E12-A300-7E349BE216CE}"/>
              </a:ext>
            </a:extLst>
          </p:cNvPr>
          <p:cNvGrpSpPr/>
          <p:nvPr/>
        </p:nvGrpSpPr>
        <p:grpSpPr>
          <a:xfrm>
            <a:off x="2959347" y="5284709"/>
            <a:ext cx="5365046" cy="747921"/>
            <a:chOff x="2162174" y="5779721"/>
            <a:chExt cx="5365046" cy="747921"/>
          </a:xfrm>
        </p:grpSpPr>
        <p:sp>
          <p:nvSpPr>
            <p:cNvPr id="7" name="Right Brace 6">
              <a:extLst>
                <a:ext uri="{FF2B5EF4-FFF2-40B4-BE49-F238E27FC236}">
                  <a16:creationId xmlns:a16="http://schemas.microsoft.com/office/drawing/2014/main" id="{19B6C6F1-1C8B-419A-A8AD-1055D17DC169}"/>
                </a:ext>
              </a:extLst>
            </p:cNvPr>
            <p:cNvSpPr/>
            <p:nvPr/>
          </p:nvSpPr>
          <p:spPr>
            <a:xfrm rot="5400000">
              <a:off x="3965940" y="3975955"/>
              <a:ext cx="326293" cy="3933825"/>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1AD1D0E-1431-42A9-99C6-A55651D963E9}"/>
                    </a:ext>
                  </a:extLst>
                </p:cNvPr>
                <p:cNvSpPr txBox="1"/>
                <p:nvPr/>
              </p:nvSpPr>
              <p:spPr>
                <a:xfrm>
                  <a:off x="3958807" y="6103359"/>
                  <a:ext cx="3568413" cy="424283"/>
                </a:xfrm>
                <a:prstGeom prst="rect">
                  <a:avLst/>
                </a:prstGeom>
                <a:noFill/>
              </p:spPr>
              <p:txBody>
                <a:bodyPr wrap="none" rtlCol="0">
                  <a:spAutoFit/>
                </a:bodyPr>
                <a:lstStyle/>
                <a:p>
                  <a:pPr algn="l"/>
                  <a14:m>
                    <m:oMath xmlns:m="http://schemas.openxmlformats.org/officeDocument/2006/math">
                      <m:r>
                        <a:rPr lang="en-US" sz="2000" b="1" i="0" smtClean="0">
                          <a:latin typeface="Cambria Math" panose="02040503050406030204" pitchFamily="18" charset="0"/>
                        </a:rPr>
                        <m:t>𝐗</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𝑛</m:t>
                          </m:r>
                        </m:e>
                        <m:sub>
                          <m:r>
                            <a:rPr lang="en-US" sz="2000" b="0" i="1" smtClean="0">
                              <a:latin typeface="Cambria Math" panose="02040503050406030204" pitchFamily="18" charset="0"/>
                              <a:ea typeface="Cambria Math" panose="02040503050406030204" pitchFamily="18" charset="0"/>
                            </a:rPr>
                            <m:t>𝑦</m:t>
                          </m:r>
                        </m:sub>
                      </m:sSub>
                      <m:r>
                        <a:rPr lang="en-US" sz="2000" b="0" i="1" smtClean="0">
                          <a:latin typeface="Cambria Math" panose="02040503050406030204" pitchFamily="18" charset="0"/>
                          <a:ea typeface="Cambria Math" panose="02040503050406030204" pitchFamily="18" charset="0"/>
                        </a:rPr>
                        <m:t>+1)</m:t>
                      </m:r>
                    </m:oMath>
                  </a14:m>
                  <a:r>
                    <a:rPr lang="en-US" sz="2000" dirty="0"/>
                    <a:t> </a:t>
                  </a:r>
                  <a:r>
                    <a:rPr lang="en-US" sz="2000" dirty="0">
                      <a:solidFill>
                        <a:srgbClr val="FF0000"/>
                      </a:solidFill>
                    </a:rPr>
                    <a:t>design matrix</a:t>
                  </a:r>
                  <a:endParaRPr lang="en-US" sz="2000" b="1" dirty="0">
                    <a:solidFill>
                      <a:srgbClr val="FF0000"/>
                    </a:solidFill>
                  </a:endParaRPr>
                </a:p>
              </p:txBody>
            </p:sp>
          </mc:Choice>
          <mc:Fallback xmlns="">
            <p:sp>
              <p:nvSpPr>
                <p:cNvPr id="8" name="TextBox 7">
                  <a:extLst>
                    <a:ext uri="{FF2B5EF4-FFF2-40B4-BE49-F238E27FC236}">
                      <a16:creationId xmlns:a16="http://schemas.microsoft.com/office/drawing/2014/main" id="{E1AD1D0E-1431-42A9-99C6-A55651D963E9}"/>
                    </a:ext>
                  </a:extLst>
                </p:cNvPr>
                <p:cNvSpPr txBox="1">
                  <a:spLocks noRot="1" noChangeAspect="1" noMove="1" noResize="1" noEditPoints="1" noAdjustHandles="1" noChangeArrowheads="1" noChangeShapeType="1" noTextEdit="1"/>
                </p:cNvSpPr>
                <p:nvPr/>
              </p:nvSpPr>
              <p:spPr>
                <a:xfrm>
                  <a:off x="3958807" y="6103359"/>
                  <a:ext cx="3568413" cy="424283"/>
                </a:xfrm>
                <a:prstGeom prst="rect">
                  <a:avLst/>
                </a:prstGeom>
                <a:blipFill>
                  <a:blip r:embed="rId8"/>
                  <a:stretch>
                    <a:fillRect t="-7143" r="-1365" b="-18571"/>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D3738EF-CD76-487D-80FA-D77A504E3A8B}"/>
              </a:ext>
            </a:extLst>
          </p:cNvPr>
          <p:cNvGrpSpPr/>
          <p:nvPr/>
        </p:nvGrpSpPr>
        <p:grpSpPr>
          <a:xfrm>
            <a:off x="4130960" y="2435926"/>
            <a:ext cx="5151038" cy="1273908"/>
            <a:chOff x="3845169" y="2399323"/>
            <a:chExt cx="5151038" cy="1273908"/>
          </a:xfrm>
        </p:grpSpPr>
        <p:sp>
          <p:nvSpPr>
            <p:cNvPr id="5" name="TextBox 4">
              <a:extLst>
                <a:ext uri="{FF2B5EF4-FFF2-40B4-BE49-F238E27FC236}">
                  <a16:creationId xmlns:a16="http://schemas.microsoft.com/office/drawing/2014/main" id="{6CFE0793-A491-4383-BF17-9EE41D0D0F51}"/>
                </a:ext>
              </a:extLst>
            </p:cNvPr>
            <p:cNvSpPr txBox="1"/>
            <p:nvPr/>
          </p:nvSpPr>
          <p:spPr>
            <a:xfrm>
              <a:off x="6658708" y="2524362"/>
              <a:ext cx="2337499" cy="707886"/>
            </a:xfrm>
            <a:prstGeom prst="rect">
              <a:avLst/>
            </a:prstGeom>
            <a:noFill/>
          </p:spPr>
          <p:txBody>
            <a:bodyPr wrap="none" rtlCol="0">
              <a:spAutoFit/>
            </a:bodyPr>
            <a:lstStyle/>
            <a:p>
              <a:pPr algn="l"/>
              <a:r>
                <a:rPr lang="en-US" sz="2000" dirty="0"/>
                <a:t>Evaluation of basis</a:t>
              </a:r>
              <a:br>
                <a:rPr lang="en-US" sz="2000" dirty="0"/>
              </a:br>
              <a:r>
                <a:rPr lang="en-US" sz="2000" dirty="0"/>
                <a:t>at sample points</a:t>
              </a:r>
            </a:p>
          </p:txBody>
        </p:sp>
        <p:sp>
          <p:nvSpPr>
            <p:cNvPr id="10" name="Freeform: Shape 9">
              <a:extLst>
                <a:ext uri="{FF2B5EF4-FFF2-40B4-BE49-F238E27FC236}">
                  <a16:creationId xmlns:a16="http://schemas.microsoft.com/office/drawing/2014/main" id="{5CE8DD94-5AB0-45D3-B7E6-3E6596A5A5E3}"/>
                </a:ext>
              </a:extLst>
            </p:cNvPr>
            <p:cNvSpPr/>
            <p:nvPr/>
          </p:nvSpPr>
          <p:spPr>
            <a:xfrm>
              <a:off x="6056923" y="2399323"/>
              <a:ext cx="601785" cy="432654"/>
            </a:xfrm>
            <a:custGeom>
              <a:avLst/>
              <a:gdLst>
                <a:gd name="connsiteX0" fmla="*/ 0 w 601785"/>
                <a:gd name="connsiteY0" fmla="*/ 0 h 508000"/>
                <a:gd name="connsiteX1" fmla="*/ 0 w 601785"/>
                <a:gd name="connsiteY1" fmla="*/ 508000 h 508000"/>
                <a:gd name="connsiteX2" fmla="*/ 601785 w 601785"/>
                <a:gd name="connsiteY2" fmla="*/ 508000 h 508000"/>
              </a:gdLst>
              <a:ahLst/>
              <a:cxnLst>
                <a:cxn ang="0">
                  <a:pos x="connsiteX0" y="connsiteY0"/>
                </a:cxn>
                <a:cxn ang="0">
                  <a:pos x="connsiteX1" y="connsiteY1"/>
                </a:cxn>
                <a:cxn ang="0">
                  <a:pos x="connsiteX2" y="connsiteY2"/>
                </a:cxn>
              </a:cxnLst>
              <a:rect l="l" t="t" r="r" b="b"/>
              <a:pathLst>
                <a:path w="601785" h="508000">
                  <a:moveTo>
                    <a:pt x="0" y="0"/>
                  </a:moveTo>
                  <a:lnTo>
                    <a:pt x="0" y="508000"/>
                  </a:lnTo>
                  <a:lnTo>
                    <a:pt x="601785" y="508000"/>
                  </a:ln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57E25CE-E36C-4AAA-828D-E2E5522B5001}"/>
                </a:ext>
              </a:extLst>
            </p:cNvPr>
            <p:cNvSpPr/>
            <p:nvPr/>
          </p:nvSpPr>
          <p:spPr>
            <a:xfrm>
              <a:off x="3845169" y="3048000"/>
              <a:ext cx="2782277" cy="625231"/>
            </a:xfrm>
            <a:custGeom>
              <a:avLst/>
              <a:gdLst>
                <a:gd name="connsiteX0" fmla="*/ 0 w 2782277"/>
                <a:gd name="connsiteY0" fmla="*/ 625231 h 625231"/>
                <a:gd name="connsiteX1" fmla="*/ 0 w 2782277"/>
                <a:gd name="connsiteY1" fmla="*/ 0 h 625231"/>
                <a:gd name="connsiteX2" fmla="*/ 2782277 w 2782277"/>
                <a:gd name="connsiteY2" fmla="*/ 0 h 625231"/>
              </a:gdLst>
              <a:ahLst/>
              <a:cxnLst>
                <a:cxn ang="0">
                  <a:pos x="connsiteX0" y="connsiteY0"/>
                </a:cxn>
                <a:cxn ang="0">
                  <a:pos x="connsiteX1" y="connsiteY1"/>
                </a:cxn>
                <a:cxn ang="0">
                  <a:pos x="connsiteX2" y="connsiteY2"/>
                </a:cxn>
              </a:cxnLst>
              <a:rect l="l" t="t" r="r" b="b"/>
              <a:pathLst>
                <a:path w="2782277" h="625231">
                  <a:moveTo>
                    <a:pt x="0" y="625231"/>
                  </a:moveTo>
                  <a:lnTo>
                    <a:pt x="0" y="0"/>
                  </a:lnTo>
                  <a:lnTo>
                    <a:pt x="2782277" y="0"/>
                  </a:lnTo>
                </a:path>
              </a:pathLst>
            </a:custGeom>
            <a:noFill/>
            <a:ln w="34925">
              <a:solidFill>
                <a:srgbClr val="0000FF"/>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BE85FE-0967-2D5C-935E-361A828E0B8E}"/>
                  </a:ext>
                </a:extLst>
              </p:cNvPr>
              <p:cNvSpPr txBox="1"/>
              <p:nvPr/>
            </p:nvSpPr>
            <p:spPr>
              <a:xfrm>
                <a:off x="543140" y="1576050"/>
                <a:ext cx="7364324" cy="11301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𝐞</m:t>
                      </m:r>
                      <m:r>
                        <a:rPr lang="en-US" sz="2400" b="0" i="0">
                          <a:latin typeface="Cambria Math" panose="02040503050406030204" pitchFamily="18" charset="0"/>
                        </a:rPr>
                        <m:t>=</m:t>
                      </m:r>
                      <m:r>
                        <a:rPr lang="en-US" sz="2400" b="1" i="0">
                          <a:latin typeface="Cambria Math" panose="02040503050406030204" pitchFamily="18" charset="0"/>
                        </a:rPr>
                        <m:t>𝐲</m:t>
                      </m:r>
                      <m:r>
                        <a:rPr lang="en-US" sz="2400" b="0" i="0">
                          <a:latin typeface="Cambria Math" panose="02040503050406030204" pitchFamily="18" charset="0"/>
                        </a:rPr>
                        <m:t>−</m:t>
                      </m:r>
                      <m:r>
                        <a:rPr lang="en-US" sz="2400" b="1" i="0">
                          <a:latin typeface="Cambria Math" panose="02040503050406030204" pitchFamily="18" charset="0"/>
                        </a:rPr>
                        <m:t>𝐗</m:t>
                      </m:r>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1" i="0">
                              <a:latin typeface="Cambria Math" panose="02040503050406030204" pitchFamily="18" charset="0"/>
                            </a:rPr>
                            <m:t>𝐰</m:t>
                          </m:r>
                        </m:e>
                        <m:sub>
                          <m:r>
                            <a:rPr lang="en-US" sz="2400" b="0" i="1">
                              <a:latin typeface="Cambria Math" panose="02040503050406030204" pitchFamily="18" charset="0"/>
                            </a:rPr>
                            <m:t>h</m:t>
                          </m:r>
                        </m:sub>
                      </m:sSub>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1" i="0">
                              <a:latin typeface="Cambria Math" panose="02040503050406030204" pitchFamily="18" charset="0"/>
                            </a:rPr>
                            <m:t>𝐛</m:t>
                          </m:r>
                        </m:e>
                        <m:sub>
                          <m:r>
                            <a:rPr lang="en-US" sz="2400" b="0" i="1">
                              <a:latin typeface="Cambria Math" panose="02040503050406030204" pitchFamily="18" charset="0"/>
                            </a:rPr>
                            <m:t>𝑧</m:t>
                          </m:r>
                        </m:sub>
                      </m:sSub>
                      <m:r>
                        <a:rPr lang="en-US" sz="2400" b="0" i="1" smtClean="0">
                          <a:latin typeface="Cambria Math" panose="02040503050406030204" pitchFamily="18" charset="0"/>
                        </a:rPr>
                        <m:t>             </m:t>
                      </m:r>
                      <m:sSub>
                        <m:sSubPr>
                          <m:ctrlPr>
                            <a:rPr lang="en-US" sz="2400" b="0" i="1">
                              <a:latin typeface="Cambria Math" panose="02040503050406030204" pitchFamily="18" charset="0"/>
                            </a:rPr>
                          </m:ctrlPr>
                        </m:sSubPr>
                        <m:e>
                          <m:r>
                            <a:rPr lang="en-US" sz="2400" b="0" i="1">
                              <a:latin typeface="Cambria Math" panose="02040503050406030204" pitchFamily="18" charset="0"/>
                            </a:rPr>
                            <m:t>𝑒</m:t>
                          </m:r>
                        </m:e>
                        <m:sub>
                          <m:r>
                            <a:rPr lang="en-US" sz="2400" b="0" i="1">
                              <a:latin typeface="Cambria Math" panose="02040503050406030204" pitchFamily="18" charset="0"/>
                            </a:rPr>
                            <m:t>𝑗</m:t>
                          </m:r>
                        </m:sub>
                      </m:sSub>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𝑦</m:t>
                          </m:r>
                        </m:e>
                        <m:sub>
                          <m:r>
                            <a:rPr lang="en-US" sz="2400" b="0" i="1">
                              <a:latin typeface="Cambria Math" panose="02040503050406030204" pitchFamily="18" charset="0"/>
                            </a:rPr>
                            <m:t>𝑗</m:t>
                          </m:r>
                        </m:sub>
                      </m:sSub>
                      <m:r>
                        <a:rPr lang="en-US" sz="2400" b="0" i="0">
                          <a:latin typeface="Cambria Math" panose="02040503050406030204" pitchFamily="18" charset="0"/>
                        </a:rPr>
                        <m:t>−</m:t>
                      </m:r>
                      <m:nary>
                        <m:naryPr>
                          <m:chr m:val="∑"/>
                          <m:limLoc m:val="undOvr"/>
                          <m:grow m:val="on"/>
                          <m:ctrlPr>
                            <a:rPr lang="en-US" sz="2400" b="0" i="1">
                              <a:latin typeface="Cambria Math" panose="02040503050406030204" pitchFamily="18" charset="0"/>
                            </a:rPr>
                          </m:ctrlPr>
                        </m:naryPr>
                        <m:sub>
                          <m:r>
                            <a:rPr lang="en-US" sz="2400" b="0" i="1">
                              <a:latin typeface="Cambria Math" panose="02040503050406030204" pitchFamily="18" charset="0"/>
                            </a:rPr>
                            <m:t>𝑖</m:t>
                          </m:r>
                          <m:r>
                            <a:rPr lang="en-US" sz="2400" b="0" i="0">
                              <a:latin typeface="Cambria Math" panose="02040503050406030204" pitchFamily="18" charset="0"/>
                            </a:rPr>
                            <m:t>=1</m:t>
                          </m:r>
                        </m:sub>
                        <m:sup>
                          <m:sSub>
                            <m:sSubPr>
                              <m:ctrlPr>
                                <a:rPr lang="en-US" sz="2400" b="0" i="1">
                                  <a:latin typeface="Cambria Math" panose="02040503050406030204" pitchFamily="18" charset="0"/>
                                </a:rPr>
                              </m:ctrlPr>
                            </m:sSubPr>
                            <m:e>
                              <m:r>
                                <a:rPr lang="en-US" sz="2400" b="0" i="1">
                                  <a:latin typeface="Cambria Math" panose="02040503050406030204" pitchFamily="18" charset="0"/>
                                </a:rPr>
                                <m:t>𝑛</m:t>
                              </m:r>
                            </m:e>
                            <m:sub>
                              <m:r>
                                <a:rPr lang="en-US" sz="2400" b="0" i="1">
                                  <a:latin typeface="Cambria Math" panose="02040503050406030204" pitchFamily="18" charset="0"/>
                                </a:rPr>
                                <m:t>𝑦</m:t>
                              </m:r>
                            </m:sub>
                          </m:sSub>
                        </m:sup>
                        <m:e>
                          <m:sSub>
                            <m:sSubPr>
                              <m:ctrlPr>
                                <a:rPr lang="en-US" sz="2400" b="0" i="1">
                                  <a:latin typeface="Cambria Math" panose="02040503050406030204" pitchFamily="18" charset="0"/>
                                </a:rPr>
                              </m:ctrlPr>
                            </m:sSubPr>
                            <m:e>
                              <m:r>
                                <a:rPr lang="en-US" sz="2400" b="0" i="1">
                                  <a:latin typeface="Cambria Math" panose="02040503050406030204" pitchFamily="18" charset="0"/>
                                </a:rPr>
                                <m:t>𝑤</m:t>
                              </m:r>
                            </m:e>
                            <m:sub>
                              <m:r>
                                <a:rPr lang="en-US" sz="2400" b="0" i="1">
                                  <a:latin typeface="Cambria Math" panose="02040503050406030204" pitchFamily="18" charset="0"/>
                                </a:rPr>
                                <m:t>h𝑖</m:t>
                              </m:r>
                            </m:sub>
                          </m:sSub>
                          <m:sSub>
                            <m:sSubPr>
                              <m:ctrlPr>
                                <a:rPr lang="en-US" sz="2400" b="0" i="1">
                                  <a:latin typeface="Cambria Math" panose="02040503050406030204" pitchFamily="18" charset="0"/>
                                </a:rPr>
                              </m:ctrlPr>
                            </m:sSubPr>
                            <m:e>
                              <m:r>
                                <a:rPr lang="en-US" sz="2400" b="0" i="1">
                                  <a:latin typeface="Cambria Math" panose="02040503050406030204" pitchFamily="18" charset="0"/>
                                </a:rPr>
                                <m:t>𝜙</m:t>
                              </m:r>
                            </m:e>
                            <m:sub>
                              <m:r>
                                <a:rPr lang="en-US" sz="2400" b="0" i="1">
                                  <a:latin typeface="Cambria Math" panose="02040503050406030204" pitchFamily="18" charset="0"/>
                                </a:rPr>
                                <m:t>𝑖</m:t>
                              </m:r>
                            </m:sub>
                          </m:sSub>
                          <m:d>
                            <m:dPr>
                              <m:ctrlPr>
                                <a:rPr lang="en-US" sz="2400" b="0" i="1">
                                  <a:latin typeface="Cambria Math" panose="02040503050406030204" pitchFamily="18" charset="0"/>
                                </a:rPr>
                              </m:ctrlPr>
                            </m:dPr>
                            <m:e>
                              <m:sSub>
                                <m:sSubPr>
                                  <m:ctrlPr>
                                    <a:rPr lang="en-US" sz="2400" b="0" i="1">
                                      <a:latin typeface="Cambria Math" panose="02040503050406030204" pitchFamily="18" charset="0"/>
                                    </a:rPr>
                                  </m:ctrlPr>
                                </m:sSubPr>
                                <m:e>
                                  <m:r>
                                    <a:rPr lang="en-US" sz="2400" b="1" i="0">
                                      <a:latin typeface="Cambria Math" panose="02040503050406030204" pitchFamily="18" charset="0"/>
                                    </a:rPr>
                                    <m:t>𝐱</m:t>
                                  </m:r>
                                </m:e>
                                <m:sub>
                                  <m:r>
                                    <a:rPr lang="en-US" sz="2400" b="0" i="1">
                                      <a:latin typeface="Cambria Math" panose="02040503050406030204" pitchFamily="18" charset="0"/>
                                    </a:rPr>
                                    <m:t>𝑗</m:t>
                                  </m:r>
                                </m:sub>
                              </m:sSub>
                            </m:e>
                          </m:d>
                          <m:r>
                            <a:rPr lang="en-US" sz="2400" b="0" i="0">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𝑧</m:t>
                              </m:r>
                            </m:sub>
                          </m:sSub>
                        </m:e>
                      </m:nary>
                    </m:oMath>
                  </m:oMathPara>
                </a14:m>
                <a:endParaRPr lang="en-US" sz="2400" dirty="0"/>
              </a:p>
            </p:txBody>
          </p:sp>
        </mc:Choice>
        <mc:Fallback xmlns="">
          <p:sp>
            <p:nvSpPr>
              <p:cNvPr id="11" name="TextBox 10">
                <a:extLst>
                  <a:ext uri="{FF2B5EF4-FFF2-40B4-BE49-F238E27FC236}">
                    <a16:creationId xmlns:a16="http://schemas.microsoft.com/office/drawing/2014/main" id="{DEBE85FE-0967-2D5C-935E-361A828E0B8E}"/>
                  </a:ext>
                </a:extLst>
              </p:cNvPr>
              <p:cNvSpPr txBox="1">
                <a:spLocks noRot="1" noChangeAspect="1" noMove="1" noResize="1" noEditPoints="1" noAdjustHandles="1" noChangeArrowheads="1" noChangeShapeType="1" noTextEdit="1"/>
              </p:cNvSpPr>
              <p:nvPr/>
            </p:nvSpPr>
            <p:spPr>
              <a:xfrm>
                <a:off x="543140" y="1576050"/>
                <a:ext cx="7364324" cy="113018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FB1A2A1-62A2-06A8-1C37-30AE2E299B37}"/>
                  </a:ext>
                </a:extLst>
              </p:cNvPr>
              <p:cNvSpPr txBox="1"/>
              <p:nvPr/>
            </p:nvSpPr>
            <p:spPr>
              <a:xfrm>
                <a:off x="304800" y="3647223"/>
                <a:ext cx="7697171" cy="15939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smtClean="0">
                              <a:latin typeface="Cambria Math" panose="02040503050406030204" pitchFamily="18" charset="0"/>
                            </a:rPr>
                          </m:ctrlPr>
                        </m:dPr>
                        <m:e>
                          <m:m>
                            <m:mPr>
                              <m:plcHide m:val="on"/>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0">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0">
                                        <a:latin typeface="Cambria Math" panose="02040503050406030204" pitchFamily="18" charset="0"/>
                                      </a:rPr>
                                      <m:t>2</m:t>
                                    </m:r>
                                  </m:sub>
                                </m:sSub>
                              </m:e>
                            </m:mr>
                            <m:mr>
                              <m:e>
                                <m:r>
                                  <a:rPr lang="en-US" sz="2000" i="0">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b>
                                </m:sSub>
                              </m:e>
                            </m:mr>
                          </m:m>
                        </m:e>
                      </m:d>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0">
                                        <a:latin typeface="Cambria Math" panose="02040503050406030204" pitchFamily="18" charset="0"/>
                                      </a:rPr>
                                      <m:t>1</m:t>
                                    </m:r>
                                  </m:sub>
                                </m:sSub>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i="0">
                                        <a:latin typeface="Cambria Math" panose="02040503050406030204" pitchFamily="18" charset="0"/>
                                      </a:rPr>
                                      <m:t>2</m:t>
                                    </m:r>
                                  </m:sub>
                                </m:sSub>
                              </m:e>
                            </m:mr>
                            <m:mr>
                              <m:e>
                                <m:r>
                                  <a:rPr lang="en-US" sz="2000" i="0">
                                    <a:latin typeface="Cambria Math" panose="02040503050406030204" pitchFamily="18" charset="0"/>
                                  </a:rPr>
                                  <m:t>⋮</m:t>
                                </m:r>
                              </m:e>
                            </m:mr>
                            <m:m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sub>
                                </m:sSub>
                              </m:e>
                            </m:mr>
                          </m:m>
                        </m:e>
                      </m:d>
                      <m:r>
                        <a:rPr lang="en-US" sz="2000" i="0">
                          <a:latin typeface="Cambria Math" panose="02040503050406030204" pitchFamily="18" charset="0"/>
                        </a:rPr>
                        <m:t>−</m:t>
                      </m:r>
                      <m:d>
                        <m:dPr>
                          <m:begChr m:val="["/>
                          <m:endChr m:val="]"/>
                          <m:ctrlPr>
                            <a:rPr lang="en-US" sz="2000" i="1">
                              <a:latin typeface="Cambria Math" panose="02040503050406030204" pitchFamily="18" charset="0"/>
                            </a:rPr>
                          </m:ctrlPr>
                        </m:dPr>
                        <m:e>
                          <m:m>
                            <m:mPr>
                              <m:plcHide m:val="on"/>
                              <m:mcs>
                                <m:mc>
                                  <m:mcPr>
                                    <m:count m:val="5"/>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en-US" sz="2000" i="1">
                                        <a:latin typeface="Cambria Math" panose="02040503050406030204" pitchFamily="18" charset="0"/>
                                      </a:rPr>
                                      <m:t>𝜙</m:t>
                                    </m:r>
                                  </m:e>
                                  <m:sub>
                                    <m:r>
                                      <a:rPr lang="en-US" sz="2000" i="0">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1</m:t>
                                        </m:r>
                                      </m:sub>
                                    </m:sSub>
                                  </m:e>
                                </m:d>
                              </m:e>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r>
                                      <a:rPr lang="en-US" sz="2000" b="0" i="0">
                                        <a:latin typeface="Cambria Math" panose="02040503050406030204" pitchFamily="18" charset="0"/>
                                      </a:rPr>
                                      <m:t>2</m:t>
                                    </m:r>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1</m:t>
                                        </m:r>
                                      </m:sub>
                                    </m:sSub>
                                  </m:e>
                                </m:d>
                              </m:e>
                              <m:e>
                                <m:r>
                                  <a:rPr lang="en-US" sz="2000" b="0" i="0">
                                    <a:latin typeface="Cambria Math" panose="02040503050406030204" pitchFamily="18" charset="0"/>
                                  </a:rPr>
                                  <m:t>⋯</m:t>
                                </m:r>
                              </m:e>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1</m:t>
                                        </m:r>
                                      </m:sub>
                                    </m:sSub>
                                  </m:e>
                                </m:d>
                              </m:e>
                              <m:e>
                                <m:r>
                                  <a:rPr lang="en-US" sz="2000" b="0" i="0">
                                    <a:latin typeface="Cambria Math" panose="02040503050406030204" pitchFamily="18" charset="0"/>
                                  </a:rPr>
                                  <m:t>1</m:t>
                                </m:r>
                              </m:e>
                            </m:mr>
                            <m:mr>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r>
                                      <a:rPr lang="en-US" sz="2000" b="0" i="0">
                                        <a:latin typeface="Cambria Math" panose="02040503050406030204" pitchFamily="18" charset="0"/>
                                      </a:rPr>
                                      <m:t>1</m:t>
                                    </m:r>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2</m:t>
                                        </m:r>
                                      </m:sub>
                                    </m:sSub>
                                  </m:e>
                                </m:d>
                              </m:e>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r>
                                      <a:rPr lang="en-US" sz="2000" b="0" i="0">
                                        <a:latin typeface="Cambria Math" panose="02040503050406030204" pitchFamily="18" charset="0"/>
                                      </a:rPr>
                                      <m:t>2</m:t>
                                    </m:r>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2</m:t>
                                        </m:r>
                                      </m:sub>
                                    </m:sSub>
                                  </m:e>
                                </m:d>
                              </m:e>
                              <m:e>
                                <m:r>
                                  <a:rPr lang="en-US" sz="2000" b="0" i="0">
                                    <a:latin typeface="Cambria Math" panose="02040503050406030204" pitchFamily="18" charset="0"/>
                                  </a:rPr>
                                  <m:t>⋯</m:t>
                                </m:r>
                              </m:e>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r>
                                          <a:rPr lang="en-US" sz="2000" b="0" i="0">
                                            <a:latin typeface="Cambria Math" panose="02040503050406030204" pitchFamily="18" charset="0"/>
                                          </a:rPr>
                                          <m:t>2</m:t>
                                        </m:r>
                                      </m:sub>
                                    </m:sSub>
                                  </m:e>
                                </m:d>
                              </m:e>
                              <m:e>
                                <m:r>
                                  <a:rPr lang="en-US" sz="2000" b="0" i="0">
                                    <a:latin typeface="Cambria Math" panose="02040503050406030204" pitchFamily="18" charset="0"/>
                                  </a:rPr>
                                  <m:t>1</m:t>
                                </m:r>
                              </m:e>
                            </m:mr>
                            <m:mr>
                              <m:e>
                                <m:r>
                                  <a:rPr lang="en-US" sz="2000" b="0" i="0">
                                    <a:latin typeface="Cambria Math" panose="02040503050406030204" pitchFamily="18" charset="0"/>
                                  </a:rPr>
                                  <m:t>⋮</m:t>
                                </m:r>
                              </m:e>
                              <m:e>
                                <m:r>
                                  <a:rPr lang="en-US" sz="2000" b="0" i="0">
                                    <a:latin typeface="Cambria Math" panose="02040503050406030204" pitchFamily="18" charset="0"/>
                                  </a:rPr>
                                  <m:t>⋮</m:t>
                                </m:r>
                              </m:e>
                              <m:e>
                                <m:r>
                                  <a:rPr lang="en-US" sz="2000" b="0" i="0">
                                    <a:latin typeface="Cambria Math" panose="02040503050406030204" pitchFamily="18" charset="0"/>
                                  </a:rPr>
                                  <m:t>⋱</m:t>
                                </m:r>
                              </m:e>
                              <m:e>
                                <m:r>
                                  <a:rPr lang="en-US" sz="2000" b="0" i="0">
                                    <a:latin typeface="Cambria Math" panose="02040503050406030204" pitchFamily="18" charset="0"/>
                                  </a:rPr>
                                  <m:t>⋮</m:t>
                                </m:r>
                              </m:e>
                              <m:e>
                                <m:r>
                                  <a:rPr lang="en-US" sz="2000" b="0" i="0">
                                    <a:latin typeface="Cambria Math" panose="02040503050406030204" pitchFamily="18" charset="0"/>
                                  </a:rPr>
                                  <m:t>⋮</m:t>
                                </m:r>
                              </m:e>
                            </m:mr>
                            <m:mr>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r>
                                      <a:rPr lang="en-US" sz="2000" b="0" i="0">
                                        <a:latin typeface="Cambria Math" panose="02040503050406030204" pitchFamily="18" charset="0"/>
                                      </a:rPr>
                                      <m:t>1</m:t>
                                    </m:r>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sSub>
                                          <m:sSubPr>
                                            <m:ctrlPr>
                                              <a:rPr lang="en-US" sz="2000" b="1"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sub>
                                    </m:sSub>
                                  </m:e>
                                </m:d>
                              </m:e>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r>
                                      <a:rPr lang="en-US" sz="2000" b="0" i="0">
                                        <a:latin typeface="Cambria Math" panose="02040503050406030204" pitchFamily="18" charset="0"/>
                                      </a:rPr>
                                      <m:t>2</m:t>
                                    </m:r>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sSub>
                                          <m:sSubPr>
                                            <m:ctrlPr>
                                              <a:rPr lang="en-US" sz="2000" b="1"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sub>
                                    </m:sSub>
                                  </m:e>
                                </m:d>
                              </m:e>
                              <m:e>
                                <m:r>
                                  <a:rPr lang="en-US" sz="2000" b="0" i="0">
                                    <a:latin typeface="Cambria Math" panose="02040503050406030204" pitchFamily="18" charset="0"/>
                                  </a:rPr>
                                  <m:t>⋯</m:t>
                                </m:r>
                              </m:e>
                              <m:e>
                                <m:sSub>
                                  <m:sSubPr>
                                    <m:ctrlPr>
                                      <a:rPr lang="en-US" sz="2000" b="0" i="1">
                                        <a:latin typeface="Cambria Math" panose="02040503050406030204" pitchFamily="18" charset="0"/>
                                      </a:rPr>
                                    </m:ctrlPr>
                                  </m:sSubPr>
                                  <m:e>
                                    <m:r>
                                      <a:rPr lang="en-US" sz="2000" b="0" i="1">
                                        <a:latin typeface="Cambria Math" panose="02040503050406030204" pitchFamily="18" charset="0"/>
                                      </a:rPr>
                                      <m:t>𝜙</m:t>
                                    </m:r>
                                  </m:e>
                                  <m:sub>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sub>
                                </m:sSub>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1" i="0">
                                            <a:latin typeface="Cambria Math" panose="02040503050406030204" pitchFamily="18" charset="0"/>
                                          </a:rPr>
                                          <m:t>𝐱</m:t>
                                        </m:r>
                                      </m:e>
                                      <m:sub>
                                        <m:sSub>
                                          <m:sSubPr>
                                            <m:ctrlPr>
                                              <a:rPr lang="en-US" sz="2000" b="1"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sub>
                                    </m:sSub>
                                  </m:e>
                                </m:d>
                              </m:e>
                              <m:e>
                                <m:r>
                                  <a:rPr lang="en-US" sz="2000" b="0" i="0">
                                    <a:latin typeface="Cambria Math" panose="02040503050406030204" pitchFamily="18" charset="0"/>
                                  </a:rPr>
                                  <m:t>1</m:t>
                                </m:r>
                              </m:e>
                            </m:mr>
                          </m:m>
                        </m:e>
                      </m:d>
                      <m:d>
                        <m:dPr>
                          <m:begChr m:val="{"/>
                          <m:endChr m:val="}"/>
                          <m:ctrlPr>
                            <a:rPr lang="en-US" sz="2000" b="0" i="1">
                              <a:latin typeface="Cambria Math" panose="02040503050406030204" pitchFamily="18" charset="0"/>
                            </a:rPr>
                          </m:ctrlPr>
                        </m:dPr>
                        <m:e>
                          <m:m>
                            <m:mPr>
                              <m:plcHide m:val="on"/>
                              <m:mcs>
                                <m:mc>
                                  <m:mcPr>
                                    <m:count m:val="1"/>
                                    <m:mcJc m:val="center"/>
                                  </m:mcPr>
                                </m:mc>
                              </m:mcs>
                              <m:ctrlPr>
                                <a:rPr lang="en-US" sz="2000" b="0" i="1">
                                  <a:latin typeface="Cambria Math" panose="02040503050406030204" pitchFamily="18" charset="0"/>
                                </a:rPr>
                              </m:ctrlPr>
                            </m:mPr>
                            <m:mr>
                              <m:e>
                                <m:sSub>
                                  <m:sSubPr>
                                    <m:ctrlPr>
                                      <a:rPr lang="en-US" sz="2000" b="0" i="1">
                                        <a:latin typeface="Cambria Math" panose="02040503050406030204" pitchFamily="18" charset="0"/>
                                      </a:rPr>
                                    </m:ctrlPr>
                                  </m:sSubPr>
                                  <m:e>
                                    <m:r>
                                      <a:rPr lang="en-US" sz="2000" b="0" i="1">
                                        <a:latin typeface="Cambria Math" panose="02040503050406030204" pitchFamily="18" charset="0"/>
                                      </a:rPr>
                                      <m:t>𝑤</m:t>
                                    </m:r>
                                  </m:e>
                                  <m:sub>
                                    <m:r>
                                      <a:rPr lang="en-US" sz="2000" b="0" i="1">
                                        <a:latin typeface="Cambria Math" panose="02040503050406030204" pitchFamily="18" charset="0"/>
                                      </a:rPr>
                                      <m:t>h</m:t>
                                    </m:r>
                                    <m:r>
                                      <a:rPr lang="en-US" sz="2000" b="0" i="0">
                                        <a:latin typeface="Cambria Math" panose="02040503050406030204" pitchFamily="18" charset="0"/>
                                      </a:rPr>
                                      <m:t>1</m:t>
                                    </m:r>
                                  </m:sub>
                                </m:sSub>
                              </m:e>
                            </m:mr>
                            <m:mr>
                              <m:e>
                                <m:sSub>
                                  <m:sSubPr>
                                    <m:ctrlPr>
                                      <a:rPr lang="en-US" sz="2000" b="0" i="1">
                                        <a:latin typeface="Cambria Math" panose="02040503050406030204" pitchFamily="18" charset="0"/>
                                      </a:rPr>
                                    </m:ctrlPr>
                                  </m:sSubPr>
                                  <m:e>
                                    <m:r>
                                      <a:rPr lang="en-US" sz="2000" b="0" i="1">
                                        <a:latin typeface="Cambria Math" panose="02040503050406030204" pitchFamily="18" charset="0"/>
                                      </a:rPr>
                                      <m:t>𝑤</m:t>
                                    </m:r>
                                  </m:e>
                                  <m:sub>
                                    <m:r>
                                      <a:rPr lang="en-US" sz="2000" b="0" i="1">
                                        <a:latin typeface="Cambria Math" panose="02040503050406030204" pitchFamily="18" charset="0"/>
                                      </a:rPr>
                                      <m:t>h</m:t>
                                    </m:r>
                                    <m:r>
                                      <a:rPr lang="en-US" sz="2000" b="0" i="0">
                                        <a:latin typeface="Cambria Math" panose="02040503050406030204" pitchFamily="18" charset="0"/>
                                      </a:rPr>
                                      <m:t>2</m:t>
                                    </m:r>
                                  </m:sub>
                                </m:sSub>
                              </m:e>
                            </m:mr>
                            <m:mr>
                              <m:e>
                                <m:r>
                                  <a:rPr lang="en-US" sz="2000" b="0" i="0">
                                    <a:latin typeface="Cambria Math" panose="02040503050406030204" pitchFamily="18" charset="0"/>
                                  </a:rPr>
                                  <m:t>⋮</m:t>
                                </m:r>
                              </m:e>
                            </m:mr>
                            <m:mr>
                              <m:e>
                                <m:sSub>
                                  <m:sSubPr>
                                    <m:ctrlPr>
                                      <a:rPr lang="en-US" sz="2000" b="0" i="1">
                                        <a:latin typeface="Cambria Math" panose="02040503050406030204" pitchFamily="18" charset="0"/>
                                      </a:rPr>
                                    </m:ctrlPr>
                                  </m:sSubPr>
                                  <m:e>
                                    <m:r>
                                      <a:rPr lang="en-US" sz="2000" b="0" i="1">
                                        <a:latin typeface="Cambria Math" panose="02040503050406030204" pitchFamily="18" charset="0"/>
                                      </a:rPr>
                                      <m:t>𝑤</m:t>
                                    </m:r>
                                  </m:e>
                                  <m:sub>
                                    <m:sSub>
                                      <m:sSubPr>
                                        <m:ctrlPr>
                                          <a:rPr lang="en-US" sz="2000" b="0" i="1">
                                            <a:latin typeface="Cambria Math" panose="02040503050406030204" pitchFamily="18" charset="0"/>
                                          </a:rPr>
                                        </m:ctrlPr>
                                      </m:sSubPr>
                                      <m:e>
                                        <m:r>
                                          <a:rPr lang="en-US" sz="2000" b="0" i="1">
                                            <a:latin typeface="Cambria Math" panose="02040503050406030204" pitchFamily="18" charset="0"/>
                                          </a:rPr>
                                          <m:t>𝑛</m:t>
                                        </m:r>
                                      </m:e>
                                      <m:sub>
                                        <m:r>
                                          <a:rPr lang="en-US" sz="2000" b="0" i="1">
                                            <a:latin typeface="Cambria Math" panose="02040503050406030204" pitchFamily="18" charset="0"/>
                                          </a:rPr>
                                          <m:t>𝑦</m:t>
                                        </m:r>
                                      </m:sub>
                                    </m:sSub>
                                  </m:sub>
                                </m:sSub>
                              </m:e>
                            </m:mr>
                            <m:mr>
                              <m:e>
                                <m:sSub>
                                  <m:sSubPr>
                                    <m:ctrlPr>
                                      <a:rPr lang="en-US" sz="2000" b="0" i="1">
                                        <a:latin typeface="Cambria Math" panose="02040503050406030204" pitchFamily="18" charset="0"/>
                                      </a:rPr>
                                    </m:ctrlPr>
                                  </m:sSubPr>
                                  <m:e>
                                    <m:r>
                                      <a:rPr lang="en-US" sz="2000" b="0" i="1">
                                        <a:latin typeface="Cambria Math" panose="02040503050406030204" pitchFamily="18" charset="0"/>
                                      </a:rPr>
                                      <m:t>𝑏</m:t>
                                    </m:r>
                                  </m:e>
                                  <m:sub>
                                    <m:r>
                                      <a:rPr lang="en-US" sz="2000" b="0" i="1">
                                        <a:latin typeface="Cambria Math" panose="02040503050406030204" pitchFamily="18" charset="0"/>
                                      </a:rPr>
                                      <m:t>𝑧</m:t>
                                    </m:r>
                                  </m:sub>
                                </m:sSub>
                              </m:e>
                            </m:mr>
                          </m:m>
                        </m:e>
                      </m:d>
                    </m:oMath>
                  </m:oMathPara>
                </a14:m>
                <a:endParaRPr lang="en-US" sz="2000" dirty="0"/>
              </a:p>
            </p:txBody>
          </p:sp>
        </mc:Choice>
        <mc:Fallback xmlns="">
          <p:sp>
            <p:nvSpPr>
              <p:cNvPr id="15" name="TextBox 14">
                <a:extLst>
                  <a:ext uri="{FF2B5EF4-FFF2-40B4-BE49-F238E27FC236}">
                    <a16:creationId xmlns:a16="http://schemas.microsoft.com/office/drawing/2014/main" id="{3FB1A2A1-62A2-06A8-1C37-30AE2E299B37}"/>
                  </a:ext>
                </a:extLst>
              </p:cNvPr>
              <p:cNvSpPr txBox="1">
                <a:spLocks noRot="1" noChangeAspect="1" noMove="1" noResize="1" noEditPoints="1" noAdjustHandles="1" noChangeArrowheads="1" noChangeShapeType="1" noTextEdit="1"/>
              </p:cNvSpPr>
              <p:nvPr/>
            </p:nvSpPr>
            <p:spPr>
              <a:xfrm>
                <a:off x="304800" y="3647223"/>
                <a:ext cx="7697171" cy="1593962"/>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28239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FA45525D-4CEC-4025-9194-93EC6582AA7D}"/>
                  </a:ext>
                </a:extLst>
              </p:cNvPr>
              <p:cNvSpPr>
                <a:spLocks noGrp="1"/>
              </p:cNvSpPr>
              <p:nvPr>
                <p:ph type="body" sz="quarter" idx="10"/>
              </p:nvPr>
            </p:nvSpPr>
            <p:spPr/>
            <p:txBody>
              <a:bodyPr/>
              <a:lstStyle/>
              <a:p>
                <a:r>
                  <a:rPr lang="en-US" dirty="0"/>
                  <a:t>Minimum of function = zero derivative</a:t>
                </a:r>
              </a:p>
              <a:p>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Remedy: Solve </a:t>
                </a:r>
                <a14:m>
                  <m:oMath xmlns:m="http://schemas.openxmlformats.org/officeDocument/2006/math">
                    <m:r>
                      <a:rPr lang="en-US" b="1" i="0" smtClean="0">
                        <a:latin typeface="Cambria Math" panose="02040503050406030204" pitchFamily="18" charset="0"/>
                      </a:rPr>
                      <m:t>𝐗𝐰</m:t>
                    </m:r>
                    <m:r>
                      <a:rPr lang="en-US" b="0" i="1" smtClean="0">
                        <a:latin typeface="Cambria Math" panose="02040503050406030204" pitchFamily="18" charset="0"/>
                      </a:rPr>
                      <m:t>=</m:t>
                    </m:r>
                    <m:r>
                      <a:rPr lang="en-US" b="1" i="0" smtClean="0">
                        <a:latin typeface="Cambria Math" panose="02040503050406030204" pitchFamily="18" charset="0"/>
                      </a:rPr>
                      <m:t>𝐲</m:t>
                    </m:r>
                  </m:oMath>
                </a14:m>
                <a:r>
                  <a:rPr lang="en-US" dirty="0"/>
                  <a:t> using QR decomposition</a:t>
                </a:r>
              </a:p>
              <a:p>
                <a:endParaRPr lang="en-US" dirty="0"/>
              </a:p>
            </p:txBody>
          </p:sp>
        </mc:Choice>
        <mc:Fallback xmlns="">
          <p:sp>
            <p:nvSpPr>
              <p:cNvPr id="2" name="Text Placeholder 1">
                <a:extLst>
                  <a:ext uri="{FF2B5EF4-FFF2-40B4-BE49-F238E27FC236}">
                    <a16:creationId xmlns:a16="http://schemas.microsoft.com/office/drawing/2014/main" id="{FA45525D-4CEC-4025-9194-93EC6582AA7D}"/>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CFF86F4-7454-4F77-A6B5-A48D62F4EB4E}"/>
              </a:ext>
            </a:extLst>
          </p:cNvPr>
          <p:cNvSpPr>
            <a:spLocks noGrp="1"/>
          </p:cNvSpPr>
          <p:nvPr>
            <p:ph type="title"/>
          </p:nvPr>
        </p:nvSpPr>
        <p:spPr/>
        <p:txBody>
          <a:bodyPr>
            <a:normAutofit fontScale="90000"/>
          </a:bodyPr>
          <a:lstStyle/>
          <a:p>
            <a:r>
              <a:rPr lang="en-US" dirty="0"/>
              <a:t>Regression for RBNN </a:t>
            </a:r>
            <a:r>
              <a:rPr lang="en-US" i="1" dirty="0"/>
              <a:t>cont</a:t>
            </a:r>
            <a:r>
              <a:rPr lang="en-US" dirty="0"/>
              <a:t>.</a:t>
            </a:r>
          </a:p>
        </p:txBody>
      </p:sp>
      <p:sp>
        <p:nvSpPr>
          <p:cNvPr id="5" name="Arrow: Right 4">
            <a:extLst>
              <a:ext uri="{FF2B5EF4-FFF2-40B4-BE49-F238E27FC236}">
                <a16:creationId xmlns:a16="http://schemas.microsoft.com/office/drawing/2014/main" id="{218ACBFF-CAF8-4275-B360-C765BB7FC452}"/>
              </a:ext>
            </a:extLst>
          </p:cNvPr>
          <p:cNvSpPr/>
          <p:nvPr/>
        </p:nvSpPr>
        <p:spPr>
          <a:xfrm>
            <a:off x="1281723" y="2532185"/>
            <a:ext cx="523631" cy="320430"/>
          </a:xfrm>
          <a:prstGeom prst="rightArrow">
            <a:avLst/>
          </a:prstGeom>
          <a:solidFill>
            <a:srgbClr val="FFFF00"/>
          </a:solidFill>
          <a:ln w="3492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D011C32A-5E4F-4500-AC61-6B3C0B8046EC}"/>
              </a:ext>
            </a:extLst>
          </p:cNvPr>
          <p:cNvSpPr txBox="1"/>
          <p:nvPr/>
        </p:nvSpPr>
        <p:spPr>
          <a:xfrm>
            <a:off x="4915876" y="2338456"/>
            <a:ext cx="3448380" cy="707886"/>
          </a:xfrm>
          <a:prstGeom prst="rect">
            <a:avLst/>
          </a:prstGeom>
          <a:noFill/>
        </p:spPr>
        <p:txBody>
          <a:bodyPr wrap="none" rtlCol="0">
            <a:spAutoFit/>
          </a:bodyPr>
          <a:lstStyle/>
          <a:p>
            <a:pPr algn="l"/>
            <a:r>
              <a:rPr lang="en-US" sz="2000" dirty="0">
                <a:solidFill>
                  <a:srgbClr val="0000CC"/>
                </a:solidFill>
              </a:rPr>
              <a:t>Equation of linear regression</a:t>
            </a:r>
          </a:p>
          <a:p>
            <a:pPr algn="l"/>
            <a:r>
              <a:rPr lang="en-US" sz="2000" dirty="0">
                <a:solidFill>
                  <a:srgbClr val="0000CC"/>
                </a:solidFill>
              </a:rPr>
              <a:t>Normal equation</a:t>
            </a:r>
          </a:p>
        </p:txBody>
      </p:sp>
      <p:sp>
        <p:nvSpPr>
          <p:cNvPr id="10" name="Right Brace 9">
            <a:extLst>
              <a:ext uri="{FF2B5EF4-FFF2-40B4-BE49-F238E27FC236}">
                <a16:creationId xmlns:a16="http://schemas.microsoft.com/office/drawing/2014/main" id="{D7B45AD1-7BDB-41C5-8653-CDAC758B9DCD}"/>
              </a:ext>
            </a:extLst>
          </p:cNvPr>
          <p:cNvSpPr/>
          <p:nvPr/>
        </p:nvSpPr>
        <p:spPr>
          <a:xfrm rot="5400000">
            <a:off x="2825821" y="3475649"/>
            <a:ext cx="326293" cy="852608"/>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63D36AB-7BE7-445A-91DF-EF470C2AE2C2}"/>
                  </a:ext>
                </a:extLst>
              </p:cNvPr>
              <p:cNvSpPr txBox="1"/>
              <p:nvPr/>
            </p:nvSpPr>
            <p:spPr>
              <a:xfrm>
                <a:off x="2532183" y="4035126"/>
                <a:ext cx="4926990" cy="427618"/>
              </a:xfrm>
              <a:prstGeom prst="rect">
                <a:avLst/>
              </a:prstGeom>
              <a:noFill/>
            </p:spPr>
            <p:txBody>
              <a:bodyPr wrap="none" rtlCol="0">
                <a:spAutoFit/>
              </a:bodyPr>
              <a:lstStyle/>
              <a:p>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𝑦</m:t>
                        </m:r>
                      </m:sub>
                    </m:sSub>
                    <m:r>
                      <a:rPr lang="en-US" sz="2000" b="0" i="1" smtClean="0">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oMath>
                </a14:m>
                <a:r>
                  <a:rPr lang="en-US" sz="2000" dirty="0"/>
                  <a:t>matrix: </a:t>
                </a:r>
                <a:r>
                  <a:rPr lang="en-US" sz="2000" dirty="0">
                    <a:solidFill>
                      <a:srgbClr val="FF0000"/>
                    </a:solidFill>
                  </a:rPr>
                  <a:t>ill-conditioned</a:t>
                </a:r>
                <a:r>
                  <a:rPr lang="en-US" sz="2000" dirty="0"/>
                  <a:t> for large</a:t>
                </a:r>
                <a14:m>
                  <m:oMath xmlns:m="http://schemas.openxmlformats.org/officeDocument/2006/math">
                    <m:r>
                      <a:rPr lang="en-US" sz="2000" b="0" i="0" smtClean="0">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𝑦</m:t>
                        </m:r>
                      </m:sub>
                    </m:sSub>
                  </m:oMath>
                </a14:m>
                <a:endParaRPr lang="en-US" sz="2000" dirty="0"/>
              </a:p>
            </p:txBody>
          </p:sp>
        </mc:Choice>
        <mc:Fallback xmlns="">
          <p:sp>
            <p:nvSpPr>
              <p:cNvPr id="11" name="TextBox 10">
                <a:extLst>
                  <a:ext uri="{FF2B5EF4-FFF2-40B4-BE49-F238E27FC236}">
                    <a16:creationId xmlns:a16="http://schemas.microsoft.com/office/drawing/2014/main" id="{863D36AB-7BE7-445A-91DF-EF470C2AE2C2}"/>
                  </a:ext>
                </a:extLst>
              </p:cNvPr>
              <p:cNvSpPr txBox="1">
                <a:spLocks noRot="1" noChangeAspect="1" noMove="1" noResize="1" noEditPoints="1" noAdjustHandles="1" noChangeArrowheads="1" noChangeShapeType="1" noTextEdit="1"/>
              </p:cNvSpPr>
              <p:nvPr/>
            </p:nvSpPr>
            <p:spPr>
              <a:xfrm>
                <a:off x="2532183" y="4035126"/>
                <a:ext cx="4926990" cy="427618"/>
              </a:xfrm>
              <a:prstGeom prst="rect">
                <a:avLst/>
              </a:prstGeom>
              <a:blipFill>
                <a:blip r:embed="rId10"/>
                <a:stretch>
                  <a:fillRect t="-8571" b="-1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87807A2-15A5-8200-1631-4138EDD7D7D5}"/>
                  </a:ext>
                </a:extLst>
              </p:cNvPr>
              <p:cNvSpPr txBox="1"/>
              <p:nvPr/>
            </p:nvSpPr>
            <p:spPr>
              <a:xfrm>
                <a:off x="1805354" y="3260021"/>
                <a:ext cx="2558777" cy="5813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smtClean="0">
                          <a:latin typeface="Cambria Math" panose="02040503050406030204" pitchFamily="18" charset="0"/>
                        </a:rPr>
                        <m:t>𝐰</m:t>
                      </m:r>
                      <m:r>
                        <a:rPr lang="en-US" sz="2400" b="0" i="0">
                          <a:latin typeface="Cambria Math" panose="02040503050406030204" pitchFamily="18" charset="0"/>
                        </a:rPr>
                        <m:t>=</m:t>
                      </m:r>
                      <m:sSup>
                        <m:sSupPr>
                          <m:ctrlPr>
                            <a:rPr lang="en-US" sz="2400" b="0" i="1">
                              <a:latin typeface="Cambria Math" panose="02040503050406030204" pitchFamily="18" charset="0"/>
                            </a:rPr>
                          </m:ctrlPr>
                        </m:sSupPr>
                        <m:e>
                          <m:d>
                            <m:dPr>
                              <m:ctrlPr>
                                <a:rPr lang="en-US" sz="2400" b="0" i="1">
                                  <a:latin typeface="Cambria Math" panose="02040503050406030204" pitchFamily="18" charset="0"/>
                                </a:rPr>
                              </m:ctrlPr>
                            </m:dPr>
                            <m:e>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m:rPr>
                                      <m:sty m:val="p"/>
                                    </m:rPr>
                                    <a:rPr lang="en-US" sz="2400" b="0" i="1">
                                      <a:latin typeface="Cambria Math" panose="02040503050406030204" pitchFamily="18" charset="0"/>
                                    </a:rPr>
                                    <m:t>T</m:t>
                                  </m:r>
                                </m:sup>
                              </m:sSup>
                              <m:r>
                                <a:rPr lang="en-US" sz="2400" b="1" i="0">
                                  <a:latin typeface="Cambria Math" panose="02040503050406030204" pitchFamily="18" charset="0"/>
                                </a:rPr>
                                <m:t>𝐗</m:t>
                              </m:r>
                            </m:e>
                          </m:d>
                        </m:e>
                        <m:sup>
                          <m:r>
                            <a:rPr lang="en-US" sz="2400" b="0" i="0">
                              <a:latin typeface="Cambria Math" panose="02040503050406030204" pitchFamily="18" charset="0"/>
                            </a:rPr>
                            <m:t>−1</m:t>
                          </m:r>
                        </m:sup>
                      </m:sSup>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m:rPr>
                              <m:sty m:val="p"/>
                            </m:rPr>
                            <a:rPr lang="en-US" sz="2400" b="0" i="1">
                              <a:latin typeface="Cambria Math" panose="02040503050406030204" pitchFamily="18" charset="0"/>
                            </a:rPr>
                            <m:t>T</m:t>
                          </m:r>
                        </m:sup>
                      </m:sSup>
                      <m:r>
                        <a:rPr lang="en-US" sz="2400" b="1" i="0">
                          <a:latin typeface="Cambria Math" panose="02040503050406030204" pitchFamily="18" charset="0"/>
                        </a:rPr>
                        <m:t>𝐲</m:t>
                      </m:r>
                    </m:oMath>
                  </m:oMathPara>
                </a14:m>
                <a:endParaRPr lang="en-US" sz="2400" dirty="0"/>
              </a:p>
            </p:txBody>
          </p:sp>
        </mc:Choice>
        <mc:Fallback xmlns="">
          <p:sp>
            <p:nvSpPr>
              <p:cNvPr id="12" name="TextBox 11">
                <a:extLst>
                  <a:ext uri="{FF2B5EF4-FFF2-40B4-BE49-F238E27FC236}">
                    <a16:creationId xmlns:a16="http://schemas.microsoft.com/office/drawing/2014/main" id="{387807A2-15A5-8200-1631-4138EDD7D7D5}"/>
                  </a:ext>
                </a:extLst>
              </p:cNvPr>
              <p:cNvSpPr txBox="1">
                <a:spLocks noRot="1" noChangeAspect="1" noMove="1" noResize="1" noEditPoints="1" noAdjustHandles="1" noChangeArrowheads="1" noChangeShapeType="1" noTextEdit="1"/>
              </p:cNvSpPr>
              <p:nvPr/>
            </p:nvSpPr>
            <p:spPr>
              <a:xfrm>
                <a:off x="1805354" y="3260021"/>
                <a:ext cx="2558777" cy="58137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88FA41-CCFC-EB78-225C-D7DEAEC0DCA1}"/>
                  </a:ext>
                </a:extLst>
              </p:cNvPr>
              <p:cNvSpPr txBox="1"/>
              <p:nvPr/>
            </p:nvSpPr>
            <p:spPr>
              <a:xfrm>
                <a:off x="2081213" y="2423814"/>
                <a:ext cx="1976182" cy="468205"/>
              </a:xfrm>
              <a:prstGeom prst="rect">
                <a:avLst/>
              </a:prstGeom>
              <a:solidFill>
                <a:srgbClr val="FFFF00"/>
              </a:solidFill>
              <a:ln w="19050">
                <a:solidFill>
                  <a:srgbClr val="0000FF"/>
                </a:solidFill>
              </a:ln>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2400" b="1" i="1" smtClean="0">
                              <a:latin typeface="Cambria Math" panose="02040503050406030204" pitchFamily="18" charset="0"/>
                            </a:rPr>
                          </m:ctrlPr>
                        </m:sSupPr>
                        <m:e>
                          <m:r>
                            <a:rPr lang="en-US" sz="2400" b="1">
                              <a:latin typeface="Cambria Math" panose="02040503050406030204" pitchFamily="18" charset="0"/>
                            </a:rPr>
                            <m:t>𝐗</m:t>
                          </m:r>
                        </m:e>
                        <m:sup>
                          <m:r>
                            <m:rPr>
                              <m:sty m:val="p"/>
                            </m:rPr>
                            <a:rPr lang="en-US" sz="2400" b="0" i="1">
                              <a:latin typeface="Cambria Math" panose="02040503050406030204" pitchFamily="18" charset="0"/>
                            </a:rPr>
                            <m:t>T</m:t>
                          </m:r>
                        </m:sup>
                      </m:sSup>
                      <m:r>
                        <a:rPr lang="en-US" sz="2400" b="1" i="0">
                          <a:latin typeface="Cambria Math" panose="02040503050406030204" pitchFamily="18" charset="0"/>
                        </a:rPr>
                        <m:t>𝐗𝐰</m:t>
                      </m:r>
                      <m:r>
                        <a:rPr lang="en-US" sz="2400" b="0" i="0">
                          <a:latin typeface="Cambria Math" panose="02040503050406030204" pitchFamily="18" charset="0"/>
                        </a:rPr>
                        <m:t>=</m:t>
                      </m:r>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m:rPr>
                              <m:sty m:val="p"/>
                            </m:rPr>
                            <a:rPr lang="en-US" sz="2400" b="0" i="1">
                              <a:latin typeface="Cambria Math" panose="02040503050406030204" pitchFamily="18" charset="0"/>
                            </a:rPr>
                            <m:t>T</m:t>
                          </m:r>
                        </m:sup>
                      </m:sSup>
                      <m:r>
                        <a:rPr lang="en-US" sz="2400" b="1" i="0">
                          <a:latin typeface="Cambria Math" panose="02040503050406030204" pitchFamily="18" charset="0"/>
                        </a:rPr>
                        <m:t>𝐲</m:t>
                      </m:r>
                    </m:oMath>
                  </m:oMathPara>
                </a14:m>
                <a:endParaRPr lang="en-US" sz="2400" dirty="0"/>
              </a:p>
            </p:txBody>
          </p:sp>
        </mc:Choice>
        <mc:Fallback xmlns="">
          <p:sp>
            <p:nvSpPr>
              <p:cNvPr id="13" name="TextBox 12">
                <a:extLst>
                  <a:ext uri="{FF2B5EF4-FFF2-40B4-BE49-F238E27FC236}">
                    <a16:creationId xmlns:a16="http://schemas.microsoft.com/office/drawing/2014/main" id="{4B88FA41-CCFC-EB78-225C-D7DEAEC0DCA1}"/>
                  </a:ext>
                </a:extLst>
              </p:cNvPr>
              <p:cNvSpPr txBox="1">
                <a:spLocks noRot="1" noChangeAspect="1" noMove="1" noResize="1" noEditPoints="1" noAdjustHandles="1" noChangeArrowheads="1" noChangeShapeType="1" noTextEdit="1"/>
              </p:cNvSpPr>
              <p:nvPr/>
            </p:nvSpPr>
            <p:spPr>
              <a:xfrm>
                <a:off x="2081213" y="2423814"/>
                <a:ext cx="1976182" cy="468205"/>
              </a:xfrm>
              <a:prstGeom prst="rect">
                <a:avLst/>
              </a:prstGeom>
              <a:blipFill>
                <a:blip r:embed="rId12"/>
                <a:stretch>
                  <a:fillRect b="-8861"/>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809CE6C-D4C5-D461-BDF3-FDC5455E863B}"/>
                  </a:ext>
                </a:extLst>
              </p:cNvPr>
              <p:cNvSpPr txBox="1"/>
              <p:nvPr/>
            </p:nvSpPr>
            <p:spPr>
              <a:xfrm>
                <a:off x="1583883" y="1244244"/>
                <a:ext cx="4661917" cy="793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m:rPr>
                              <m:sty m:val="p"/>
                            </m:rPr>
                            <a:rPr lang="en-US" sz="2400" b="0">
                              <a:latin typeface="Cambria Math" panose="02040503050406030204" pitchFamily="18" charset="0"/>
                            </a:rPr>
                            <m:t>d</m:t>
                          </m:r>
                        </m:num>
                        <m:den>
                          <m:r>
                            <m:rPr>
                              <m:sty m:val="p"/>
                            </m:rPr>
                            <a:rPr lang="en-US" sz="2400" b="0" i="1">
                              <a:latin typeface="Cambria Math" panose="02040503050406030204" pitchFamily="18" charset="0"/>
                            </a:rPr>
                            <m:t>d</m:t>
                          </m:r>
                          <m:r>
                            <a:rPr lang="en-US" sz="2400" b="1" i="0">
                              <a:latin typeface="Cambria Math" panose="02040503050406030204" pitchFamily="18" charset="0"/>
                            </a:rPr>
                            <m:t>𝐛</m:t>
                          </m:r>
                        </m:den>
                      </m:f>
                      <m:d>
                        <m:dPr>
                          <m:ctrlPr>
                            <a:rPr lang="en-US" sz="2400" b="0" i="1">
                              <a:latin typeface="Cambria Math" panose="02040503050406030204" pitchFamily="18" charset="0"/>
                            </a:rPr>
                          </m:ctrlPr>
                        </m:dPr>
                        <m:e>
                          <m:sSup>
                            <m:sSupPr>
                              <m:ctrlPr>
                                <a:rPr lang="en-US" sz="2400" b="0" i="1">
                                  <a:latin typeface="Cambria Math" panose="02040503050406030204" pitchFamily="18" charset="0"/>
                                </a:rPr>
                              </m:ctrlPr>
                            </m:sSupPr>
                            <m:e>
                              <m:r>
                                <a:rPr lang="en-US" sz="2400" b="1" i="0">
                                  <a:latin typeface="Cambria Math" panose="02040503050406030204" pitchFamily="18" charset="0"/>
                                </a:rPr>
                                <m:t>𝐞</m:t>
                              </m:r>
                            </m:e>
                            <m:sup>
                              <m:r>
                                <m:rPr>
                                  <m:sty m:val="p"/>
                                </m:rPr>
                                <a:rPr lang="en-US" sz="2400" b="0" i="1">
                                  <a:latin typeface="Cambria Math" panose="02040503050406030204" pitchFamily="18" charset="0"/>
                                </a:rPr>
                                <m:t>T</m:t>
                              </m:r>
                            </m:sup>
                          </m:sSup>
                          <m:r>
                            <a:rPr lang="en-US" sz="2400" b="1" i="0">
                              <a:latin typeface="Cambria Math" panose="02040503050406030204" pitchFamily="18" charset="0"/>
                            </a:rPr>
                            <m:t>𝐞</m:t>
                          </m:r>
                        </m:e>
                      </m:d>
                      <m:r>
                        <a:rPr lang="en-US" sz="2400" b="0" i="0">
                          <a:latin typeface="Cambria Math" panose="02040503050406030204" pitchFamily="18" charset="0"/>
                        </a:rPr>
                        <m:t>=−2</m:t>
                      </m:r>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m:rPr>
                              <m:sty m:val="p"/>
                            </m:rPr>
                            <a:rPr lang="en-US" sz="2400" b="0" i="1">
                              <a:latin typeface="Cambria Math" panose="02040503050406030204" pitchFamily="18" charset="0"/>
                            </a:rPr>
                            <m:t>T</m:t>
                          </m:r>
                        </m:sup>
                      </m:sSup>
                      <m:r>
                        <a:rPr lang="en-US" sz="2400" b="1" i="0">
                          <a:latin typeface="Cambria Math" panose="02040503050406030204" pitchFamily="18" charset="0"/>
                        </a:rPr>
                        <m:t>𝐲</m:t>
                      </m:r>
                      <m:r>
                        <a:rPr lang="en-US" sz="2400" b="0" i="0">
                          <a:latin typeface="Cambria Math" panose="02040503050406030204" pitchFamily="18" charset="0"/>
                        </a:rPr>
                        <m:t>+2</m:t>
                      </m:r>
                      <m:sSup>
                        <m:sSupPr>
                          <m:ctrlPr>
                            <a:rPr lang="en-US" sz="2400" b="0" i="1">
                              <a:latin typeface="Cambria Math" panose="02040503050406030204" pitchFamily="18" charset="0"/>
                            </a:rPr>
                          </m:ctrlPr>
                        </m:sSupPr>
                        <m:e>
                          <m:r>
                            <a:rPr lang="en-US" sz="2400" b="1" i="0">
                              <a:latin typeface="Cambria Math" panose="02040503050406030204" pitchFamily="18" charset="0"/>
                            </a:rPr>
                            <m:t>𝐗</m:t>
                          </m:r>
                        </m:e>
                        <m:sup>
                          <m:r>
                            <m:rPr>
                              <m:sty m:val="p"/>
                            </m:rPr>
                            <a:rPr lang="en-US" sz="2400" b="0" i="1">
                              <a:latin typeface="Cambria Math" panose="02040503050406030204" pitchFamily="18" charset="0"/>
                            </a:rPr>
                            <m:t>T</m:t>
                          </m:r>
                        </m:sup>
                      </m:sSup>
                      <m:r>
                        <a:rPr lang="en-US" sz="2400" b="1" i="0">
                          <a:latin typeface="Cambria Math" panose="02040503050406030204" pitchFamily="18" charset="0"/>
                        </a:rPr>
                        <m:t>𝐗𝐰</m:t>
                      </m:r>
                      <m:r>
                        <a:rPr lang="en-US" sz="2400" b="0" i="0">
                          <a:latin typeface="Cambria Math" panose="02040503050406030204" pitchFamily="18" charset="0"/>
                        </a:rPr>
                        <m:t>=0</m:t>
                      </m:r>
                    </m:oMath>
                  </m:oMathPara>
                </a14:m>
                <a:endParaRPr lang="en-US" sz="2400" dirty="0"/>
              </a:p>
            </p:txBody>
          </p:sp>
        </mc:Choice>
        <mc:Fallback xmlns="">
          <p:sp>
            <p:nvSpPr>
              <p:cNvPr id="14" name="TextBox 13">
                <a:extLst>
                  <a:ext uri="{FF2B5EF4-FFF2-40B4-BE49-F238E27FC236}">
                    <a16:creationId xmlns:a16="http://schemas.microsoft.com/office/drawing/2014/main" id="{2809CE6C-D4C5-D461-BDF3-FDC5455E863B}"/>
                  </a:ext>
                </a:extLst>
              </p:cNvPr>
              <p:cNvSpPr txBox="1">
                <a:spLocks noRot="1" noChangeAspect="1" noMove="1" noResize="1" noEditPoints="1" noAdjustHandles="1" noChangeArrowheads="1" noChangeShapeType="1" noTextEdit="1"/>
              </p:cNvSpPr>
              <p:nvPr/>
            </p:nvSpPr>
            <p:spPr>
              <a:xfrm>
                <a:off x="1583883" y="1244244"/>
                <a:ext cx="4661917" cy="793743"/>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82013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711200-8F8F-420C-A61C-E7E2342056E5}"/>
              </a:ext>
            </a:extLst>
          </p:cNvPr>
          <p:cNvSpPr>
            <a:spLocks noGrp="1"/>
          </p:cNvSpPr>
          <p:nvPr>
            <p:ph type="body" sz="quarter" idx="10"/>
          </p:nvPr>
        </p:nvSpPr>
        <p:spPr>
          <a:xfrm>
            <a:off x="304800" y="774200"/>
            <a:ext cx="8534400" cy="2126956"/>
          </a:xfrm>
        </p:spPr>
        <p:txBody>
          <a:bodyPr/>
          <a:lstStyle/>
          <a:p>
            <a:r>
              <a:rPr lang="en-US" dirty="0"/>
              <a:t>21 training samples</a:t>
            </a:r>
          </a:p>
          <a:p>
            <a:pPr marL="285750" lvl="1" indent="0">
              <a:spcBef>
                <a:spcPts val="0"/>
              </a:spcBef>
              <a:buNone/>
            </a:pPr>
            <a:r>
              <a:rPr lang="en-US" sz="1800" noProof="1">
                <a:latin typeface="Courier New" panose="02070309020205020404" pitchFamily="49" charset="0"/>
                <a:cs typeface="Courier New" panose="02070309020205020404" pitchFamily="49" charset="0"/>
              </a:rPr>
              <a:t>x = -1:.1:1;</a:t>
            </a:r>
          </a:p>
          <a:p>
            <a:pPr marL="285750" lvl="1" indent="0">
              <a:spcBef>
                <a:spcPts val="0"/>
              </a:spcBef>
              <a:buNone/>
            </a:pPr>
            <a:r>
              <a:rPr lang="en-US" sz="1800" noProof="1">
                <a:latin typeface="Courier New" panose="02070309020205020404" pitchFamily="49" charset="0"/>
                <a:cs typeface="Courier New" panose="02070309020205020404" pitchFamily="49" charset="0"/>
              </a:rPr>
              <a:t>y = [-.9602 -.5770 -.0729  .3771  .6405  .6600  .4609 ...</a:t>
            </a:r>
          </a:p>
          <a:p>
            <a:pPr marL="285750" lvl="1" indent="0">
              <a:spcBef>
                <a:spcPts val="0"/>
              </a:spcBef>
              <a:buNone/>
            </a:pPr>
            <a:r>
              <a:rPr lang="en-US" sz="1800" noProof="1">
                <a:latin typeface="Courier New" panose="02070309020205020404" pitchFamily="49" charset="0"/>
                <a:cs typeface="Courier New" panose="02070309020205020404" pitchFamily="49" charset="0"/>
              </a:rPr>
              <a:t>      .1336 -.2013 -.4344 -.5000 -.3930 -.1647  .0988 ...</a:t>
            </a:r>
          </a:p>
          <a:p>
            <a:pPr marL="285750" lvl="1" indent="0">
              <a:spcBef>
                <a:spcPts val="0"/>
              </a:spcBef>
              <a:buNone/>
            </a:pPr>
            <a:r>
              <a:rPr lang="en-US" sz="1800" noProof="1">
                <a:latin typeface="Courier New" panose="02070309020205020404" pitchFamily="49" charset="0"/>
                <a:cs typeface="Courier New" panose="02070309020205020404" pitchFamily="49" charset="0"/>
              </a:rPr>
              <a:t>      .3072  .3960  .3449  .1816 -.0312 -.2189 -.3201];</a:t>
            </a:r>
          </a:p>
          <a:p>
            <a:pPr marL="285750" lvl="1" indent="0">
              <a:spcBef>
                <a:spcPts val="0"/>
              </a:spcBef>
              <a:buNone/>
            </a:pPr>
            <a:r>
              <a:rPr lang="en-US" sz="1800" noProof="1">
                <a:latin typeface="Courier New" panose="02070309020205020404" pitchFamily="49" charset="0"/>
                <a:cs typeface="Courier New" panose="02070309020205020404" pitchFamily="49" charset="0"/>
              </a:rPr>
              <a:t>plot(x,y, '+'); title('Training samples'); </a:t>
            </a:r>
          </a:p>
          <a:p>
            <a:pPr marL="285750" lvl="1" indent="0">
              <a:spcBef>
                <a:spcPts val="0"/>
              </a:spcBef>
              <a:buNone/>
            </a:pPr>
            <a:r>
              <a:rPr lang="en-US" sz="1800" noProof="1">
                <a:latin typeface="Courier New" panose="02070309020205020404" pitchFamily="49" charset="0"/>
                <a:cs typeface="Courier New" panose="02070309020205020404" pitchFamily="49" charset="0"/>
              </a:rPr>
              <a:t>xlabel('x'); ylabel('y(x)');</a:t>
            </a:r>
          </a:p>
          <a:p>
            <a:endParaRPr lang="en-US" dirty="0"/>
          </a:p>
        </p:txBody>
      </p:sp>
      <p:sp>
        <p:nvSpPr>
          <p:cNvPr id="3" name="Title 2">
            <a:extLst>
              <a:ext uri="{FF2B5EF4-FFF2-40B4-BE49-F238E27FC236}">
                <a16:creationId xmlns:a16="http://schemas.microsoft.com/office/drawing/2014/main" id="{076A489C-C83E-4E37-B220-542255C62C2A}"/>
              </a:ext>
            </a:extLst>
          </p:cNvPr>
          <p:cNvSpPr>
            <a:spLocks noGrp="1"/>
          </p:cNvSpPr>
          <p:nvPr>
            <p:ph type="title"/>
          </p:nvPr>
        </p:nvSpPr>
        <p:spPr/>
        <p:txBody>
          <a:bodyPr>
            <a:normAutofit fontScale="90000"/>
          </a:bodyPr>
          <a:lstStyle/>
          <a:p>
            <a:r>
              <a:rPr lang="en-US" dirty="0"/>
              <a:t>Ex) Matlab Radial Basis Approximation</a:t>
            </a:r>
          </a:p>
        </p:txBody>
      </p:sp>
      <p:grpSp>
        <p:nvGrpSpPr>
          <p:cNvPr id="249894" name="Group 249893">
            <a:extLst>
              <a:ext uri="{FF2B5EF4-FFF2-40B4-BE49-F238E27FC236}">
                <a16:creationId xmlns:a16="http://schemas.microsoft.com/office/drawing/2014/main" id="{91FBC5EB-22A3-46BA-A093-DF545B8E9C4A}"/>
              </a:ext>
            </a:extLst>
          </p:cNvPr>
          <p:cNvGrpSpPr/>
          <p:nvPr/>
        </p:nvGrpSpPr>
        <p:grpSpPr>
          <a:xfrm>
            <a:off x="2054225" y="2976563"/>
            <a:ext cx="4327525" cy="3504744"/>
            <a:chOff x="2054225" y="2976563"/>
            <a:chExt cx="4327525" cy="3504744"/>
          </a:xfrm>
        </p:grpSpPr>
        <p:sp>
          <p:nvSpPr>
            <p:cNvPr id="8" name="Line 7">
              <a:extLst>
                <a:ext uri="{FF2B5EF4-FFF2-40B4-BE49-F238E27FC236}">
                  <a16:creationId xmlns:a16="http://schemas.microsoft.com/office/drawing/2014/main" id="{D575ACCD-A739-4502-9512-76D6B7A5083E}"/>
                </a:ext>
              </a:extLst>
            </p:cNvPr>
            <p:cNvSpPr>
              <a:spLocks noChangeShapeType="1"/>
            </p:cNvSpPr>
            <p:nvPr/>
          </p:nvSpPr>
          <p:spPr bwMode="auto">
            <a:xfrm>
              <a:off x="2616200" y="5980113"/>
              <a:ext cx="363855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a:extLst>
                <a:ext uri="{FF2B5EF4-FFF2-40B4-BE49-F238E27FC236}">
                  <a16:creationId xmlns:a16="http://schemas.microsoft.com/office/drawing/2014/main" id="{BDD77C49-647E-45AE-9402-6F72C7D3E1CB}"/>
                </a:ext>
              </a:extLst>
            </p:cNvPr>
            <p:cNvSpPr>
              <a:spLocks noChangeShapeType="1"/>
            </p:cNvSpPr>
            <p:nvPr/>
          </p:nvSpPr>
          <p:spPr bwMode="auto">
            <a:xfrm>
              <a:off x="2616200" y="3209925"/>
              <a:ext cx="363855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a:extLst>
                <a:ext uri="{FF2B5EF4-FFF2-40B4-BE49-F238E27FC236}">
                  <a16:creationId xmlns:a16="http://schemas.microsoft.com/office/drawing/2014/main" id="{6D8D5ABA-EA60-4ABB-AF03-ED70691DFAE5}"/>
                </a:ext>
              </a:extLst>
            </p:cNvPr>
            <p:cNvSpPr>
              <a:spLocks noChangeShapeType="1"/>
            </p:cNvSpPr>
            <p:nvPr/>
          </p:nvSpPr>
          <p:spPr bwMode="auto">
            <a:xfrm flipV="1">
              <a:off x="2616200" y="5943600"/>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10">
              <a:extLst>
                <a:ext uri="{FF2B5EF4-FFF2-40B4-BE49-F238E27FC236}">
                  <a16:creationId xmlns:a16="http://schemas.microsoft.com/office/drawing/2014/main" id="{C44B541E-CD8D-4838-8BA6-E525488BCB7C}"/>
                </a:ext>
              </a:extLst>
            </p:cNvPr>
            <p:cNvSpPr>
              <a:spLocks noChangeShapeType="1"/>
            </p:cNvSpPr>
            <p:nvPr/>
          </p:nvSpPr>
          <p:spPr bwMode="auto">
            <a:xfrm flipV="1">
              <a:off x="3525838" y="5943600"/>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1">
              <a:extLst>
                <a:ext uri="{FF2B5EF4-FFF2-40B4-BE49-F238E27FC236}">
                  <a16:creationId xmlns:a16="http://schemas.microsoft.com/office/drawing/2014/main" id="{FA93CB5D-DDB9-461D-87E1-02007B376B21}"/>
                </a:ext>
              </a:extLst>
            </p:cNvPr>
            <p:cNvSpPr>
              <a:spLocks noChangeShapeType="1"/>
            </p:cNvSpPr>
            <p:nvPr/>
          </p:nvSpPr>
          <p:spPr bwMode="auto">
            <a:xfrm flipV="1">
              <a:off x="4435475" y="5943600"/>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a:extLst>
                <a:ext uri="{FF2B5EF4-FFF2-40B4-BE49-F238E27FC236}">
                  <a16:creationId xmlns:a16="http://schemas.microsoft.com/office/drawing/2014/main" id="{767A0635-8C4D-4173-AB15-6C281C1F36AB}"/>
                </a:ext>
              </a:extLst>
            </p:cNvPr>
            <p:cNvSpPr>
              <a:spLocks noChangeShapeType="1"/>
            </p:cNvSpPr>
            <p:nvPr/>
          </p:nvSpPr>
          <p:spPr bwMode="auto">
            <a:xfrm flipV="1">
              <a:off x="5345113" y="5943600"/>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a:extLst>
                <a:ext uri="{FF2B5EF4-FFF2-40B4-BE49-F238E27FC236}">
                  <a16:creationId xmlns:a16="http://schemas.microsoft.com/office/drawing/2014/main" id="{CEDBFF2A-A92D-47D8-BBE9-4C81D563C775}"/>
                </a:ext>
              </a:extLst>
            </p:cNvPr>
            <p:cNvSpPr>
              <a:spLocks noChangeShapeType="1"/>
            </p:cNvSpPr>
            <p:nvPr/>
          </p:nvSpPr>
          <p:spPr bwMode="auto">
            <a:xfrm flipV="1">
              <a:off x="6254750" y="5943600"/>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2A3C13E-A290-4BCB-BF99-7BB66051FE4D}"/>
                </a:ext>
              </a:extLst>
            </p:cNvPr>
            <p:cNvSpPr>
              <a:spLocks noChangeShapeType="1"/>
            </p:cNvSpPr>
            <p:nvPr/>
          </p:nvSpPr>
          <p:spPr bwMode="auto">
            <a:xfrm>
              <a:off x="2616200" y="3209925"/>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216335D4-E314-4F48-842F-058511C4F941}"/>
                </a:ext>
              </a:extLst>
            </p:cNvPr>
            <p:cNvSpPr>
              <a:spLocks noChangeShapeType="1"/>
            </p:cNvSpPr>
            <p:nvPr/>
          </p:nvSpPr>
          <p:spPr bwMode="auto">
            <a:xfrm>
              <a:off x="3525838" y="3209925"/>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960384BD-7D39-4A7F-AE03-7BF6A0DF68F7}"/>
                </a:ext>
              </a:extLst>
            </p:cNvPr>
            <p:cNvSpPr>
              <a:spLocks noChangeShapeType="1"/>
            </p:cNvSpPr>
            <p:nvPr/>
          </p:nvSpPr>
          <p:spPr bwMode="auto">
            <a:xfrm>
              <a:off x="4435475" y="3209925"/>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3AA825A-84CA-43AA-A698-8724A4EC31C7}"/>
                </a:ext>
              </a:extLst>
            </p:cNvPr>
            <p:cNvSpPr>
              <a:spLocks noChangeShapeType="1"/>
            </p:cNvSpPr>
            <p:nvPr/>
          </p:nvSpPr>
          <p:spPr bwMode="auto">
            <a:xfrm>
              <a:off x="5345113" y="3209925"/>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CC67BE9-16B6-4814-B8A3-52BC52366490}"/>
                </a:ext>
              </a:extLst>
            </p:cNvPr>
            <p:cNvSpPr>
              <a:spLocks noChangeShapeType="1"/>
            </p:cNvSpPr>
            <p:nvPr/>
          </p:nvSpPr>
          <p:spPr bwMode="auto">
            <a:xfrm>
              <a:off x="6254750" y="3209925"/>
              <a:ext cx="0" cy="3651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FDCC19D3-E5D8-439E-8062-8516425D5DF4}"/>
                </a:ext>
              </a:extLst>
            </p:cNvPr>
            <p:cNvSpPr>
              <a:spLocks noChangeArrowheads="1"/>
            </p:cNvSpPr>
            <p:nvPr/>
          </p:nvSpPr>
          <p:spPr bwMode="auto">
            <a:xfrm>
              <a:off x="2547938" y="6046788"/>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20">
              <a:extLst>
                <a:ext uri="{FF2B5EF4-FFF2-40B4-BE49-F238E27FC236}">
                  <a16:creationId xmlns:a16="http://schemas.microsoft.com/office/drawing/2014/main" id="{34F51CAF-FA1F-4727-A603-362A0F1038D6}"/>
                </a:ext>
              </a:extLst>
            </p:cNvPr>
            <p:cNvSpPr>
              <a:spLocks noChangeArrowheads="1"/>
            </p:cNvSpPr>
            <p:nvPr/>
          </p:nvSpPr>
          <p:spPr bwMode="auto">
            <a:xfrm>
              <a:off x="3395663" y="6046788"/>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a:extLst>
                <a:ext uri="{FF2B5EF4-FFF2-40B4-BE49-F238E27FC236}">
                  <a16:creationId xmlns:a16="http://schemas.microsoft.com/office/drawing/2014/main" id="{227EFD2D-1D62-4813-9579-79293F81D998}"/>
                </a:ext>
              </a:extLst>
            </p:cNvPr>
            <p:cNvSpPr>
              <a:spLocks noChangeArrowheads="1"/>
            </p:cNvSpPr>
            <p:nvPr/>
          </p:nvSpPr>
          <p:spPr bwMode="auto">
            <a:xfrm>
              <a:off x="4394200" y="604678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a:extLst>
                <a:ext uri="{FF2B5EF4-FFF2-40B4-BE49-F238E27FC236}">
                  <a16:creationId xmlns:a16="http://schemas.microsoft.com/office/drawing/2014/main" id="{2C241192-460A-49D7-ABD5-3648C0EEC610}"/>
                </a:ext>
              </a:extLst>
            </p:cNvPr>
            <p:cNvSpPr>
              <a:spLocks noChangeArrowheads="1"/>
            </p:cNvSpPr>
            <p:nvPr/>
          </p:nvSpPr>
          <p:spPr bwMode="auto">
            <a:xfrm>
              <a:off x="5240338" y="6046788"/>
              <a:ext cx="3095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a:extLst>
                <a:ext uri="{FF2B5EF4-FFF2-40B4-BE49-F238E27FC236}">
                  <a16:creationId xmlns:a16="http://schemas.microsoft.com/office/drawing/2014/main" id="{F99959A3-6B77-426B-90EE-89F62002E3AD}"/>
                </a:ext>
              </a:extLst>
            </p:cNvPr>
            <p:cNvSpPr>
              <a:spLocks noChangeArrowheads="1"/>
            </p:cNvSpPr>
            <p:nvPr/>
          </p:nvSpPr>
          <p:spPr bwMode="auto">
            <a:xfrm>
              <a:off x="6213475" y="604678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4517E1AF-4CC9-4FD6-95A6-6ED1E6C23786}"/>
                </a:ext>
              </a:extLst>
            </p:cNvPr>
            <p:cNvSpPr>
              <a:spLocks noChangeArrowheads="1"/>
            </p:cNvSpPr>
            <p:nvPr/>
          </p:nvSpPr>
          <p:spPr bwMode="auto">
            <a:xfrm>
              <a:off x="4376738" y="6265863"/>
              <a:ext cx="897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62626"/>
                  </a:solidFill>
                  <a:effectLst/>
                  <a:latin typeface="Arial" panose="020B060402020202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Line 25">
              <a:extLst>
                <a:ext uri="{FF2B5EF4-FFF2-40B4-BE49-F238E27FC236}">
                  <a16:creationId xmlns:a16="http://schemas.microsoft.com/office/drawing/2014/main" id="{5C29DE37-5552-450E-B4B8-9D2521FE0F2E}"/>
                </a:ext>
              </a:extLst>
            </p:cNvPr>
            <p:cNvSpPr>
              <a:spLocks noChangeShapeType="1"/>
            </p:cNvSpPr>
            <p:nvPr/>
          </p:nvSpPr>
          <p:spPr bwMode="auto">
            <a:xfrm flipV="1">
              <a:off x="2616200" y="3209925"/>
              <a:ext cx="0" cy="2770187"/>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6EFF276D-E528-4B00-860F-E39CA7F1CEE2}"/>
                </a:ext>
              </a:extLst>
            </p:cNvPr>
            <p:cNvSpPr>
              <a:spLocks noChangeShapeType="1"/>
            </p:cNvSpPr>
            <p:nvPr/>
          </p:nvSpPr>
          <p:spPr bwMode="auto">
            <a:xfrm flipV="1">
              <a:off x="6254750" y="3209925"/>
              <a:ext cx="0" cy="2770187"/>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6C779660-47FD-46AF-B557-A45ED6BE5EE6}"/>
                </a:ext>
              </a:extLst>
            </p:cNvPr>
            <p:cNvSpPr>
              <a:spLocks noChangeShapeType="1"/>
            </p:cNvSpPr>
            <p:nvPr/>
          </p:nvSpPr>
          <p:spPr bwMode="auto">
            <a:xfrm>
              <a:off x="2616200" y="5980113"/>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070A1EF2-A4D1-404F-9B23-703B836ADC6C}"/>
                </a:ext>
              </a:extLst>
            </p:cNvPr>
            <p:cNvSpPr>
              <a:spLocks noChangeShapeType="1"/>
            </p:cNvSpPr>
            <p:nvPr/>
          </p:nvSpPr>
          <p:spPr bwMode="auto">
            <a:xfrm>
              <a:off x="2616200" y="5286375"/>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a:extLst>
                <a:ext uri="{FF2B5EF4-FFF2-40B4-BE49-F238E27FC236}">
                  <a16:creationId xmlns:a16="http://schemas.microsoft.com/office/drawing/2014/main" id="{09ED593F-3CAB-474B-84A6-55B1A103D09D}"/>
                </a:ext>
              </a:extLst>
            </p:cNvPr>
            <p:cNvSpPr>
              <a:spLocks noChangeShapeType="1"/>
            </p:cNvSpPr>
            <p:nvPr/>
          </p:nvSpPr>
          <p:spPr bwMode="auto">
            <a:xfrm>
              <a:off x="2616200" y="4594225"/>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2E5B369F-51D5-46EE-9E8F-269CCA2E9C4A}"/>
                </a:ext>
              </a:extLst>
            </p:cNvPr>
            <p:cNvSpPr>
              <a:spLocks noChangeShapeType="1"/>
            </p:cNvSpPr>
            <p:nvPr/>
          </p:nvSpPr>
          <p:spPr bwMode="auto">
            <a:xfrm>
              <a:off x="2616200" y="3902075"/>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56" name="Line 31">
              <a:extLst>
                <a:ext uri="{FF2B5EF4-FFF2-40B4-BE49-F238E27FC236}">
                  <a16:creationId xmlns:a16="http://schemas.microsoft.com/office/drawing/2014/main" id="{72AC8D2C-FB98-42BC-849F-7022F56E15BF}"/>
                </a:ext>
              </a:extLst>
            </p:cNvPr>
            <p:cNvSpPr>
              <a:spLocks noChangeShapeType="1"/>
            </p:cNvSpPr>
            <p:nvPr/>
          </p:nvSpPr>
          <p:spPr bwMode="auto">
            <a:xfrm>
              <a:off x="2616200" y="3209925"/>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57" name="Line 32">
              <a:extLst>
                <a:ext uri="{FF2B5EF4-FFF2-40B4-BE49-F238E27FC236}">
                  <a16:creationId xmlns:a16="http://schemas.microsoft.com/office/drawing/2014/main" id="{98F54064-32CC-4997-B75B-BF3726F11B4A}"/>
                </a:ext>
              </a:extLst>
            </p:cNvPr>
            <p:cNvSpPr>
              <a:spLocks noChangeShapeType="1"/>
            </p:cNvSpPr>
            <p:nvPr/>
          </p:nvSpPr>
          <p:spPr bwMode="auto">
            <a:xfrm flipH="1">
              <a:off x="6219825" y="5980113"/>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59" name="Line 33">
              <a:extLst>
                <a:ext uri="{FF2B5EF4-FFF2-40B4-BE49-F238E27FC236}">
                  <a16:creationId xmlns:a16="http://schemas.microsoft.com/office/drawing/2014/main" id="{F6A11025-63C9-433B-8D1F-325A0B8A672B}"/>
                </a:ext>
              </a:extLst>
            </p:cNvPr>
            <p:cNvSpPr>
              <a:spLocks noChangeShapeType="1"/>
            </p:cNvSpPr>
            <p:nvPr/>
          </p:nvSpPr>
          <p:spPr bwMode="auto">
            <a:xfrm flipH="1">
              <a:off x="6219825" y="5286375"/>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60" name="Line 34">
              <a:extLst>
                <a:ext uri="{FF2B5EF4-FFF2-40B4-BE49-F238E27FC236}">
                  <a16:creationId xmlns:a16="http://schemas.microsoft.com/office/drawing/2014/main" id="{2028C4E2-43FC-45F6-A872-ECC90E58D444}"/>
                </a:ext>
              </a:extLst>
            </p:cNvPr>
            <p:cNvSpPr>
              <a:spLocks noChangeShapeType="1"/>
            </p:cNvSpPr>
            <p:nvPr/>
          </p:nvSpPr>
          <p:spPr bwMode="auto">
            <a:xfrm flipH="1">
              <a:off x="6219825" y="4594225"/>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61" name="Line 35">
              <a:extLst>
                <a:ext uri="{FF2B5EF4-FFF2-40B4-BE49-F238E27FC236}">
                  <a16:creationId xmlns:a16="http://schemas.microsoft.com/office/drawing/2014/main" id="{68760C3E-3ABC-498A-8BBD-F0F040762728}"/>
                </a:ext>
              </a:extLst>
            </p:cNvPr>
            <p:cNvSpPr>
              <a:spLocks noChangeShapeType="1"/>
            </p:cNvSpPr>
            <p:nvPr/>
          </p:nvSpPr>
          <p:spPr bwMode="auto">
            <a:xfrm flipH="1">
              <a:off x="6219825" y="3902075"/>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62" name="Line 36">
              <a:extLst>
                <a:ext uri="{FF2B5EF4-FFF2-40B4-BE49-F238E27FC236}">
                  <a16:creationId xmlns:a16="http://schemas.microsoft.com/office/drawing/2014/main" id="{BBDE1D08-CC7C-4D89-9251-B06A2D13AC6F}"/>
                </a:ext>
              </a:extLst>
            </p:cNvPr>
            <p:cNvSpPr>
              <a:spLocks noChangeShapeType="1"/>
            </p:cNvSpPr>
            <p:nvPr/>
          </p:nvSpPr>
          <p:spPr bwMode="auto">
            <a:xfrm flipH="1">
              <a:off x="6219825" y="3209925"/>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63" name="Rectangle 37">
              <a:extLst>
                <a:ext uri="{FF2B5EF4-FFF2-40B4-BE49-F238E27FC236}">
                  <a16:creationId xmlns:a16="http://schemas.microsoft.com/office/drawing/2014/main" id="{2ADF9C37-1AB8-475D-9A44-97EDEB0D5F4E}"/>
                </a:ext>
              </a:extLst>
            </p:cNvPr>
            <p:cNvSpPr>
              <a:spLocks noChangeArrowheads="1"/>
            </p:cNvSpPr>
            <p:nvPr/>
          </p:nvSpPr>
          <p:spPr bwMode="auto">
            <a:xfrm>
              <a:off x="2422525" y="5895975"/>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64" name="Rectangle 38">
              <a:extLst>
                <a:ext uri="{FF2B5EF4-FFF2-40B4-BE49-F238E27FC236}">
                  <a16:creationId xmlns:a16="http://schemas.microsoft.com/office/drawing/2014/main" id="{AEE9A6EF-01F3-45A8-B3CC-E260AF78796A}"/>
                </a:ext>
              </a:extLst>
            </p:cNvPr>
            <p:cNvSpPr>
              <a:spLocks noChangeArrowheads="1"/>
            </p:cNvSpPr>
            <p:nvPr/>
          </p:nvSpPr>
          <p:spPr bwMode="auto">
            <a:xfrm>
              <a:off x="2289175" y="5207000"/>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65" name="Rectangle 39">
              <a:extLst>
                <a:ext uri="{FF2B5EF4-FFF2-40B4-BE49-F238E27FC236}">
                  <a16:creationId xmlns:a16="http://schemas.microsoft.com/office/drawing/2014/main" id="{7221D20D-E4FA-420A-BC2C-F184377A28CD}"/>
                </a:ext>
              </a:extLst>
            </p:cNvPr>
            <p:cNvSpPr>
              <a:spLocks noChangeArrowheads="1"/>
            </p:cNvSpPr>
            <p:nvPr/>
          </p:nvSpPr>
          <p:spPr bwMode="auto">
            <a:xfrm>
              <a:off x="2473325" y="451008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66" name="Rectangle 40">
              <a:extLst>
                <a:ext uri="{FF2B5EF4-FFF2-40B4-BE49-F238E27FC236}">
                  <a16:creationId xmlns:a16="http://schemas.microsoft.com/office/drawing/2014/main" id="{60E2E218-7C25-4B28-A17A-CD705DFDD398}"/>
                </a:ext>
              </a:extLst>
            </p:cNvPr>
            <p:cNvSpPr>
              <a:spLocks noChangeArrowheads="1"/>
            </p:cNvSpPr>
            <p:nvPr/>
          </p:nvSpPr>
          <p:spPr bwMode="auto">
            <a:xfrm>
              <a:off x="2347913" y="3822700"/>
              <a:ext cx="3095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67" name="Rectangle 41">
              <a:extLst>
                <a:ext uri="{FF2B5EF4-FFF2-40B4-BE49-F238E27FC236}">
                  <a16:creationId xmlns:a16="http://schemas.microsoft.com/office/drawing/2014/main" id="{81DC644A-62B6-4372-9311-729CA0E06F18}"/>
                </a:ext>
              </a:extLst>
            </p:cNvPr>
            <p:cNvSpPr>
              <a:spLocks noChangeArrowheads="1"/>
            </p:cNvSpPr>
            <p:nvPr/>
          </p:nvSpPr>
          <p:spPr bwMode="auto">
            <a:xfrm>
              <a:off x="2473325" y="312578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68" name="Rectangle 42">
              <a:extLst>
                <a:ext uri="{FF2B5EF4-FFF2-40B4-BE49-F238E27FC236}">
                  <a16:creationId xmlns:a16="http://schemas.microsoft.com/office/drawing/2014/main" id="{873D67F9-261E-4222-A90C-F2C0C6816BE6}"/>
                </a:ext>
              </a:extLst>
            </p:cNvPr>
            <p:cNvSpPr>
              <a:spLocks noChangeArrowheads="1"/>
            </p:cNvSpPr>
            <p:nvPr/>
          </p:nvSpPr>
          <p:spPr bwMode="auto">
            <a:xfrm rot="16200000">
              <a:off x="2089150" y="4541838"/>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69" name="Rectangle 43">
              <a:extLst>
                <a:ext uri="{FF2B5EF4-FFF2-40B4-BE49-F238E27FC236}">
                  <a16:creationId xmlns:a16="http://schemas.microsoft.com/office/drawing/2014/main" id="{325E6B64-A0AF-4ED5-B263-E6F0ED3E923E}"/>
                </a:ext>
              </a:extLst>
            </p:cNvPr>
            <p:cNvSpPr>
              <a:spLocks noChangeArrowheads="1"/>
            </p:cNvSpPr>
            <p:nvPr/>
          </p:nvSpPr>
          <p:spPr bwMode="auto">
            <a:xfrm rot="16200000">
              <a:off x="2100263" y="4468813"/>
              <a:ext cx="134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70" name="Rectangle 44">
              <a:extLst>
                <a:ext uri="{FF2B5EF4-FFF2-40B4-BE49-F238E27FC236}">
                  <a16:creationId xmlns:a16="http://schemas.microsoft.com/office/drawing/2014/main" id="{965DC9FC-17C4-44E5-A9DC-BF599FF64EA4}"/>
                </a:ext>
              </a:extLst>
            </p:cNvPr>
            <p:cNvSpPr>
              <a:spLocks noChangeArrowheads="1"/>
            </p:cNvSpPr>
            <p:nvPr/>
          </p:nvSpPr>
          <p:spPr bwMode="auto">
            <a:xfrm rot="16200000">
              <a:off x="2089150" y="4398963"/>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71" name="Rectangle 45">
              <a:extLst>
                <a:ext uri="{FF2B5EF4-FFF2-40B4-BE49-F238E27FC236}">
                  <a16:creationId xmlns:a16="http://schemas.microsoft.com/office/drawing/2014/main" id="{EAB61090-9F83-4328-A0A3-0CB4C66B2414}"/>
                </a:ext>
              </a:extLst>
            </p:cNvPr>
            <p:cNvSpPr>
              <a:spLocks noChangeArrowheads="1"/>
            </p:cNvSpPr>
            <p:nvPr/>
          </p:nvSpPr>
          <p:spPr bwMode="auto">
            <a:xfrm rot="16200000">
              <a:off x="2100263" y="4335463"/>
              <a:ext cx="1349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72" name="Rectangle 46">
              <a:extLst>
                <a:ext uri="{FF2B5EF4-FFF2-40B4-BE49-F238E27FC236}">
                  <a16:creationId xmlns:a16="http://schemas.microsoft.com/office/drawing/2014/main" id="{C18CF377-BFC3-4CD3-8D68-57E8462BBEBC}"/>
                </a:ext>
              </a:extLst>
            </p:cNvPr>
            <p:cNvSpPr>
              <a:spLocks noChangeArrowheads="1"/>
            </p:cNvSpPr>
            <p:nvPr/>
          </p:nvSpPr>
          <p:spPr bwMode="auto">
            <a:xfrm>
              <a:off x="3730625" y="2976563"/>
              <a:ext cx="1535113"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panose="020B0604020202020204" pitchFamily="34" charset="0"/>
                </a:rPr>
                <a:t>Training 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9873" name="Freeform 47">
              <a:extLst>
                <a:ext uri="{FF2B5EF4-FFF2-40B4-BE49-F238E27FC236}">
                  <a16:creationId xmlns:a16="http://schemas.microsoft.com/office/drawing/2014/main" id="{822D86C3-C2C7-4F6D-9A0F-AA2DCB07FF0D}"/>
                </a:ext>
              </a:extLst>
            </p:cNvPr>
            <p:cNvSpPr>
              <a:spLocks noEditPoints="1"/>
            </p:cNvSpPr>
            <p:nvPr/>
          </p:nvSpPr>
          <p:spPr bwMode="auto">
            <a:xfrm>
              <a:off x="2582863" y="5891213"/>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74" name="Freeform 48">
              <a:extLst>
                <a:ext uri="{FF2B5EF4-FFF2-40B4-BE49-F238E27FC236}">
                  <a16:creationId xmlns:a16="http://schemas.microsoft.com/office/drawing/2014/main" id="{ED2EB89C-1A54-4981-B42D-5DBD4F168736}"/>
                </a:ext>
              </a:extLst>
            </p:cNvPr>
            <p:cNvSpPr>
              <a:spLocks noEditPoints="1"/>
            </p:cNvSpPr>
            <p:nvPr/>
          </p:nvSpPr>
          <p:spPr bwMode="auto">
            <a:xfrm>
              <a:off x="2763838" y="5360988"/>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75" name="Freeform 49">
              <a:extLst>
                <a:ext uri="{FF2B5EF4-FFF2-40B4-BE49-F238E27FC236}">
                  <a16:creationId xmlns:a16="http://schemas.microsoft.com/office/drawing/2014/main" id="{9D78FC75-49FB-4FE8-9776-033B92E9E52B}"/>
                </a:ext>
              </a:extLst>
            </p:cNvPr>
            <p:cNvSpPr>
              <a:spLocks noEditPoints="1"/>
            </p:cNvSpPr>
            <p:nvPr/>
          </p:nvSpPr>
          <p:spPr bwMode="auto">
            <a:xfrm>
              <a:off x="2946400" y="466248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76" name="Freeform 50">
              <a:extLst>
                <a:ext uri="{FF2B5EF4-FFF2-40B4-BE49-F238E27FC236}">
                  <a16:creationId xmlns:a16="http://schemas.microsoft.com/office/drawing/2014/main" id="{B7A73E35-8F06-4249-B156-DD8E8CDBDF30}"/>
                </a:ext>
              </a:extLst>
            </p:cNvPr>
            <p:cNvSpPr>
              <a:spLocks noEditPoints="1"/>
            </p:cNvSpPr>
            <p:nvPr/>
          </p:nvSpPr>
          <p:spPr bwMode="auto">
            <a:xfrm>
              <a:off x="3128963" y="4038600"/>
              <a:ext cx="66675" cy="68262"/>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77" name="Freeform 51">
              <a:extLst>
                <a:ext uri="{FF2B5EF4-FFF2-40B4-BE49-F238E27FC236}">
                  <a16:creationId xmlns:a16="http://schemas.microsoft.com/office/drawing/2014/main" id="{A56AAA54-FB9D-48C9-96D0-42FFE8E58C9C}"/>
                </a:ext>
              </a:extLst>
            </p:cNvPr>
            <p:cNvSpPr>
              <a:spLocks noEditPoints="1"/>
            </p:cNvSpPr>
            <p:nvPr/>
          </p:nvSpPr>
          <p:spPr bwMode="auto">
            <a:xfrm>
              <a:off x="3309938" y="3675063"/>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78" name="Freeform 52">
              <a:extLst>
                <a:ext uri="{FF2B5EF4-FFF2-40B4-BE49-F238E27FC236}">
                  <a16:creationId xmlns:a16="http://schemas.microsoft.com/office/drawing/2014/main" id="{E1ABCA81-F6AD-4003-BBA8-84C025D49BBE}"/>
                </a:ext>
              </a:extLst>
            </p:cNvPr>
            <p:cNvSpPr>
              <a:spLocks noEditPoints="1"/>
            </p:cNvSpPr>
            <p:nvPr/>
          </p:nvSpPr>
          <p:spPr bwMode="auto">
            <a:xfrm>
              <a:off x="3492500" y="3648075"/>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79" name="Freeform 53">
              <a:extLst>
                <a:ext uri="{FF2B5EF4-FFF2-40B4-BE49-F238E27FC236}">
                  <a16:creationId xmlns:a16="http://schemas.microsoft.com/office/drawing/2014/main" id="{5FC859F1-10D8-444D-9430-7D7974FA7A38}"/>
                </a:ext>
              </a:extLst>
            </p:cNvPr>
            <p:cNvSpPr>
              <a:spLocks noEditPoints="1"/>
            </p:cNvSpPr>
            <p:nvPr/>
          </p:nvSpPr>
          <p:spPr bwMode="auto">
            <a:xfrm>
              <a:off x="3675063" y="3922713"/>
              <a:ext cx="66675" cy="68262"/>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0" name="Freeform 54">
              <a:extLst>
                <a:ext uri="{FF2B5EF4-FFF2-40B4-BE49-F238E27FC236}">
                  <a16:creationId xmlns:a16="http://schemas.microsoft.com/office/drawing/2014/main" id="{1F04CD06-DA39-4712-BFDE-E7E9F56F7298}"/>
                </a:ext>
              </a:extLst>
            </p:cNvPr>
            <p:cNvSpPr>
              <a:spLocks noEditPoints="1"/>
            </p:cNvSpPr>
            <p:nvPr/>
          </p:nvSpPr>
          <p:spPr bwMode="auto">
            <a:xfrm>
              <a:off x="3856038" y="437673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1" name="Freeform 55">
              <a:extLst>
                <a:ext uri="{FF2B5EF4-FFF2-40B4-BE49-F238E27FC236}">
                  <a16:creationId xmlns:a16="http://schemas.microsoft.com/office/drawing/2014/main" id="{1DF549FB-E545-4CAC-8AB0-743F3A686911}"/>
                </a:ext>
              </a:extLst>
            </p:cNvPr>
            <p:cNvSpPr>
              <a:spLocks noEditPoints="1"/>
            </p:cNvSpPr>
            <p:nvPr/>
          </p:nvSpPr>
          <p:spPr bwMode="auto">
            <a:xfrm>
              <a:off x="4038600" y="484028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2" name="Freeform 56">
              <a:extLst>
                <a:ext uri="{FF2B5EF4-FFF2-40B4-BE49-F238E27FC236}">
                  <a16:creationId xmlns:a16="http://schemas.microsoft.com/office/drawing/2014/main" id="{E6E713C1-FC88-403B-A3C3-95B4E97A7812}"/>
                </a:ext>
              </a:extLst>
            </p:cNvPr>
            <p:cNvSpPr>
              <a:spLocks noEditPoints="1"/>
            </p:cNvSpPr>
            <p:nvPr/>
          </p:nvSpPr>
          <p:spPr bwMode="auto">
            <a:xfrm>
              <a:off x="4219575" y="5162550"/>
              <a:ext cx="68263" cy="66675"/>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3" name="Freeform 57">
              <a:extLst>
                <a:ext uri="{FF2B5EF4-FFF2-40B4-BE49-F238E27FC236}">
                  <a16:creationId xmlns:a16="http://schemas.microsoft.com/office/drawing/2014/main" id="{39D87AD1-8610-4FA2-B78B-BA32EE41D345}"/>
                </a:ext>
              </a:extLst>
            </p:cNvPr>
            <p:cNvSpPr>
              <a:spLocks noEditPoints="1"/>
            </p:cNvSpPr>
            <p:nvPr/>
          </p:nvSpPr>
          <p:spPr bwMode="auto">
            <a:xfrm>
              <a:off x="4402138" y="5253038"/>
              <a:ext cx="66675" cy="68262"/>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4" name="Freeform 58">
              <a:extLst>
                <a:ext uri="{FF2B5EF4-FFF2-40B4-BE49-F238E27FC236}">
                  <a16:creationId xmlns:a16="http://schemas.microsoft.com/office/drawing/2014/main" id="{AADCF01A-0C8E-475B-A101-07170EE787BE}"/>
                </a:ext>
              </a:extLst>
            </p:cNvPr>
            <p:cNvSpPr>
              <a:spLocks noEditPoints="1"/>
            </p:cNvSpPr>
            <p:nvPr/>
          </p:nvSpPr>
          <p:spPr bwMode="auto">
            <a:xfrm>
              <a:off x="4584700" y="5105400"/>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5" name="Freeform 59">
              <a:extLst>
                <a:ext uri="{FF2B5EF4-FFF2-40B4-BE49-F238E27FC236}">
                  <a16:creationId xmlns:a16="http://schemas.microsoft.com/office/drawing/2014/main" id="{AD9CF09E-823F-44F6-BBE9-E3A51EC00B26}"/>
                </a:ext>
              </a:extLst>
            </p:cNvPr>
            <p:cNvSpPr>
              <a:spLocks noEditPoints="1"/>
            </p:cNvSpPr>
            <p:nvPr/>
          </p:nvSpPr>
          <p:spPr bwMode="auto">
            <a:xfrm>
              <a:off x="4765675" y="4789488"/>
              <a:ext cx="68263" cy="66675"/>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6" name="Freeform 60">
              <a:extLst>
                <a:ext uri="{FF2B5EF4-FFF2-40B4-BE49-F238E27FC236}">
                  <a16:creationId xmlns:a16="http://schemas.microsoft.com/office/drawing/2014/main" id="{5581AB96-BD83-4CDA-AEF9-CD2A53A21085}"/>
                </a:ext>
              </a:extLst>
            </p:cNvPr>
            <p:cNvSpPr>
              <a:spLocks noEditPoints="1"/>
            </p:cNvSpPr>
            <p:nvPr/>
          </p:nvSpPr>
          <p:spPr bwMode="auto">
            <a:xfrm>
              <a:off x="4948238" y="4424363"/>
              <a:ext cx="66675" cy="68262"/>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7" name="Freeform 61">
              <a:extLst>
                <a:ext uri="{FF2B5EF4-FFF2-40B4-BE49-F238E27FC236}">
                  <a16:creationId xmlns:a16="http://schemas.microsoft.com/office/drawing/2014/main" id="{6C1D8023-6BE6-4440-ABA4-1164B8B716B9}"/>
                </a:ext>
              </a:extLst>
            </p:cNvPr>
            <p:cNvSpPr>
              <a:spLocks noEditPoints="1"/>
            </p:cNvSpPr>
            <p:nvPr/>
          </p:nvSpPr>
          <p:spPr bwMode="auto">
            <a:xfrm>
              <a:off x="5129213" y="4135438"/>
              <a:ext cx="68263" cy="68262"/>
            </a:xfrm>
            <a:custGeom>
              <a:avLst/>
              <a:gdLst>
                <a:gd name="T0" fmla="*/ 22 w 43"/>
                <a:gd name="T1" fmla="*/ 0 h 43"/>
                <a:gd name="T2" fmla="*/ 22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2" y="0"/>
                  </a:moveTo>
                  <a:lnTo>
                    <a:pt x="22" y="43"/>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8" name="Freeform 62">
              <a:extLst>
                <a:ext uri="{FF2B5EF4-FFF2-40B4-BE49-F238E27FC236}">
                  <a16:creationId xmlns:a16="http://schemas.microsoft.com/office/drawing/2014/main" id="{C6A4B3CF-9774-4C6A-8004-79BF092414E7}"/>
                </a:ext>
              </a:extLst>
            </p:cNvPr>
            <p:cNvSpPr>
              <a:spLocks noEditPoints="1"/>
            </p:cNvSpPr>
            <p:nvPr/>
          </p:nvSpPr>
          <p:spPr bwMode="auto">
            <a:xfrm>
              <a:off x="5311775" y="4013200"/>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89" name="Freeform 63">
              <a:extLst>
                <a:ext uri="{FF2B5EF4-FFF2-40B4-BE49-F238E27FC236}">
                  <a16:creationId xmlns:a16="http://schemas.microsoft.com/office/drawing/2014/main" id="{5F1445FB-8845-413F-A92F-6CEC4F7E40CB}"/>
                </a:ext>
              </a:extLst>
            </p:cNvPr>
            <p:cNvSpPr>
              <a:spLocks noEditPoints="1"/>
            </p:cNvSpPr>
            <p:nvPr/>
          </p:nvSpPr>
          <p:spPr bwMode="auto">
            <a:xfrm>
              <a:off x="5494338" y="408463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90" name="Freeform 64">
              <a:extLst>
                <a:ext uri="{FF2B5EF4-FFF2-40B4-BE49-F238E27FC236}">
                  <a16:creationId xmlns:a16="http://schemas.microsoft.com/office/drawing/2014/main" id="{E25D9697-3708-4E13-93FC-B1910C91A84B}"/>
                </a:ext>
              </a:extLst>
            </p:cNvPr>
            <p:cNvSpPr>
              <a:spLocks noEditPoints="1"/>
            </p:cNvSpPr>
            <p:nvPr/>
          </p:nvSpPr>
          <p:spPr bwMode="auto">
            <a:xfrm>
              <a:off x="5675313" y="4310063"/>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91" name="Freeform 65">
              <a:extLst>
                <a:ext uri="{FF2B5EF4-FFF2-40B4-BE49-F238E27FC236}">
                  <a16:creationId xmlns:a16="http://schemas.microsoft.com/office/drawing/2014/main" id="{D5E23A3B-B7A2-4B7D-9F72-F5C77F4EB0F2}"/>
                </a:ext>
              </a:extLst>
            </p:cNvPr>
            <p:cNvSpPr>
              <a:spLocks noEditPoints="1"/>
            </p:cNvSpPr>
            <p:nvPr/>
          </p:nvSpPr>
          <p:spPr bwMode="auto">
            <a:xfrm>
              <a:off x="5857875" y="460533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92" name="Freeform 66">
              <a:extLst>
                <a:ext uri="{FF2B5EF4-FFF2-40B4-BE49-F238E27FC236}">
                  <a16:creationId xmlns:a16="http://schemas.microsoft.com/office/drawing/2014/main" id="{CCDE9727-7F9A-4966-8B4F-291A2084DF8D}"/>
                </a:ext>
              </a:extLst>
            </p:cNvPr>
            <p:cNvSpPr>
              <a:spLocks noEditPoints="1"/>
            </p:cNvSpPr>
            <p:nvPr/>
          </p:nvSpPr>
          <p:spPr bwMode="auto">
            <a:xfrm>
              <a:off x="6040438" y="4864100"/>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93" name="Freeform 67">
              <a:extLst>
                <a:ext uri="{FF2B5EF4-FFF2-40B4-BE49-F238E27FC236}">
                  <a16:creationId xmlns:a16="http://schemas.microsoft.com/office/drawing/2014/main" id="{8F19A607-3103-4FD8-89C6-00766F892ECF}"/>
                </a:ext>
              </a:extLst>
            </p:cNvPr>
            <p:cNvSpPr>
              <a:spLocks noEditPoints="1"/>
            </p:cNvSpPr>
            <p:nvPr/>
          </p:nvSpPr>
          <p:spPr bwMode="auto">
            <a:xfrm>
              <a:off x="6221413" y="500538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66048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427C9-9CCE-49AD-A322-1C767358A900}"/>
              </a:ext>
            </a:extLst>
          </p:cNvPr>
          <p:cNvSpPr>
            <a:spLocks noGrp="1"/>
          </p:cNvSpPr>
          <p:nvPr>
            <p:ph type="body" sz="quarter" idx="10"/>
          </p:nvPr>
        </p:nvSpPr>
        <p:spPr>
          <a:xfrm>
            <a:off x="304800" y="774200"/>
            <a:ext cx="8534400" cy="1852122"/>
          </a:xfrm>
        </p:spPr>
        <p:txBody>
          <a:bodyPr/>
          <a:lstStyle/>
          <a:p>
            <a:r>
              <a:rPr lang="en-US" dirty="0"/>
              <a:t>Three different spreads (0.01, 1.0, 100.0)</a:t>
            </a:r>
          </a:p>
          <a:p>
            <a:pPr marL="285750" lvl="1" indent="0">
              <a:spcBef>
                <a:spcPts val="0"/>
              </a:spcBef>
              <a:buNone/>
            </a:pPr>
            <a:r>
              <a:rPr lang="en-US" sz="1600" noProof="1">
                <a:latin typeface="Courier New" panose="02070309020205020404" pitchFamily="49" charset="0"/>
                <a:cs typeface="Courier New" panose="02070309020205020404" pitchFamily="49" charset="0"/>
              </a:rPr>
              <a:t>sc = 0.01; net1 = newrbe(x,y,sc); Y1 = net1(X);</a:t>
            </a:r>
          </a:p>
          <a:p>
            <a:pPr marL="285750" lvl="1" indent="0">
              <a:spcBef>
                <a:spcPts val="0"/>
              </a:spcBef>
              <a:buNone/>
            </a:pPr>
            <a:r>
              <a:rPr lang="en-US" sz="1600" noProof="1">
                <a:latin typeface="Courier New" panose="02070309020205020404" pitchFamily="49" charset="0"/>
                <a:cs typeface="Courier New" panose="02070309020205020404" pitchFamily="49" charset="0"/>
              </a:rPr>
              <a:t>sc = 1.0; net2 = newrbe(x,y,sc); Y2 = net2(X);</a:t>
            </a:r>
          </a:p>
          <a:p>
            <a:pPr marL="285750" lvl="1" indent="0">
              <a:spcBef>
                <a:spcPts val="0"/>
              </a:spcBef>
              <a:buNone/>
            </a:pPr>
            <a:r>
              <a:rPr lang="en-US" sz="1600" noProof="1">
                <a:latin typeface="Courier New" panose="02070309020205020404" pitchFamily="49" charset="0"/>
                <a:cs typeface="Courier New" panose="02070309020205020404" pitchFamily="49" charset="0"/>
              </a:rPr>
              <a:t>sc = 100.0; net3 = newrbe(x,y,sc); Y3 = net3(X);</a:t>
            </a:r>
          </a:p>
          <a:p>
            <a:pPr marL="285750" lvl="1" indent="0">
              <a:spcBef>
                <a:spcPts val="0"/>
              </a:spcBef>
              <a:buNone/>
            </a:pPr>
            <a:r>
              <a:rPr lang="en-US" sz="1600" noProof="1">
                <a:latin typeface="Courier New" panose="02070309020205020404" pitchFamily="49" charset="0"/>
                <a:cs typeface="Courier New" panose="02070309020205020404" pitchFamily="49" charset="0"/>
              </a:rPr>
              <a:t>plot(x,y,'+b',X,Y1,'-k',X,Y2,'-r',X,Y3,'-b'); hold on;</a:t>
            </a:r>
          </a:p>
          <a:p>
            <a:pPr marL="285750" lvl="1" indent="0">
              <a:spcBef>
                <a:spcPts val="0"/>
              </a:spcBef>
              <a:buNone/>
            </a:pPr>
            <a:r>
              <a:rPr lang="en-US" sz="1600" noProof="1">
                <a:latin typeface="Courier New" panose="02070309020205020404" pitchFamily="49" charset="0"/>
                <a:cs typeface="Courier New" panose="02070309020205020404" pitchFamily="49" charset="0"/>
              </a:rPr>
              <a:t>xlabel('x'); ylabel('y(x)');</a:t>
            </a:r>
          </a:p>
          <a:p>
            <a:pPr marL="285750" lvl="1" indent="0">
              <a:spcBef>
                <a:spcPts val="0"/>
              </a:spcBef>
              <a:buNone/>
            </a:pPr>
            <a:r>
              <a:rPr lang="en-US" sz="1600" noProof="1">
                <a:latin typeface="Courier New" panose="02070309020205020404" pitchFamily="49" charset="0"/>
                <a:cs typeface="Courier New" panose="02070309020205020404" pitchFamily="49" charset="0"/>
              </a:rPr>
              <a:t>legend({'samples','spread=0.01','spread=1.0','spread=100.0'});</a:t>
            </a:r>
          </a:p>
          <a:p>
            <a:endParaRPr lang="en-US" noProof="1"/>
          </a:p>
          <a:p>
            <a:endParaRPr lang="en-US" dirty="0"/>
          </a:p>
        </p:txBody>
      </p:sp>
      <p:sp>
        <p:nvSpPr>
          <p:cNvPr id="3" name="Title 2">
            <a:extLst>
              <a:ext uri="{FF2B5EF4-FFF2-40B4-BE49-F238E27FC236}">
                <a16:creationId xmlns:a16="http://schemas.microsoft.com/office/drawing/2014/main" id="{383C50A9-00FB-42BB-8D94-50E064A5A7CD}"/>
              </a:ext>
            </a:extLst>
          </p:cNvPr>
          <p:cNvSpPr>
            <a:spLocks noGrp="1"/>
          </p:cNvSpPr>
          <p:nvPr>
            <p:ph type="title"/>
          </p:nvPr>
        </p:nvSpPr>
        <p:spPr/>
        <p:txBody>
          <a:bodyPr>
            <a:normAutofit fontScale="90000"/>
          </a:bodyPr>
          <a:lstStyle/>
          <a:p>
            <a:r>
              <a:rPr lang="en-US" dirty="0"/>
              <a:t>Ex) Effect of Spread (Exact Design </a:t>
            </a:r>
            <a:r>
              <a:rPr lang="en-US" dirty="0" err="1"/>
              <a:t>newrbe</a:t>
            </a:r>
            <a:r>
              <a:rPr lang="en-US" dirty="0"/>
              <a:t>)</a:t>
            </a:r>
          </a:p>
        </p:txBody>
      </p:sp>
      <p:grpSp>
        <p:nvGrpSpPr>
          <p:cNvPr id="5" name="Group 4">
            <a:extLst>
              <a:ext uri="{FF2B5EF4-FFF2-40B4-BE49-F238E27FC236}">
                <a16:creationId xmlns:a16="http://schemas.microsoft.com/office/drawing/2014/main" id="{986B351C-235F-4A6D-B1E2-DF1E718F3BCC}"/>
              </a:ext>
            </a:extLst>
          </p:cNvPr>
          <p:cNvGrpSpPr>
            <a:grpSpLocks noChangeAspect="1"/>
          </p:cNvGrpSpPr>
          <p:nvPr/>
        </p:nvGrpSpPr>
        <p:grpSpPr bwMode="auto">
          <a:xfrm>
            <a:off x="437397" y="2814072"/>
            <a:ext cx="4689475" cy="3552825"/>
            <a:chOff x="1408" y="1579"/>
            <a:chExt cx="2954" cy="2238"/>
          </a:xfrm>
        </p:grpSpPr>
        <p:sp>
          <p:nvSpPr>
            <p:cNvPr id="6" name="AutoShape 3">
              <a:extLst>
                <a:ext uri="{FF2B5EF4-FFF2-40B4-BE49-F238E27FC236}">
                  <a16:creationId xmlns:a16="http://schemas.microsoft.com/office/drawing/2014/main" id="{A7617B70-E3F5-4AF0-938F-FA169E988CD0}"/>
                </a:ext>
              </a:extLst>
            </p:cNvPr>
            <p:cNvSpPr>
              <a:spLocks noChangeAspect="1" noChangeArrowheads="1" noTextEdit="1"/>
            </p:cNvSpPr>
            <p:nvPr/>
          </p:nvSpPr>
          <p:spPr bwMode="auto">
            <a:xfrm>
              <a:off x="1408" y="1579"/>
              <a:ext cx="2954" cy="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a:extLst>
                <a:ext uri="{FF2B5EF4-FFF2-40B4-BE49-F238E27FC236}">
                  <a16:creationId xmlns:a16="http://schemas.microsoft.com/office/drawing/2014/main" id="{0E836FEE-126C-432D-9492-BCF2BD174D19}"/>
                </a:ext>
              </a:extLst>
            </p:cNvPr>
            <p:cNvSpPr>
              <a:spLocks noChangeArrowheads="1"/>
            </p:cNvSpPr>
            <p:nvPr/>
          </p:nvSpPr>
          <p:spPr bwMode="auto">
            <a:xfrm>
              <a:off x="1794" y="1743"/>
              <a:ext cx="2293" cy="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DE559BB0-AEE3-4BB6-B428-47114D711487}"/>
                </a:ext>
              </a:extLst>
            </p:cNvPr>
            <p:cNvSpPr>
              <a:spLocks noChangeShapeType="1"/>
            </p:cNvSpPr>
            <p:nvPr/>
          </p:nvSpPr>
          <p:spPr bwMode="auto">
            <a:xfrm>
              <a:off x="1794" y="3493"/>
              <a:ext cx="229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63B1FB7E-0251-441E-9F37-EBCE478A913F}"/>
                </a:ext>
              </a:extLst>
            </p:cNvPr>
            <p:cNvSpPr>
              <a:spLocks noChangeShapeType="1"/>
            </p:cNvSpPr>
            <p:nvPr/>
          </p:nvSpPr>
          <p:spPr bwMode="auto">
            <a:xfrm>
              <a:off x="1794" y="1743"/>
              <a:ext cx="229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DF98FD8E-FE66-4E4A-B930-AFCB9F7B90FB}"/>
                </a:ext>
              </a:extLst>
            </p:cNvPr>
            <p:cNvSpPr>
              <a:spLocks noChangeShapeType="1"/>
            </p:cNvSpPr>
            <p:nvPr/>
          </p:nvSpPr>
          <p:spPr bwMode="auto">
            <a:xfrm flipV="1">
              <a:off x="1794" y="347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D35BF0D2-B5C1-435B-8703-61996E9B106A}"/>
                </a:ext>
              </a:extLst>
            </p:cNvPr>
            <p:cNvSpPr>
              <a:spLocks noChangeShapeType="1"/>
            </p:cNvSpPr>
            <p:nvPr/>
          </p:nvSpPr>
          <p:spPr bwMode="auto">
            <a:xfrm flipV="1">
              <a:off x="2367" y="347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F47B2CDA-C160-4047-B021-82F208AD9AF7}"/>
                </a:ext>
              </a:extLst>
            </p:cNvPr>
            <p:cNvSpPr>
              <a:spLocks noChangeShapeType="1"/>
            </p:cNvSpPr>
            <p:nvPr/>
          </p:nvSpPr>
          <p:spPr bwMode="auto">
            <a:xfrm flipV="1">
              <a:off x="2940" y="347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21EAF506-C5C3-4A98-90EA-B1B39D2476A6}"/>
                </a:ext>
              </a:extLst>
            </p:cNvPr>
            <p:cNvSpPr>
              <a:spLocks noChangeShapeType="1"/>
            </p:cNvSpPr>
            <p:nvPr/>
          </p:nvSpPr>
          <p:spPr bwMode="auto">
            <a:xfrm flipV="1">
              <a:off x="3514" y="347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B09F6E95-A741-4A73-8126-9E0F6420B9E0}"/>
                </a:ext>
              </a:extLst>
            </p:cNvPr>
            <p:cNvSpPr>
              <a:spLocks noChangeShapeType="1"/>
            </p:cNvSpPr>
            <p:nvPr/>
          </p:nvSpPr>
          <p:spPr bwMode="auto">
            <a:xfrm flipV="1">
              <a:off x="4087" y="3471"/>
              <a:ext cx="0" cy="22"/>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A9A47E27-4951-41B2-80CB-E830E5B548DF}"/>
                </a:ext>
              </a:extLst>
            </p:cNvPr>
            <p:cNvSpPr>
              <a:spLocks noChangeShapeType="1"/>
            </p:cNvSpPr>
            <p:nvPr/>
          </p:nvSpPr>
          <p:spPr bwMode="auto">
            <a:xfrm>
              <a:off x="1794" y="174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C1AE8FC2-7B23-4044-AEA9-C0563D956592}"/>
                </a:ext>
              </a:extLst>
            </p:cNvPr>
            <p:cNvSpPr>
              <a:spLocks noChangeShapeType="1"/>
            </p:cNvSpPr>
            <p:nvPr/>
          </p:nvSpPr>
          <p:spPr bwMode="auto">
            <a:xfrm>
              <a:off x="2367" y="174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DF552E65-9E5E-41B9-A47E-9024589E3E7E}"/>
                </a:ext>
              </a:extLst>
            </p:cNvPr>
            <p:cNvSpPr>
              <a:spLocks noChangeShapeType="1"/>
            </p:cNvSpPr>
            <p:nvPr/>
          </p:nvSpPr>
          <p:spPr bwMode="auto">
            <a:xfrm>
              <a:off x="2940" y="174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EC34771A-5A8A-4E9F-A081-39FA67105482}"/>
                </a:ext>
              </a:extLst>
            </p:cNvPr>
            <p:cNvSpPr>
              <a:spLocks noChangeShapeType="1"/>
            </p:cNvSpPr>
            <p:nvPr/>
          </p:nvSpPr>
          <p:spPr bwMode="auto">
            <a:xfrm>
              <a:off x="3514" y="174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50510C51-2290-4D6F-930D-1C53916FFC26}"/>
                </a:ext>
              </a:extLst>
            </p:cNvPr>
            <p:cNvSpPr>
              <a:spLocks noChangeShapeType="1"/>
            </p:cNvSpPr>
            <p:nvPr/>
          </p:nvSpPr>
          <p:spPr bwMode="auto">
            <a:xfrm>
              <a:off x="4087" y="1743"/>
              <a:ext cx="0" cy="2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8A18E227-FF97-4A73-8A68-1656A4F6BEE3}"/>
                </a:ext>
              </a:extLst>
            </p:cNvPr>
            <p:cNvSpPr>
              <a:spLocks noChangeArrowheads="1"/>
            </p:cNvSpPr>
            <p:nvPr/>
          </p:nvSpPr>
          <p:spPr bwMode="auto">
            <a:xfrm>
              <a:off x="1751" y="3536"/>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CB1D13C1-C86B-4080-8F17-25F757B19F16}"/>
                </a:ext>
              </a:extLst>
            </p:cNvPr>
            <p:cNvSpPr>
              <a:spLocks noChangeArrowheads="1"/>
            </p:cNvSpPr>
            <p:nvPr/>
          </p:nvSpPr>
          <p:spPr bwMode="auto">
            <a:xfrm>
              <a:off x="2285" y="3536"/>
              <a:ext cx="22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6687F82F-982C-4386-81C9-00F115695AF0}"/>
                </a:ext>
              </a:extLst>
            </p:cNvPr>
            <p:cNvSpPr>
              <a:spLocks noChangeArrowheads="1"/>
            </p:cNvSpPr>
            <p:nvPr/>
          </p:nvSpPr>
          <p:spPr bwMode="auto">
            <a:xfrm>
              <a:off x="2914" y="353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D7BD0797-EEAD-44A4-A96F-B5999B796BAC}"/>
                </a:ext>
              </a:extLst>
            </p:cNvPr>
            <p:cNvSpPr>
              <a:spLocks noChangeArrowheads="1"/>
            </p:cNvSpPr>
            <p:nvPr/>
          </p:nvSpPr>
          <p:spPr bwMode="auto">
            <a:xfrm>
              <a:off x="3448" y="3536"/>
              <a:ext cx="19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EDB5DA18-3412-474E-9D4A-FE90788534B8}"/>
                </a:ext>
              </a:extLst>
            </p:cNvPr>
            <p:cNvSpPr>
              <a:spLocks noChangeArrowheads="1"/>
            </p:cNvSpPr>
            <p:nvPr/>
          </p:nvSpPr>
          <p:spPr bwMode="auto">
            <a:xfrm>
              <a:off x="4061" y="3536"/>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5E3F47B7-4487-4A95-81CA-29DC3D7BBFD9}"/>
                </a:ext>
              </a:extLst>
            </p:cNvPr>
            <p:cNvSpPr>
              <a:spLocks noChangeArrowheads="1"/>
            </p:cNvSpPr>
            <p:nvPr/>
          </p:nvSpPr>
          <p:spPr bwMode="auto">
            <a:xfrm>
              <a:off x="2914" y="3674"/>
              <a:ext cx="10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4">
              <a:extLst>
                <a:ext uri="{FF2B5EF4-FFF2-40B4-BE49-F238E27FC236}">
                  <a16:creationId xmlns:a16="http://schemas.microsoft.com/office/drawing/2014/main" id="{C2728FB1-A792-4DAB-95C6-32B6A8EAB4CC}"/>
                </a:ext>
              </a:extLst>
            </p:cNvPr>
            <p:cNvSpPr>
              <a:spLocks noChangeShapeType="1"/>
            </p:cNvSpPr>
            <p:nvPr/>
          </p:nvSpPr>
          <p:spPr bwMode="auto">
            <a:xfrm flipV="1">
              <a:off x="1794" y="1743"/>
              <a:ext cx="0" cy="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E6F2DF71-2099-4273-838E-2FD559C45403}"/>
                </a:ext>
              </a:extLst>
            </p:cNvPr>
            <p:cNvSpPr>
              <a:spLocks noChangeShapeType="1"/>
            </p:cNvSpPr>
            <p:nvPr/>
          </p:nvSpPr>
          <p:spPr bwMode="auto">
            <a:xfrm flipV="1">
              <a:off x="4087" y="1743"/>
              <a:ext cx="0" cy="175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82AC9FDC-7566-4801-B741-98976206A41B}"/>
                </a:ext>
              </a:extLst>
            </p:cNvPr>
            <p:cNvSpPr>
              <a:spLocks noChangeShapeType="1"/>
            </p:cNvSpPr>
            <p:nvPr/>
          </p:nvSpPr>
          <p:spPr bwMode="auto">
            <a:xfrm>
              <a:off x="1794" y="34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CD1A1624-53B5-4688-9380-0C4F0525A6D7}"/>
                </a:ext>
              </a:extLst>
            </p:cNvPr>
            <p:cNvSpPr>
              <a:spLocks noChangeShapeType="1"/>
            </p:cNvSpPr>
            <p:nvPr/>
          </p:nvSpPr>
          <p:spPr bwMode="auto">
            <a:xfrm>
              <a:off x="1794" y="314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09B9CB5F-5F05-4C16-9D28-224C12185BF9}"/>
                </a:ext>
              </a:extLst>
            </p:cNvPr>
            <p:cNvSpPr>
              <a:spLocks noChangeShapeType="1"/>
            </p:cNvSpPr>
            <p:nvPr/>
          </p:nvSpPr>
          <p:spPr bwMode="auto">
            <a:xfrm>
              <a:off x="1794" y="27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0196AF45-6434-4BB1-9824-253C0ED52B3A}"/>
                </a:ext>
              </a:extLst>
            </p:cNvPr>
            <p:cNvSpPr>
              <a:spLocks noChangeShapeType="1"/>
            </p:cNvSpPr>
            <p:nvPr/>
          </p:nvSpPr>
          <p:spPr bwMode="auto">
            <a:xfrm>
              <a:off x="1794" y="244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a:extLst>
                <a:ext uri="{FF2B5EF4-FFF2-40B4-BE49-F238E27FC236}">
                  <a16:creationId xmlns:a16="http://schemas.microsoft.com/office/drawing/2014/main" id="{6C584180-B720-4663-9E32-84B6C75C4D22}"/>
                </a:ext>
              </a:extLst>
            </p:cNvPr>
            <p:cNvSpPr>
              <a:spLocks noChangeShapeType="1"/>
            </p:cNvSpPr>
            <p:nvPr/>
          </p:nvSpPr>
          <p:spPr bwMode="auto">
            <a:xfrm>
              <a:off x="1794" y="20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0F200C3C-36AE-4E97-BB06-2599A483B50E}"/>
                </a:ext>
              </a:extLst>
            </p:cNvPr>
            <p:cNvSpPr>
              <a:spLocks noChangeShapeType="1"/>
            </p:cNvSpPr>
            <p:nvPr/>
          </p:nvSpPr>
          <p:spPr bwMode="auto">
            <a:xfrm>
              <a:off x="1794" y="174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a:extLst>
                <a:ext uri="{FF2B5EF4-FFF2-40B4-BE49-F238E27FC236}">
                  <a16:creationId xmlns:a16="http://schemas.microsoft.com/office/drawing/2014/main" id="{846F3226-051C-4E15-8A51-8BF693A845A8}"/>
                </a:ext>
              </a:extLst>
            </p:cNvPr>
            <p:cNvSpPr>
              <a:spLocks noChangeShapeType="1"/>
            </p:cNvSpPr>
            <p:nvPr/>
          </p:nvSpPr>
          <p:spPr bwMode="auto">
            <a:xfrm flipH="1">
              <a:off x="4064" y="34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29E41C7F-70B7-48DF-9F1E-6362C5CAA605}"/>
                </a:ext>
              </a:extLst>
            </p:cNvPr>
            <p:cNvSpPr>
              <a:spLocks noChangeShapeType="1"/>
            </p:cNvSpPr>
            <p:nvPr/>
          </p:nvSpPr>
          <p:spPr bwMode="auto">
            <a:xfrm flipH="1">
              <a:off x="4064" y="314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B15392C7-99ED-4F31-BE9F-B9947370D187}"/>
                </a:ext>
              </a:extLst>
            </p:cNvPr>
            <p:cNvSpPr>
              <a:spLocks noChangeShapeType="1"/>
            </p:cNvSpPr>
            <p:nvPr/>
          </p:nvSpPr>
          <p:spPr bwMode="auto">
            <a:xfrm flipH="1">
              <a:off x="4064" y="27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A2AB0B6A-FCE7-44A7-8ECD-AECAF1E4FC4E}"/>
                </a:ext>
              </a:extLst>
            </p:cNvPr>
            <p:cNvSpPr>
              <a:spLocks noChangeShapeType="1"/>
            </p:cNvSpPr>
            <p:nvPr/>
          </p:nvSpPr>
          <p:spPr bwMode="auto">
            <a:xfrm flipH="1">
              <a:off x="4064" y="244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a:extLst>
                <a:ext uri="{FF2B5EF4-FFF2-40B4-BE49-F238E27FC236}">
                  <a16:creationId xmlns:a16="http://schemas.microsoft.com/office/drawing/2014/main" id="{43177879-0794-4221-8CB1-C59536794C70}"/>
                </a:ext>
              </a:extLst>
            </p:cNvPr>
            <p:cNvSpPr>
              <a:spLocks noChangeShapeType="1"/>
            </p:cNvSpPr>
            <p:nvPr/>
          </p:nvSpPr>
          <p:spPr bwMode="auto">
            <a:xfrm flipH="1">
              <a:off x="4064" y="209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40423570-89AC-4B5B-8722-5BE13D5A0FDC}"/>
                </a:ext>
              </a:extLst>
            </p:cNvPr>
            <p:cNvSpPr>
              <a:spLocks noChangeShapeType="1"/>
            </p:cNvSpPr>
            <p:nvPr/>
          </p:nvSpPr>
          <p:spPr bwMode="auto">
            <a:xfrm flipH="1">
              <a:off x="4064" y="1743"/>
              <a:ext cx="2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8">
              <a:extLst>
                <a:ext uri="{FF2B5EF4-FFF2-40B4-BE49-F238E27FC236}">
                  <a16:creationId xmlns:a16="http://schemas.microsoft.com/office/drawing/2014/main" id="{A8745FD3-DDC7-480C-99A7-771A9EAE1917}"/>
                </a:ext>
              </a:extLst>
            </p:cNvPr>
            <p:cNvSpPr>
              <a:spLocks noChangeArrowheads="1"/>
            </p:cNvSpPr>
            <p:nvPr/>
          </p:nvSpPr>
          <p:spPr bwMode="auto">
            <a:xfrm>
              <a:off x="1588" y="3440"/>
              <a:ext cx="22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1F644F78-EF44-49C6-BED1-205FEC01ED2B}"/>
                </a:ext>
              </a:extLst>
            </p:cNvPr>
            <p:cNvSpPr>
              <a:spLocks noChangeArrowheads="1"/>
            </p:cNvSpPr>
            <p:nvPr/>
          </p:nvSpPr>
          <p:spPr bwMode="auto">
            <a:xfrm>
              <a:off x="1672" y="3091"/>
              <a:ext cx="143"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C5F5A841-B22B-4E9C-906B-7182C5703933}"/>
                </a:ext>
              </a:extLst>
            </p:cNvPr>
            <p:cNvSpPr>
              <a:spLocks noChangeArrowheads="1"/>
            </p:cNvSpPr>
            <p:nvPr/>
          </p:nvSpPr>
          <p:spPr bwMode="auto">
            <a:xfrm>
              <a:off x="1588" y="2742"/>
              <a:ext cx="22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6A5D82DC-C3AC-4192-B17A-87C8CA95FF75}"/>
                </a:ext>
              </a:extLst>
            </p:cNvPr>
            <p:cNvSpPr>
              <a:spLocks noChangeArrowheads="1"/>
            </p:cNvSpPr>
            <p:nvPr/>
          </p:nvSpPr>
          <p:spPr bwMode="auto">
            <a:xfrm>
              <a:off x="1704" y="2388"/>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3BBAF49D-05DD-42D5-95FB-8C0C2EA9B5D0}"/>
                </a:ext>
              </a:extLst>
            </p:cNvPr>
            <p:cNvSpPr>
              <a:spLocks noChangeArrowheads="1"/>
            </p:cNvSpPr>
            <p:nvPr/>
          </p:nvSpPr>
          <p:spPr bwMode="auto">
            <a:xfrm>
              <a:off x="1625" y="2039"/>
              <a:ext cx="19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C8F49DE0-1772-42B4-8F17-420B6B4B1111}"/>
                </a:ext>
              </a:extLst>
            </p:cNvPr>
            <p:cNvSpPr>
              <a:spLocks noChangeArrowheads="1"/>
            </p:cNvSpPr>
            <p:nvPr/>
          </p:nvSpPr>
          <p:spPr bwMode="auto">
            <a:xfrm>
              <a:off x="1704" y="1690"/>
              <a:ext cx="106"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57E4A3DA-8656-4607-BD49-DFB2F6C44D5F}"/>
                </a:ext>
              </a:extLst>
            </p:cNvPr>
            <p:cNvSpPr>
              <a:spLocks noChangeArrowheads="1"/>
            </p:cNvSpPr>
            <p:nvPr/>
          </p:nvSpPr>
          <p:spPr bwMode="auto">
            <a:xfrm rot="16200000">
              <a:off x="1462" y="2588"/>
              <a:ext cx="10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5">
              <a:extLst>
                <a:ext uri="{FF2B5EF4-FFF2-40B4-BE49-F238E27FC236}">
                  <a16:creationId xmlns:a16="http://schemas.microsoft.com/office/drawing/2014/main" id="{4811C403-E893-4BBE-AD6F-0326EFB5B84C}"/>
                </a:ext>
              </a:extLst>
            </p:cNvPr>
            <p:cNvSpPr>
              <a:spLocks noChangeArrowheads="1"/>
            </p:cNvSpPr>
            <p:nvPr/>
          </p:nvSpPr>
          <p:spPr bwMode="auto">
            <a:xfrm rot="16200000">
              <a:off x="1469" y="2537"/>
              <a:ext cx="8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53C97A62-F0F5-49A9-964B-E94385C9CABA}"/>
                </a:ext>
              </a:extLst>
            </p:cNvPr>
            <p:cNvSpPr>
              <a:spLocks noChangeArrowheads="1"/>
            </p:cNvSpPr>
            <p:nvPr/>
          </p:nvSpPr>
          <p:spPr bwMode="auto">
            <a:xfrm rot="16200000">
              <a:off x="1462" y="2493"/>
              <a:ext cx="10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AB6B9D50-1B41-49C2-8A01-72FA187BA144}"/>
                </a:ext>
              </a:extLst>
            </p:cNvPr>
            <p:cNvSpPr>
              <a:spLocks noChangeArrowheads="1"/>
            </p:cNvSpPr>
            <p:nvPr/>
          </p:nvSpPr>
          <p:spPr bwMode="auto">
            <a:xfrm rot="16200000">
              <a:off x="1469" y="2452"/>
              <a:ext cx="8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Freeform 48">
              <a:extLst>
                <a:ext uri="{FF2B5EF4-FFF2-40B4-BE49-F238E27FC236}">
                  <a16:creationId xmlns:a16="http://schemas.microsoft.com/office/drawing/2014/main" id="{885EA18D-1411-410A-969C-DD782AF2BF5B}"/>
                </a:ext>
              </a:extLst>
            </p:cNvPr>
            <p:cNvSpPr>
              <a:spLocks noEditPoints="1"/>
            </p:cNvSpPr>
            <p:nvPr/>
          </p:nvSpPr>
          <p:spPr bwMode="auto">
            <a:xfrm>
              <a:off x="1773" y="309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9">
              <a:extLst>
                <a:ext uri="{FF2B5EF4-FFF2-40B4-BE49-F238E27FC236}">
                  <a16:creationId xmlns:a16="http://schemas.microsoft.com/office/drawing/2014/main" id="{79E1E049-5450-4CBF-86BE-ED6904C6F029}"/>
                </a:ext>
              </a:extLst>
            </p:cNvPr>
            <p:cNvSpPr>
              <a:spLocks noEditPoints="1"/>
            </p:cNvSpPr>
            <p:nvPr/>
          </p:nvSpPr>
          <p:spPr bwMode="auto">
            <a:xfrm>
              <a:off x="1888" y="2826"/>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a:extLst>
                <a:ext uri="{FF2B5EF4-FFF2-40B4-BE49-F238E27FC236}">
                  <a16:creationId xmlns:a16="http://schemas.microsoft.com/office/drawing/2014/main" id="{475ECE63-9889-4601-BE67-E92BA7F8161A}"/>
                </a:ext>
              </a:extLst>
            </p:cNvPr>
            <p:cNvSpPr>
              <a:spLocks noEditPoints="1"/>
            </p:cNvSpPr>
            <p:nvPr/>
          </p:nvSpPr>
          <p:spPr bwMode="auto">
            <a:xfrm>
              <a:off x="2002" y="247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a:extLst>
                <a:ext uri="{FF2B5EF4-FFF2-40B4-BE49-F238E27FC236}">
                  <a16:creationId xmlns:a16="http://schemas.microsoft.com/office/drawing/2014/main" id="{D666A483-4CB2-4C9E-A386-410EBA28336A}"/>
                </a:ext>
              </a:extLst>
            </p:cNvPr>
            <p:cNvSpPr>
              <a:spLocks noEditPoints="1"/>
            </p:cNvSpPr>
            <p:nvPr/>
          </p:nvSpPr>
          <p:spPr bwMode="auto">
            <a:xfrm>
              <a:off x="2117" y="215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a:extLst>
                <a:ext uri="{FF2B5EF4-FFF2-40B4-BE49-F238E27FC236}">
                  <a16:creationId xmlns:a16="http://schemas.microsoft.com/office/drawing/2014/main" id="{6A60CBE0-7DA1-4587-8B14-7A9A5651FEAD}"/>
                </a:ext>
              </a:extLst>
            </p:cNvPr>
            <p:cNvSpPr>
              <a:spLocks noEditPoints="1"/>
            </p:cNvSpPr>
            <p:nvPr/>
          </p:nvSpPr>
          <p:spPr bwMode="auto">
            <a:xfrm>
              <a:off x="2231" y="1974"/>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a:extLst>
                <a:ext uri="{FF2B5EF4-FFF2-40B4-BE49-F238E27FC236}">
                  <a16:creationId xmlns:a16="http://schemas.microsoft.com/office/drawing/2014/main" id="{CBD17054-B0B3-4F99-BA21-B40C726A9A05}"/>
                </a:ext>
              </a:extLst>
            </p:cNvPr>
            <p:cNvSpPr>
              <a:spLocks noEditPoints="1"/>
            </p:cNvSpPr>
            <p:nvPr/>
          </p:nvSpPr>
          <p:spPr bwMode="auto">
            <a:xfrm>
              <a:off x="2346" y="1960"/>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a:extLst>
                <a:ext uri="{FF2B5EF4-FFF2-40B4-BE49-F238E27FC236}">
                  <a16:creationId xmlns:a16="http://schemas.microsoft.com/office/drawing/2014/main" id="{AF7FFD07-964D-4F8B-B2D3-2BBAB310C9C9}"/>
                </a:ext>
              </a:extLst>
            </p:cNvPr>
            <p:cNvSpPr>
              <a:spLocks noEditPoints="1"/>
            </p:cNvSpPr>
            <p:nvPr/>
          </p:nvSpPr>
          <p:spPr bwMode="auto">
            <a:xfrm>
              <a:off x="2461" y="2099"/>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a:extLst>
                <a:ext uri="{FF2B5EF4-FFF2-40B4-BE49-F238E27FC236}">
                  <a16:creationId xmlns:a16="http://schemas.microsoft.com/office/drawing/2014/main" id="{2F2D61DF-9418-4BCF-8575-ED00160E93F8}"/>
                </a:ext>
              </a:extLst>
            </p:cNvPr>
            <p:cNvSpPr>
              <a:spLocks noEditPoints="1"/>
            </p:cNvSpPr>
            <p:nvPr/>
          </p:nvSpPr>
          <p:spPr bwMode="auto">
            <a:xfrm>
              <a:off x="2576" y="2329"/>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a:extLst>
                <a:ext uri="{FF2B5EF4-FFF2-40B4-BE49-F238E27FC236}">
                  <a16:creationId xmlns:a16="http://schemas.microsoft.com/office/drawing/2014/main" id="{5C9D4C7F-F936-4654-AED5-4750EDFE9752}"/>
                </a:ext>
              </a:extLst>
            </p:cNvPr>
            <p:cNvSpPr>
              <a:spLocks noEditPoints="1"/>
            </p:cNvSpPr>
            <p:nvPr/>
          </p:nvSpPr>
          <p:spPr bwMode="auto">
            <a:xfrm>
              <a:off x="2690" y="256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a:extLst>
                <a:ext uri="{FF2B5EF4-FFF2-40B4-BE49-F238E27FC236}">
                  <a16:creationId xmlns:a16="http://schemas.microsoft.com/office/drawing/2014/main" id="{02EEFF93-FDC2-41B4-B1C6-2FCB2450CD38}"/>
                </a:ext>
              </a:extLst>
            </p:cNvPr>
            <p:cNvSpPr>
              <a:spLocks noEditPoints="1"/>
            </p:cNvSpPr>
            <p:nvPr/>
          </p:nvSpPr>
          <p:spPr bwMode="auto">
            <a:xfrm>
              <a:off x="2805" y="272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a:extLst>
                <a:ext uri="{FF2B5EF4-FFF2-40B4-BE49-F238E27FC236}">
                  <a16:creationId xmlns:a16="http://schemas.microsoft.com/office/drawing/2014/main" id="{B8E79B58-8021-4FD7-9A70-2F901CB2A52C}"/>
                </a:ext>
              </a:extLst>
            </p:cNvPr>
            <p:cNvSpPr>
              <a:spLocks noEditPoints="1"/>
            </p:cNvSpPr>
            <p:nvPr/>
          </p:nvSpPr>
          <p:spPr bwMode="auto">
            <a:xfrm>
              <a:off x="2919" y="2772"/>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a:extLst>
                <a:ext uri="{FF2B5EF4-FFF2-40B4-BE49-F238E27FC236}">
                  <a16:creationId xmlns:a16="http://schemas.microsoft.com/office/drawing/2014/main" id="{2DA27C97-0E7E-449E-9F77-898DCF77A034}"/>
                </a:ext>
              </a:extLst>
            </p:cNvPr>
            <p:cNvSpPr>
              <a:spLocks noEditPoints="1"/>
            </p:cNvSpPr>
            <p:nvPr/>
          </p:nvSpPr>
          <p:spPr bwMode="auto">
            <a:xfrm>
              <a:off x="3034" y="2697"/>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a:extLst>
                <a:ext uri="{FF2B5EF4-FFF2-40B4-BE49-F238E27FC236}">
                  <a16:creationId xmlns:a16="http://schemas.microsoft.com/office/drawing/2014/main" id="{034858D0-D543-48EA-95A8-B66591E3EB65}"/>
                </a:ext>
              </a:extLst>
            </p:cNvPr>
            <p:cNvSpPr>
              <a:spLocks noEditPoints="1"/>
            </p:cNvSpPr>
            <p:nvPr/>
          </p:nvSpPr>
          <p:spPr bwMode="auto">
            <a:xfrm>
              <a:off x="3149" y="253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a16="http://schemas.microsoft.com/office/drawing/2014/main" id="{F32496B2-CA36-4127-A6D2-4E9AE44F39EA}"/>
                </a:ext>
              </a:extLst>
            </p:cNvPr>
            <p:cNvSpPr>
              <a:spLocks noEditPoints="1"/>
            </p:cNvSpPr>
            <p:nvPr/>
          </p:nvSpPr>
          <p:spPr bwMode="auto">
            <a:xfrm>
              <a:off x="3263" y="2353"/>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a:extLst>
                <a:ext uri="{FF2B5EF4-FFF2-40B4-BE49-F238E27FC236}">
                  <a16:creationId xmlns:a16="http://schemas.microsoft.com/office/drawing/2014/main" id="{25EE0848-311E-4888-891C-45ADF553AC22}"/>
                </a:ext>
              </a:extLst>
            </p:cNvPr>
            <p:cNvSpPr>
              <a:spLocks noEditPoints="1"/>
            </p:cNvSpPr>
            <p:nvPr/>
          </p:nvSpPr>
          <p:spPr bwMode="auto">
            <a:xfrm>
              <a:off x="3378" y="2207"/>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a:extLst>
                <a:ext uri="{FF2B5EF4-FFF2-40B4-BE49-F238E27FC236}">
                  <a16:creationId xmlns:a16="http://schemas.microsoft.com/office/drawing/2014/main" id="{C701D064-CF0F-4CC9-B9D1-E7A4CB8776BA}"/>
                </a:ext>
              </a:extLst>
            </p:cNvPr>
            <p:cNvSpPr>
              <a:spLocks noEditPoints="1"/>
            </p:cNvSpPr>
            <p:nvPr/>
          </p:nvSpPr>
          <p:spPr bwMode="auto">
            <a:xfrm>
              <a:off x="3493" y="214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a:extLst>
                <a:ext uri="{FF2B5EF4-FFF2-40B4-BE49-F238E27FC236}">
                  <a16:creationId xmlns:a16="http://schemas.microsoft.com/office/drawing/2014/main" id="{5A71EDAD-DE7F-4AB2-B1D2-0585E0169C2F}"/>
                </a:ext>
              </a:extLst>
            </p:cNvPr>
            <p:cNvSpPr>
              <a:spLocks noEditPoints="1"/>
            </p:cNvSpPr>
            <p:nvPr/>
          </p:nvSpPr>
          <p:spPr bwMode="auto">
            <a:xfrm>
              <a:off x="3608" y="2181"/>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a:extLst>
                <a:ext uri="{FF2B5EF4-FFF2-40B4-BE49-F238E27FC236}">
                  <a16:creationId xmlns:a16="http://schemas.microsoft.com/office/drawing/2014/main" id="{7AD7E07F-9BBD-43D8-AD72-829B09B2262C}"/>
                </a:ext>
              </a:extLst>
            </p:cNvPr>
            <p:cNvSpPr>
              <a:spLocks noEditPoints="1"/>
            </p:cNvSpPr>
            <p:nvPr/>
          </p:nvSpPr>
          <p:spPr bwMode="auto">
            <a:xfrm>
              <a:off x="3722" y="2295"/>
              <a:ext cx="43" cy="42"/>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a:extLst>
                <a:ext uri="{FF2B5EF4-FFF2-40B4-BE49-F238E27FC236}">
                  <a16:creationId xmlns:a16="http://schemas.microsoft.com/office/drawing/2014/main" id="{549820DE-1DA2-409E-B727-289C365B82CA}"/>
                </a:ext>
              </a:extLst>
            </p:cNvPr>
            <p:cNvSpPr>
              <a:spLocks noEditPoints="1"/>
            </p:cNvSpPr>
            <p:nvPr/>
          </p:nvSpPr>
          <p:spPr bwMode="auto">
            <a:xfrm>
              <a:off x="3837" y="2444"/>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7">
              <a:extLst>
                <a:ext uri="{FF2B5EF4-FFF2-40B4-BE49-F238E27FC236}">
                  <a16:creationId xmlns:a16="http://schemas.microsoft.com/office/drawing/2014/main" id="{5527A780-6C03-444B-9282-DB3AC0F35A82}"/>
                </a:ext>
              </a:extLst>
            </p:cNvPr>
            <p:cNvSpPr>
              <a:spLocks noEditPoints="1"/>
            </p:cNvSpPr>
            <p:nvPr/>
          </p:nvSpPr>
          <p:spPr bwMode="auto">
            <a:xfrm>
              <a:off x="3951" y="2576"/>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8">
              <a:extLst>
                <a:ext uri="{FF2B5EF4-FFF2-40B4-BE49-F238E27FC236}">
                  <a16:creationId xmlns:a16="http://schemas.microsoft.com/office/drawing/2014/main" id="{3218D1E0-6841-444D-AF7D-197E1A77C6C3}"/>
                </a:ext>
              </a:extLst>
            </p:cNvPr>
            <p:cNvSpPr>
              <a:spLocks noEditPoints="1"/>
            </p:cNvSpPr>
            <p:nvPr/>
          </p:nvSpPr>
          <p:spPr bwMode="auto">
            <a:xfrm>
              <a:off x="4066" y="264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9">
              <a:extLst>
                <a:ext uri="{FF2B5EF4-FFF2-40B4-BE49-F238E27FC236}">
                  <a16:creationId xmlns:a16="http://schemas.microsoft.com/office/drawing/2014/main" id="{76585B49-AE75-4417-A4F8-BB2E7B292A62}"/>
                </a:ext>
              </a:extLst>
            </p:cNvPr>
            <p:cNvSpPr>
              <a:spLocks/>
            </p:cNvSpPr>
            <p:nvPr/>
          </p:nvSpPr>
          <p:spPr bwMode="auto">
            <a:xfrm>
              <a:off x="1794" y="1966"/>
              <a:ext cx="2293" cy="1150"/>
            </a:xfrm>
            <a:custGeom>
              <a:avLst/>
              <a:gdLst>
                <a:gd name="T0" fmla="*/ 34 w 2293"/>
                <a:gd name="T1" fmla="*/ 1085 h 1150"/>
                <a:gd name="T2" fmla="*/ 80 w 2293"/>
                <a:gd name="T3" fmla="*/ 976 h 1150"/>
                <a:gd name="T4" fmla="*/ 126 w 2293"/>
                <a:gd name="T5" fmla="*/ 848 h 1150"/>
                <a:gd name="T6" fmla="*/ 172 w 2293"/>
                <a:gd name="T7" fmla="*/ 707 h 1150"/>
                <a:gd name="T8" fmla="*/ 218 w 2293"/>
                <a:gd name="T9" fmla="*/ 564 h 1150"/>
                <a:gd name="T10" fmla="*/ 264 w 2293"/>
                <a:gd name="T11" fmla="*/ 425 h 1150"/>
                <a:gd name="T12" fmla="*/ 310 w 2293"/>
                <a:gd name="T13" fmla="*/ 298 h 1150"/>
                <a:gd name="T14" fmla="*/ 355 w 2293"/>
                <a:gd name="T15" fmla="*/ 188 h 1150"/>
                <a:gd name="T16" fmla="*/ 401 w 2293"/>
                <a:gd name="T17" fmla="*/ 101 h 1150"/>
                <a:gd name="T18" fmla="*/ 447 w 2293"/>
                <a:gd name="T19" fmla="*/ 40 h 1150"/>
                <a:gd name="T20" fmla="*/ 493 w 2293"/>
                <a:gd name="T21" fmla="*/ 7 h 1150"/>
                <a:gd name="T22" fmla="*/ 539 w 2293"/>
                <a:gd name="T23" fmla="*/ 1 h 1150"/>
                <a:gd name="T24" fmla="*/ 585 w 2293"/>
                <a:gd name="T25" fmla="*/ 23 h 1150"/>
                <a:gd name="T26" fmla="*/ 631 w 2293"/>
                <a:gd name="T27" fmla="*/ 69 h 1150"/>
                <a:gd name="T28" fmla="*/ 677 w 2293"/>
                <a:gd name="T29" fmla="*/ 135 h 1150"/>
                <a:gd name="T30" fmla="*/ 722 w 2293"/>
                <a:gd name="T31" fmla="*/ 218 h 1150"/>
                <a:gd name="T32" fmla="*/ 768 w 2293"/>
                <a:gd name="T33" fmla="*/ 310 h 1150"/>
                <a:gd name="T34" fmla="*/ 814 w 2293"/>
                <a:gd name="T35" fmla="*/ 408 h 1150"/>
                <a:gd name="T36" fmla="*/ 860 w 2293"/>
                <a:gd name="T37" fmla="*/ 506 h 1150"/>
                <a:gd name="T38" fmla="*/ 906 w 2293"/>
                <a:gd name="T39" fmla="*/ 597 h 1150"/>
                <a:gd name="T40" fmla="*/ 952 w 2293"/>
                <a:gd name="T41" fmla="*/ 678 h 1150"/>
                <a:gd name="T42" fmla="*/ 998 w 2293"/>
                <a:gd name="T43" fmla="*/ 743 h 1150"/>
                <a:gd name="T44" fmla="*/ 1043 w 2293"/>
                <a:gd name="T45" fmla="*/ 792 h 1150"/>
                <a:gd name="T46" fmla="*/ 1089 w 2293"/>
                <a:gd name="T47" fmla="*/ 820 h 1150"/>
                <a:gd name="T48" fmla="*/ 1135 w 2293"/>
                <a:gd name="T49" fmla="*/ 828 h 1150"/>
                <a:gd name="T50" fmla="*/ 1181 w 2293"/>
                <a:gd name="T51" fmla="*/ 817 h 1150"/>
                <a:gd name="T52" fmla="*/ 1227 w 2293"/>
                <a:gd name="T53" fmla="*/ 786 h 1150"/>
                <a:gd name="T54" fmla="*/ 1273 w 2293"/>
                <a:gd name="T55" fmla="*/ 739 h 1150"/>
                <a:gd name="T56" fmla="*/ 1319 w 2293"/>
                <a:gd name="T57" fmla="*/ 680 h 1150"/>
                <a:gd name="T58" fmla="*/ 1364 w 2293"/>
                <a:gd name="T59" fmla="*/ 611 h 1150"/>
                <a:gd name="T60" fmla="*/ 1410 w 2293"/>
                <a:gd name="T61" fmla="*/ 537 h 1150"/>
                <a:gd name="T62" fmla="*/ 1456 w 2293"/>
                <a:gd name="T63" fmla="*/ 462 h 1150"/>
                <a:gd name="T64" fmla="*/ 1502 w 2293"/>
                <a:gd name="T65" fmla="*/ 391 h 1150"/>
                <a:gd name="T66" fmla="*/ 1548 w 2293"/>
                <a:gd name="T67" fmla="*/ 327 h 1150"/>
                <a:gd name="T68" fmla="*/ 1594 w 2293"/>
                <a:gd name="T69" fmla="*/ 273 h 1150"/>
                <a:gd name="T70" fmla="*/ 1640 w 2293"/>
                <a:gd name="T71" fmla="*/ 233 h 1150"/>
                <a:gd name="T72" fmla="*/ 1685 w 2293"/>
                <a:gd name="T73" fmla="*/ 208 h 1150"/>
                <a:gd name="T74" fmla="*/ 1731 w 2293"/>
                <a:gd name="T75" fmla="*/ 199 h 1150"/>
                <a:gd name="T76" fmla="*/ 1777 w 2293"/>
                <a:gd name="T77" fmla="*/ 206 h 1150"/>
                <a:gd name="T78" fmla="*/ 1823 w 2293"/>
                <a:gd name="T79" fmla="*/ 228 h 1150"/>
                <a:gd name="T80" fmla="*/ 1869 w 2293"/>
                <a:gd name="T81" fmla="*/ 263 h 1150"/>
                <a:gd name="T82" fmla="*/ 1915 w 2293"/>
                <a:gd name="T83" fmla="*/ 310 h 1150"/>
                <a:gd name="T84" fmla="*/ 1961 w 2293"/>
                <a:gd name="T85" fmla="*/ 364 h 1150"/>
                <a:gd name="T86" fmla="*/ 2007 w 2293"/>
                <a:gd name="T87" fmla="*/ 423 h 1150"/>
                <a:gd name="T88" fmla="*/ 2052 w 2293"/>
                <a:gd name="T89" fmla="*/ 484 h 1150"/>
                <a:gd name="T90" fmla="*/ 2098 w 2293"/>
                <a:gd name="T91" fmla="*/ 543 h 1150"/>
                <a:gd name="T92" fmla="*/ 2144 w 2293"/>
                <a:gd name="T93" fmla="*/ 596 h 1150"/>
                <a:gd name="T94" fmla="*/ 2190 w 2293"/>
                <a:gd name="T95" fmla="*/ 641 h 1150"/>
                <a:gd name="T96" fmla="*/ 2236 w 2293"/>
                <a:gd name="T97" fmla="*/ 675 h 1150"/>
                <a:gd name="T98" fmla="*/ 2282 w 2293"/>
                <a:gd name="T99" fmla="*/ 69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50">
                  <a:moveTo>
                    <a:pt x="0" y="1150"/>
                  </a:moveTo>
                  <a:lnTo>
                    <a:pt x="11" y="1130"/>
                  </a:lnTo>
                  <a:lnTo>
                    <a:pt x="23" y="1109"/>
                  </a:lnTo>
                  <a:lnTo>
                    <a:pt x="34" y="1085"/>
                  </a:lnTo>
                  <a:lnTo>
                    <a:pt x="46" y="1060"/>
                  </a:lnTo>
                  <a:lnTo>
                    <a:pt x="57" y="1034"/>
                  </a:lnTo>
                  <a:lnTo>
                    <a:pt x="69" y="1006"/>
                  </a:lnTo>
                  <a:lnTo>
                    <a:pt x="80" y="976"/>
                  </a:lnTo>
                  <a:lnTo>
                    <a:pt x="92" y="946"/>
                  </a:lnTo>
                  <a:lnTo>
                    <a:pt x="103" y="914"/>
                  </a:lnTo>
                  <a:lnTo>
                    <a:pt x="115" y="881"/>
                  </a:lnTo>
                  <a:lnTo>
                    <a:pt x="126" y="848"/>
                  </a:lnTo>
                  <a:lnTo>
                    <a:pt x="137" y="814"/>
                  </a:lnTo>
                  <a:lnTo>
                    <a:pt x="149" y="778"/>
                  </a:lnTo>
                  <a:lnTo>
                    <a:pt x="161" y="743"/>
                  </a:lnTo>
                  <a:lnTo>
                    <a:pt x="172" y="707"/>
                  </a:lnTo>
                  <a:lnTo>
                    <a:pt x="183" y="672"/>
                  </a:lnTo>
                  <a:lnTo>
                    <a:pt x="195" y="636"/>
                  </a:lnTo>
                  <a:lnTo>
                    <a:pt x="206" y="600"/>
                  </a:lnTo>
                  <a:lnTo>
                    <a:pt x="218" y="564"/>
                  </a:lnTo>
                  <a:lnTo>
                    <a:pt x="229" y="528"/>
                  </a:lnTo>
                  <a:lnTo>
                    <a:pt x="241" y="493"/>
                  </a:lnTo>
                  <a:lnTo>
                    <a:pt x="252" y="459"/>
                  </a:lnTo>
                  <a:lnTo>
                    <a:pt x="264" y="425"/>
                  </a:lnTo>
                  <a:lnTo>
                    <a:pt x="275" y="391"/>
                  </a:lnTo>
                  <a:lnTo>
                    <a:pt x="286" y="359"/>
                  </a:lnTo>
                  <a:lnTo>
                    <a:pt x="298" y="328"/>
                  </a:lnTo>
                  <a:lnTo>
                    <a:pt x="310" y="298"/>
                  </a:lnTo>
                  <a:lnTo>
                    <a:pt x="321" y="268"/>
                  </a:lnTo>
                  <a:lnTo>
                    <a:pt x="332" y="240"/>
                  </a:lnTo>
                  <a:lnTo>
                    <a:pt x="344" y="213"/>
                  </a:lnTo>
                  <a:lnTo>
                    <a:pt x="355" y="188"/>
                  </a:lnTo>
                  <a:lnTo>
                    <a:pt x="367" y="164"/>
                  </a:lnTo>
                  <a:lnTo>
                    <a:pt x="378" y="141"/>
                  </a:lnTo>
                  <a:lnTo>
                    <a:pt x="390" y="120"/>
                  </a:lnTo>
                  <a:lnTo>
                    <a:pt x="401" y="101"/>
                  </a:lnTo>
                  <a:lnTo>
                    <a:pt x="413" y="83"/>
                  </a:lnTo>
                  <a:lnTo>
                    <a:pt x="424" y="67"/>
                  </a:lnTo>
                  <a:lnTo>
                    <a:pt x="436" y="53"/>
                  </a:lnTo>
                  <a:lnTo>
                    <a:pt x="447" y="40"/>
                  </a:lnTo>
                  <a:lnTo>
                    <a:pt x="459" y="29"/>
                  </a:lnTo>
                  <a:lnTo>
                    <a:pt x="470" y="20"/>
                  </a:lnTo>
                  <a:lnTo>
                    <a:pt x="482" y="12"/>
                  </a:lnTo>
                  <a:lnTo>
                    <a:pt x="493" y="7"/>
                  </a:lnTo>
                  <a:lnTo>
                    <a:pt x="504" y="3"/>
                  </a:lnTo>
                  <a:lnTo>
                    <a:pt x="516" y="0"/>
                  </a:lnTo>
                  <a:lnTo>
                    <a:pt x="528" y="0"/>
                  </a:lnTo>
                  <a:lnTo>
                    <a:pt x="539" y="1"/>
                  </a:lnTo>
                  <a:lnTo>
                    <a:pt x="550" y="4"/>
                  </a:lnTo>
                  <a:lnTo>
                    <a:pt x="562" y="9"/>
                  </a:lnTo>
                  <a:lnTo>
                    <a:pt x="573" y="15"/>
                  </a:lnTo>
                  <a:lnTo>
                    <a:pt x="585" y="23"/>
                  </a:lnTo>
                  <a:lnTo>
                    <a:pt x="596" y="32"/>
                  </a:lnTo>
                  <a:lnTo>
                    <a:pt x="608" y="43"/>
                  </a:lnTo>
                  <a:lnTo>
                    <a:pt x="619" y="55"/>
                  </a:lnTo>
                  <a:lnTo>
                    <a:pt x="631" y="69"/>
                  </a:lnTo>
                  <a:lnTo>
                    <a:pt x="642" y="84"/>
                  </a:lnTo>
                  <a:lnTo>
                    <a:pt x="654" y="100"/>
                  </a:lnTo>
                  <a:lnTo>
                    <a:pt x="665" y="117"/>
                  </a:lnTo>
                  <a:lnTo>
                    <a:pt x="677" y="135"/>
                  </a:lnTo>
                  <a:lnTo>
                    <a:pt x="688" y="155"/>
                  </a:lnTo>
                  <a:lnTo>
                    <a:pt x="699" y="175"/>
                  </a:lnTo>
                  <a:lnTo>
                    <a:pt x="711" y="196"/>
                  </a:lnTo>
                  <a:lnTo>
                    <a:pt x="722" y="218"/>
                  </a:lnTo>
                  <a:lnTo>
                    <a:pt x="734" y="240"/>
                  </a:lnTo>
                  <a:lnTo>
                    <a:pt x="745" y="263"/>
                  </a:lnTo>
                  <a:lnTo>
                    <a:pt x="757" y="287"/>
                  </a:lnTo>
                  <a:lnTo>
                    <a:pt x="768" y="310"/>
                  </a:lnTo>
                  <a:lnTo>
                    <a:pt x="780" y="335"/>
                  </a:lnTo>
                  <a:lnTo>
                    <a:pt x="791" y="359"/>
                  </a:lnTo>
                  <a:lnTo>
                    <a:pt x="803" y="384"/>
                  </a:lnTo>
                  <a:lnTo>
                    <a:pt x="814" y="408"/>
                  </a:lnTo>
                  <a:lnTo>
                    <a:pt x="825" y="433"/>
                  </a:lnTo>
                  <a:lnTo>
                    <a:pt x="837" y="458"/>
                  </a:lnTo>
                  <a:lnTo>
                    <a:pt x="849" y="482"/>
                  </a:lnTo>
                  <a:lnTo>
                    <a:pt x="860" y="506"/>
                  </a:lnTo>
                  <a:lnTo>
                    <a:pt x="871" y="529"/>
                  </a:lnTo>
                  <a:lnTo>
                    <a:pt x="883" y="552"/>
                  </a:lnTo>
                  <a:lnTo>
                    <a:pt x="894" y="575"/>
                  </a:lnTo>
                  <a:lnTo>
                    <a:pt x="906" y="597"/>
                  </a:lnTo>
                  <a:lnTo>
                    <a:pt x="917" y="618"/>
                  </a:lnTo>
                  <a:lnTo>
                    <a:pt x="929" y="639"/>
                  </a:lnTo>
                  <a:lnTo>
                    <a:pt x="940" y="658"/>
                  </a:lnTo>
                  <a:lnTo>
                    <a:pt x="952" y="678"/>
                  </a:lnTo>
                  <a:lnTo>
                    <a:pt x="963" y="696"/>
                  </a:lnTo>
                  <a:lnTo>
                    <a:pt x="975" y="713"/>
                  </a:lnTo>
                  <a:lnTo>
                    <a:pt x="986" y="729"/>
                  </a:lnTo>
                  <a:lnTo>
                    <a:pt x="998" y="743"/>
                  </a:lnTo>
                  <a:lnTo>
                    <a:pt x="1009" y="757"/>
                  </a:lnTo>
                  <a:lnTo>
                    <a:pt x="1021" y="770"/>
                  </a:lnTo>
                  <a:lnTo>
                    <a:pt x="1032" y="781"/>
                  </a:lnTo>
                  <a:lnTo>
                    <a:pt x="1043" y="792"/>
                  </a:lnTo>
                  <a:lnTo>
                    <a:pt x="1055" y="801"/>
                  </a:lnTo>
                  <a:lnTo>
                    <a:pt x="1066" y="809"/>
                  </a:lnTo>
                  <a:lnTo>
                    <a:pt x="1078" y="815"/>
                  </a:lnTo>
                  <a:lnTo>
                    <a:pt x="1089" y="820"/>
                  </a:lnTo>
                  <a:lnTo>
                    <a:pt x="1101" y="824"/>
                  </a:lnTo>
                  <a:lnTo>
                    <a:pt x="1112" y="827"/>
                  </a:lnTo>
                  <a:lnTo>
                    <a:pt x="1124" y="828"/>
                  </a:lnTo>
                  <a:lnTo>
                    <a:pt x="1135" y="828"/>
                  </a:lnTo>
                  <a:lnTo>
                    <a:pt x="1146" y="827"/>
                  </a:lnTo>
                  <a:lnTo>
                    <a:pt x="1158" y="825"/>
                  </a:lnTo>
                  <a:lnTo>
                    <a:pt x="1170" y="821"/>
                  </a:lnTo>
                  <a:lnTo>
                    <a:pt x="1181" y="817"/>
                  </a:lnTo>
                  <a:lnTo>
                    <a:pt x="1192" y="811"/>
                  </a:lnTo>
                  <a:lnTo>
                    <a:pt x="1204" y="804"/>
                  </a:lnTo>
                  <a:lnTo>
                    <a:pt x="1216" y="795"/>
                  </a:lnTo>
                  <a:lnTo>
                    <a:pt x="1227" y="786"/>
                  </a:lnTo>
                  <a:lnTo>
                    <a:pt x="1238" y="776"/>
                  </a:lnTo>
                  <a:lnTo>
                    <a:pt x="1250" y="765"/>
                  </a:lnTo>
                  <a:lnTo>
                    <a:pt x="1261" y="752"/>
                  </a:lnTo>
                  <a:lnTo>
                    <a:pt x="1273" y="739"/>
                  </a:lnTo>
                  <a:lnTo>
                    <a:pt x="1284" y="726"/>
                  </a:lnTo>
                  <a:lnTo>
                    <a:pt x="1296" y="711"/>
                  </a:lnTo>
                  <a:lnTo>
                    <a:pt x="1307" y="696"/>
                  </a:lnTo>
                  <a:lnTo>
                    <a:pt x="1319" y="680"/>
                  </a:lnTo>
                  <a:lnTo>
                    <a:pt x="1330" y="663"/>
                  </a:lnTo>
                  <a:lnTo>
                    <a:pt x="1342" y="646"/>
                  </a:lnTo>
                  <a:lnTo>
                    <a:pt x="1353" y="629"/>
                  </a:lnTo>
                  <a:lnTo>
                    <a:pt x="1364" y="611"/>
                  </a:lnTo>
                  <a:lnTo>
                    <a:pt x="1376" y="593"/>
                  </a:lnTo>
                  <a:lnTo>
                    <a:pt x="1388" y="574"/>
                  </a:lnTo>
                  <a:lnTo>
                    <a:pt x="1399" y="556"/>
                  </a:lnTo>
                  <a:lnTo>
                    <a:pt x="1410" y="537"/>
                  </a:lnTo>
                  <a:lnTo>
                    <a:pt x="1422" y="518"/>
                  </a:lnTo>
                  <a:lnTo>
                    <a:pt x="1433" y="499"/>
                  </a:lnTo>
                  <a:lnTo>
                    <a:pt x="1445" y="481"/>
                  </a:lnTo>
                  <a:lnTo>
                    <a:pt x="1456" y="462"/>
                  </a:lnTo>
                  <a:lnTo>
                    <a:pt x="1468" y="444"/>
                  </a:lnTo>
                  <a:lnTo>
                    <a:pt x="1479" y="426"/>
                  </a:lnTo>
                  <a:lnTo>
                    <a:pt x="1491" y="408"/>
                  </a:lnTo>
                  <a:lnTo>
                    <a:pt x="1502" y="391"/>
                  </a:lnTo>
                  <a:lnTo>
                    <a:pt x="1514" y="374"/>
                  </a:lnTo>
                  <a:lnTo>
                    <a:pt x="1525" y="358"/>
                  </a:lnTo>
                  <a:lnTo>
                    <a:pt x="1537" y="342"/>
                  </a:lnTo>
                  <a:lnTo>
                    <a:pt x="1548" y="327"/>
                  </a:lnTo>
                  <a:lnTo>
                    <a:pt x="1559" y="312"/>
                  </a:lnTo>
                  <a:lnTo>
                    <a:pt x="1571" y="299"/>
                  </a:lnTo>
                  <a:lnTo>
                    <a:pt x="1582" y="286"/>
                  </a:lnTo>
                  <a:lnTo>
                    <a:pt x="1594" y="273"/>
                  </a:lnTo>
                  <a:lnTo>
                    <a:pt x="1605" y="262"/>
                  </a:lnTo>
                  <a:lnTo>
                    <a:pt x="1617" y="252"/>
                  </a:lnTo>
                  <a:lnTo>
                    <a:pt x="1628" y="242"/>
                  </a:lnTo>
                  <a:lnTo>
                    <a:pt x="1640" y="233"/>
                  </a:lnTo>
                  <a:lnTo>
                    <a:pt x="1651" y="226"/>
                  </a:lnTo>
                  <a:lnTo>
                    <a:pt x="1663" y="219"/>
                  </a:lnTo>
                  <a:lnTo>
                    <a:pt x="1674" y="213"/>
                  </a:lnTo>
                  <a:lnTo>
                    <a:pt x="1685" y="208"/>
                  </a:lnTo>
                  <a:lnTo>
                    <a:pt x="1697" y="205"/>
                  </a:lnTo>
                  <a:lnTo>
                    <a:pt x="1709" y="202"/>
                  </a:lnTo>
                  <a:lnTo>
                    <a:pt x="1720" y="200"/>
                  </a:lnTo>
                  <a:lnTo>
                    <a:pt x="1731" y="199"/>
                  </a:lnTo>
                  <a:lnTo>
                    <a:pt x="1743" y="199"/>
                  </a:lnTo>
                  <a:lnTo>
                    <a:pt x="1755" y="201"/>
                  </a:lnTo>
                  <a:lnTo>
                    <a:pt x="1766" y="203"/>
                  </a:lnTo>
                  <a:lnTo>
                    <a:pt x="1777" y="206"/>
                  </a:lnTo>
                  <a:lnTo>
                    <a:pt x="1789" y="210"/>
                  </a:lnTo>
                  <a:lnTo>
                    <a:pt x="1800" y="215"/>
                  </a:lnTo>
                  <a:lnTo>
                    <a:pt x="1812" y="221"/>
                  </a:lnTo>
                  <a:lnTo>
                    <a:pt x="1823" y="228"/>
                  </a:lnTo>
                  <a:lnTo>
                    <a:pt x="1835" y="236"/>
                  </a:lnTo>
                  <a:lnTo>
                    <a:pt x="1846" y="244"/>
                  </a:lnTo>
                  <a:lnTo>
                    <a:pt x="1858" y="254"/>
                  </a:lnTo>
                  <a:lnTo>
                    <a:pt x="1869" y="263"/>
                  </a:lnTo>
                  <a:lnTo>
                    <a:pt x="1881" y="274"/>
                  </a:lnTo>
                  <a:lnTo>
                    <a:pt x="1892" y="286"/>
                  </a:lnTo>
                  <a:lnTo>
                    <a:pt x="1903" y="298"/>
                  </a:lnTo>
                  <a:lnTo>
                    <a:pt x="1915" y="310"/>
                  </a:lnTo>
                  <a:lnTo>
                    <a:pt x="1926" y="323"/>
                  </a:lnTo>
                  <a:lnTo>
                    <a:pt x="1938" y="336"/>
                  </a:lnTo>
                  <a:lnTo>
                    <a:pt x="1949" y="350"/>
                  </a:lnTo>
                  <a:lnTo>
                    <a:pt x="1961" y="364"/>
                  </a:lnTo>
                  <a:lnTo>
                    <a:pt x="1972" y="379"/>
                  </a:lnTo>
                  <a:lnTo>
                    <a:pt x="1984" y="394"/>
                  </a:lnTo>
                  <a:lnTo>
                    <a:pt x="1995" y="409"/>
                  </a:lnTo>
                  <a:lnTo>
                    <a:pt x="2007" y="423"/>
                  </a:lnTo>
                  <a:lnTo>
                    <a:pt x="2018" y="439"/>
                  </a:lnTo>
                  <a:lnTo>
                    <a:pt x="2030" y="454"/>
                  </a:lnTo>
                  <a:lnTo>
                    <a:pt x="2041" y="469"/>
                  </a:lnTo>
                  <a:lnTo>
                    <a:pt x="2052" y="484"/>
                  </a:lnTo>
                  <a:lnTo>
                    <a:pt x="2064" y="499"/>
                  </a:lnTo>
                  <a:lnTo>
                    <a:pt x="2076" y="514"/>
                  </a:lnTo>
                  <a:lnTo>
                    <a:pt x="2087" y="529"/>
                  </a:lnTo>
                  <a:lnTo>
                    <a:pt x="2098" y="543"/>
                  </a:lnTo>
                  <a:lnTo>
                    <a:pt x="2110" y="557"/>
                  </a:lnTo>
                  <a:lnTo>
                    <a:pt x="2121" y="570"/>
                  </a:lnTo>
                  <a:lnTo>
                    <a:pt x="2133" y="583"/>
                  </a:lnTo>
                  <a:lnTo>
                    <a:pt x="2144" y="596"/>
                  </a:lnTo>
                  <a:lnTo>
                    <a:pt x="2156" y="608"/>
                  </a:lnTo>
                  <a:lnTo>
                    <a:pt x="2167" y="619"/>
                  </a:lnTo>
                  <a:lnTo>
                    <a:pt x="2179" y="631"/>
                  </a:lnTo>
                  <a:lnTo>
                    <a:pt x="2190" y="641"/>
                  </a:lnTo>
                  <a:lnTo>
                    <a:pt x="2202" y="651"/>
                  </a:lnTo>
                  <a:lnTo>
                    <a:pt x="2213" y="659"/>
                  </a:lnTo>
                  <a:lnTo>
                    <a:pt x="2225" y="668"/>
                  </a:lnTo>
                  <a:lnTo>
                    <a:pt x="2236" y="675"/>
                  </a:lnTo>
                  <a:lnTo>
                    <a:pt x="2248" y="682"/>
                  </a:lnTo>
                  <a:lnTo>
                    <a:pt x="2259" y="688"/>
                  </a:lnTo>
                  <a:lnTo>
                    <a:pt x="2270" y="693"/>
                  </a:lnTo>
                  <a:lnTo>
                    <a:pt x="2282" y="698"/>
                  </a:lnTo>
                  <a:lnTo>
                    <a:pt x="2293" y="701"/>
                  </a:lnTo>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70">
              <a:extLst>
                <a:ext uri="{FF2B5EF4-FFF2-40B4-BE49-F238E27FC236}">
                  <a16:creationId xmlns:a16="http://schemas.microsoft.com/office/drawing/2014/main" id="{614078EB-0D49-47B5-A2CC-C5DD35F31DBE}"/>
                </a:ext>
              </a:extLst>
            </p:cNvPr>
            <p:cNvSpPr>
              <a:spLocks/>
            </p:cNvSpPr>
            <p:nvPr/>
          </p:nvSpPr>
          <p:spPr bwMode="auto">
            <a:xfrm>
              <a:off x="1794" y="1966"/>
              <a:ext cx="2293" cy="1150"/>
            </a:xfrm>
            <a:custGeom>
              <a:avLst/>
              <a:gdLst>
                <a:gd name="T0" fmla="*/ 34 w 2293"/>
                <a:gd name="T1" fmla="*/ 1086 h 1150"/>
                <a:gd name="T2" fmla="*/ 80 w 2293"/>
                <a:gd name="T3" fmla="*/ 976 h 1150"/>
                <a:gd name="T4" fmla="*/ 126 w 2293"/>
                <a:gd name="T5" fmla="*/ 848 h 1150"/>
                <a:gd name="T6" fmla="*/ 172 w 2293"/>
                <a:gd name="T7" fmla="*/ 707 h 1150"/>
                <a:gd name="T8" fmla="*/ 218 w 2293"/>
                <a:gd name="T9" fmla="*/ 564 h 1150"/>
                <a:gd name="T10" fmla="*/ 264 w 2293"/>
                <a:gd name="T11" fmla="*/ 425 h 1150"/>
                <a:gd name="T12" fmla="*/ 310 w 2293"/>
                <a:gd name="T13" fmla="*/ 298 h 1150"/>
                <a:gd name="T14" fmla="*/ 355 w 2293"/>
                <a:gd name="T15" fmla="*/ 188 h 1150"/>
                <a:gd name="T16" fmla="*/ 401 w 2293"/>
                <a:gd name="T17" fmla="*/ 101 h 1150"/>
                <a:gd name="T18" fmla="*/ 447 w 2293"/>
                <a:gd name="T19" fmla="*/ 40 h 1150"/>
                <a:gd name="T20" fmla="*/ 493 w 2293"/>
                <a:gd name="T21" fmla="*/ 7 h 1150"/>
                <a:gd name="T22" fmla="*/ 539 w 2293"/>
                <a:gd name="T23" fmla="*/ 1 h 1150"/>
                <a:gd name="T24" fmla="*/ 585 w 2293"/>
                <a:gd name="T25" fmla="*/ 23 h 1150"/>
                <a:gd name="T26" fmla="*/ 631 w 2293"/>
                <a:gd name="T27" fmla="*/ 69 h 1150"/>
                <a:gd name="T28" fmla="*/ 677 w 2293"/>
                <a:gd name="T29" fmla="*/ 135 h 1150"/>
                <a:gd name="T30" fmla="*/ 722 w 2293"/>
                <a:gd name="T31" fmla="*/ 218 h 1150"/>
                <a:gd name="T32" fmla="*/ 768 w 2293"/>
                <a:gd name="T33" fmla="*/ 310 h 1150"/>
                <a:gd name="T34" fmla="*/ 814 w 2293"/>
                <a:gd name="T35" fmla="*/ 408 h 1150"/>
                <a:gd name="T36" fmla="*/ 860 w 2293"/>
                <a:gd name="T37" fmla="*/ 506 h 1150"/>
                <a:gd name="T38" fmla="*/ 906 w 2293"/>
                <a:gd name="T39" fmla="*/ 597 h 1150"/>
                <a:gd name="T40" fmla="*/ 952 w 2293"/>
                <a:gd name="T41" fmla="*/ 678 h 1150"/>
                <a:gd name="T42" fmla="*/ 998 w 2293"/>
                <a:gd name="T43" fmla="*/ 743 h 1150"/>
                <a:gd name="T44" fmla="*/ 1043 w 2293"/>
                <a:gd name="T45" fmla="*/ 792 h 1150"/>
                <a:gd name="T46" fmla="*/ 1089 w 2293"/>
                <a:gd name="T47" fmla="*/ 820 h 1150"/>
                <a:gd name="T48" fmla="*/ 1135 w 2293"/>
                <a:gd name="T49" fmla="*/ 828 h 1150"/>
                <a:gd name="T50" fmla="*/ 1181 w 2293"/>
                <a:gd name="T51" fmla="*/ 817 h 1150"/>
                <a:gd name="T52" fmla="*/ 1227 w 2293"/>
                <a:gd name="T53" fmla="*/ 786 h 1150"/>
                <a:gd name="T54" fmla="*/ 1273 w 2293"/>
                <a:gd name="T55" fmla="*/ 739 h 1150"/>
                <a:gd name="T56" fmla="*/ 1319 w 2293"/>
                <a:gd name="T57" fmla="*/ 680 h 1150"/>
                <a:gd name="T58" fmla="*/ 1364 w 2293"/>
                <a:gd name="T59" fmla="*/ 611 h 1150"/>
                <a:gd name="T60" fmla="*/ 1410 w 2293"/>
                <a:gd name="T61" fmla="*/ 537 h 1150"/>
                <a:gd name="T62" fmla="*/ 1456 w 2293"/>
                <a:gd name="T63" fmla="*/ 462 h 1150"/>
                <a:gd name="T64" fmla="*/ 1502 w 2293"/>
                <a:gd name="T65" fmla="*/ 391 h 1150"/>
                <a:gd name="T66" fmla="*/ 1548 w 2293"/>
                <a:gd name="T67" fmla="*/ 327 h 1150"/>
                <a:gd name="T68" fmla="*/ 1594 w 2293"/>
                <a:gd name="T69" fmla="*/ 273 h 1150"/>
                <a:gd name="T70" fmla="*/ 1640 w 2293"/>
                <a:gd name="T71" fmla="*/ 233 h 1150"/>
                <a:gd name="T72" fmla="*/ 1685 w 2293"/>
                <a:gd name="T73" fmla="*/ 208 h 1150"/>
                <a:gd name="T74" fmla="*/ 1731 w 2293"/>
                <a:gd name="T75" fmla="*/ 199 h 1150"/>
                <a:gd name="T76" fmla="*/ 1777 w 2293"/>
                <a:gd name="T77" fmla="*/ 206 h 1150"/>
                <a:gd name="T78" fmla="*/ 1823 w 2293"/>
                <a:gd name="T79" fmla="*/ 228 h 1150"/>
                <a:gd name="T80" fmla="*/ 1869 w 2293"/>
                <a:gd name="T81" fmla="*/ 263 h 1150"/>
                <a:gd name="T82" fmla="*/ 1915 w 2293"/>
                <a:gd name="T83" fmla="*/ 310 h 1150"/>
                <a:gd name="T84" fmla="*/ 1961 w 2293"/>
                <a:gd name="T85" fmla="*/ 364 h 1150"/>
                <a:gd name="T86" fmla="*/ 2007 w 2293"/>
                <a:gd name="T87" fmla="*/ 423 h 1150"/>
                <a:gd name="T88" fmla="*/ 2052 w 2293"/>
                <a:gd name="T89" fmla="*/ 484 h 1150"/>
                <a:gd name="T90" fmla="*/ 2098 w 2293"/>
                <a:gd name="T91" fmla="*/ 543 h 1150"/>
                <a:gd name="T92" fmla="*/ 2144 w 2293"/>
                <a:gd name="T93" fmla="*/ 596 h 1150"/>
                <a:gd name="T94" fmla="*/ 2190 w 2293"/>
                <a:gd name="T95" fmla="*/ 641 h 1150"/>
                <a:gd name="T96" fmla="*/ 2236 w 2293"/>
                <a:gd name="T97" fmla="*/ 676 h 1150"/>
                <a:gd name="T98" fmla="*/ 2282 w 2293"/>
                <a:gd name="T99" fmla="*/ 69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50">
                  <a:moveTo>
                    <a:pt x="0" y="1150"/>
                  </a:moveTo>
                  <a:lnTo>
                    <a:pt x="11" y="1130"/>
                  </a:lnTo>
                  <a:lnTo>
                    <a:pt x="23" y="1109"/>
                  </a:lnTo>
                  <a:lnTo>
                    <a:pt x="34" y="1086"/>
                  </a:lnTo>
                  <a:lnTo>
                    <a:pt x="46" y="1060"/>
                  </a:lnTo>
                  <a:lnTo>
                    <a:pt x="57" y="1034"/>
                  </a:lnTo>
                  <a:lnTo>
                    <a:pt x="69" y="1006"/>
                  </a:lnTo>
                  <a:lnTo>
                    <a:pt x="80" y="976"/>
                  </a:lnTo>
                  <a:lnTo>
                    <a:pt x="92" y="946"/>
                  </a:lnTo>
                  <a:lnTo>
                    <a:pt x="103" y="914"/>
                  </a:lnTo>
                  <a:lnTo>
                    <a:pt x="115" y="881"/>
                  </a:lnTo>
                  <a:lnTo>
                    <a:pt x="126" y="848"/>
                  </a:lnTo>
                  <a:lnTo>
                    <a:pt x="137" y="814"/>
                  </a:lnTo>
                  <a:lnTo>
                    <a:pt x="149" y="778"/>
                  </a:lnTo>
                  <a:lnTo>
                    <a:pt x="161" y="743"/>
                  </a:lnTo>
                  <a:lnTo>
                    <a:pt x="172" y="707"/>
                  </a:lnTo>
                  <a:lnTo>
                    <a:pt x="183" y="671"/>
                  </a:lnTo>
                  <a:lnTo>
                    <a:pt x="195" y="636"/>
                  </a:lnTo>
                  <a:lnTo>
                    <a:pt x="206" y="600"/>
                  </a:lnTo>
                  <a:lnTo>
                    <a:pt x="218" y="564"/>
                  </a:lnTo>
                  <a:lnTo>
                    <a:pt x="229" y="528"/>
                  </a:lnTo>
                  <a:lnTo>
                    <a:pt x="241" y="493"/>
                  </a:lnTo>
                  <a:lnTo>
                    <a:pt x="252" y="459"/>
                  </a:lnTo>
                  <a:lnTo>
                    <a:pt x="264" y="425"/>
                  </a:lnTo>
                  <a:lnTo>
                    <a:pt x="275" y="392"/>
                  </a:lnTo>
                  <a:lnTo>
                    <a:pt x="286" y="359"/>
                  </a:lnTo>
                  <a:lnTo>
                    <a:pt x="298" y="328"/>
                  </a:lnTo>
                  <a:lnTo>
                    <a:pt x="310" y="298"/>
                  </a:lnTo>
                  <a:lnTo>
                    <a:pt x="321" y="268"/>
                  </a:lnTo>
                  <a:lnTo>
                    <a:pt x="332" y="240"/>
                  </a:lnTo>
                  <a:lnTo>
                    <a:pt x="344" y="213"/>
                  </a:lnTo>
                  <a:lnTo>
                    <a:pt x="355" y="188"/>
                  </a:lnTo>
                  <a:lnTo>
                    <a:pt x="367" y="164"/>
                  </a:lnTo>
                  <a:lnTo>
                    <a:pt x="378" y="141"/>
                  </a:lnTo>
                  <a:lnTo>
                    <a:pt x="390" y="120"/>
                  </a:lnTo>
                  <a:lnTo>
                    <a:pt x="401" y="101"/>
                  </a:lnTo>
                  <a:lnTo>
                    <a:pt x="413" y="83"/>
                  </a:lnTo>
                  <a:lnTo>
                    <a:pt x="424" y="67"/>
                  </a:lnTo>
                  <a:lnTo>
                    <a:pt x="436" y="53"/>
                  </a:lnTo>
                  <a:lnTo>
                    <a:pt x="447" y="40"/>
                  </a:lnTo>
                  <a:lnTo>
                    <a:pt x="459" y="29"/>
                  </a:lnTo>
                  <a:lnTo>
                    <a:pt x="470" y="20"/>
                  </a:lnTo>
                  <a:lnTo>
                    <a:pt x="482" y="12"/>
                  </a:lnTo>
                  <a:lnTo>
                    <a:pt x="493" y="7"/>
                  </a:lnTo>
                  <a:lnTo>
                    <a:pt x="504" y="3"/>
                  </a:lnTo>
                  <a:lnTo>
                    <a:pt x="516" y="0"/>
                  </a:lnTo>
                  <a:lnTo>
                    <a:pt x="528" y="0"/>
                  </a:lnTo>
                  <a:lnTo>
                    <a:pt x="539" y="1"/>
                  </a:lnTo>
                  <a:lnTo>
                    <a:pt x="550" y="4"/>
                  </a:lnTo>
                  <a:lnTo>
                    <a:pt x="562" y="9"/>
                  </a:lnTo>
                  <a:lnTo>
                    <a:pt x="573" y="15"/>
                  </a:lnTo>
                  <a:lnTo>
                    <a:pt x="585" y="23"/>
                  </a:lnTo>
                  <a:lnTo>
                    <a:pt x="596" y="32"/>
                  </a:lnTo>
                  <a:lnTo>
                    <a:pt x="608" y="43"/>
                  </a:lnTo>
                  <a:lnTo>
                    <a:pt x="619" y="55"/>
                  </a:lnTo>
                  <a:lnTo>
                    <a:pt x="631" y="69"/>
                  </a:lnTo>
                  <a:lnTo>
                    <a:pt x="642" y="84"/>
                  </a:lnTo>
                  <a:lnTo>
                    <a:pt x="654" y="100"/>
                  </a:lnTo>
                  <a:lnTo>
                    <a:pt x="665" y="117"/>
                  </a:lnTo>
                  <a:lnTo>
                    <a:pt x="677" y="135"/>
                  </a:lnTo>
                  <a:lnTo>
                    <a:pt x="688" y="155"/>
                  </a:lnTo>
                  <a:lnTo>
                    <a:pt x="699" y="175"/>
                  </a:lnTo>
                  <a:lnTo>
                    <a:pt x="711" y="196"/>
                  </a:lnTo>
                  <a:lnTo>
                    <a:pt x="722" y="218"/>
                  </a:lnTo>
                  <a:lnTo>
                    <a:pt x="734" y="240"/>
                  </a:lnTo>
                  <a:lnTo>
                    <a:pt x="745" y="263"/>
                  </a:lnTo>
                  <a:lnTo>
                    <a:pt x="757" y="287"/>
                  </a:lnTo>
                  <a:lnTo>
                    <a:pt x="768" y="310"/>
                  </a:lnTo>
                  <a:lnTo>
                    <a:pt x="780" y="335"/>
                  </a:lnTo>
                  <a:lnTo>
                    <a:pt x="791" y="359"/>
                  </a:lnTo>
                  <a:lnTo>
                    <a:pt x="803" y="384"/>
                  </a:lnTo>
                  <a:lnTo>
                    <a:pt x="814" y="408"/>
                  </a:lnTo>
                  <a:lnTo>
                    <a:pt x="825" y="433"/>
                  </a:lnTo>
                  <a:lnTo>
                    <a:pt x="837" y="458"/>
                  </a:lnTo>
                  <a:lnTo>
                    <a:pt x="849" y="482"/>
                  </a:lnTo>
                  <a:lnTo>
                    <a:pt x="860" y="506"/>
                  </a:lnTo>
                  <a:lnTo>
                    <a:pt x="871" y="529"/>
                  </a:lnTo>
                  <a:lnTo>
                    <a:pt x="883" y="552"/>
                  </a:lnTo>
                  <a:lnTo>
                    <a:pt x="894" y="575"/>
                  </a:lnTo>
                  <a:lnTo>
                    <a:pt x="906" y="597"/>
                  </a:lnTo>
                  <a:lnTo>
                    <a:pt x="917" y="618"/>
                  </a:lnTo>
                  <a:lnTo>
                    <a:pt x="929" y="639"/>
                  </a:lnTo>
                  <a:lnTo>
                    <a:pt x="940" y="659"/>
                  </a:lnTo>
                  <a:lnTo>
                    <a:pt x="952" y="678"/>
                  </a:lnTo>
                  <a:lnTo>
                    <a:pt x="963" y="696"/>
                  </a:lnTo>
                  <a:lnTo>
                    <a:pt x="975" y="713"/>
                  </a:lnTo>
                  <a:lnTo>
                    <a:pt x="986" y="729"/>
                  </a:lnTo>
                  <a:lnTo>
                    <a:pt x="998" y="743"/>
                  </a:lnTo>
                  <a:lnTo>
                    <a:pt x="1009" y="757"/>
                  </a:lnTo>
                  <a:lnTo>
                    <a:pt x="1021" y="770"/>
                  </a:lnTo>
                  <a:lnTo>
                    <a:pt x="1032" y="781"/>
                  </a:lnTo>
                  <a:lnTo>
                    <a:pt x="1043" y="792"/>
                  </a:lnTo>
                  <a:lnTo>
                    <a:pt x="1055" y="801"/>
                  </a:lnTo>
                  <a:lnTo>
                    <a:pt x="1066" y="809"/>
                  </a:lnTo>
                  <a:lnTo>
                    <a:pt x="1078" y="815"/>
                  </a:lnTo>
                  <a:lnTo>
                    <a:pt x="1089" y="820"/>
                  </a:lnTo>
                  <a:lnTo>
                    <a:pt x="1101" y="824"/>
                  </a:lnTo>
                  <a:lnTo>
                    <a:pt x="1112" y="827"/>
                  </a:lnTo>
                  <a:lnTo>
                    <a:pt x="1124" y="828"/>
                  </a:lnTo>
                  <a:lnTo>
                    <a:pt x="1135" y="828"/>
                  </a:lnTo>
                  <a:lnTo>
                    <a:pt x="1146" y="827"/>
                  </a:lnTo>
                  <a:lnTo>
                    <a:pt x="1158" y="825"/>
                  </a:lnTo>
                  <a:lnTo>
                    <a:pt x="1170" y="821"/>
                  </a:lnTo>
                  <a:lnTo>
                    <a:pt x="1181" y="817"/>
                  </a:lnTo>
                  <a:lnTo>
                    <a:pt x="1192" y="811"/>
                  </a:lnTo>
                  <a:lnTo>
                    <a:pt x="1204" y="804"/>
                  </a:lnTo>
                  <a:lnTo>
                    <a:pt x="1216" y="795"/>
                  </a:lnTo>
                  <a:lnTo>
                    <a:pt x="1227" y="786"/>
                  </a:lnTo>
                  <a:lnTo>
                    <a:pt x="1238" y="776"/>
                  </a:lnTo>
                  <a:lnTo>
                    <a:pt x="1250" y="765"/>
                  </a:lnTo>
                  <a:lnTo>
                    <a:pt x="1261" y="752"/>
                  </a:lnTo>
                  <a:lnTo>
                    <a:pt x="1273" y="739"/>
                  </a:lnTo>
                  <a:lnTo>
                    <a:pt x="1284" y="726"/>
                  </a:lnTo>
                  <a:lnTo>
                    <a:pt x="1296" y="711"/>
                  </a:lnTo>
                  <a:lnTo>
                    <a:pt x="1307" y="696"/>
                  </a:lnTo>
                  <a:lnTo>
                    <a:pt x="1319" y="680"/>
                  </a:lnTo>
                  <a:lnTo>
                    <a:pt x="1330" y="663"/>
                  </a:lnTo>
                  <a:lnTo>
                    <a:pt x="1342" y="646"/>
                  </a:lnTo>
                  <a:lnTo>
                    <a:pt x="1353" y="629"/>
                  </a:lnTo>
                  <a:lnTo>
                    <a:pt x="1364" y="611"/>
                  </a:lnTo>
                  <a:lnTo>
                    <a:pt x="1376" y="593"/>
                  </a:lnTo>
                  <a:lnTo>
                    <a:pt x="1388" y="574"/>
                  </a:lnTo>
                  <a:lnTo>
                    <a:pt x="1399" y="556"/>
                  </a:lnTo>
                  <a:lnTo>
                    <a:pt x="1410" y="537"/>
                  </a:lnTo>
                  <a:lnTo>
                    <a:pt x="1422" y="518"/>
                  </a:lnTo>
                  <a:lnTo>
                    <a:pt x="1433" y="499"/>
                  </a:lnTo>
                  <a:lnTo>
                    <a:pt x="1445" y="481"/>
                  </a:lnTo>
                  <a:lnTo>
                    <a:pt x="1456" y="462"/>
                  </a:lnTo>
                  <a:lnTo>
                    <a:pt x="1468" y="444"/>
                  </a:lnTo>
                  <a:lnTo>
                    <a:pt x="1479" y="426"/>
                  </a:lnTo>
                  <a:lnTo>
                    <a:pt x="1491" y="408"/>
                  </a:lnTo>
                  <a:lnTo>
                    <a:pt x="1502" y="391"/>
                  </a:lnTo>
                  <a:lnTo>
                    <a:pt x="1514" y="374"/>
                  </a:lnTo>
                  <a:lnTo>
                    <a:pt x="1525" y="358"/>
                  </a:lnTo>
                  <a:lnTo>
                    <a:pt x="1537" y="342"/>
                  </a:lnTo>
                  <a:lnTo>
                    <a:pt x="1548" y="327"/>
                  </a:lnTo>
                  <a:lnTo>
                    <a:pt x="1559" y="312"/>
                  </a:lnTo>
                  <a:lnTo>
                    <a:pt x="1571" y="299"/>
                  </a:lnTo>
                  <a:lnTo>
                    <a:pt x="1582" y="286"/>
                  </a:lnTo>
                  <a:lnTo>
                    <a:pt x="1594" y="273"/>
                  </a:lnTo>
                  <a:lnTo>
                    <a:pt x="1605" y="262"/>
                  </a:lnTo>
                  <a:lnTo>
                    <a:pt x="1617" y="252"/>
                  </a:lnTo>
                  <a:lnTo>
                    <a:pt x="1628" y="242"/>
                  </a:lnTo>
                  <a:lnTo>
                    <a:pt x="1640" y="233"/>
                  </a:lnTo>
                  <a:lnTo>
                    <a:pt x="1651" y="226"/>
                  </a:lnTo>
                  <a:lnTo>
                    <a:pt x="1663" y="219"/>
                  </a:lnTo>
                  <a:lnTo>
                    <a:pt x="1674" y="213"/>
                  </a:lnTo>
                  <a:lnTo>
                    <a:pt x="1685" y="208"/>
                  </a:lnTo>
                  <a:lnTo>
                    <a:pt x="1697" y="205"/>
                  </a:lnTo>
                  <a:lnTo>
                    <a:pt x="1709" y="202"/>
                  </a:lnTo>
                  <a:lnTo>
                    <a:pt x="1720" y="200"/>
                  </a:lnTo>
                  <a:lnTo>
                    <a:pt x="1731" y="199"/>
                  </a:lnTo>
                  <a:lnTo>
                    <a:pt x="1743" y="199"/>
                  </a:lnTo>
                  <a:lnTo>
                    <a:pt x="1755" y="201"/>
                  </a:lnTo>
                  <a:lnTo>
                    <a:pt x="1766" y="203"/>
                  </a:lnTo>
                  <a:lnTo>
                    <a:pt x="1777" y="206"/>
                  </a:lnTo>
                  <a:lnTo>
                    <a:pt x="1789" y="210"/>
                  </a:lnTo>
                  <a:lnTo>
                    <a:pt x="1800" y="215"/>
                  </a:lnTo>
                  <a:lnTo>
                    <a:pt x="1812" y="221"/>
                  </a:lnTo>
                  <a:lnTo>
                    <a:pt x="1823" y="228"/>
                  </a:lnTo>
                  <a:lnTo>
                    <a:pt x="1835" y="236"/>
                  </a:lnTo>
                  <a:lnTo>
                    <a:pt x="1846" y="244"/>
                  </a:lnTo>
                  <a:lnTo>
                    <a:pt x="1858" y="254"/>
                  </a:lnTo>
                  <a:lnTo>
                    <a:pt x="1869" y="263"/>
                  </a:lnTo>
                  <a:lnTo>
                    <a:pt x="1881" y="274"/>
                  </a:lnTo>
                  <a:lnTo>
                    <a:pt x="1892" y="286"/>
                  </a:lnTo>
                  <a:lnTo>
                    <a:pt x="1903" y="298"/>
                  </a:lnTo>
                  <a:lnTo>
                    <a:pt x="1915" y="310"/>
                  </a:lnTo>
                  <a:lnTo>
                    <a:pt x="1926" y="323"/>
                  </a:lnTo>
                  <a:lnTo>
                    <a:pt x="1938" y="336"/>
                  </a:lnTo>
                  <a:lnTo>
                    <a:pt x="1949" y="350"/>
                  </a:lnTo>
                  <a:lnTo>
                    <a:pt x="1961" y="364"/>
                  </a:lnTo>
                  <a:lnTo>
                    <a:pt x="1972" y="379"/>
                  </a:lnTo>
                  <a:lnTo>
                    <a:pt x="1984" y="394"/>
                  </a:lnTo>
                  <a:lnTo>
                    <a:pt x="1995" y="409"/>
                  </a:lnTo>
                  <a:lnTo>
                    <a:pt x="2007" y="423"/>
                  </a:lnTo>
                  <a:lnTo>
                    <a:pt x="2018" y="439"/>
                  </a:lnTo>
                  <a:lnTo>
                    <a:pt x="2030" y="454"/>
                  </a:lnTo>
                  <a:lnTo>
                    <a:pt x="2041" y="469"/>
                  </a:lnTo>
                  <a:lnTo>
                    <a:pt x="2052" y="484"/>
                  </a:lnTo>
                  <a:lnTo>
                    <a:pt x="2064" y="499"/>
                  </a:lnTo>
                  <a:lnTo>
                    <a:pt x="2076" y="514"/>
                  </a:lnTo>
                  <a:lnTo>
                    <a:pt x="2087" y="529"/>
                  </a:lnTo>
                  <a:lnTo>
                    <a:pt x="2098" y="543"/>
                  </a:lnTo>
                  <a:lnTo>
                    <a:pt x="2110" y="557"/>
                  </a:lnTo>
                  <a:lnTo>
                    <a:pt x="2121" y="570"/>
                  </a:lnTo>
                  <a:lnTo>
                    <a:pt x="2133" y="583"/>
                  </a:lnTo>
                  <a:lnTo>
                    <a:pt x="2144" y="596"/>
                  </a:lnTo>
                  <a:lnTo>
                    <a:pt x="2156" y="608"/>
                  </a:lnTo>
                  <a:lnTo>
                    <a:pt x="2167" y="619"/>
                  </a:lnTo>
                  <a:lnTo>
                    <a:pt x="2179" y="631"/>
                  </a:lnTo>
                  <a:lnTo>
                    <a:pt x="2190" y="641"/>
                  </a:lnTo>
                  <a:lnTo>
                    <a:pt x="2202" y="651"/>
                  </a:lnTo>
                  <a:lnTo>
                    <a:pt x="2213" y="660"/>
                  </a:lnTo>
                  <a:lnTo>
                    <a:pt x="2225" y="668"/>
                  </a:lnTo>
                  <a:lnTo>
                    <a:pt x="2236" y="676"/>
                  </a:lnTo>
                  <a:lnTo>
                    <a:pt x="2248" y="682"/>
                  </a:lnTo>
                  <a:lnTo>
                    <a:pt x="2259" y="688"/>
                  </a:lnTo>
                  <a:lnTo>
                    <a:pt x="2270" y="694"/>
                  </a:lnTo>
                  <a:lnTo>
                    <a:pt x="2282" y="698"/>
                  </a:lnTo>
                  <a:lnTo>
                    <a:pt x="2293" y="701"/>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71">
              <a:extLst>
                <a:ext uri="{FF2B5EF4-FFF2-40B4-BE49-F238E27FC236}">
                  <a16:creationId xmlns:a16="http://schemas.microsoft.com/office/drawing/2014/main" id="{F7932F24-F900-4869-84C8-64A082479322}"/>
                </a:ext>
              </a:extLst>
            </p:cNvPr>
            <p:cNvSpPr>
              <a:spLocks/>
            </p:cNvSpPr>
            <p:nvPr/>
          </p:nvSpPr>
          <p:spPr bwMode="auto">
            <a:xfrm>
              <a:off x="1794" y="1964"/>
              <a:ext cx="2293" cy="1152"/>
            </a:xfrm>
            <a:custGeom>
              <a:avLst/>
              <a:gdLst>
                <a:gd name="T0" fmla="*/ 34 w 2293"/>
                <a:gd name="T1" fmla="*/ 1084 h 1152"/>
                <a:gd name="T2" fmla="*/ 80 w 2293"/>
                <a:gd name="T3" fmla="*/ 976 h 1152"/>
                <a:gd name="T4" fmla="*/ 126 w 2293"/>
                <a:gd name="T5" fmla="*/ 851 h 1152"/>
                <a:gd name="T6" fmla="*/ 172 w 2293"/>
                <a:gd name="T7" fmla="*/ 712 h 1152"/>
                <a:gd name="T8" fmla="*/ 218 w 2293"/>
                <a:gd name="T9" fmla="*/ 569 h 1152"/>
                <a:gd name="T10" fmla="*/ 264 w 2293"/>
                <a:gd name="T11" fmla="*/ 428 h 1152"/>
                <a:gd name="T12" fmla="*/ 310 w 2293"/>
                <a:gd name="T13" fmla="*/ 299 h 1152"/>
                <a:gd name="T14" fmla="*/ 355 w 2293"/>
                <a:gd name="T15" fmla="*/ 188 h 1152"/>
                <a:gd name="T16" fmla="*/ 401 w 2293"/>
                <a:gd name="T17" fmla="*/ 100 h 1152"/>
                <a:gd name="T18" fmla="*/ 447 w 2293"/>
                <a:gd name="T19" fmla="*/ 38 h 1152"/>
                <a:gd name="T20" fmla="*/ 493 w 2293"/>
                <a:gd name="T21" fmla="*/ 6 h 1152"/>
                <a:gd name="T22" fmla="*/ 539 w 2293"/>
                <a:gd name="T23" fmla="*/ 2 h 1152"/>
                <a:gd name="T24" fmla="*/ 585 w 2293"/>
                <a:gd name="T25" fmla="*/ 26 h 1152"/>
                <a:gd name="T26" fmla="*/ 631 w 2293"/>
                <a:gd name="T27" fmla="*/ 73 h 1152"/>
                <a:gd name="T28" fmla="*/ 677 w 2293"/>
                <a:gd name="T29" fmla="*/ 141 h 1152"/>
                <a:gd name="T30" fmla="*/ 722 w 2293"/>
                <a:gd name="T31" fmla="*/ 224 h 1152"/>
                <a:gd name="T32" fmla="*/ 768 w 2293"/>
                <a:gd name="T33" fmla="*/ 316 h 1152"/>
                <a:gd name="T34" fmla="*/ 814 w 2293"/>
                <a:gd name="T35" fmla="*/ 413 h 1152"/>
                <a:gd name="T36" fmla="*/ 860 w 2293"/>
                <a:gd name="T37" fmla="*/ 509 h 1152"/>
                <a:gd name="T38" fmla="*/ 906 w 2293"/>
                <a:gd name="T39" fmla="*/ 598 h 1152"/>
                <a:gd name="T40" fmla="*/ 952 w 2293"/>
                <a:gd name="T41" fmla="*/ 677 h 1152"/>
                <a:gd name="T42" fmla="*/ 998 w 2293"/>
                <a:gd name="T43" fmla="*/ 742 h 1152"/>
                <a:gd name="T44" fmla="*/ 1043 w 2293"/>
                <a:gd name="T45" fmla="*/ 789 h 1152"/>
                <a:gd name="T46" fmla="*/ 1089 w 2293"/>
                <a:gd name="T47" fmla="*/ 818 h 1152"/>
                <a:gd name="T48" fmla="*/ 1135 w 2293"/>
                <a:gd name="T49" fmla="*/ 827 h 1152"/>
                <a:gd name="T50" fmla="*/ 1181 w 2293"/>
                <a:gd name="T51" fmla="*/ 816 h 1152"/>
                <a:gd name="T52" fmla="*/ 1227 w 2293"/>
                <a:gd name="T53" fmla="*/ 788 h 1152"/>
                <a:gd name="T54" fmla="*/ 1273 w 2293"/>
                <a:gd name="T55" fmla="*/ 743 h 1152"/>
                <a:gd name="T56" fmla="*/ 1319 w 2293"/>
                <a:gd name="T57" fmla="*/ 685 h 1152"/>
                <a:gd name="T58" fmla="*/ 1364 w 2293"/>
                <a:gd name="T59" fmla="*/ 618 h 1152"/>
                <a:gd name="T60" fmla="*/ 1410 w 2293"/>
                <a:gd name="T61" fmla="*/ 544 h 1152"/>
                <a:gd name="T62" fmla="*/ 1456 w 2293"/>
                <a:gd name="T63" fmla="*/ 469 h 1152"/>
                <a:gd name="T64" fmla="*/ 1502 w 2293"/>
                <a:gd name="T65" fmla="*/ 397 h 1152"/>
                <a:gd name="T66" fmla="*/ 1548 w 2293"/>
                <a:gd name="T67" fmla="*/ 331 h 1152"/>
                <a:gd name="T68" fmla="*/ 1594 w 2293"/>
                <a:gd name="T69" fmla="*/ 275 h 1152"/>
                <a:gd name="T70" fmla="*/ 1640 w 2293"/>
                <a:gd name="T71" fmla="*/ 232 h 1152"/>
                <a:gd name="T72" fmla="*/ 1685 w 2293"/>
                <a:gd name="T73" fmla="*/ 205 h 1152"/>
                <a:gd name="T74" fmla="*/ 1731 w 2293"/>
                <a:gd name="T75" fmla="*/ 195 h 1152"/>
                <a:gd name="T76" fmla="*/ 1777 w 2293"/>
                <a:gd name="T77" fmla="*/ 202 h 1152"/>
                <a:gd name="T78" fmla="*/ 1823 w 2293"/>
                <a:gd name="T79" fmla="*/ 226 h 1152"/>
                <a:gd name="T80" fmla="*/ 1869 w 2293"/>
                <a:gd name="T81" fmla="*/ 264 h 1152"/>
                <a:gd name="T82" fmla="*/ 1915 w 2293"/>
                <a:gd name="T83" fmla="*/ 314 h 1152"/>
                <a:gd name="T84" fmla="*/ 1961 w 2293"/>
                <a:gd name="T85" fmla="*/ 372 h 1152"/>
                <a:gd name="T86" fmla="*/ 2007 w 2293"/>
                <a:gd name="T87" fmla="*/ 433 h 1152"/>
                <a:gd name="T88" fmla="*/ 2052 w 2293"/>
                <a:gd name="T89" fmla="*/ 494 h 1152"/>
                <a:gd name="T90" fmla="*/ 2098 w 2293"/>
                <a:gd name="T91" fmla="*/ 549 h 1152"/>
                <a:gd name="T92" fmla="*/ 2144 w 2293"/>
                <a:gd name="T93" fmla="*/ 596 h 1152"/>
                <a:gd name="T94" fmla="*/ 2190 w 2293"/>
                <a:gd name="T95" fmla="*/ 633 h 1152"/>
                <a:gd name="T96" fmla="*/ 2236 w 2293"/>
                <a:gd name="T97" fmla="*/ 665 h 1152"/>
                <a:gd name="T98" fmla="*/ 2282 w 2293"/>
                <a:gd name="T99" fmla="*/ 69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52">
                  <a:moveTo>
                    <a:pt x="0" y="1152"/>
                  </a:moveTo>
                  <a:lnTo>
                    <a:pt x="11" y="1130"/>
                  </a:lnTo>
                  <a:lnTo>
                    <a:pt x="23" y="1108"/>
                  </a:lnTo>
                  <a:lnTo>
                    <a:pt x="34" y="1084"/>
                  </a:lnTo>
                  <a:lnTo>
                    <a:pt x="46" y="1059"/>
                  </a:lnTo>
                  <a:lnTo>
                    <a:pt x="57" y="1032"/>
                  </a:lnTo>
                  <a:lnTo>
                    <a:pt x="69" y="1005"/>
                  </a:lnTo>
                  <a:lnTo>
                    <a:pt x="80" y="976"/>
                  </a:lnTo>
                  <a:lnTo>
                    <a:pt x="92" y="946"/>
                  </a:lnTo>
                  <a:lnTo>
                    <a:pt x="103" y="915"/>
                  </a:lnTo>
                  <a:lnTo>
                    <a:pt x="115" y="883"/>
                  </a:lnTo>
                  <a:lnTo>
                    <a:pt x="126" y="851"/>
                  </a:lnTo>
                  <a:lnTo>
                    <a:pt x="137" y="817"/>
                  </a:lnTo>
                  <a:lnTo>
                    <a:pt x="149" y="782"/>
                  </a:lnTo>
                  <a:lnTo>
                    <a:pt x="161" y="747"/>
                  </a:lnTo>
                  <a:lnTo>
                    <a:pt x="172" y="712"/>
                  </a:lnTo>
                  <a:lnTo>
                    <a:pt x="183" y="676"/>
                  </a:lnTo>
                  <a:lnTo>
                    <a:pt x="195" y="641"/>
                  </a:lnTo>
                  <a:lnTo>
                    <a:pt x="206" y="605"/>
                  </a:lnTo>
                  <a:lnTo>
                    <a:pt x="218" y="569"/>
                  </a:lnTo>
                  <a:lnTo>
                    <a:pt x="229" y="533"/>
                  </a:lnTo>
                  <a:lnTo>
                    <a:pt x="241" y="498"/>
                  </a:lnTo>
                  <a:lnTo>
                    <a:pt x="252" y="463"/>
                  </a:lnTo>
                  <a:lnTo>
                    <a:pt x="264" y="428"/>
                  </a:lnTo>
                  <a:lnTo>
                    <a:pt x="275" y="395"/>
                  </a:lnTo>
                  <a:lnTo>
                    <a:pt x="286" y="362"/>
                  </a:lnTo>
                  <a:lnTo>
                    <a:pt x="298" y="330"/>
                  </a:lnTo>
                  <a:lnTo>
                    <a:pt x="310" y="299"/>
                  </a:lnTo>
                  <a:lnTo>
                    <a:pt x="321" y="269"/>
                  </a:lnTo>
                  <a:lnTo>
                    <a:pt x="332" y="241"/>
                  </a:lnTo>
                  <a:lnTo>
                    <a:pt x="344" y="214"/>
                  </a:lnTo>
                  <a:lnTo>
                    <a:pt x="355" y="188"/>
                  </a:lnTo>
                  <a:lnTo>
                    <a:pt x="367" y="163"/>
                  </a:lnTo>
                  <a:lnTo>
                    <a:pt x="378" y="141"/>
                  </a:lnTo>
                  <a:lnTo>
                    <a:pt x="390" y="119"/>
                  </a:lnTo>
                  <a:lnTo>
                    <a:pt x="401" y="100"/>
                  </a:lnTo>
                  <a:lnTo>
                    <a:pt x="413" y="82"/>
                  </a:lnTo>
                  <a:lnTo>
                    <a:pt x="424" y="66"/>
                  </a:lnTo>
                  <a:lnTo>
                    <a:pt x="436" y="51"/>
                  </a:lnTo>
                  <a:lnTo>
                    <a:pt x="447" y="38"/>
                  </a:lnTo>
                  <a:lnTo>
                    <a:pt x="459" y="28"/>
                  </a:lnTo>
                  <a:lnTo>
                    <a:pt x="470" y="19"/>
                  </a:lnTo>
                  <a:lnTo>
                    <a:pt x="482" y="11"/>
                  </a:lnTo>
                  <a:lnTo>
                    <a:pt x="493" y="6"/>
                  </a:lnTo>
                  <a:lnTo>
                    <a:pt x="504" y="2"/>
                  </a:lnTo>
                  <a:lnTo>
                    <a:pt x="516" y="0"/>
                  </a:lnTo>
                  <a:lnTo>
                    <a:pt x="528" y="1"/>
                  </a:lnTo>
                  <a:lnTo>
                    <a:pt x="539" y="2"/>
                  </a:lnTo>
                  <a:lnTo>
                    <a:pt x="550" y="6"/>
                  </a:lnTo>
                  <a:lnTo>
                    <a:pt x="562" y="11"/>
                  </a:lnTo>
                  <a:lnTo>
                    <a:pt x="573" y="17"/>
                  </a:lnTo>
                  <a:lnTo>
                    <a:pt x="585" y="26"/>
                  </a:lnTo>
                  <a:lnTo>
                    <a:pt x="596" y="35"/>
                  </a:lnTo>
                  <a:lnTo>
                    <a:pt x="608" y="47"/>
                  </a:lnTo>
                  <a:lnTo>
                    <a:pt x="619" y="60"/>
                  </a:lnTo>
                  <a:lnTo>
                    <a:pt x="631" y="73"/>
                  </a:lnTo>
                  <a:lnTo>
                    <a:pt x="642" y="89"/>
                  </a:lnTo>
                  <a:lnTo>
                    <a:pt x="654" y="105"/>
                  </a:lnTo>
                  <a:lnTo>
                    <a:pt x="665" y="122"/>
                  </a:lnTo>
                  <a:lnTo>
                    <a:pt x="677" y="141"/>
                  </a:lnTo>
                  <a:lnTo>
                    <a:pt x="688" y="160"/>
                  </a:lnTo>
                  <a:lnTo>
                    <a:pt x="699" y="181"/>
                  </a:lnTo>
                  <a:lnTo>
                    <a:pt x="711" y="202"/>
                  </a:lnTo>
                  <a:lnTo>
                    <a:pt x="722" y="224"/>
                  </a:lnTo>
                  <a:lnTo>
                    <a:pt x="734" y="246"/>
                  </a:lnTo>
                  <a:lnTo>
                    <a:pt x="745" y="269"/>
                  </a:lnTo>
                  <a:lnTo>
                    <a:pt x="757" y="293"/>
                  </a:lnTo>
                  <a:lnTo>
                    <a:pt x="768" y="316"/>
                  </a:lnTo>
                  <a:lnTo>
                    <a:pt x="780" y="341"/>
                  </a:lnTo>
                  <a:lnTo>
                    <a:pt x="791" y="365"/>
                  </a:lnTo>
                  <a:lnTo>
                    <a:pt x="803" y="389"/>
                  </a:lnTo>
                  <a:lnTo>
                    <a:pt x="814" y="413"/>
                  </a:lnTo>
                  <a:lnTo>
                    <a:pt x="825" y="437"/>
                  </a:lnTo>
                  <a:lnTo>
                    <a:pt x="837" y="461"/>
                  </a:lnTo>
                  <a:lnTo>
                    <a:pt x="849" y="485"/>
                  </a:lnTo>
                  <a:lnTo>
                    <a:pt x="860" y="509"/>
                  </a:lnTo>
                  <a:lnTo>
                    <a:pt x="871" y="532"/>
                  </a:lnTo>
                  <a:lnTo>
                    <a:pt x="883" y="555"/>
                  </a:lnTo>
                  <a:lnTo>
                    <a:pt x="894" y="577"/>
                  </a:lnTo>
                  <a:lnTo>
                    <a:pt x="906" y="598"/>
                  </a:lnTo>
                  <a:lnTo>
                    <a:pt x="917" y="619"/>
                  </a:lnTo>
                  <a:lnTo>
                    <a:pt x="929" y="639"/>
                  </a:lnTo>
                  <a:lnTo>
                    <a:pt x="940" y="659"/>
                  </a:lnTo>
                  <a:lnTo>
                    <a:pt x="952" y="677"/>
                  </a:lnTo>
                  <a:lnTo>
                    <a:pt x="963" y="695"/>
                  </a:lnTo>
                  <a:lnTo>
                    <a:pt x="975" y="712"/>
                  </a:lnTo>
                  <a:lnTo>
                    <a:pt x="986" y="727"/>
                  </a:lnTo>
                  <a:lnTo>
                    <a:pt x="998" y="742"/>
                  </a:lnTo>
                  <a:lnTo>
                    <a:pt x="1009" y="755"/>
                  </a:lnTo>
                  <a:lnTo>
                    <a:pt x="1021" y="768"/>
                  </a:lnTo>
                  <a:lnTo>
                    <a:pt x="1032" y="779"/>
                  </a:lnTo>
                  <a:lnTo>
                    <a:pt x="1043" y="789"/>
                  </a:lnTo>
                  <a:lnTo>
                    <a:pt x="1055" y="798"/>
                  </a:lnTo>
                  <a:lnTo>
                    <a:pt x="1066" y="806"/>
                  </a:lnTo>
                  <a:lnTo>
                    <a:pt x="1078" y="813"/>
                  </a:lnTo>
                  <a:lnTo>
                    <a:pt x="1089" y="818"/>
                  </a:lnTo>
                  <a:lnTo>
                    <a:pt x="1101" y="822"/>
                  </a:lnTo>
                  <a:lnTo>
                    <a:pt x="1112" y="825"/>
                  </a:lnTo>
                  <a:lnTo>
                    <a:pt x="1124" y="826"/>
                  </a:lnTo>
                  <a:lnTo>
                    <a:pt x="1135" y="827"/>
                  </a:lnTo>
                  <a:lnTo>
                    <a:pt x="1146" y="826"/>
                  </a:lnTo>
                  <a:lnTo>
                    <a:pt x="1158" y="824"/>
                  </a:lnTo>
                  <a:lnTo>
                    <a:pt x="1170" y="820"/>
                  </a:lnTo>
                  <a:lnTo>
                    <a:pt x="1181" y="816"/>
                  </a:lnTo>
                  <a:lnTo>
                    <a:pt x="1192" y="811"/>
                  </a:lnTo>
                  <a:lnTo>
                    <a:pt x="1204" y="804"/>
                  </a:lnTo>
                  <a:lnTo>
                    <a:pt x="1216" y="796"/>
                  </a:lnTo>
                  <a:lnTo>
                    <a:pt x="1227" y="788"/>
                  </a:lnTo>
                  <a:lnTo>
                    <a:pt x="1238" y="778"/>
                  </a:lnTo>
                  <a:lnTo>
                    <a:pt x="1250" y="767"/>
                  </a:lnTo>
                  <a:lnTo>
                    <a:pt x="1261" y="756"/>
                  </a:lnTo>
                  <a:lnTo>
                    <a:pt x="1273" y="743"/>
                  </a:lnTo>
                  <a:lnTo>
                    <a:pt x="1284" y="730"/>
                  </a:lnTo>
                  <a:lnTo>
                    <a:pt x="1296" y="715"/>
                  </a:lnTo>
                  <a:lnTo>
                    <a:pt x="1307" y="701"/>
                  </a:lnTo>
                  <a:lnTo>
                    <a:pt x="1319" y="685"/>
                  </a:lnTo>
                  <a:lnTo>
                    <a:pt x="1330" y="669"/>
                  </a:lnTo>
                  <a:lnTo>
                    <a:pt x="1342" y="653"/>
                  </a:lnTo>
                  <a:lnTo>
                    <a:pt x="1353" y="635"/>
                  </a:lnTo>
                  <a:lnTo>
                    <a:pt x="1364" y="618"/>
                  </a:lnTo>
                  <a:lnTo>
                    <a:pt x="1376" y="600"/>
                  </a:lnTo>
                  <a:lnTo>
                    <a:pt x="1388" y="581"/>
                  </a:lnTo>
                  <a:lnTo>
                    <a:pt x="1399" y="563"/>
                  </a:lnTo>
                  <a:lnTo>
                    <a:pt x="1410" y="544"/>
                  </a:lnTo>
                  <a:lnTo>
                    <a:pt x="1422" y="526"/>
                  </a:lnTo>
                  <a:lnTo>
                    <a:pt x="1433" y="507"/>
                  </a:lnTo>
                  <a:lnTo>
                    <a:pt x="1445" y="488"/>
                  </a:lnTo>
                  <a:lnTo>
                    <a:pt x="1456" y="469"/>
                  </a:lnTo>
                  <a:lnTo>
                    <a:pt x="1468" y="451"/>
                  </a:lnTo>
                  <a:lnTo>
                    <a:pt x="1479" y="432"/>
                  </a:lnTo>
                  <a:lnTo>
                    <a:pt x="1491" y="415"/>
                  </a:lnTo>
                  <a:lnTo>
                    <a:pt x="1502" y="397"/>
                  </a:lnTo>
                  <a:lnTo>
                    <a:pt x="1514" y="380"/>
                  </a:lnTo>
                  <a:lnTo>
                    <a:pt x="1525" y="363"/>
                  </a:lnTo>
                  <a:lnTo>
                    <a:pt x="1537" y="346"/>
                  </a:lnTo>
                  <a:lnTo>
                    <a:pt x="1548" y="331"/>
                  </a:lnTo>
                  <a:lnTo>
                    <a:pt x="1559" y="316"/>
                  </a:lnTo>
                  <a:lnTo>
                    <a:pt x="1571" y="302"/>
                  </a:lnTo>
                  <a:lnTo>
                    <a:pt x="1582" y="288"/>
                  </a:lnTo>
                  <a:lnTo>
                    <a:pt x="1594" y="275"/>
                  </a:lnTo>
                  <a:lnTo>
                    <a:pt x="1605" y="263"/>
                  </a:lnTo>
                  <a:lnTo>
                    <a:pt x="1617" y="252"/>
                  </a:lnTo>
                  <a:lnTo>
                    <a:pt x="1628" y="242"/>
                  </a:lnTo>
                  <a:lnTo>
                    <a:pt x="1640" y="232"/>
                  </a:lnTo>
                  <a:lnTo>
                    <a:pt x="1651" y="224"/>
                  </a:lnTo>
                  <a:lnTo>
                    <a:pt x="1663" y="217"/>
                  </a:lnTo>
                  <a:lnTo>
                    <a:pt x="1674" y="211"/>
                  </a:lnTo>
                  <a:lnTo>
                    <a:pt x="1685" y="205"/>
                  </a:lnTo>
                  <a:lnTo>
                    <a:pt x="1697" y="201"/>
                  </a:lnTo>
                  <a:lnTo>
                    <a:pt x="1709" y="198"/>
                  </a:lnTo>
                  <a:lnTo>
                    <a:pt x="1720" y="196"/>
                  </a:lnTo>
                  <a:lnTo>
                    <a:pt x="1731" y="195"/>
                  </a:lnTo>
                  <a:lnTo>
                    <a:pt x="1743" y="195"/>
                  </a:lnTo>
                  <a:lnTo>
                    <a:pt x="1755" y="196"/>
                  </a:lnTo>
                  <a:lnTo>
                    <a:pt x="1766" y="199"/>
                  </a:lnTo>
                  <a:lnTo>
                    <a:pt x="1777" y="202"/>
                  </a:lnTo>
                  <a:lnTo>
                    <a:pt x="1789" y="207"/>
                  </a:lnTo>
                  <a:lnTo>
                    <a:pt x="1800" y="212"/>
                  </a:lnTo>
                  <a:lnTo>
                    <a:pt x="1812" y="219"/>
                  </a:lnTo>
                  <a:lnTo>
                    <a:pt x="1823" y="226"/>
                  </a:lnTo>
                  <a:lnTo>
                    <a:pt x="1835" y="234"/>
                  </a:lnTo>
                  <a:lnTo>
                    <a:pt x="1846" y="243"/>
                  </a:lnTo>
                  <a:lnTo>
                    <a:pt x="1858" y="253"/>
                  </a:lnTo>
                  <a:lnTo>
                    <a:pt x="1869" y="264"/>
                  </a:lnTo>
                  <a:lnTo>
                    <a:pt x="1881" y="275"/>
                  </a:lnTo>
                  <a:lnTo>
                    <a:pt x="1892" y="288"/>
                  </a:lnTo>
                  <a:lnTo>
                    <a:pt x="1903" y="301"/>
                  </a:lnTo>
                  <a:lnTo>
                    <a:pt x="1915" y="314"/>
                  </a:lnTo>
                  <a:lnTo>
                    <a:pt x="1926" y="328"/>
                  </a:lnTo>
                  <a:lnTo>
                    <a:pt x="1938" y="342"/>
                  </a:lnTo>
                  <a:lnTo>
                    <a:pt x="1949" y="357"/>
                  </a:lnTo>
                  <a:lnTo>
                    <a:pt x="1961" y="372"/>
                  </a:lnTo>
                  <a:lnTo>
                    <a:pt x="1972" y="387"/>
                  </a:lnTo>
                  <a:lnTo>
                    <a:pt x="1984" y="402"/>
                  </a:lnTo>
                  <a:lnTo>
                    <a:pt x="1995" y="418"/>
                  </a:lnTo>
                  <a:lnTo>
                    <a:pt x="2007" y="433"/>
                  </a:lnTo>
                  <a:lnTo>
                    <a:pt x="2018" y="449"/>
                  </a:lnTo>
                  <a:lnTo>
                    <a:pt x="2030" y="464"/>
                  </a:lnTo>
                  <a:lnTo>
                    <a:pt x="2041" y="479"/>
                  </a:lnTo>
                  <a:lnTo>
                    <a:pt x="2052" y="494"/>
                  </a:lnTo>
                  <a:lnTo>
                    <a:pt x="2064" y="508"/>
                  </a:lnTo>
                  <a:lnTo>
                    <a:pt x="2076" y="522"/>
                  </a:lnTo>
                  <a:lnTo>
                    <a:pt x="2087" y="536"/>
                  </a:lnTo>
                  <a:lnTo>
                    <a:pt x="2098" y="549"/>
                  </a:lnTo>
                  <a:lnTo>
                    <a:pt x="2110" y="561"/>
                  </a:lnTo>
                  <a:lnTo>
                    <a:pt x="2121" y="573"/>
                  </a:lnTo>
                  <a:lnTo>
                    <a:pt x="2133" y="585"/>
                  </a:lnTo>
                  <a:lnTo>
                    <a:pt x="2144" y="596"/>
                  </a:lnTo>
                  <a:lnTo>
                    <a:pt x="2156" y="606"/>
                  </a:lnTo>
                  <a:lnTo>
                    <a:pt x="2167" y="616"/>
                  </a:lnTo>
                  <a:lnTo>
                    <a:pt x="2179" y="625"/>
                  </a:lnTo>
                  <a:lnTo>
                    <a:pt x="2190" y="633"/>
                  </a:lnTo>
                  <a:lnTo>
                    <a:pt x="2202" y="642"/>
                  </a:lnTo>
                  <a:lnTo>
                    <a:pt x="2213" y="650"/>
                  </a:lnTo>
                  <a:lnTo>
                    <a:pt x="2225" y="657"/>
                  </a:lnTo>
                  <a:lnTo>
                    <a:pt x="2236" y="665"/>
                  </a:lnTo>
                  <a:lnTo>
                    <a:pt x="2248" y="672"/>
                  </a:lnTo>
                  <a:lnTo>
                    <a:pt x="2259" y="680"/>
                  </a:lnTo>
                  <a:lnTo>
                    <a:pt x="2270" y="688"/>
                  </a:lnTo>
                  <a:lnTo>
                    <a:pt x="2282" y="696"/>
                  </a:lnTo>
                  <a:lnTo>
                    <a:pt x="2293" y="706"/>
                  </a:lnTo>
                </a:path>
              </a:pathLst>
            </a:custGeom>
            <a:noFill/>
            <a:ln w="63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72">
              <a:extLst>
                <a:ext uri="{FF2B5EF4-FFF2-40B4-BE49-F238E27FC236}">
                  <a16:creationId xmlns:a16="http://schemas.microsoft.com/office/drawing/2014/main" id="{1EC649D4-4C06-4FC1-848E-FCC52735ABFB}"/>
                </a:ext>
              </a:extLst>
            </p:cNvPr>
            <p:cNvSpPr>
              <a:spLocks noEditPoints="1"/>
            </p:cNvSpPr>
            <p:nvPr/>
          </p:nvSpPr>
          <p:spPr bwMode="auto">
            <a:xfrm>
              <a:off x="1773" y="309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3">
              <a:extLst>
                <a:ext uri="{FF2B5EF4-FFF2-40B4-BE49-F238E27FC236}">
                  <a16:creationId xmlns:a16="http://schemas.microsoft.com/office/drawing/2014/main" id="{7349C798-AF6D-4239-BD9A-5D3EAE568B99}"/>
                </a:ext>
              </a:extLst>
            </p:cNvPr>
            <p:cNvSpPr>
              <a:spLocks noEditPoints="1"/>
            </p:cNvSpPr>
            <p:nvPr/>
          </p:nvSpPr>
          <p:spPr bwMode="auto">
            <a:xfrm>
              <a:off x="1888" y="2826"/>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a:extLst>
                <a:ext uri="{FF2B5EF4-FFF2-40B4-BE49-F238E27FC236}">
                  <a16:creationId xmlns:a16="http://schemas.microsoft.com/office/drawing/2014/main" id="{0F289B87-1D50-4D1F-95FF-E866FF57D776}"/>
                </a:ext>
              </a:extLst>
            </p:cNvPr>
            <p:cNvSpPr>
              <a:spLocks noEditPoints="1"/>
            </p:cNvSpPr>
            <p:nvPr/>
          </p:nvSpPr>
          <p:spPr bwMode="auto">
            <a:xfrm>
              <a:off x="2002" y="247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a:extLst>
                <a:ext uri="{FF2B5EF4-FFF2-40B4-BE49-F238E27FC236}">
                  <a16:creationId xmlns:a16="http://schemas.microsoft.com/office/drawing/2014/main" id="{F34931C5-0242-4ED3-994A-AA8D9F951AFB}"/>
                </a:ext>
              </a:extLst>
            </p:cNvPr>
            <p:cNvSpPr>
              <a:spLocks noEditPoints="1"/>
            </p:cNvSpPr>
            <p:nvPr/>
          </p:nvSpPr>
          <p:spPr bwMode="auto">
            <a:xfrm>
              <a:off x="2117" y="215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6">
              <a:extLst>
                <a:ext uri="{FF2B5EF4-FFF2-40B4-BE49-F238E27FC236}">
                  <a16:creationId xmlns:a16="http://schemas.microsoft.com/office/drawing/2014/main" id="{70DB5CF4-CA02-4FC3-B610-21AE7D3E9055}"/>
                </a:ext>
              </a:extLst>
            </p:cNvPr>
            <p:cNvSpPr>
              <a:spLocks noEditPoints="1"/>
            </p:cNvSpPr>
            <p:nvPr/>
          </p:nvSpPr>
          <p:spPr bwMode="auto">
            <a:xfrm>
              <a:off x="2231" y="1974"/>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77">
              <a:extLst>
                <a:ext uri="{FF2B5EF4-FFF2-40B4-BE49-F238E27FC236}">
                  <a16:creationId xmlns:a16="http://schemas.microsoft.com/office/drawing/2014/main" id="{44B54D7C-6F17-4E5C-94CE-A280911861DA}"/>
                </a:ext>
              </a:extLst>
            </p:cNvPr>
            <p:cNvSpPr>
              <a:spLocks noEditPoints="1"/>
            </p:cNvSpPr>
            <p:nvPr/>
          </p:nvSpPr>
          <p:spPr bwMode="auto">
            <a:xfrm>
              <a:off x="2346" y="1960"/>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8">
              <a:extLst>
                <a:ext uri="{FF2B5EF4-FFF2-40B4-BE49-F238E27FC236}">
                  <a16:creationId xmlns:a16="http://schemas.microsoft.com/office/drawing/2014/main" id="{795C0F92-134B-4E9F-AF82-FB4CC5A5F2E5}"/>
                </a:ext>
              </a:extLst>
            </p:cNvPr>
            <p:cNvSpPr>
              <a:spLocks noEditPoints="1"/>
            </p:cNvSpPr>
            <p:nvPr/>
          </p:nvSpPr>
          <p:spPr bwMode="auto">
            <a:xfrm>
              <a:off x="2461" y="2099"/>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a:extLst>
                <a:ext uri="{FF2B5EF4-FFF2-40B4-BE49-F238E27FC236}">
                  <a16:creationId xmlns:a16="http://schemas.microsoft.com/office/drawing/2014/main" id="{0841CD18-E688-4DE3-B614-9377FBD62424}"/>
                </a:ext>
              </a:extLst>
            </p:cNvPr>
            <p:cNvSpPr>
              <a:spLocks noEditPoints="1"/>
            </p:cNvSpPr>
            <p:nvPr/>
          </p:nvSpPr>
          <p:spPr bwMode="auto">
            <a:xfrm>
              <a:off x="2576" y="2329"/>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a:extLst>
                <a:ext uri="{FF2B5EF4-FFF2-40B4-BE49-F238E27FC236}">
                  <a16:creationId xmlns:a16="http://schemas.microsoft.com/office/drawing/2014/main" id="{D4568A06-7F81-4183-B8AE-6214F3124CDA}"/>
                </a:ext>
              </a:extLst>
            </p:cNvPr>
            <p:cNvSpPr>
              <a:spLocks noEditPoints="1"/>
            </p:cNvSpPr>
            <p:nvPr/>
          </p:nvSpPr>
          <p:spPr bwMode="auto">
            <a:xfrm>
              <a:off x="2690" y="256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81">
              <a:extLst>
                <a:ext uri="{FF2B5EF4-FFF2-40B4-BE49-F238E27FC236}">
                  <a16:creationId xmlns:a16="http://schemas.microsoft.com/office/drawing/2014/main" id="{65D83658-3ECB-45D5-B44A-A4753787DDCC}"/>
                </a:ext>
              </a:extLst>
            </p:cNvPr>
            <p:cNvSpPr>
              <a:spLocks noEditPoints="1"/>
            </p:cNvSpPr>
            <p:nvPr/>
          </p:nvSpPr>
          <p:spPr bwMode="auto">
            <a:xfrm>
              <a:off x="2805" y="272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82">
              <a:extLst>
                <a:ext uri="{FF2B5EF4-FFF2-40B4-BE49-F238E27FC236}">
                  <a16:creationId xmlns:a16="http://schemas.microsoft.com/office/drawing/2014/main" id="{70E5F21C-E127-44AA-81CE-CD7523574D4B}"/>
                </a:ext>
              </a:extLst>
            </p:cNvPr>
            <p:cNvSpPr>
              <a:spLocks noEditPoints="1"/>
            </p:cNvSpPr>
            <p:nvPr/>
          </p:nvSpPr>
          <p:spPr bwMode="auto">
            <a:xfrm>
              <a:off x="2919" y="2772"/>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83">
              <a:extLst>
                <a:ext uri="{FF2B5EF4-FFF2-40B4-BE49-F238E27FC236}">
                  <a16:creationId xmlns:a16="http://schemas.microsoft.com/office/drawing/2014/main" id="{A58CF23F-F07D-4D96-9D44-C1C3B9C982B4}"/>
                </a:ext>
              </a:extLst>
            </p:cNvPr>
            <p:cNvSpPr>
              <a:spLocks noEditPoints="1"/>
            </p:cNvSpPr>
            <p:nvPr/>
          </p:nvSpPr>
          <p:spPr bwMode="auto">
            <a:xfrm>
              <a:off x="3034" y="2697"/>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84">
              <a:extLst>
                <a:ext uri="{FF2B5EF4-FFF2-40B4-BE49-F238E27FC236}">
                  <a16:creationId xmlns:a16="http://schemas.microsoft.com/office/drawing/2014/main" id="{AC2F1E7D-56DE-4488-9911-9072E33DBEF5}"/>
                </a:ext>
              </a:extLst>
            </p:cNvPr>
            <p:cNvSpPr>
              <a:spLocks noEditPoints="1"/>
            </p:cNvSpPr>
            <p:nvPr/>
          </p:nvSpPr>
          <p:spPr bwMode="auto">
            <a:xfrm>
              <a:off x="3149" y="253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85">
              <a:extLst>
                <a:ext uri="{FF2B5EF4-FFF2-40B4-BE49-F238E27FC236}">
                  <a16:creationId xmlns:a16="http://schemas.microsoft.com/office/drawing/2014/main" id="{63661E45-60B3-49C7-B9D9-DE790A08F5C9}"/>
                </a:ext>
              </a:extLst>
            </p:cNvPr>
            <p:cNvSpPr>
              <a:spLocks noEditPoints="1"/>
            </p:cNvSpPr>
            <p:nvPr/>
          </p:nvSpPr>
          <p:spPr bwMode="auto">
            <a:xfrm>
              <a:off x="3263" y="2353"/>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6">
              <a:extLst>
                <a:ext uri="{FF2B5EF4-FFF2-40B4-BE49-F238E27FC236}">
                  <a16:creationId xmlns:a16="http://schemas.microsoft.com/office/drawing/2014/main" id="{5BF89276-2377-40E0-A960-F2A27A99413F}"/>
                </a:ext>
              </a:extLst>
            </p:cNvPr>
            <p:cNvSpPr>
              <a:spLocks noEditPoints="1"/>
            </p:cNvSpPr>
            <p:nvPr/>
          </p:nvSpPr>
          <p:spPr bwMode="auto">
            <a:xfrm>
              <a:off x="3378" y="2207"/>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87">
              <a:extLst>
                <a:ext uri="{FF2B5EF4-FFF2-40B4-BE49-F238E27FC236}">
                  <a16:creationId xmlns:a16="http://schemas.microsoft.com/office/drawing/2014/main" id="{38F3F3DD-6834-46D8-B807-4F156761268F}"/>
                </a:ext>
              </a:extLst>
            </p:cNvPr>
            <p:cNvSpPr>
              <a:spLocks noEditPoints="1"/>
            </p:cNvSpPr>
            <p:nvPr/>
          </p:nvSpPr>
          <p:spPr bwMode="auto">
            <a:xfrm>
              <a:off x="3493" y="214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88">
              <a:extLst>
                <a:ext uri="{FF2B5EF4-FFF2-40B4-BE49-F238E27FC236}">
                  <a16:creationId xmlns:a16="http://schemas.microsoft.com/office/drawing/2014/main" id="{E970D220-D631-4896-81E6-EB05DB6355D1}"/>
                </a:ext>
              </a:extLst>
            </p:cNvPr>
            <p:cNvSpPr>
              <a:spLocks noEditPoints="1"/>
            </p:cNvSpPr>
            <p:nvPr/>
          </p:nvSpPr>
          <p:spPr bwMode="auto">
            <a:xfrm>
              <a:off x="3608" y="2181"/>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89">
              <a:extLst>
                <a:ext uri="{FF2B5EF4-FFF2-40B4-BE49-F238E27FC236}">
                  <a16:creationId xmlns:a16="http://schemas.microsoft.com/office/drawing/2014/main" id="{70383BE0-F1C9-400C-B593-188C11E6EFA6}"/>
                </a:ext>
              </a:extLst>
            </p:cNvPr>
            <p:cNvSpPr>
              <a:spLocks noEditPoints="1"/>
            </p:cNvSpPr>
            <p:nvPr/>
          </p:nvSpPr>
          <p:spPr bwMode="auto">
            <a:xfrm>
              <a:off x="3722" y="2295"/>
              <a:ext cx="43" cy="42"/>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90">
              <a:extLst>
                <a:ext uri="{FF2B5EF4-FFF2-40B4-BE49-F238E27FC236}">
                  <a16:creationId xmlns:a16="http://schemas.microsoft.com/office/drawing/2014/main" id="{EA991621-DBE8-456D-90F2-52F1E64BF55F}"/>
                </a:ext>
              </a:extLst>
            </p:cNvPr>
            <p:cNvSpPr>
              <a:spLocks noEditPoints="1"/>
            </p:cNvSpPr>
            <p:nvPr/>
          </p:nvSpPr>
          <p:spPr bwMode="auto">
            <a:xfrm>
              <a:off x="3837" y="2444"/>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91">
              <a:extLst>
                <a:ext uri="{FF2B5EF4-FFF2-40B4-BE49-F238E27FC236}">
                  <a16:creationId xmlns:a16="http://schemas.microsoft.com/office/drawing/2014/main" id="{2E4AC33D-AD50-4764-903B-83CD9E9C2003}"/>
                </a:ext>
              </a:extLst>
            </p:cNvPr>
            <p:cNvSpPr>
              <a:spLocks noEditPoints="1"/>
            </p:cNvSpPr>
            <p:nvPr/>
          </p:nvSpPr>
          <p:spPr bwMode="auto">
            <a:xfrm>
              <a:off x="3951" y="2576"/>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92">
              <a:extLst>
                <a:ext uri="{FF2B5EF4-FFF2-40B4-BE49-F238E27FC236}">
                  <a16:creationId xmlns:a16="http://schemas.microsoft.com/office/drawing/2014/main" id="{BC65B14C-B029-43AB-8DAF-0A85A6D43B31}"/>
                </a:ext>
              </a:extLst>
            </p:cNvPr>
            <p:cNvSpPr>
              <a:spLocks noEditPoints="1"/>
            </p:cNvSpPr>
            <p:nvPr/>
          </p:nvSpPr>
          <p:spPr bwMode="auto">
            <a:xfrm>
              <a:off x="4066" y="264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93">
              <a:extLst>
                <a:ext uri="{FF2B5EF4-FFF2-40B4-BE49-F238E27FC236}">
                  <a16:creationId xmlns:a16="http://schemas.microsoft.com/office/drawing/2014/main" id="{9E762A5F-36E3-4226-8782-C95B76EC40B1}"/>
                </a:ext>
              </a:extLst>
            </p:cNvPr>
            <p:cNvSpPr>
              <a:spLocks/>
            </p:cNvSpPr>
            <p:nvPr/>
          </p:nvSpPr>
          <p:spPr bwMode="auto">
            <a:xfrm>
              <a:off x="1794" y="1966"/>
              <a:ext cx="2293" cy="1150"/>
            </a:xfrm>
            <a:custGeom>
              <a:avLst/>
              <a:gdLst>
                <a:gd name="T0" fmla="*/ 34 w 2293"/>
                <a:gd name="T1" fmla="*/ 1087 h 1150"/>
                <a:gd name="T2" fmla="*/ 80 w 2293"/>
                <a:gd name="T3" fmla="*/ 977 h 1150"/>
                <a:gd name="T4" fmla="*/ 126 w 2293"/>
                <a:gd name="T5" fmla="*/ 848 h 1150"/>
                <a:gd name="T6" fmla="*/ 172 w 2293"/>
                <a:gd name="T7" fmla="*/ 707 h 1150"/>
                <a:gd name="T8" fmla="*/ 218 w 2293"/>
                <a:gd name="T9" fmla="*/ 564 h 1150"/>
                <a:gd name="T10" fmla="*/ 264 w 2293"/>
                <a:gd name="T11" fmla="*/ 425 h 1150"/>
                <a:gd name="T12" fmla="*/ 310 w 2293"/>
                <a:gd name="T13" fmla="*/ 298 h 1150"/>
                <a:gd name="T14" fmla="*/ 355 w 2293"/>
                <a:gd name="T15" fmla="*/ 188 h 1150"/>
                <a:gd name="T16" fmla="*/ 401 w 2293"/>
                <a:gd name="T17" fmla="*/ 101 h 1150"/>
                <a:gd name="T18" fmla="*/ 447 w 2293"/>
                <a:gd name="T19" fmla="*/ 40 h 1150"/>
                <a:gd name="T20" fmla="*/ 493 w 2293"/>
                <a:gd name="T21" fmla="*/ 7 h 1150"/>
                <a:gd name="T22" fmla="*/ 539 w 2293"/>
                <a:gd name="T23" fmla="*/ 1 h 1150"/>
                <a:gd name="T24" fmla="*/ 585 w 2293"/>
                <a:gd name="T25" fmla="*/ 23 h 1150"/>
                <a:gd name="T26" fmla="*/ 631 w 2293"/>
                <a:gd name="T27" fmla="*/ 69 h 1150"/>
                <a:gd name="T28" fmla="*/ 677 w 2293"/>
                <a:gd name="T29" fmla="*/ 135 h 1150"/>
                <a:gd name="T30" fmla="*/ 722 w 2293"/>
                <a:gd name="T31" fmla="*/ 218 h 1150"/>
                <a:gd name="T32" fmla="*/ 768 w 2293"/>
                <a:gd name="T33" fmla="*/ 310 h 1150"/>
                <a:gd name="T34" fmla="*/ 814 w 2293"/>
                <a:gd name="T35" fmla="*/ 408 h 1150"/>
                <a:gd name="T36" fmla="*/ 860 w 2293"/>
                <a:gd name="T37" fmla="*/ 506 h 1150"/>
                <a:gd name="T38" fmla="*/ 906 w 2293"/>
                <a:gd name="T39" fmla="*/ 597 h 1150"/>
                <a:gd name="T40" fmla="*/ 952 w 2293"/>
                <a:gd name="T41" fmla="*/ 678 h 1150"/>
                <a:gd name="T42" fmla="*/ 998 w 2293"/>
                <a:gd name="T43" fmla="*/ 743 h 1150"/>
                <a:gd name="T44" fmla="*/ 1043 w 2293"/>
                <a:gd name="T45" fmla="*/ 792 h 1150"/>
                <a:gd name="T46" fmla="*/ 1089 w 2293"/>
                <a:gd name="T47" fmla="*/ 820 h 1150"/>
                <a:gd name="T48" fmla="*/ 1135 w 2293"/>
                <a:gd name="T49" fmla="*/ 828 h 1150"/>
                <a:gd name="T50" fmla="*/ 1181 w 2293"/>
                <a:gd name="T51" fmla="*/ 817 h 1150"/>
                <a:gd name="T52" fmla="*/ 1227 w 2293"/>
                <a:gd name="T53" fmla="*/ 786 h 1150"/>
                <a:gd name="T54" fmla="*/ 1273 w 2293"/>
                <a:gd name="T55" fmla="*/ 739 h 1150"/>
                <a:gd name="T56" fmla="*/ 1319 w 2293"/>
                <a:gd name="T57" fmla="*/ 680 h 1150"/>
                <a:gd name="T58" fmla="*/ 1364 w 2293"/>
                <a:gd name="T59" fmla="*/ 611 h 1150"/>
                <a:gd name="T60" fmla="*/ 1410 w 2293"/>
                <a:gd name="T61" fmla="*/ 537 h 1150"/>
                <a:gd name="T62" fmla="*/ 1456 w 2293"/>
                <a:gd name="T63" fmla="*/ 462 h 1150"/>
                <a:gd name="T64" fmla="*/ 1502 w 2293"/>
                <a:gd name="T65" fmla="*/ 391 h 1150"/>
                <a:gd name="T66" fmla="*/ 1548 w 2293"/>
                <a:gd name="T67" fmla="*/ 327 h 1150"/>
                <a:gd name="T68" fmla="*/ 1594 w 2293"/>
                <a:gd name="T69" fmla="*/ 273 h 1150"/>
                <a:gd name="T70" fmla="*/ 1640 w 2293"/>
                <a:gd name="T71" fmla="*/ 234 h 1150"/>
                <a:gd name="T72" fmla="*/ 1685 w 2293"/>
                <a:gd name="T73" fmla="*/ 209 h 1150"/>
                <a:gd name="T74" fmla="*/ 1731 w 2293"/>
                <a:gd name="T75" fmla="*/ 199 h 1150"/>
                <a:gd name="T76" fmla="*/ 1777 w 2293"/>
                <a:gd name="T77" fmla="*/ 205 h 1150"/>
                <a:gd name="T78" fmla="*/ 1823 w 2293"/>
                <a:gd name="T79" fmla="*/ 227 h 1150"/>
                <a:gd name="T80" fmla="*/ 1869 w 2293"/>
                <a:gd name="T81" fmla="*/ 265 h 1150"/>
                <a:gd name="T82" fmla="*/ 1915 w 2293"/>
                <a:gd name="T83" fmla="*/ 312 h 1150"/>
                <a:gd name="T84" fmla="*/ 1961 w 2293"/>
                <a:gd name="T85" fmla="*/ 363 h 1150"/>
                <a:gd name="T86" fmla="*/ 2007 w 2293"/>
                <a:gd name="T87" fmla="*/ 418 h 1150"/>
                <a:gd name="T88" fmla="*/ 2052 w 2293"/>
                <a:gd name="T89" fmla="*/ 482 h 1150"/>
                <a:gd name="T90" fmla="*/ 2098 w 2293"/>
                <a:gd name="T91" fmla="*/ 551 h 1150"/>
                <a:gd name="T92" fmla="*/ 2144 w 2293"/>
                <a:gd name="T93" fmla="*/ 607 h 1150"/>
                <a:gd name="T94" fmla="*/ 2190 w 2293"/>
                <a:gd name="T95" fmla="*/ 635 h 1150"/>
                <a:gd name="T96" fmla="*/ 2236 w 2293"/>
                <a:gd name="T97" fmla="*/ 647 h 1150"/>
                <a:gd name="T98" fmla="*/ 2282 w 2293"/>
                <a:gd name="T99" fmla="*/ 684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50">
                  <a:moveTo>
                    <a:pt x="0" y="1150"/>
                  </a:moveTo>
                  <a:lnTo>
                    <a:pt x="11" y="1130"/>
                  </a:lnTo>
                  <a:lnTo>
                    <a:pt x="23" y="1109"/>
                  </a:lnTo>
                  <a:lnTo>
                    <a:pt x="34" y="1087"/>
                  </a:lnTo>
                  <a:lnTo>
                    <a:pt x="46" y="1062"/>
                  </a:lnTo>
                  <a:lnTo>
                    <a:pt x="57" y="1035"/>
                  </a:lnTo>
                  <a:lnTo>
                    <a:pt x="69" y="1007"/>
                  </a:lnTo>
                  <a:lnTo>
                    <a:pt x="80" y="977"/>
                  </a:lnTo>
                  <a:lnTo>
                    <a:pt x="92" y="946"/>
                  </a:lnTo>
                  <a:lnTo>
                    <a:pt x="103" y="914"/>
                  </a:lnTo>
                  <a:lnTo>
                    <a:pt x="115" y="881"/>
                  </a:lnTo>
                  <a:lnTo>
                    <a:pt x="126" y="848"/>
                  </a:lnTo>
                  <a:lnTo>
                    <a:pt x="137" y="813"/>
                  </a:lnTo>
                  <a:lnTo>
                    <a:pt x="149" y="778"/>
                  </a:lnTo>
                  <a:lnTo>
                    <a:pt x="161" y="742"/>
                  </a:lnTo>
                  <a:lnTo>
                    <a:pt x="172" y="707"/>
                  </a:lnTo>
                  <a:lnTo>
                    <a:pt x="183" y="671"/>
                  </a:lnTo>
                  <a:lnTo>
                    <a:pt x="195" y="635"/>
                  </a:lnTo>
                  <a:lnTo>
                    <a:pt x="206" y="599"/>
                  </a:lnTo>
                  <a:lnTo>
                    <a:pt x="218" y="564"/>
                  </a:lnTo>
                  <a:lnTo>
                    <a:pt x="229" y="528"/>
                  </a:lnTo>
                  <a:lnTo>
                    <a:pt x="241" y="494"/>
                  </a:lnTo>
                  <a:lnTo>
                    <a:pt x="252" y="459"/>
                  </a:lnTo>
                  <a:lnTo>
                    <a:pt x="264" y="425"/>
                  </a:lnTo>
                  <a:lnTo>
                    <a:pt x="275" y="392"/>
                  </a:lnTo>
                  <a:lnTo>
                    <a:pt x="286" y="360"/>
                  </a:lnTo>
                  <a:lnTo>
                    <a:pt x="298" y="328"/>
                  </a:lnTo>
                  <a:lnTo>
                    <a:pt x="310" y="298"/>
                  </a:lnTo>
                  <a:lnTo>
                    <a:pt x="321" y="268"/>
                  </a:lnTo>
                  <a:lnTo>
                    <a:pt x="332" y="240"/>
                  </a:lnTo>
                  <a:lnTo>
                    <a:pt x="344" y="213"/>
                  </a:lnTo>
                  <a:lnTo>
                    <a:pt x="355" y="188"/>
                  </a:lnTo>
                  <a:lnTo>
                    <a:pt x="367" y="164"/>
                  </a:lnTo>
                  <a:lnTo>
                    <a:pt x="378" y="141"/>
                  </a:lnTo>
                  <a:lnTo>
                    <a:pt x="390" y="120"/>
                  </a:lnTo>
                  <a:lnTo>
                    <a:pt x="401" y="101"/>
                  </a:lnTo>
                  <a:lnTo>
                    <a:pt x="413" y="83"/>
                  </a:lnTo>
                  <a:lnTo>
                    <a:pt x="424" y="67"/>
                  </a:lnTo>
                  <a:lnTo>
                    <a:pt x="436" y="52"/>
                  </a:lnTo>
                  <a:lnTo>
                    <a:pt x="447" y="40"/>
                  </a:lnTo>
                  <a:lnTo>
                    <a:pt x="459" y="29"/>
                  </a:lnTo>
                  <a:lnTo>
                    <a:pt x="470" y="20"/>
                  </a:lnTo>
                  <a:lnTo>
                    <a:pt x="482" y="12"/>
                  </a:lnTo>
                  <a:lnTo>
                    <a:pt x="493" y="7"/>
                  </a:lnTo>
                  <a:lnTo>
                    <a:pt x="504" y="3"/>
                  </a:lnTo>
                  <a:lnTo>
                    <a:pt x="516" y="1"/>
                  </a:lnTo>
                  <a:lnTo>
                    <a:pt x="528" y="0"/>
                  </a:lnTo>
                  <a:lnTo>
                    <a:pt x="539" y="1"/>
                  </a:lnTo>
                  <a:lnTo>
                    <a:pt x="550" y="4"/>
                  </a:lnTo>
                  <a:lnTo>
                    <a:pt x="562" y="9"/>
                  </a:lnTo>
                  <a:lnTo>
                    <a:pt x="573" y="15"/>
                  </a:lnTo>
                  <a:lnTo>
                    <a:pt x="585" y="23"/>
                  </a:lnTo>
                  <a:lnTo>
                    <a:pt x="596" y="32"/>
                  </a:lnTo>
                  <a:lnTo>
                    <a:pt x="608" y="43"/>
                  </a:lnTo>
                  <a:lnTo>
                    <a:pt x="619" y="55"/>
                  </a:lnTo>
                  <a:lnTo>
                    <a:pt x="631" y="69"/>
                  </a:lnTo>
                  <a:lnTo>
                    <a:pt x="642" y="84"/>
                  </a:lnTo>
                  <a:lnTo>
                    <a:pt x="654" y="100"/>
                  </a:lnTo>
                  <a:lnTo>
                    <a:pt x="665" y="117"/>
                  </a:lnTo>
                  <a:lnTo>
                    <a:pt x="677" y="135"/>
                  </a:lnTo>
                  <a:lnTo>
                    <a:pt x="688" y="154"/>
                  </a:lnTo>
                  <a:lnTo>
                    <a:pt x="699" y="175"/>
                  </a:lnTo>
                  <a:lnTo>
                    <a:pt x="711" y="196"/>
                  </a:lnTo>
                  <a:lnTo>
                    <a:pt x="722" y="218"/>
                  </a:lnTo>
                  <a:lnTo>
                    <a:pt x="734" y="240"/>
                  </a:lnTo>
                  <a:lnTo>
                    <a:pt x="745" y="263"/>
                  </a:lnTo>
                  <a:lnTo>
                    <a:pt x="757" y="287"/>
                  </a:lnTo>
                  <a:lnTo>
                    <a:pt x="768" y="310"/>
                  </a:lnTo>
                  <a:lnTo>
                    <a:pt x="780" y="335"/>
                  </a:lnTo>
                  <a:lnTo>
                    <a:pt x="791" y="359"/>
                  </a:lnTo>
                  <a:lnTo>
                    <a:pt x="803" y="384"/>
                  </a:lnTo>
                  <a:lnTo>
                    <a:pt x="814" y="408"/>
                  </a:lnTo>
                  <a:lnTo>
                    <a:pt x="825" y="433"/>
                  </a:lnTo>
                  <a:lnTo>
                    <a:pt x="837" y="458"/>
                  </a:lnTo>
                  <a:lnTo>
                    <a:pt x="849" y="482"/>
                  </a:lnTo>
                  <a:lnTo>
                    <a:pt x="860" y="506"/>
                  </a:lnTo>
                  <a:lnTo>
                    <a:pt x="871" y="529"/>
                  </a:lnTo>
                  <a:lnTo>
                    <a:pt x="883" y="552"/>
                  </a:lnTo>
                  <a:lnTo>
                    <a:pt x="894" y="575"/>
                  </a:lnTo>
                  <a:lnTo>
                    <a:pt x="906" y="597"/>
                  </a:lnTo>
                  <a:lnTo>
                    <a:pt x="917" y="618"/>
                  </a:lnTo>
                  <a:lnTo>
                    <a:pt x="929" y="639"/>
                  </a:lnTo>
                  <a:lnTo>
                    <a:pt x="940" y="658"/>
                  </a:lnTo>
                  <a:lnTo>
                    <a:pt x="952" y="678"/>
                  </a:lnTo>
                  <a:lnTo>
                    <a:pt x="963" y="696"/>
                  </a:lnTo>
                  <a:lnTo>
                    <a:pt x="975" y="713"/>
                  </a:lnTo>
                  <a:lnTo>
                    <a:pt x="986" y="729"/>
                  </a:lnTo>
                  <a:lnTo>
                    <a:pt x="998" y="743"/>
                  </a:lnTo>
                  <a:lnTo>
                    <a:pt x="1009" y="757"/>
                  </a:lnTo>
                  <a:lnTo>
                    <a:pt x="1021" y="770"/>
                  </a:lnTo>
                  <a:lnTo>
                    <a:pt x="1032" y="781"/>
                  </a:lnTo>
                  <a:lnTo>
                    <a:pt x="1043" y="792"/>
                  </a:lnTo>
                  <a:lnTo>
                    <a:pt x="1055" y="801"/>
                  </a:lnTo>
                  <a:lnTo>
                    <a:pt x="1066" y="809"/>
                  </a:lnTo>
                  <a:lnTo>
                    <a:pt x="1078" y="815"/>
                  </a:lnTo>
                  <a:lnTo>
                    <a:pt x="1089" y="820"/>
                  </a:lnTo>
                  <a:lnTo>
                    <a:pt x="1101" y="824"/>
                  </a:lnTo>
                  <a:lnTo>
                    <a:pt x="1112" y="827"/>
                  </a:lnTo>
                  <a:lnTo>
                    <a:pt x="1124" y="828"/>
                  </a:lnTo>
                  <a:lnTo>
                    <a:pt x="1135" y="828"/>
                  </a:lnTo>
                  <a:lnTo>
                    <a:pt x="1146" y="827"/>
                  </a:lnTo>
                  <a:lnTo>
                    <a:pt x="1158" y="825"/>
                  </a:lnTo>
                  <a:lnTo>
                    <a:pt x="1170" y="821"/>
                  </a:lnTo>
                  <a:lnTo>
                    <a:pt x="1181" y="817"/>
                  </a:lnTo>
                  <a:lnTo>
                    <a:pt x="1192" y="811"/>
                  </a:lnTo>
                  <a:lnTo>
                    <a:pt x="1204" y="804"/>
                  </a:lnTo>
                  <a:lnTo>
                    <a:pt x="1216" y="795"/>
                  </a:lnTo>
                  <a:lnTo>
                    <a:pt x="1227" y="786"/>
                  </a:lnTo>
                  <a:lnTo>
                    <a:pt x="1238" y="776"/>
                  </a:lnTo>
                  <a:lnTo>
                    <a:pt x="1250" y="765"/>
                  </a:lnTo>
                  <a:lnTo>
                    <a:pt x="1261" y="752"/>
                  </a:lnTo>
                  <a:lnTo>
                    <a:pt x="1273" y="739"/>
                  </a:lnTo>
                  <a:lnTo>
                    <a:pt x="1284" y="726"/>
                  </a:lnTo>
                  <a:lnTo>
                    <a:pt x="1296" y="711"/>
                  </a:lnTo>
                  <a:lnTo>
                    <a:pt x="1307" y="696"/>
                  </a:lnTo>
                  <a:lnTo>
                    <a:pt x="1319" y="680"/>
                  </a:lnTo>
                  <a:lnTo>
                    <a:pt x="1330" y="663"/>
                  </a:lnTo>
                  <a:lnTo>
                    <a:pt x="1342" y="646"/>
                  </a:lnTo>
                  <a:lnTo>
                    <a:pt x="1353" y="629"/>
                  </a:lnTo>
                  <a:lnTo>
                    <a:pt x="1364" y="611"/>
                  </a:lnTo>
                  <a:lnTo>
                    <a:pt x="1376" y="593"/>
                  </a:lnTo>
                  <a:lnTo>
                    <a:pt x="1388" y="574"/>
                  </a:lnTo>
                  <a:lnTo>
                    <a:pt x="1399" y="556"/>
                  </a:lnTo>
                  <a:lnTo>
                    <a:pt x="1410" y="537"/>
                  </a:lnTo>
                  <a:lnTo>
                    <a:pt x="1422" y="518"/>
                  </a:lnTo>
                  <a:lnTo>
                    <a:pt x="1433" y="499"/>
                  </a:lnTo>
                  <a:lnTo>
                    <a:pt x="1445" y="481"/>
                  </a:lnTo>
                  <a:lnTo>
                    <a:pt x="1456" y="462"/>
                  </a:lnTo>
                  <a:lnTo>
                    <a:pt x="1468" y="444"/>
                  </a:lnTo>
                  <a:lnTo>
                    <a:pt x="1479" y="426"/>
                  </a:lnTo>
                  <a:lnTo>
                    <a:pt x="1491" y="408"/>
                  </a:lnTo>
                  <a:lnTo>
                    <a:pt x="1502" y="391"/>
                  </a:lnTo>
                  <a:lnTo>
                    <a:pt x="1514" y="374"/>
                  </a:lnTo>
                  <a:lnTo>
                    <a:pt x="1525" y="357"/>
                  </a:lnTo>
                  <a:lnTo>
                    <a:pt x="1537" y="342"/>
                  </a:lnTo>
                  <a:lnTo>
                    <a:pt x="1548" y="327"/>
                  </a:lnTo>
                  <a:lnTo>
                    <a:pt x="1559" y="312"/>
                  </a:lnTo>
                  <a:lnTo>
                    <a:pt x="1571" y="299"/>
                  </a:lnTo>
                  <a:lnTo>
                    <a:pt x="1582" y="286"/>
                  </a:lnTo>
                  <a:lnTo>
                    <a:pt x="1594" y="273"/>
                  </a:lnTo>
                  <a:lnTo>
                    <a:pt x="1605" y="262"/>
                  </a:lnTo>
                  <a:lnTo>
                    <a:pt x="1617" y="252"/>
                  </a:lnTo>
                  <a:lnTo>
                    <a:pt x="1628" y="242"/>
                  </a:lnTo>
                  <a:lnTo>
                    <a:pt x="1640" y="234"/>
                  </a:lnTo>
                  <a:lnTo>
                    <a:pt x="1651" y="226"/>
                  </a:lnTo>
                  <a:lnTo>
                    <a:pt x="1663" y="220"/>
                  </a:lnTo>
                  <a:lnTo>
                    <a:pt x="1674" y="214"/>
                  </a:lnTo>
                  <a:lnTo>
                    <a:pt x="1685" y="209"/>
                  </a:lnTo>
                  <a:lnTo>
                    <a:pt x="1697" y="205"/>
                  </a:lnTo>
                  <a:lnTo>
                    <a:pt x="1709" y="202"/>
                  </a:lnTo>
                  <a:lnTo>
                    <a:pt x="1720" y="200"/>
                  </a:lnTo>
                  <a:lnTo>
                    <a:pt x="1731" y="199"/>
                  </a:lnTo>
                  <a:lnTo>
                    <a:pt x="1743" y="199"/>
                  </a:lnTo>
                  <a:lnTo>
                    <a:pt x="1755" y="200"/>
                  </a:lnTo>
                  <a:lnTo>
                    <a:pt x="1766" y="202"/>
                  </a:lnTo>
                  <a:lnTo>
                    <a:pt x="1777" y="205"/>
                  </a:lnTo>
                  <a:lnTo>
                    <a:pt x="1789" y="209"/>
                  </a:lnTo>
                  <a:lnTo>
                    <a:pt x="1800" y="214"/>
                  </a:lnTo>
                  <a:lnTo>
                    <a:pt x="1812" y="220"/>
                  </a:lnTo>
                  <a:lnTo>
                    <a:pt x="1823" y="227"/>
                  </a:lnTo>
                  <a:lnTo>
                    <a:pt x="1835" y="236"/>
                  </a:lnTo>
                  <a:lnTo>
                    <a:pt x="1846" y="245"/>
                  </a:lnTo>
                  <a:lnTo>
                    <a:pt x="1858" y="255"/>
                  </a:lnTo>
                  <a:lnTo>
                    <a:pt x="1869" y="265"/>
                  </a:lnTo>
                  <a:lnTo>
                    <a:pt x="1881" y="277"/>
                  </a:lnTo>
                  <a:lnTo>
                    <a:pt x="1892" y="288"/>
                  </a:lnTo>
                  <a:lnTo>
                    <a:pt x="1903" y="300"/>
                  </a:lnTo>
                  <a:lnTo>
                    <a:pt x="1915" y="312"/>
                  </a:lnTo>
                  <a:lnTo>
                    <a:pt x="1926" y="325"/>
                  </a:lnTo>
                  <a:lnTo>
                    <a:pt x="1938" y="338"/>
                  </a:lnTo>
                  <a:lnTo>
                    <a:pt x="1949" y="350"/>
                  </a:lnTo>
                  <a:lnTo>
                    <a:pt x="1961" y="363"/>
                  </a:lnTo>
                  <a:lnTo>
                    <a:pt x="1972" y="376"/>
                  </a:lnTo>
                  <a:lnTo>
                    <a:pt x="1984" y="389"/>
                  </a:lnTo>
                  <a:lnTo>
                    <a:pt x="1995" y="404"/>
                  </a:lnTo>
                  <a:lnTo>
                    <a:pt x="2007" y="418"/>
                  </a:lnTo>
                  <a:lnTo>
                    <a:pt x="2018" y="433"/>
                  </a:lnTo>
                  <a:lnTo>
                    <a:pt x="2030" y="449"/>
                  </a:lnTo>
                  <a:lnTo>
                    <a:pt x="2041" y="465"/>
                  </a:lnTo>
                  <a:lnTo>
                    <a:pt x="2052" y="482"/>
                  </a:lnTo>
                  <a:lnTo>
                    <a:pt x="2064" y="499"/>
                  </a:lnTo>
                  <a:lnTo>
                    <a:pt x="2076" y="517"/>
                  </a:lnTo>
                  <a:lnTo>
                    <a:pt x="2087" y="534"/>
                  </a:lnTo>
                  <a:lnTo>
                    <a:pt x="2098" y="551"/>
                  </a:lnTo>
                  <a:lnTo>
                    <a:pt x="2110" y="567"/>
                  </a:lnTo>
                  <a:lnTo>
                    <a:pt x="2121" y="582"/>
                  </a:lnTo>
                  <a:lnTo>
                    <a:pt x="2133" y="595"/>
                  </a:lnTo>
                  <a:lnTo>
                    <a:pt x="2144" y="607"/>
                  </a:lnTo>
                  <a:lnTo>
                    <a:pt x="2156" y="617"/>
                  </a:lnTo>
                  <a:lnTo>
                    <a:pt x="2167" y="625"/>
                  </a:lnTo>
                  <a:lnTo>
                    <a:pt x="2179" y="631"/>
                  </a:lnTo>
                  <a:lnTo>
                    <a:pt x="2190" y="635"/>
                  </a:lnTo>
                  <a:lnTo>
                    <a:pt x="2202" y="638"/>
                  </a:lnTo>
                  <a:lnTo>
                    <a:pt x="2213" y="641"/>
                  </a:lnTo>
                  <a:lnTo>
                    <a:pt x="2225" y="643"/>
                  </a:lnTo>
                  <a:lnTo>
                    <a:pt x="2236" y="647"/>
                  </a:lnTo>
                  <a:lnTo>
                    <a:pt x="2248" y="652"/>
                  </a:lnTo>
                  <a:lnTo>
                    <a:pt x="2259" y="659"/>
                  </a:lnTo>
                  <a:lnTo>
                    <a:pt x="2270" y="670"/>
                  </a:lnTo>
                  <a:lnTo>
                    <a:pt x="2282" y="684"/>
                  </a:lnTo>
                  <a:lnTo>
                    <a:pt x="2293" y="701"/>
                  </a:lnTo>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94">
              <a:extLst>
                <a:ext uri="{FF2B5EF4-FFF2-40B4-BE49-F238E27FC236}">
                  <a16:creationId xmlns:a16="http://schemas.microsoft.com/office/drawing/2014/main" id="{3511FFD4-519C-4DA8-A57B-3F16650580C4}"/>
                </a:ext>
              </a:extLst>
            </p:cNvPr>
            <p:cNvSpPr>
              <a:spLocks/>
            </p:cNvSpPr>
            <p:nvPr/>
          </p:nvSpPr>
          <p:spPr bwMode="auto">
            <a:xfrm>
              <a:off x="1794" y="1966"/>
              <a:ext cx="2293" cy="1150"/>
            </a:xfrm>
            <a:custGeom>
              <a:avLst/>
              <a:gdLst>
                <a:gd name="T0" fmla="*/ 34 w 2293"/>
                <a:gd name="T1" fmla="*/ 1086 h 1150"/>
                <a:gd name="T2" fmla="*/ 80 w 2293"/>
                <a:gd name="T3" fmla="*/ 976 h 1150"/>
                <a:gd name="T4" fmla="*/ 126 w 2293"/>
                <a:gd name="T5" fmla="*/ 848 h 1150"/>
                <a:gd name="T6" fmla="*/ 172 w 2293"/>
                <a:gd name="T7" fmla="*/ 707 h 1150"/>
                <a:gd name="T8" fmla="*/ 218 w 2293"/>
                <a:gd name="T9" fmla="*/ 564 h 1150"/>
                <a:gd name="T10" fmla="*/ 264 w 2293"/>
                <a:gd name="T11" fmla="*/ 425 h 1150"/>
                <a:gd name="T12" fmla="*/ 310 w 2293"/>
                <a:gd name="T13" fmla="*/ 298 h 1150"/>
                <a:gd name="T14" fmla="*/ 355 w 2293"/>
                <a:gd name="T15" fmla="*/ 188 h 1150"/>
                <a:gd name="T16" fmla="*/ 401 w 2293"/>
                <a:gd name="T17" fmla="*/ 101 h 1150"/>
                <a:gd name="T18" fmla="*/ 447 w 2293"/>
                <a:gd name="T19" fmla="*/ 40 h 1150"/>
                <a:gd name="T20" fmla="*/ 493 w 2293"/>
                <a:gd name="T21" fmla="*/ 7 h 1150"/>
                <a:gd name="T22" fmla="*/ 539 w 2293"/>
                <a:gd name="T23" fmla="*/ 1 h 1150"/>
                <a:gd name="T24" fmla="*/ 585 w 2293"/>
                <a:gd name="T25" fmla="*/ 23 h 1150"/>
                <a:gd name="T26" fmla="*/ 631 w 2293"/>
                <a:gd name="T27" fmla="*/ 69 h 1150"/>
                <a:gd name="T28" fmla="*/ 677 w 2293"/>
                <a:gd name="T29" fmla="*/ 135 h 1150"/>
                <a:gd name="T30" fmla="*/ 722 w 2293"/>
                <a:gd name="T31" fmla="*/ 218 h 1150"/>
                <a:gd name="T32" fmla="*/ 768 w 2293"/>
                <a:gd name="T33" fmla="*/ 310 h 1150"/>
                <a:gd name="T34" fmla="*/ 814 w 2293"/>
                <a:gd name="T35" fmla="*/ 408 h 1150"/>
                <a:gd name="T36" fmla="*/ 860 w 2293"/>
                <a:gd name="T37" fmla="*/ 506 h 1150"/>
                <a:gd name="T38" fmla="*/ 906 w 2293"/>
                <a:gd name="T39" fmla="*/ 597 h 1150"/>
                <a:gd name="T40" fmla="*/ 952 w 2293"/>
                <a:gd name="T41" fmla="*/ 678 h 1150"/>
                <a:gd name="T42" fmla="*/ 998 w 2293"/>
                <a:gd name="T43" fmla="*/ 743 h 1150"/>
                <a:gd name="T44" fmla="*/ 1043 w 2293"/>
                <a:gd name="T45" fmla="*/ 792 h 1150"/>
                <a:gd name="T46" fmla="*/ 1089 w 2293"/>
                <a:gd name="T47" fmla="*/ 820 h 1150"/>
                <a:gd name="T48" fmla="*/ 1135 w 2293"/>
                <a:gd name="T49" fmla="*/ 828 h 1150"/>
                <a:gd name="T50" fmla="*/ 1181 w 2293"/>
                <a:gd name="T51" fmla="*/ 817 h 1150"/>
                <a:gd name="T52" fmla="*/ 1227 w 2293"/>
                <a:gd name="T53" fmla="*/ 786 h 1150"/>
                <a:gd name="T54" fmla="*/ 1273 w 2293"/>
                <a:gd name="T55" fmla="*/ 739 h 1150"/>
                <a:gd name="T56" fmla="*/ 1319 w 2293"/>
                <a:gd name="T57" fmla="*/ 680 h 1150"/>
                <a:gd name="T58" fmla="*/ 1364 w 2293"/>
                <a:gd name="T59" fmla="*/ 611 h 1150"/>
                <a:gd name="T60" fmla="*/ 1410 w 2293"/>
                <a:gd name="T61" fmla="*/ 537 h 1150"/>
                <a:gd name="T62" fmla="*/ 1456 w 2293"/>
                <a:gd name="T63" fmla="*/ 462 h 1150"/>
                <a:gd name="T64" fmla="*/ 1502 w 2293"/>
                <a:gd name="T65" fmla="*/ 391 h 1150"/>
                <a:gd name="T66" fmla="*/ 1548 w 2293"/>
                <a:gd name="T67" fmla="*/ 327 h 1150"/>
                <a:gd name="T68" fmla="*/ 1594 w 2293"/>
                <a:gd name="T69" fmla="*/ 273 h 1150"/>
                <a:gd name="T70" fmla="*/ 1640 w 2293"/>
                <a:gd name="T71" fmla="*/ 233 h 1150"/>
                <a:gd name="T72" fmla="*/ 1685 w 2293"/>
                <a:gd name="T73" fmla="*/ 208 h 1150"/>
                <a:gd name="T74" fmla="*/ 1731 w 2293"/>
                <a:gd name="T75" fmla="*/ 199 h 1150"/>
                <a:gd name="T76" fmla="*/ 1777 w 2293"/>
                <a:gd name="T77" fmla="*/ 206 h 1150"/>
                <a:gd name="T78" fmla="*/ 1823 w 2293"/>
                <a:gd name="T79" fmla="*/ 228 h 1150"/>
                <a:gd name="T80" fmla="*/ 1869 w 2293"/>
                <a:gd name="T81" fmla="*/ 263 h 1150"/>
                <a:gd name="T82" fmla="*/ 1915 w 2293"/>
                <a:gd name="T83" fmla="*/ 310 h 1150"/>
                <a:gd name="T84" fmla="*/ 1961 w 2293"/>
                <a:gd name="T85" fmla="*/ 364 h 1150"/>
                <a:gd name="T86" fmla="*/ 2007 w 2293"/>
                <a:gd name="T87" fmla="*/ 423 h 1150"/>
                <a:gd name="T88" fmla="*/ 2052 w 2293"/>
                <a:gd name="T89" fmla="*/ 484 h 1150"/>
                <a:gd name="T90" fmla="*/ 2098 w 2293"/>
                <a:gd name="T91" fmla="*/ 543 h 1150"/>
                <a:gd name="T92" fmla="*/ 2144 w 2293"/>
                <a:gd name="T93" fmla="*/ 596 h 1150"/>
                <a:gd name="T94" fmla="*/ 2190 w 2293"/>
                <a:gd name="T95" fmla="*/ 641 h 1150"/>
                <a:gd name="T96" fmla="*/ 2236 w 2293"/>
                <a:gd name="T97" fmla="*/ 676 h 1150"/>
                <a:gd name="T98" fmla="*/ 2282 w 2293"/>
                <a:gd name="T99" fmla="*/ 69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50">
                  <a:moveTo>
                    <a:pt x="0" y="1150"/>
                  </a:moveTo>
                  <a:lnTo>
                    <a:pt x="11" y="1130"/>
                  </a:lnTo>
                  <a:lnTo>
                    <a:pt x="23" y="1109"/>
                  </a:lnTo>
                  <a:lnTo>
                    <a:pt x="34" y="1086"/>
                  </a:lnTo>
                  <a:lnTo>
                    <a:pt x="46" y="1060"/>
                  </a:lnTo>
                  <a:lnTo>
                    <a:pt x="57" y="1034"/>
                  </a:lnTo>
                  <a:lnTo>
                    <a:pt x="69" y="1006"/>
                  </a:lnTo>
                  <a:lnTo>
                    <a:pt x="80" y="976"/>
                  </a:lnTo>
                  <a:lnTo>
                    <a:pt x="92" y="946"/>
                  </a:lnTo>
                  <a:lnTo>
                    <a:pt x="103" y="914"/>
                  </a:lnTo>
                  <a:lnTo>
                    <a:pt x="115" y="881"/>
                  </a:lnTo>
                  <a:lnTo>
                    <a:pt x="126" y="848"/>
                  </a:lnTo>
                  <a:lnTo>
                    <a:pt x="137" y="814"/>
                  </a:lnTo>
                  <a:lnTo>
                    <a:pt x="149" y="778"/>
                  </a:lnTo>
                  <a:lnTo>
                    <a:pt x="161" y="743"/>
                  </a:lnTo>
                  <a:lnTo>
                    <a:pt x="172" y="707"/>
                  </a:lnTo>
                  <a:lnTo>
                    <a:pt x="183" y="671"/>
                  </a:lnTo>
                  <a:lnTo>
                    <a:pt x="195" y="636"/>
                  </a:lnTo>
                  <a:lnTo>
                    <a:pt x="206" y="600"/>
                  </a:lnTo>
                  <a:lnTo>
                    <a:pt x="218" y="564"/>
                  </a:lnTo>
                  <a:lnTo>
                    <a:pt x="229" y="528"/>
                  </a:lnTo>
                  <a:lnTo>
                    <a:pt x="241" y="493"/>
                  </a:lnTo>
                  <a:lnTo>
                    <a:pt x="252" y="459"/>
                  </a:lnTo>
                  <a:lnTo>
                    <a:pt x="264" y="425"/>
                  </a:lnTo>
                  <a:lnTo>
                    <a:pt x="275" y="392"/>
                  </a:lnTo>
                  <a:lnTo>
                    <a:pt x="286" y="359"/>
                  </a:lnTo>
                  <a:lnTo>
                    <a:pt x="298" y="328"/>
                  </a:lnTo>
                  <a:lnTo>
                    <a:pt x="310" y="298"/>
                  </a:lnTo>
                  <a:lnTo>
                    <a:pt x="321" y="268"/>
                  </a:lnTo>
                  <a:lnTo>
                    <a:pt x="332" y="240"/>
                  </a:lnTo>
                  <a:lnTo>
                    <a:pt x="344" y="213"/>
                  </a:lnTo>
                  <a:lnTo>
                    <a:pt x="355" y="188"/>
                  </a:lnTo>
                  <a:lnTo>
                    <a:pt x="367" y="164"/>
                  </a:lnTo>
                  <a:lnTo>
                    <a:pt x="378" y="141"/>
                  </a:lnTo>
                  <a:lnTo>
                    <a:pt x="390" y="120"/>
                  </a:lnTo>
                  <a:lnTo>
                    <a:pt x="401" y="101"/>
                  </a:lnTo>
                  <a:lnTo>
                    <a:pt x="413" y="83"/>
                  </a:lnTo>
                  <a:lnTo>
                    <a:pt x="424" y="67"/>
                  </a:lnTo>
                  <a:lnTo>
                    <a:pt x="436" y="53"/>
                  </a:lnTo>
                  <a:lnTo>
                    <a:pt x="447" y="40"/>
                  </a:lnTo>
                  <a:lnTo>
                    <a:pt x="459" y="29"/>
                  </a:lnTo>
                  <a:lnTo>
                    <a:pt x="470" y="20"/>
                  </a:lnTo>
                  <a:lnTo>
                    <a:pt x="482" y="12"/>
                  </a:lnTo>
                  <a:lnTo>
                    <a:pt x="493" y="7"/>
                  </a:lnTo>
                  <a:lnTo>
                    <a:pt x="504" y="3"/>
                  </a:lnTo>
                  <a:lnTo>
                    <a:pt x="516" y="0"/>
                  </a:lnTo>
                  <a:lnTo>
                    <a:pt x="528" y="0"/>
                  </a:lnTo>
                  <a:lnTo>
                    <a:pt x="539" y="1"/>
                  </a:lnTo>
                  <a:lnTo>
                    <a:pt x="550" y="4"/>
                  </a:lnTo>
                  <a:lnTo>
                    <a:pt x="562" y="9"/>
                  </a:lnTo>
                  <a:lnTo>
                    <a:pt x="573" y="15"/>
                  </a:lnTo>
                  <a:lnTo>
                    <a:pt x="585" y="23"/>
                  </a:lnTo>
                  <a:lnTo>
                    <a:pt x="596" y="32"/>
                  </a:lnTo>
                  <a:lnTo>
                    <a:pt x="608" y="43"/>
                  </a:lnTo>
                  <a:lnTo>
                    <a:pt x="619" y="55"/>
                  </a:lnTo>
                  <a:lnTo>
                    <a:pt x="631" y="69"/>
                  </a:lnTo>
                  <a:lnTo>
                    <a:pt x="642" y="84"/>
                  </a:lnTo>
                  <a:lnTo>
                    <a:pt x="654" y="100"/>
                  </a:lnTo>
                  <a:lnTo>
                    <a:pt x="665" y="117"/>
                  </a:lnTo>
                  <a:lnTo>
                    <a:pt x="677" y="135"/>
                  </a:lnTo>
                  <a:lnTo>
                    <a:pt x="688" y="155"/>
                  </a:lnTo>
                  <a:lnTo>
                    <a:pt x="699" y="175"/>
                  </a:lnTo>
                  <a:lnTo>
                    <a:pt x="711" y="196"/>
                  </a:lnTo>
                  <a:lnTo>
                    <a:pt x="722" y="218"/>
                  </a:lnTo>
                  <a:lnTo>
                    <a:pt x="734" y="240"/>
                  </a:lnTo>
                  <a:lnTo>
                    <a:pt x="745" y="263"/>
                  </a:lnTo>
                  <a:lnTo>
                    <a:pt x="757" y="287"/>
                  </a:lnTo>
                  <a:lnTo>
                    <a:pt x="768" y="310"/>
                  </a:lnTo>
                  <a:lnTo>
                    <a:pt x="780" y="335"/>
                  </a:lnTo>
                  <a:lnTo>
                    <a:pt x="791" y="359"/>
                  </a:lnTo>
                  <a:lnTo>
                    <a:pt x="803" y="384"/>
                  </a:lnTo>
                  <a:lnTo>
                    <a:pt x="814" y="408"/>
                  </a:lnTo>
                  <a:lnTo>
                    <a:pt x="825" y="433"/>
                  </a:lnTo>
                  <a:lnTo>
                    <a:pt x="837" y="458"/>
                  </a:lnTo>
                  <a:lnTo>
                    <a:pt x="849" y="482"/>
                  </a:lnTo>
                  <a:lnTo>
                    <a:pt x="860" y="506"/>
                  </a:lnTo>
                  <a:lnTo>
                    <a:pt x="871" y="529"/>
                  </a:lnTo>
                  <a:lnTo>
                    <a:pt x="883" y="552"/>
                  </a:lnTo>
                  <a:lnTo>
                    <a:pt x="894" y="575"/>
                  </a:lnTo>
                  <a:lnTo>
                    <a:pt x="906" y="597"/>
                  </a:lnTo>
                  <a:lnTo>
                    <a:pt x="917" y="618"/>
                  </a:lnTo>
                  <a:lnTo>
                    <a:pt x="929" y="639"/>
                  </a:lnTo>
                  <a:lnTo>
                    <a:pt x="940" y="659"/>
                  </a:lnTo>
                  <a:lnTo>
                    <a:pt x="952" y="678"/>
                  </a:lnTo>
                  <a:lnTo>
                    <a:pt x="963" y="696"/>
                  </a:lnTo>
                  <a:lnTo>
                    <a:pt x="975" y="713"/>
                  </a:lnTo>
                  <a:lnTo>
                    <a:pt x="986" y="729"/>
                  </a:lnTo>
                  <a:lnTo>
                    <a:pt x="998" y="743"/>
                  </a:lnTo>
                  <a:lnTo>
                    <a:pt x="1009" y="757"/>
                  </a:lnTo>
                  <a:lnTo>
                    <a:pt x="1021" y="770"/>
                  </a:lnTo>
                  <a:lnTo>
                    <a:pt x="1032" y="781"/>
                  </a:lnTo>
                  <a:lnTo>
                    <a:pt x="1043" y="792"/>
                  </a:lnTo>
                  <a:lnTo>
                    <a:pt x="1055" y="801"/>
                  </a:lnTo>
                  <a:lnTo>
                    <a:pt x="1066" y="809"/>
                  </a:lnTo>
                  <a:lnTo>
                    <a:pt x="1078" y="815"/>
                  </a:lnTo>
                  <a:lnTo>
                    <a:pt x="1089" y="820"/>
                  </a:lnTo>
                  <a:lnTo>
                    <a:pt x="1101" y="824"/>
                  </a:lnTo>
                  <a:lnTo>
                    <a:pt x="1112" y="827"/>
                  </a:lnTo>
                  <a:lnTo>
                    <a:pt x="1124" y="828"/>
                  </a:lnTo>
                  <a:lnTo>
                    <a:pt x="1135" y="828"/>
                  </a:lnTo>
                  <a:lnTo>
                    <a:pt x="1146" y="827"/>
                  </a:lnTo>
                  <a:lnTo>
                    <a:pt x="1158" y="825"/>
                  </a:lnTo>
                  <a:lnTo>
                    <a:pt x="1170" y="821"/>
                  </a:lnTo>
                  <a:lnTo>
                    <a:pt x="1181" y="817"/>
                  </a:lnTo>
                  <a:lnTo>
                    <a:pt x="1192" y="811"/>
                  </a:lnTo>
                  <a:lnTo>
                    <a:pt x="1204" y="804"/>
                  </a:lnTo>
                  <a:lnTo>
                    <a:pt x="1216" y="795"/>
                  </a:lnTo>
                  <a:lnTo>
                    <a:pt x="1227" y="786"/>
                  </a:lnTo>
                  <a:lnTo>
                    <a:pt x="1238" y="776"/>
                  </a:lnTo>
                  <a:lnTo>
                    <a:pt x="1250" y="765"/>
                  </a:lnTo>
                  <a:lnTo>
                    <a:pt x="1261" y="752"/>
                  </a:lnTo>
                  <a:lnTo>
                    <a:pt x="1273" y="739"/>
                  </a:lnTo>
                  <a:lnTo>
                    <a:pt x="1284" y="726"/>
                  </a:lnTo>
                  <a:lnTo>
                    <a:pt x="1296" y="711"/>
                  </a:lnTo>
                  <a:lnTo>
                    <a:pt x="1307" y="696"/>
                  </a:lnTo>
                  <a:lnTo>
                    <a:pt x="1319" y="680"/>
                  </a:lnTo>
                  <a:lnTo>
                    <a:pt x="1330" y="663"/>
                  </a:lnTo>
                  <a:lnTo>
                    <a:pt x="1342" y="646"/>
                  </a:lnTo>
                  <a:lnTo>
                    <a:pt x="1353" y="629"/>
                  </a:lnTo>
                  <a:lnTo>
                    <a:pt x="1364" y="611"/>
                  </a:lnTo>
                  <a:lnTo>
                    <a:pt x="1376" y="593"/>
                  </a:lnTo>
                  <a:lnTo>
                    <a:pt x="1388" y="574"/>
                  </a:lnTo>
                  <a:lnTo>
                    <a:pt x="1399" y="556"/>
                  </a:lnTo>
                  <a:lnTo>
                    <a:pt x="1410" y="537"/>
                  </a:lnTo>
                  <a:lnTo>
                    <a:pt x="1422" y="518"/>
                  </a:lnTo>
                  <a:lnTo>
                    <a:pt x="1433" y="499"/>
                  </a:lnTo>
                  <a:lnTo>
                    <a:pt x="1445" y="481"/>
                  </a:lnTo>
                  <a:lnTo>
                    <a:pt x="1456" y="462"/>
                  </a:lnTo>
                  <a:lnTo>
                    <a:pt x="1468" y="444"/>
                  </a:lnTo>
                  <a:lnTo>
                    <a:pt x="1479" y="426"/>
                  </a:lnTo>
                  <a:lnTo>
                    <a:pt x="1491" y="408"/>
                  </a:lnTo>
                  <a:lnTo>
                    <a:pt x="1502" y="391"/>
                  </a:lnTo>
                  <a:lnTo>
                    <a:pt x="1514" y="374"/>
                  </a:lnTo>
                  <a:lnTo>
                    <a:pt x="1525" y="358"/>
                  </a:lnTo>
                  <a:lnTo>
                    <a:pt x="1537" y="342"/>
                  </a:lnTo>
                  <a:lnTo>
                    <a:pt x="1548" y="327"/>
                  </a:lnTo>
                  <a:lnTo>
                    <a:pt x="1559" y="312"/>
                  </a:lnTo>
                  <a:lnTo>
                    <a:pt x="1571" y="299"/>
                  </a:lnTo>
                  <a:lnTo>
                    <a:pt x="1582" y="286"/>
                  </a:lnTo>
                  <a:lnTo>
                    <a:pt x="1594" y="273"/>
                  </a:lnTo>
                  <a:lnTo>
                    <a:pt x="1605" y="262"/>
                  </a:lnTo>
                  <a:lnTo>
                    <a:pt x="1617" y="252"/>
                  </a:lnTo>
                  <a:lnTo>
                    <a:pt x="1628" y="242"/>
                  </a:lnTo>
                  <a:lnTo>
                    <a:pt x="1640" y="233"/>
                  </a:lnTo>
                  <a:lnTo>
                    <a:pt x="1651" y="226"/>
                  </a:lnTo>
                  <a:lnTo>
                    <a:pt x="1663" y="219"/>
                  </a:lnTo>
                  <a:lnTo>
                    <a:pt x="1674" y="213"/>
                  </a:lnTo>
                  <a:lnTo>
                    <a:pt x="1685" y="208"/>
                  </a:lnTo>
                  <a:lnTo>
                    <a:pt x="1697" y="205"/>
                  </a:lnTo>
                  <a:lnTo>
                    <a:pt x="1709" y="202"/>
                  </a:lnTo>
                  <a:lnTo>
                    <a:pt x="1720" y="200"/>
                  </a:lnTo>
                  <a:lnTo>
                    <a:pt x="1731" y="199"/>
                  </a:lnTo>
                  <a:lnTo>
                    <a:pt x="1743" y="199"/>
                  </a:lnTo>
                  <a:lnTo>
                    <a:pt x="1755" y="201"/>
                  </a:lnTo>
                  <a:lnTo>
                    <a:pt x="1766" y="203"/>
                  </a:lnTo>
                  <a:lnTo>
                    <a:pt x="1777" y="206"/>
                  </a:lnTo>
                  <a:lnTo>
                    <a:pt x="1789" y="210"/>
                  </a:lnTo>
                  <a:lnTo>
                    <a:pt x="1800" y="215"/>
                  </a:lnTo>
                  <a:lnTo>
                    <a:pt x="1812" y="221"/>
                  </a:lnTo>
                  <a:lnTo>
                    <a:pt x="1823" y="228"/>
                  </a:lnTo>
                  <a:lnTo>
                    <a:pt x="1835" y="236"/>
                  </a:lnTo>
                  <a:lnTo>
                    <a:pt x="1846" y="244"/>
                  </a:lnTo>
                  <a:lnTo>
                    <a:pt x="1858" y="254"/>
                  </a:lnTo>
                  <a:lnTo>
                    <a:pt x="1869" y="263"/>
                  </a:lnTo>
                  <a:lnTo>
                    <a:pt x="1881" y="274"/>
                  </a:lnTo>
                  <a:lnTo>
                    <a:pt x="1892" y="286"/>
                  </a:lnTo>
                  <a:lnTo>
                    <a:pt x="1903" y="298"/>
                  </a:lnTo>
                  <a:lnTo>
                    <a:pt x="1915" y="310"/>
                  </a:lnTo>
                  <a:lnTo>
                    <a:pt x="1926" y="323"/>
                  </a:lnTo>
                  <a:lnTo>
                    <a:pt x="1938" y="336"/>
                  </a:lnTo>
                  <a:lnTo>
                    <a:pt x="1949" y="350"/>
                  </a:lnTo>
                  <a:lnTo>
                    <a:pt x="1961" y="364"/>
                  </a:lnTo>
                  <a:lnTo>
                    <a:pt x="1972" y="379"/>
                  </a:lnTo>
                  <a:lnTo>
                    <a:pt x="1984" y="394"/>
                  </a:lnTo>
                  <a:lnTo>
                    <a:pt x="1995" y="409"/>
                  </a:lnTo>
                  <a:lnTo>
                    <a:pt x="2007" y="423"/>
                  </a:lnTo>
                  <a:lnTo>
                    <a:pt x="2018" y="439"/>
                  </a:lnTo>
                  <a:lnTo>
                    <a:pt x="2030" y="454"/>
                  </a:lnTo>
                  <a:lnTo>
                    <a:pt x="2041" y="469"/>
                  </a:lnTo>
                  <a:lnTo>
                    <a:pt x="2052" y="484"/>
                  </a:lnTo>
                  <a:lnTo>
                    <a:pt x="2064" y="499"/>
                  </a:lnTo>
                  <a:lnTo>
                    <a:pt x="2076" y="514"/>
                  </a:lnTo>
                  <a:lnTo>
                    <a:pt x="2087" y="529"/>
                  </a:lnTo>
                  <a:lnTo>
                    <a:pt x="2098" y="543"/>
                  </a:lnTo>
                  <a:lnTo>
                    <a:pt x="2110" y="557"/>
                  </a:lnTo>
                  <a:lnTo>
                    <a:pt x="2121" y="570"/>
                  </a:lnTo>
                  <a:lnTo>
                    <a:pt x="2133" y="583"/>
                  </a:lnTo>
                  <a:lnTo>
                    <a:pt x="2144" y="596"/>
                  </a:lnTo>
                  <a:lnTo>
                    <a:pt x="2156" y="608"/>
                  </a:lnTo>
                  <a:lnTo>
                    <a:pt x="2167" y="619"/>
                  </a:lnTo>
                  <a:lnTo>
                    <a:pt x="2179" y="631"/>
                  </a:lnTo>
                  <a:lnTo>
                    <a:pt x="2190" y="641"/>
                  </a:lnTo>
                  <a:lnTo>
                    <a:pt x="2202" y="651"/>
                  </a:lnTo>
                  <a:lnTo>
                    <a:pt x="2213" y="660"/>
                  </a:lnTo>
                  <a:lnTo>
                    <a:pt x="2225" y="668"/>
                  </a:lnTo>
                  <a:lnTo>
                    <a:pt x="2236" y="676"/>
                  </a:lnTo>
                  <a:lnTo>
                    <a:pt x="2248" y="682"/>
                  </a:lnTo>
                  <a:lnTo>
                    <a:pt x="2259" y="688"/>
                  </a:lnTo>
                  <a:lnTo>
                    <a:pt x="2270" y="694"/>
                  </a:lnTo>
                  <a:lnTo>
                    <a:pt x="2282" y="698"/>
                  </a:lnTo>
                  <a:lnTo>
                    <a:pt x="2293" y="701"/>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96">
              <a:extLst>
                <a:ext uri="{FF2B5EF4-FFF2-40B4-BE49-F238E27FC236}">
                  <a16:creationId xmlns:a16="http://schemas.microsoft.com/office/drawing/2014/main" id="{660E9527-5DCB-4C0E-9DA9-BEFB6E7350DF}"/>
                </a:ext>
              </a:extLst>
            </p:cNvPr>
            <p:cNvSpPr>
              <a:spLocks noEditPoints="1"/>
            </p:cNvSpPr>
            <p:nvPr/>
          </p:nvSpPr>
          <p:spPr bwMode="auto">
            <a:xfrm>
              <a:off x="1773" y="309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7">
              <a:extLst>
                <a:ext uri="{FF2B5EF4-FFF2-40B4-BE49-F238E27FC236}">
                  <a16:creationId xmlns:a16="http://schemas.microsoft.com/office/drawing/2014/main" id="{F8E030C4-CBED-48F1-938B-3CA37AAA1045}"/>
                </a:ext>
              </a:extLst>
            </p:cNvPr>
            <p:cNvSpPr>
              <a:spLocks noEditPoints="1"/>
            </p:cNvSpPr>
            <p:nvPr/>
          </p:nvSpPr>
          <p:spPr bwMode="auto">
            <a:xfrm>
              <a:off x="1888" y="2826"/>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8">
              <a:extLst>
                <a:ext uri="{FF2B5EF4-FFF2-40B4-BE49-F238E27FC236}">
                  <a16:creationId xmlns:a16="http://schemas.microsoft.com/office/drawing/2014/main" id="{71793364-58D3-4387-9583-B9665019067E}"/>
                </a:ext>
              </a:extLst>
            </p:cNvPr>
            <p:cNvSpPr>
              <a:spLocks noEditPoints="1"/>
            </p:cNvSpPr>
            <p:nvPr/>
          </p:nvSpPr>
          <p:spPr bwMode="auto">
            <a:xfrm>
              <a:off x="2002" y="247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99">
              <a:extLst>
                <a:ext uri="{FF2B5EF4-FFF2-40B4-BE49-F238E27FC236}">
                  <a16:creationId xmlns:a16="http://schemas.microsoft.com/office/drawing/2014/main" id="{7DFC68A8-BFF4-4679-A8AC-F035EFC1A52C}"/>
                </a:ext>
              </a:extLst>
            </p:cNvPr>
            <p:cNvSpPr>
              <a:spLocks noEditPoints="1"/>
            </p:cNvSpPr>
            <p:nvPr/>
          </p:nvSpPr>
          <p:spPr bwMode="auto">
            <a:xfrm>
              <a:off x="2117" y="215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0">
              <a:extLst>
                <a:ext uri="{FF2B5EF4-FFF2-40B4-BE49-F238E27FC236}">
                  <a16:creationId xmlns:a16="http://schemas.microsoft.com/office/drawing/2014/main" id="{26A80A30-A9D4-4776-8F26-2BBC35DF6DE0}"/>
                </a:ext>
              </a:extLst>
            </p:cNvPr>
            <p:cNvSpPr>
              <a:spLocks noEditPoints="1"/>
            </p:cNvSpPr>
            <p:nvPr/>
          </p:nvSpPr>
          <p:spPr bwMode="auto">
            <a:xfrm>
              <a:off x="2231" y="1974"/>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1">
              <a:extLst>
                <a:ext uri="{FF2B5EF4-FFF2-40B4-BE49-F238E27FC236}">
                  <a16:creationId xmlns:a16="http://schemas.microsoft.com/office/drawing/2014/main" id="{FC11FEDA-CB88-4563-88F1-CDAFD2FCBB9A}"/>
                </a:ext>
              </a:extLst>
            </p:cNvPr>
            <p:cNvSpPr>
              <a:spLocks noEditPoints="1"/>
            </p:cNvSpPr>
            <p:nvPr/>
          </p:nvSpPr>
          <p:spPr bwMode="auto">
            <a:xfrm>
              <a:off x="2346" y="1960"/>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2">
              <a:extLst>
                <a:ext uri="{FF2B5EF4-FFF2-40B4-BE49-F238E27FC236}">
                  <a16:creationId xmlns:a16="http://schemas.microsoft.com/office/drawing/2014/main" id="{FD0F0B42-5322-4210-83D0-DFF203213C65}"/>
                </a:ext>
              </a:extLst>
            </p:cNvPr>
            <p:cNvSpPr>
              <a:spLocks noEditPoints="1"/>
            </p:cNvSpPr>
            <p:nvPr/>
          </p:nvSpPr>
          <p:spPr bwMode="auto">
            <a:xfrm>
              <a:off x="2461" y="2099"/>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3">
              <a:extLst>
                <a:ext uri="{FF2B5EF4-FFF2-40B4-BE49-F238E27FC236}">
                  <a16:creationId xmlns:a16="http://schemas.microsoft.com/office/drawing/2014/main" id="{3A0A7BB9-13AF-46F5-BA62-774FE5AF6B08}"/>
                </a:ext>
              </a:extLst>
            </p:cNvPr>
            <p:cNvSpPr>
              <a:spLocks noEditPoints="1"/>
            </p:cNvSpPr>
            <p:nvPr/>
          </p:nvSpPr>
          <p:spPr bwMode="auto">
            <a:xfrm>
              <a:off x="2576" y="2329"/>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4">
              <a:extLst>
                <a:ext uri="{FF2B5EF4-FFF2-40B4-BE49-F238E27FC236}">
                  <a16:creationId xmlns:a16="http://schemas.microsoft.com/office/drawing/2014/main" id="{F80B46CC-F7E9-4574-8471-B53D1723C97F}"/>
                </a:ext>
              </a:extLst>
            </p:cNvPr>
            <p:cNvSpPr>
              <a:spLocks noEditPoints="1"/>
            </p:cNvSpPr>
            <p:nvPr/>
          </p:nvSpPr>
          <p:spPr bwMode="auto">
            <a:xfrm>
              <a:off x="2690" y="256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5">
              <a:extLst>
                <a:ext uri="{FF2B5EF4-FFF2-40B4-BE49-F238E27FC236}">
                  <a16:creationId xmlns:a16="http://schemas.microsoft.com/office/drawing/2014/main" id="{3EB9C2EB-9345-4A49-BE57-07EEE73FC5DC}"/>
                </a:ext>
              </a:extLst>
            </p:cNvPr>
            <p:cNvSpPr>
              <a:spLocks noEditPoints="1"/>
            </p:cNvSpPr>
            <p:nvPr/>
          </p:nvSpPr>
          <p:spPr bwMode="auto">
            <a:xfrm>
              <a:off x="2805" y="272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6">
              <a:extLst>
                <a:ext uri="{FF2B5EF4-FFF2-40B4-BE49-F238E27FC236}">
                  <a16:creationId xmlns:a16="http://schemas.microsoft.com/office/drawing/2014/main" id="{0F53EA20-ECCA-4148-A7D0-4B0E0215C15E}"/>
                </a:ext>
              </a:extLst>
            </p:cNvPr>
            <p:cNvSpPr>
              <a:spLocks noEditPoints="1"/>
            </p:cNvSpPr>
            <p:nvPr/>
          </p:nvSpPr>
          <p:spPr bwMode="auto">
            <a:xfrm>
              <a:off x="2919" y="2772"/>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7">
              <a:extLst>
                <a:ext uri="{FF2B5EF4-FFF2-40B4-BE49-F238E27FC236}">
                  <a16:creationId xmlns:a16="http://schemas.microsoft.com/office/drawing/2014/main" id="{3725A1F7-DBA1-469A-97C5-3AD5760051F2}"/>
                </a:ext>
              </a:extLst>
            </p:cNvPr>
            <p:cNvSpPr>
              <a:spLocks noEditPoints="1"/>
            </p:cNvSpPr>
            <p:nvPr/>
          </p:nvSpPr>
          <p:spPr bwMode="auto">
            <a:xfrm>
              <a:off x="3034" y="2697"/>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8">
              <a:extLst>
                <a:ext uri="{FF2B5EF4-FFF2-40B4-BE49-F238E27FC236}">
                  <a16:creationId xmlns:a16="http://schemas.microsoft.com/office/drawing/2014/main" id="{B9804852-AD79-4BE2-AEBE-E0D912942E74}"/>
                </a:ext>
              </a:extLst>
            </p:cNvPr>
            <p:cNvSpPr>
              <a:spLocks noEditPoints="1"/>
            </p:cNvSpPr>
            <p:nvPr/>
          </p:nvSpPr>
          <p:spPr bwMode="auto">
            <a:xfrm>
              <a:off x="3149" y="253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9">
              <a:extLst>
                <a:ext uri="{FF2B5EF4-FFF2-40B4-BE49-F238E27FC236}">
                  <a16:creationId xmlns:a16="http://schemas.microsoft.com/office/drawing/2014/main" id="{584CC5C0-4D13-4635-9881-4F478242816D}"/>
                </a:ext>
              </a:extLst>
            </p:cNvPr>
            <p:cNvSpPr>
              <a:spLocks noEditPoints="1"/>
            </p:cNvSpPr>
            <p:nvPr/>
          </p:nvSpPr>
          <p:spPr bwMode="auto">
            <a:xfrm>
              <a:off x="3263" y="2353"/>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0">
              <a:extLst>
                <a:ext uri="{FF2B5EF4-FFF2-40B4-BE49-F238E27FC236}">
                  <a16:creationId xmlns:a16="http://schemas.microsoft.com/office/drawing/2014/main" id="{840D976D-F7FB-4813-BBF6-7F094801E09D}"/>
                </a:ext>
              </a:extLst>
            </p:cNvPr>
            <p:cNvSpPr>
              <a:spLocks noEditPoints="1"/>
            </p:cNvSpPr>
            <p:nvPr/>
          </p:nvSpPr>
          <p:spPr bwMode="auto">
            <a:xfrm>
              <a:off x="3378" y="2207"/>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1">
              <a:extLst>
                <a:ext uri="{FF2B5EF4-FFF2-40B4-BE49-F238E27FC236}">
                  <a16:creationId xmlns:a16="http://schemas.microsoft.com/office/drawing/2014/main" id="{72795F89-0E69-44BB-A924-638D8E4DC322}"/>
                </a:ext>
              </a:extLst>
            </p:cNvPr>
            <p:cNvSpPr>
              <a:spLocks noEditPoints="1"/>
            </p:cNvSpPr>
            <p:nvPr/>
          </p:nvSpPr>
          <p:spPr bwMode="auto">
            <a:xfrm>
              <a:off x="3493" y="214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2">
              <a:extLst>
                <a:ext uri="{FF2B5EF4-FFF2-40B4-BE49-F238E27FC236}">
                  <a16:creationId xmlns:a16="http://schemas.microsoft.com/office/drawing/2014/main" id="{A86B618B-D4DD-492F-8D9D-5049189C5F98}"/>
                </a:ext>
              </a:extLst>
            </p:cNvPr>
            <p:cNvSpPr>
              <a:spLocks noEditPoints="1"/>
            </p:cNvSpPr>
            <p:nvPr/>
          </p:nvSpPr>
          <p:spPr bwMode="auto">
            <a:xfrm>
              <a:off x="3608" y="2181"/>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3">
              <a:extLst>
                <a:ext uri="{FF2B5EF4-FFF2-40B4-BE49-F238E27FC236}">
                  <a16:creationId xmlns:a16="http://schemas.microsoft.com/office/drawing/2014/main" id="{DC672AEA-C206-45ED-BEB5-4FE6BEC70F66}"/>
                </a:ext>
              </a:extLst>
            </p:cNvPr>
            <p:cNvSpPr>
              <a:spLocks noEditPoints="1"/>
            </p:cNvSpPr>
            <p:nvPr/>
          </p:nvSpPr>
          <p:spPr bwMode="auto">
            <a:xfrm>
              <a:off x="3722" y="2295"/>
              <a:ext cx="43" cy="42"/>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4">
              <a:extLst>
                <a:ext uri="{FF2B5EF4-FFF2-40B4-BE49-F238E27FC236}">
                  <a16:creationId xmlns:a16="http://schemas.microsoft.com/office/drawing/2014/main" id="{5649FDC0-FC5E-45B5-B1E6-26C8E503AC55}"/>
                </a:ext>
              </a:extLst>
            </p:cNvPr>
            <p:cNvSpPr>
              <a:spLocks noEditPoints="1"/>
            </p:cNvSpPr>
            <p:nvPr/>
          </p:nvSpPr>
          <p:spPr bwMode="auto">
            <a:xfrm>
              <a:off x="3837" y="2444"/>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5">
              <a:extLst>
                <a:ext uri="{FF2B5EF4-FFF2-40B4-BE49-F238E27FC236}">
                  <a16:creationId xmlns:a16="http://schemas.microsoft.com/office/drawing/2014/main" id="{F8B9AD24-830C-4F73-80B2-C905EAAAEDA7}"/>
                </a:ext>
              </a:extLst>
            </p:cNvPr>
            <p:cNvSpPr>
              <a:spLocks noEditPoints="1"/>
            </p:cNvSpPr>
            <p:nvPr/>
          </p:nvSpPr>
          <p:spPr bwMode="auto">
            <a:xfrm>
              <a:off x="3951" y="2576"/>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6">
              <a:extLst>
                <a:ext uri="{FF2B5EF4-FFF2-40B4-BE49-F238E27FC236}">
                  <a16:creationId xmlns:a16="http://schemas.microsoft.com/office/drawing/2014/main" id="{457362FA-B35F-4169-934E-A50B31229B15}"/>
                </a:ext>
              </a:extLst>
            </p:cNvPr>
            <p:cNvSpPr>
              <a:spLocks noEditPoints="1"/>
            </p:cNvSpPr>
            <p:nvPr/>
          </p:nvSpPr>
          <p:spPr bwMode="auto">
            <a:xfrm>
              <a:off x="4066" y="264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7">
              <a:extLst>
                <a:ext uri="{FF2B5EF4-FFF2-40B4-BE49-F238E27FC236}">
                  <a16:creationId xmlns:a16="http://schemas.microsoft.com/office/drawing/2014/main" id="{4FE45483-C36C-47B9-8D39-8967D9392B77}"/>
                </a:ext>
              </a:extLst>
            </p:cNvPr>
            <p:cNvSpPr>
              <a:spLocks/>
            </p:cNvSpPr>
            <p:nvPr/>
          </p:nvSpPr>
          <p:spPr bwMode="auto">
            <a:xfrm>
              <a:off x="1794" y="1981"/>
              <a:ext cx="2293" cy="1135"/>
            </a:xfrm>
            <a:custGeom>
              <a:avLst/>
              <a:gdLst>
                <a:gd name="T0" fmla="*/ 34 w 2293"/>
                <a:gd name="T1" fmla="*/ 1135 h 1135"/>
                <a:gd name="T2" fmla="*/ 80 w 2293"/>
                <a:gd name="T3" fmla="*/ 1134 h 1135"/>
                <a:gd name="T4" fmla="*/ 126 w 2293"/>
                <a:gd name="T5" fmla="*/ 1000 h 1135"/>
                <a:gd name="T6" fmla="*/ 172 w 2293"/>
                <a:gd name="T7" fmla="*/ 1135 h 1135"/>
                <a:gd name="T8" fmla="*/ 218 w 2293"/>
                <a:gd name="T9" fmla="*/ 824 h 1135"/>
                <a:gd name="T10" fmla="*/ 264 w 2293"/>
                <a:gd name="T11" fmla="*/ 1133 h 1135"/>
                <a:gd name="T12" fmla="*/ 310 w 2293"/>
                <a:gd name="T13" fmla="*/ 1133 h 1135"/>
                <a:gd name="T14" fmla="*/ 355 w 2293"/>
                <a:gd name="T15" fmla="*/ 666 h 1135"/>
                <a:gd name="T16" fmla="*/ 401 w 2293"/>
                <a:gd name="T17" fmla="*/ 1135 h 1135"/>
                <a:gd name="T18" fmla="*/ 447 w 2293"/>
                <a:gd name="T19" fmla="*/ 574 h 1135"/>
                <a:gd name="T20" fmla="*/ 493 w 2293"/>
                <a:gd name="T21" fmla="*/ 1132 h 1135"/>
                <a:gd name="T22" fmla="*/ 539 w 2293"/>
                <a:gd name="T23" fmla="*/ 1132 h 1135"/>
                <a:gd name="T24" fmla="*/ 585 w 2293"/>
                <a:gd name="T25" fmla="*/ 567 h 1135"/>
                <a:gd name="T26" fmla="*/ 631 w 2293"/>
                <a:gd name="T27" fmla="*/ 1135 h 1135"/>
                <a:gd name="T28" fmla="*/ 677 w 2293"/>
                <a:gd name="T29" fmla="*/ 637 h 1135"/>
                <a:gd name="T30" fmla="*/ 722 w 2293"/>
                <a:gd name="T31" fmla="*/ 1133 h 1135"/>
                <a:gd name="T32" fmla="*/ 768 w 2293"/>
                <a:gd name="T33" fmla="*/ 1133 h 1135"/>
                <a:gd name="T34" fmla="*/ 814 w 2293"/>
                <a:gd name="T35" fmla="*/ 752 h 1135"/>
                <a:gd name="T36" fmla="*/ 860 w 2293"/>
                <a:gd name="T37" fmla="*/ 1135 h 1135"/>
                <a:gd name="T38" fmla="*/ 906 w 2293"/>
                <a:gd name="T39" fmla="*/ 869 h 1135"/>
                <a:gd name="T40" fmla="*/ 952 w 2293"/>
                <a:gd name="T41" fmla="*/ 1134 h 1135"/>
                <a:gd name="T42" fmla="*/ 998 w 2293"/>
                <a:gd name="T43" fmla="*/ 1134 h 1135"/>
                <a:gd name="T44" fmla="*/ 1043 w 2293"/>
                <a:gd name="T45" fmla="*/ 951 h 1135"/>
                <a:gd name="T46" fmla="*/ 1089 w 2293"/>
                <a:gd name="T47" fmla="*/ 1135 h 1135"/>
                <a:gd name="T48" fmla="*/ 1135 w 2293"/>
                <a:gd name="T49" fmla="*/ 974 h 1135"/>
                <a:gd name="T50" fmla="*/ 1181 w 2293"/>
                <a:gd name="T51" fmla="*/ 1134 h 1135"/>
                <a:gd name="T52" fmla="*/ 1227 w 2293"/>
                <a:gd name="T53" fmla="*/ 1134 h 1135"/>
                <a:gd name="T54" fmla="*/ 1273 w 2293"/>
                <a:gd name="T55" fmla="*/ 936 h 1135"/>
                <a:gd name="T56" fmla="*/ 1319 w 2293"/>
                <a:gd name="T57" fmla="*/ 1135 h 1135"/>
                <a:gd name="T58" fmla="*/ 1364 w 2293"/>
                <a:gd name="T59" fmla="*/ 856 h 1135"/>
                <a:gd name="T60" fmla="*/ 1410 w 2293"/>
                <a:gd name="T61" fmla="*/ 1134 h 1135"/>
                <a:gd name="T62" fmla="*/ 1456 w 2293"/>
                <a:gd name="T63" fmla="*/ 1133 h 1135"/>
                <a:gd name="T64" fmla="*/ 1502 w 2293"/>
                <a:gd name="T65" fmla="*/ 764 h 1135"/>
                <a:gd name="T66" fmla="*/ 1548 w 2293"/>
                <a:gd name="T67" fmla="*/ 1135 h 1135"/>
                <a:gd name="T68" fmla="*/ 1594 w 2293"/>
                <a:gd name="T69" fmla="*/ 691 h 1135"/>
                <a:gd name="T70" fmla="*/ 1640 w 2293"/>
                <a:gd name="T71" fmla="*/ 1133 h 1135"/>
                <a:gd name="T72" fmla="*/ 1685 w 2293"/>
                <a:gd name="T73" fmla="*/ 1133 h 1135"/>
                <a:gd name="T74" fmla="*/ 1731 w 2293"/>
                <a:gd name="T75" fmla="*/ 660 h 1135"/>
                <a:gd name="T76" fmla="*/ 1777 w 2293"/>
                <a:gd name="T77" fmla="*/ 1135 h 1135"/>
                <a:gd name="T78" fmla="*/ 1823 w 2293"/>
                <a:gd name="T79" fmla="*/ 678 h 1135"/>
                <a:gd name="T80" fmla="*/ 1869 w 2293"/>
                <a:gd name="T81" fmla="*/ 1133 h 1135"/>
                <a:gd name="T82" fmla="*/ 1915 w 2293"/>
                <a:gd name="T83" fmla="*/ 1133 h 1135"/>
                <a:gd name="T84" fmla="*/ 1961 w 2293"/>
                <a:gd name="T85" fmla="*/ 735 h 1135"/>
                <a:gd name="T86" fmla="*/ 2007 w 2293"/>
                <a:gd name="T87" fmla="*/ 1135 h 1135"/>
                <a:gd name="T88" fmla="*/ 2052 w 2293"/>
                <a:gd name="T89" fmla="*/ 809 h 1135"/>
                <a:gd name="T90" fmla="*/ 2098 w 2293"/>
                <a:gd name="T91" fmla="*/ 1133 h 1135"/>
                <a:gd name="T92" fmla="*/ 2144 w 2293"/>
                <a:gd name="T93" fmla="*/ 1134 h 1135"/>
                <a:gd name="T94" fmla="*/ 2190 w 2293"/>
                <a:gd name="T95" fmla="*/ 875 h 1135"/>
                <a:gd name="T96" fmla="*/ 2236 w 2293"/>
                <a:gd name="T97" fmla="*/ 1135 h 1135"/>
                <a:gd name="T98" fmla="*/ 2282 w 2293"/>
                <a:gd name="T99" fmla="*/ 91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35">
                  <a:moveTo>
                    <a:pt x="0" y="1135"/>
                  </a:moveTo>
                  <a:lnTo>
                    <a:pt x="11" y="1135"/>
                  </a:lnTo>
                  <a:lnTo>
                    <a:pt x="23" y="1135"/>
                  </a:lnTo>
                  <a:lnTo>
                    <a:pt x="34" y="1135"/>
                  </a:lnTo>
                  <a:lnTo>
                    <a:pt x="46" y="1135"/>
                  </a:lnTo>
                  <a:lnTo>
                    <a:pt x="57" y="1135"/>
                  </a:lnTo>
                  <a:lnTo>
                    <a:pt x="69" y="1135"/>
                  </a:lnTo>
                  <a:lnTo>
                    <a:pt x="80" y="1134"/>
                  </a:lnTo>
                  <a:lnTo>
                    <a:pt x="92" y="1118"/>
                  </a:lnTo>
                  <a:lnTo>
                    <a:pt x="103" y="1000"/>
                  </a:lnTo>
                  <a:lnTo>
                    <a:pt x="115" y="866"/>
                  </a:lnTo>
                  <a:lnTo>
                    <a:pt x="126" y="1000"/>
                  </a:lnTo>
                  <a:lnTo>
                    <a:pt x="137" y="1118"/>
                  </a:lnTo>
                  <a:lnTo>
                    <a:pt x="149" y="1134"/>
                  </a:lnTo>
                  <a:lnTo>
                    <a:pt x="161" y="1135"/>
                  </a:lnTo>
                  <a:lnTo>
                    <a:pt x="172" y="1135"/>
                  </a:lnTo>
                  <a:lnTo>
                    <a:pt x="183" y="1135"/>
                  </a:lnTo>
                  <a:lnTo>
                    <a:pt x="195" y="1133"/>
                  </a:lnTo>
                  <a:lnTo>
                    <a:pt x="206" y="1096"/>
                  </a:lnTo>
                  <a:lnTo>
                    <a:pt x="218" y="824"/>
                  </a:lnTo>
                  <a:lnTo>
                    <a:pt x="229" y="513"/>
                  </a:lnTo>
                  <a:lnTo>
                    <a:pt x="241" y="824"/>
                  </a:lnTo>
                  <a:lnTo>
                    <a:pt x="252" y="1096"/>
                  </a:lnTo>
                  <a:lnTo>
                    <a:pt x="264" y="1133"/>
                  </a:lnTo>
                  <a:lnTo>
                    <a:pt x="275" y="1135"/>
                  </a:lnTo>
                  <a:lnTo>
                    <a:pt x="286" y="1135"/>
                  </a:lnTo>
                  <a:lnTo>
                    <a:pt x="298" y="1135"/>
                  </a:lnTo>
                  <a:lnTo>
                    <a:pt x="310" y="1133"/>
                  </a:lnTo>
                  <a:lnTo>
                    <a:pt x="321" y="1076"/>
                  </a:lnTo>
                  <a:lnTo>
                    <a:pt x="332" y="666"/>
                  </a:lnTo>
                  <a:lnTo>
                    <a:pt x="344" y="198"/>
                  </a:lnTo>
                  <a:lnTo>
                    <a:pt x="355" y="666"/>
                  </a:lnTo>
                  <a:lnTo>
                    <a:pt x="367" y="1076"/>
                  </a:lnTo>
                  <a:lnTo>
                    <a:pt x="378" y="1133"/>
                  </a:lnTo>
                  <a:lnTo>
                    <a:pt x="390" y="1135"/>
                  </a:lnTo>
                  <a:lnTo>
                    <a:pt x="401" y="1135"/>
                  </a:lnTo>
                  <a:lnTo>
                    <a:pt x="413" y="1135"/>
                  </a:lnTo>
                  <a:lnTo>
                    <a:pt x="424" y="1132"/>
                  </a:lnTo>
                  <a:lnTo>
                    <a:pt x="436" y="1065"/>
                  </a:lnTo>
                  <a:lnTo>
                    <a:pt x="447" y="574"/>
                  </a:lnTo>
                  <a:lnTo>
                    <a:pt x="459" y="14"/>
                  </a:lnTo>
                  <a:lnTo>
                    <a:pt x="470" y="574"/>
                  </a:lnTo>
                  <a:lnTo>
                    <a:pt x="482" y="1065"/>
                  </a:lnTo>
                  <a:lnTo>
                    <a:pt x="493" y="1132"/>
                  </a:lnTo>
                  <a:lnTo>
                    <a:pt x="504" y="1135"/>
                  </a:lnTo>
                  <a:lnTo>
                    <a:pt x="516" y="1135"/>
                  </a:lnTo>
                  <a:lnTo>
                    <a:pt x="528" y="1135"/>
                  </a:lnTo>
                  <a:lnTo>
                    <a:pt x="539" y="1132"/>
                  </a:lnTo>
                  <a:lnTo>
                    <a:pt x="550" y="1064"/>
                  </a:lnTo>
                  <a:lnTo>
                    <a:pt x="562" y="567"/>
                  </a:lnTo>
                  <a:lnTo>
                    <a:pt x="573" y="0"/>
                  </a:lnTo>
                  <a:lnTo>
                    <a:pt x="585" y="567"/>
                  </a:lnTo>
                  <a:lnTo>
                    <a:pt x="596" y="1064"/>
                  </a:lnTo>
                  <a:lnTo>
                    <a:pt x="608" y="1132"/>
                  </a:lnTo>
                  <a:lnTo>
                    <a:pt x="619" y="1135"/>
                  </a:lnTo>
                  <a:lnTo>
                    <a:pt x="631" y="1135"/>
                  </a:lnTo>
                  <a:lnTo>
                    <a:pt x="642" y="1135"/>
                  </a:lnTo>
                  <a:lnTo>
                    <a:pt x="654" y="1133"/>
                  </a:lnTo>
                  <a:lnTo>
                    <a:pt x="665" y="1073"/>
                  </a:lnTo>
                  <a:lnTo>
                    <a:pt x="677" y="637"/>
                  </a:lnTo>
                  <a:lnTo>
                    <a:pt x="688" y="139"/>
                  </a:lnTo>
                  <a:lnTo>
                    <a:pt x="699" y="637"/>
                  </a:lnTo>
                  <a:lnTo>
                    <a:pt x="711" y="1073"/>
                  </a:lnTo>
                  <a:lnTo>
                    <a:pt x="722" y="1133"/>
                  </a:lnTo>
                  <a:lnTo>
                    <a:pt x="734" y="1135"/>
                  </a:lnTo>
                  <a:lnTo>
                    <a:pt x="745" y="1135"/>
                  </a:lnTo>
                  <a:lnTo>
                    <a:pt x="757" y="1135"/>
                  </a:lnTo>
                  <a:lnTo>
                    <a:pt x="768" y="1133"/>
                  </a:lnTo>
                  <a:lnTo>
                    <a:pt x="780" y="1087"/>
                  </a:lnTo>
                  <a:lnTo>
                    <a:pt x="791" y="752"/>
                  </a:lnTo>
                  <a:lnTo>
                    <a:pt x="803" y="369"/>
                  </a:lnTo>
                  <a:lnTo>
                    <a:pt x="814" y="752"/>
                  </a:lnTo>
                  <a:lnTo>
                    <a:pt x="825" y="1087"/>
                  </a:lnTo>
                  <a:lnTo>
                    <a:pt x="837" y="1133"/>
                  </a:lnTo>
                  <a:lnTo>
                    <a:pt x="849" y="1135"/>
                  </a:lnTo>
                  <a:lnTo>
                    <a:pt x="860" y="1135"/>
                  </a:lnTo>
                  <a:lnTo>
                    <a:pt x="871" y="1135"/>
                  </a:lnTo>
                  <a:lnTo>
                    <a:pt x="883" y="1134"/>
                  </a:lnTo>
                  <a:lnTo>
                    <a:pt x="894" y="1101"/>
                  </a:lnTo>
                  <a:lnTo>
                    <a:pt x="906" y="869"/>
                  </a:lnTo>
                  <a:lnTo>
                    <a:pt x="917" y="603"/>
                  </a:lnTo>
                  <a:lnTo>
                    <a:pt x="929" y="869"/>
                  </a:lnTo>
                  <a:lnTo>
                    <a:pt x="940" y="1101"/>
                  </a:lnTo>
                  <a:lnTo>
                    <a:pt x="952" y="1134"/>
                  </a:lnTo>
                  <a:lnTo>
                    <a:pt x="963" y="1135"/>
                  </a:lnTo>
                  <a:lnTo>
                    <a:pt x="975" y="1135"/>
                  </a:lnTo>
                  <a:lnTo>
                    <a:pt x="986" y="1135"/>
                  </a:lnTo>
                  <a:lnTo>
                    <a:pt x="998" y="1134"/>
                  </a:lnTo>
                  <a:lnTo>
                    <a:pt x="1009" y="1112"/>
                  </a:lnTo>
                  <a:lnTo>
                    <a:pt x="1021" y="951"/>
                  </a:lnTo>
                  <a:lnTo>
                    <a:pt x="1032" y="766"/>
                  </a:lnTo>
                  <a:lnTo>
                    <a:pt x="1043" y="951"/>
                  </a:lnTo>
                  <a:lnTo>
                    <a:pt x="1055" y="1112"/>
                  </a:lnTo>
                  <a:lnTo>
                    <a:pt x="1066" y="1134"/>
                  </a:lnTo>
                  <a:lnTo>
                    <a:pt x="1078" y="1135"/>
                  </a:lnTo>
                  <a:lnTo>
                    <a:pt x="1089" y="1135"/>
                  </a:lnTo>
                  <a:lnTo>
                    <a:pt x="1101" y="1135"/>
                  </a:lnTo>
                  <a:lnTo>
                    <a:pt x="1112" y="1134"/>
                  </a:lnTo>
                  <a:lnTo>
                    <a:pt x="1124" y="1114"/>
                  </a:lnTo>
                  <a:lnTo>
                    <a:pt x="1135" y="974"/>
                  </a:lnTo>
                  <a:lnTo>
                    <a:pt x="1146" y="812"/>
                  </a:lnTo>
                  <a:lnTo>
                    <a:pt x="1158" y="974"/>
                  </a:lnTo>
                  <a:lnTo>
                    <a:pt x="1170" y="1114"/>
                  </a:lnTo>
                  <a:lnTo>
                    <a:pt x="1181" y="1134"/>
                  </a:lnTo>
                  <a:lnTo>
                    <a:pt x="1192" y="1135"/>
                  </a:lnTo>
                  <a:lnTo>
                    <a:pt x="1204" y="1135"/>
                  </a:lnTo>
                  <a:lnTo>
                    <a:pt x="1216" y="1135"/>
                  </a:lnTo>
                  <a:lnTo>
                    <a:pt x="1227" y="1134"/>
                  </a:lnTo>
                  <a:lnTo>
                    <a:pt x="1238" y="1110"/>
                  </a:lnTo>
                  <a:lnTo>
                    <a:pt x="1250" y="936"/>
                  </a:lnTo>
                  <a:lnTo>
                    <a:pt x="1261" y="737"/>
                  </a:lnTo>
                  <a:lnTo>
                    <a:pt x="1273" y="936"/>
                  </a:lnTo>
                  <a:lnTo>
                    <a:pt x="1284" y="1110"/>
                  </a:lnTo>
                  <a:lnTo>
                    <a:pt x="1296" y="1134"/>
                  </a:lnTo>
                  <a:lnTo>
                    <a:pt x="1307" y="1135"/>
                  </a:lnTo>
                  <a:lnTo>
                    <a:pt x="1319" y="1135"/>
                  </a:lnTo>
                  <a:lnTo>
                    <a:pt x="1330" y="1135"/>
                  </a:lnTo>
                  <a:lnTo>
                    <a:pt x="1342" y="1134"/>
                  </a:lnTo>
                  <a:lnTo>
                    <a:pt x="1353" y="1100"/>
                  </a:lnTo>
                  <a:lnTo>
                    <a:pt x="1364" y="856"/>
                  </a:lnTo>
                  <a:lnTo>
                    <a:pt x="1376" y="578"/>
                  </a:lnTo>
                  <a:lnTo>
                    <a:pt x="1388" y="856"/>
                  </a:lnTo>
                  <a:lnTo>
                    <a:pt x="1399" y="1100"/>
                  </a:lnTo>
                  <a:lnTo>
                    <a:pt x="1410" y="1134"/>
                  </a:lnTo>
                  <a:lnTo>
                    <a:pt x="1422" y="1135"/>
                  </a:lnTo>
                  <a:lnTo>
                    <a:pt x="1433" y="1135"/>
                  </a:lnTo>
                  <a:lnTo>
                    <a:pt x="1445" y="1135"/>
                  </a:lnTo>
                  <a:lnTo>
                    <a:pt x="1456" y="1133"/>
                  </a:lnTo>
                  <a:lnTo>
                    <a:pt x="1468" y="1088"/>
                  </a:lnTo>
                  <a:lnTo>
                    <a:pt x="1479" y="764"/>
                  </a:lnTo>
                  <a:lnTo>
                    <a:pt x="1491" y="393"/>
                  </a:lnTo>
                  <a:lnTo>
                    <a:pt x="1502" y="764"/>
                  </a:lnTo>
                  <a:lnTo>
                    <a:pt x="1514" y="1088"/>
                  </a:lnTo>
                  <a:lnTo>
                    <a:pt x="1525" y="1133"/>
                  </a:lnTo>
                  <a:lnTo>
                    <a:pt x="1537" y="1135"/>
                  </a:lnTo>
                  <a:lnTo>
                    <a:pt x="1548" y="1135"/>
                  </a:lnTo>
                  <a:lnTo>
                    <a:pt x="1559" y="1135"/>
                  </a:lnTo>
                  <a:lnTo>
                    <a:pt x="1571" y="1133"/>
                  </a:lnTo>
                  <a:lnTo>
                    <a:pt x="1582" y="1079"/>
                  </a:lnTo>
                  <a:lnTo>
                    <a:pt x="1594" y="691"/>
                  </a:lnTo>
                  <a:lnTo>
                    <a:pt x="1605" y="247"/>
                  </a:lnTo>
                  <a:lnTo>
                    <a:pt x="1617" y="691"/>
                  </a:lnTo>
                  <a:lnTo>
                    <a:pt x="1628" y="1079"/>
                  </a:lnTo>
                  <a:lnTo>
                    <a:pt x="1640" y="1133"/>
                  </a:lnTo>
                  <a:lnTo>
                    <a:pt x="1651" y="1135"/>
                  </a:lnTo>
                  <a:lnTo>
                    <a:pt x="1663" y="1135"/>
                  </a:lnTo>
                  <a:lnTo>
                    <a:pt x="1674" y="1135"/>
                  </a:lnTo>
                  <a:lnTo>
                    <a:pt x="1685" y="1133"/>
                  </a:lnTo>
                  <a:lnTo>
                    <a:pt x="1697" y="1075"/>
                  </a:lnTo>
                  <a:lnTo>
                    <a:pt x="1709" y="660"/>
                  </a:lnTo>
                  <a:lnTo>
                    <a:pt x="1720" y="185"/>
                  </a:lnTo>
                  <a:lnTo>
                    <a:pt x="1731" y="660"/>
                  </a:lnTo>
                  <a:lnTo>
                    <a:pt x="1743" y="1075"/>
                  </a:lnTo>
                  <a:lnTo>
                    <a:pt x="1755" y="1133"/>
                  </a:lnTo>
                  <a:lnTo>
                    <a:pt x="1766" y="1135"/>
                  </a:lnTo>
                  <a:lnTo>
                    <a:pt x="1777" y="1135"/>
                  </a:lnTo>
                  <a:lnTo>
                    <a:pt x="1789" y="1135"/>
                  </a:lnTo>
                  <a:lnTo>
                    <a:pt x="1800" y="1133"/>
                  </a:lnTo>
                  <a:lnTo>
                    <a:pt x="1812" y="1077"/>
                  </a:lnTo>
                  <a:lnTo>
                    <a:pt x="1823" y="678"/>
                  </a:lnTo>
                  <a:lnTo>
                    <a:pt x="1835" y="221"/>
                  </a:lnTo>
                  <a:lnTo>
                    <a:pt x="1846" y="678"/>
                  </a:lnTo>
                  <a:lnTo>
                    <a:pt x="1858" y="1077"/>
                  </a:lnTo>
                  <a:lnTo>
                    <a:pt x="1869" y="1133"/>
                  </a:lnTo>
                  <a:lnTo>
                    <a:pt x="1881" y="1135"/>
                  </a:lnTo>
                  <a:lnTo>
                    <a:pt x="1892" y="1135"/>
                  </a:lnTo>
                  <a:lnTo>
                    <a:pt x="1903" y="1135"/>
                  </a:lnTo>
                  <a:lnTo>
                    <a:pt x="1915" y="1133"/>
                  </a:lnTo>
                  <a:lnTo>
                    <a:pt x="1926" y="1085"/>
                  </a:lnTo>
                  <a:lnTo>
                    <a:pt x="1938" y="735"/>
                  </a:lnTo>
                  <a:lnTo>
                    <a:pt x="1949" y="335"/>
                  </a:lnTo>
                  <a:lnTo>
                    <a:pt x="1961" y="735"/>
                  </a:lnTo>
                  <a:lnTo>
                    <a:pt x="1972" y="1085"/>
                  </a:lnTo>
                  <a:lnTo>
                    <a:pt x="1984" y="1133"/>
                  </a:lnTo>
                  <a:lnTo>
                    <a:pt x="1995" y="1135"/>
                  </a:lnTo>
                  <a:lnTo>
                    <a:pt x="2007" y="1135"/>
                  </a:lnTo>
                  <a:lnTo>
                    <a:pt x="2018" y="1135"/>
                  </a:lnTo>
                  <a:lnTo>
                    <a:pt x="2030" y="1133"/>
                  </a:lnTo>
                  <a:lnTo>
                    <a:pt x="2041" y="1094"/>
                  </a:lnTo>
                  <a:lnTo>
                    <a:pt x="2052" y="809"/>
                  </a:lnTo>
                  <a:lnTo>
                    <a:pt x="2064" y="484"/>
                  </a:lnTo>
                  <a:lnTo>
                    <a:pt x="2076" y="809"/>
                  </a:lnTo>
                  <a:lnTo>
                    <a:pt x="2087" y="1094"/>
                  </a:lnTo>
                  <a:lnTo>
                    <a:pt x="2098" y="1133"/>
                  </a:lnTo>
                  <a:lnTo>
                    <a:pt x="2110" y="1135"/>
                  </a:lnTo>
                  <a:lnTo>
                    <a:pt x="2121" y="1135"/>
                  </a:lnTo>
                  <a:lnTo>
                    <a:pt x="2133" y="1135"/>
                  </a:lnTo>
                  <a:lnTo>
                    <a:pt x="2144" y="1134"/>
                  </a:lnTo>
                  <a:lnTo>
                    <a:pt x="2156" y="1102"/>
                  </a:lnTo>
                  <a:lnTo>
                    <a:pt x="2167" y="875"/>
                  </a:lnTo>
                  <a:lnTo>
                    <a:pt x="2179" y="616"/>
                  </a:lnTo>
                  <a:lnTo>
                    <a:pt x="2190" y="875"/>
                  </a:lnTo>
                  <a:lnTo>
                    <a:pt x="2202" y="1102"/>
                  </a:lnTo>
                  <a:lnTo>
                    <a:pt x="2213" y="1134"/>
                  </a:lnTo>
                  <a:lnTo>
                    <a:pt x="2225" y="1135"/>
                  </a:lnTo>
                  <a:lnTo>
                    <a:pt x="2236" y="1135"/>
                  </a:lnTo>
                  <a:lnTo>
                    <a:pt x="2248" y="1135"/>
                  </a:lnTo>
                  <a:lnTo>
                    <a:pt x="2259" y="1134"/>
                  </a:lnTo>
                  <a:lnTo>
                    <a:pt x="2270" y="1107"/>
                  </a:lnTo>
                  <a:lnTo>
                    <a:pt x="2282" y="911"/>
                  </a:lnTo>
                  <a:lnTo>
                    <a:pt x="2293" y="686"/>
                  </a:lnTo>
                </a:path>
              </a:pathLst>
            </a:custGeom>
            <a:noFill/>
            <a:ln w="63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8">
              <a:extLst>
                <a:ext uri="{FF2B5EF4-FFF2-40B4-BE49-F238E27FC236}">
                  <a16:creationId xmlns:a16="http://schemas.microsoft.com/office/drawing/2014/main" id="{D668A422-9B0B-403B-A134-BB4D7EEF5D43}"/>
                </a:ext>
              </a:extLst>
            </p:cNvPr>
            <p:cNvSpPr>
              <a:spLocks/>
            </p:cNvSpPr>
            <p:nvPr/>
          </p:nvSpPr>
          <p:spPr bwMode="auto">
            <a:xfrm>
              <a:off x="1794" y="1966"/>
              <a:ext cx="2293" cy="1150"/>
            </a:xfrm>
            <a:custGeom>
              <a:avLst/>
              <a:gdLst>
                <a:gd name="T0" fmla="*/ 34 w 2293"/>
                <a:gd name="T1" fmla="*/ 1086 h 1150"/>
                <a:gd name="T2" fmla="*/ 80 w 2293"/>
                <a:gd name="T3" fmla="*/ 976 h 1150"/>
                <a:gd name="T4" fmla="*/ 126 w 2293"/>
                <a:gd name="T5" fmla="*/ 848 h 1150"/>
                <a:gd name="T6" fmla="*/ 172 w 2293"/>
                <a:gd name="T7" fmla="*/ 707 h 1150"/>
                <a:gd name="T8" fmla="*/ 218 w 2293"/>
                <a:gd name="T9" fmla="*/ 564 h 1150"/>
                <a:gd name="T10" fmla="*/ 264 w 2293"/>
                <a:gd name="T11" fmla="*/ 425 h 1150"/>
                <a:gd name="T12" fmla="*/ 310 w 2293"/>
                <a:gd name="T13" fmla="*/ 298 h 1150"/>
                <a:gd name="T14" fmla="*/ 355 w 2293"/>
                <a:gd name="T15" fmla="*/ 188 h 1150"/>
                <a:gd name="T16" fmla="*/ 401 w 2293"/>
                <a:gd name="T17" fmla="*/ 101 h 1150"/>
                <a:gd name="T18" fmla="*/ 447 w 2293"/>
                <a:gd name="T19" fmla="*/ 40 h 1150"/>
                <a:gd name="T20" fmla="*/ 493 w 2293"/>
                <a:gd name="T21" fmla="*/ 7 h 1150"/>
                <a:gd name="T22" fmla="*/ 539 w 2293"/>
                <a:gd name="T23" fmla="*/ 1 h 1150"/>
                <a:gd name="T24" fmla="*/ 585 w 2293"/>
                <a:gd name="T25" fmla="*/ 23 h 1150"/>
                <a:gd name="T26" fmla="*/ 631 w 2293"/>
                <a:gd name="T27" fmla="*/ 69 h 1150"/>
                <a:gd name="T28" fmla="*/ 677 w 2293"/>
                <a:gd name="T29" fmla="*/ 135 h 1150"/>
                <a:gd name="T30" fmla="*/ 722 w 2293"/>
                <a:gd name="T31" fmla="*/ 218 h 1150"/>
                <a:gd name="T32" fmla="*/ 768 w 2293"/>
                <a:gd name="T33" fmla="*/ 310 h 1150"/>
                <a:gd name="T34" fmla="*/ 814 w 2293"/>
                <a:gd name="T35" fmla="*/ 408 h 1150"/>
                <a:gd name="T36" fmla="*/ 860 w 2293"/>
                <a:gd name="T37" fmla="*/ 506 h 1150"/>
                <a:gd name="T38" fmla="*/ 906 w 2293"/>
                <a:gd name="T39" fmla="*/ 597 h 1150"/>
                <a:gd name="T40" fmla="*/ 952 w 2293"/>
                <a:gd name="T41" fmla="*/ 678 h 1150"/>
                <a:gd name="T42" fmla="*/ 998 w 2293"/>
                <a:gd name="T43" fmla="*/ 743 h 1150"/>
                <a:gd name="T44" fmla="*/ 1043 w 2293"/>
                <a:gd name="T45" fmla="*/ 792 h 1150"/>
                <a:gd name="T46" fmla="*/ 1089 w 2293"/>
                <a:gd name="T47" fmla="*/ 820 h 1150"/>
                <a:gd name="T48" fmla="*/ 1135 w 2293"/>
                <a:gd name="T49" fmla="*/ 828 h 1150"/>
                <a:gd name="T50" fmla="*/ 1181 w 2293"/>
                <a:gd name="T51" fmla="*/ 817 h 1150"/>
                <a:gd name="T52" fmla="*/ 1227 w 2293"/>
                <a:gd name="T53" fmla="*/ 786 h 1150"/>
                <a:gd name="T54" fmla="*/ 1273 w 2293"/>
                <a:gd name="T55" fmla="*/ 739 h 1150"/>
                <a:gd name="T56" fmla="*/ 1319 w 2293"/>
                <a:gd name="T57" fmla="*/ 680 h 1150"/>
                <a:gd name="T58" fmla="*/ 1364 w 2293"/>
                <a:gd name="T59" fmla="*/ 611 h 1150"/>
                <a:gd name="T60" fmla="*/ 1410 w 2293"/>
                <a:gd name="T61" fmla="*/ 537 h 1150"/>
                <a:gd name="T62" fmla="*/ 1456 w 2293"/>
                <a:gd name="T63" fmla="*/ 462 h 1150"/>
                <a:gd name="T64" fmla="*/ 1502 w 2293"/>
                <a:gd name="T65" fmla="*/ 391 h 1150"/>
                <a:gd name="T66" fmla="*/ 1548 w 2293"/>
                <a:gd name="T67" fmla="*/ 327 h 1150"/>
                <a:gd name="T68" fmla="*/ 1594 w 2293"/>
                <a:gd name="T69" fmla="*/ 273 h 1150"/>
                <a:gd name="T70" fmla="*/ 1640 w 2293"/>
                <a:gd name="T71" fmla="*/ 233 h 1150"/>
                <a:gd name="T72" fmla="*/ 1685 w 2293"/>
                <a:gd name="T73" fmla="*/ 208 h 1150"/>
                <a:gd name="T74" fmla="*/ 1731 w 2293"/>
                <a:gd name="T75" fmla="*/ 199 h 1150"/>
                <a:gd name="T76" fmla="*/ 1777 w 2293"/>
                <a:gd name="T77" fmla="*/ 206 h 1150"/>
                <a:gd name="T78" fmla="*/ 1823 w 2293"/>
                <a:gd name="T79" fmla="*/ 228 h 1150"/>
                <a:gd name="T80" fmla="*/ 1869 w 2293"/>
                <a:gd name="T81" fmla="*/ 263 h 1150"/>
                <a:gd name="T82" fmla="*/ 1915 w 2293"/>
                <a:gd name="T83" fmla="*/ 310 h 1150"/>
                <a:gd name="T84" fmla="*/ 1961 w 2293"/>
                <a:gd name="T85" fmla="*/ 364 h 1150"/>
                <a:gd name="T86" fmla="*/ 2007 w 2293"/>
                <a:gd name="T87" fmla="*/ 423 h 1150"/>
                <a:gd name="T88" fmla="*/ 2052 w 2293"/>
                <a:gd name="T89" fmla="*/ 484 h 1150"/>
                <a:gd name="T90" fmla="*/ 2098 w 2293"/>
                <a:gd name="T91" fmla="*/ 543 h 1150"/>
                <a:gd name="T92" fmla="*/ 2144 w 2293"/>
                <a:gd name="T93" fmla="*/ 596 h 1150"/>
                <a:gd name="T94" fmla="*/ 2190 w 2293"/>
                <a:gd name="T95" fmla="*/ 641 h 1150"/>
                <a:gd name="T96" fmla="*/ 2236 w 2293"/>
                <a:gd name="T97" fmla="*/ 676 h 1150"/>
                <a:gd name="T98" fmla="*/ 2282 w 2293"/>
                <a:gd name="T99" fmla="*/ 69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50">
                  <a:moveTo>
                    <a:pt x="0" y="1150"/>
                  </a:moveTo>
                  <a:lnTo>
                    <a:pt x="11" y="1130"/>
                  </a:lnTo>
                  <a:lnTo>
                    <a:pt x="23" y="1109"/>
                  </a:lnTo>
                  <a:lnTo>
                    <a:pt x="34" y="1086"/>
                  </a:lnTo>
                  <a:lnTo>
                    <a:pt x="46" y="1060"/>
                  </a:lnTo>
                  <a:lnTo>
                    <a:pt x="57" y="1034"/>
                  </a:lnTo>
                  <a:lnTo>
                    <a:pt x="69" y="1006"/>
                  </a:lnTo>
                  <a:lnTo>
                    <a:pt x="80" y="976"/>
                  </a:lnTo>
                  <a:lnTo>
                    <a:pt x="92" y="946"/>
                  </a:lnTo>
                  <a:lnTo>
                    <a:pt x="103" y="914"/>
                  </a:lnTo>
                  <a:lnTo>
                    <a:pt x="115" y="881"/>
                  </a:lnTo>
                  <a:lnTo>
                    <a:pt x="126" y="848"/>
                  </a:lnTo>
                  <a:lnTo>
                    <a:pt x="137" y="814"/>
                  </a:lnTo>
                  <a:lnTo>
                    <a:pt x="149" y="778"/>
                  </a:lnTo>
                  <a:lnTo>
                    <a:pt x="161" y="743"/>
                  </a:lnTo>
                  <a:lnTo>
                    <a:pt x="172" y="707"/>
                  </a:lnTo>
                  <a:lnTo>
                    <a:pt x="183" y="671"/>
                  </a:lnTo>
                  <a:lnTo>
                    <a:pt x="195" y="636"/>
                  </a:lnTo>
                  <a:lnTo>
                    <a:pt x="206" y="600"/>
                  </a:lnTo>
                  <a:lnTo>
                    <a:pt x="218" y="564"/>
                  </a:lnTo>
                  <a:lnTo>
                    <a:pt x="229" y="528"/>
                  </a:lnTo>
                  <a:lnTo>
                    <a:pt x="241" y="493"/>
                  </a:lnTo>
                  <a:lnTo>
                    <a:pt x="252" y="459"/>
                  </a:lnTo>
                  <a:lnTo>
                    <a:pt x="264" y="425"/>
                  </a:lnTo>
                  <a:lnTo>
                    <a:pt x="275" y="392"/>
                  </a:lnTo>
                  <a:lnTo>
                    <a:pt x="286" y="359"/>
                  </a:lnTo>
                  <a:lnTo>
                    <a:pt x="298" y="328"/>
                  </a:lnTo>
                  <a:lnTo>
                    <a:pt x="310" y="298"/>
                  </a:lnTo>
                  <a:lnTo>
                    <a:pt x="321" y="268"/>
                  </a:lnTo>
                  <a:lnTo>
                    <a:pt x="332" y="240"/>
                  </a:lnTo>
                  <a:lnTo>
                    <a:pt x="344" y="213"/>
                  </a:lnTo>
                  <a:lnTo>
                    <a:pt x="355" y="188"/>
                  </a:lnTo>
                  <a:lnTo>
                    <a:pt x="367" y="164"/>
                  </a:lnTo>
                  <a:lnTo>
                    <a:pt x="378" y="141"/>
                  </a:lnTo>
                  <a:lnTo>
                    <a:pt x="390" y="120"/>
                  </a:lnTo>
                  <a:lnTo>
                    <a:pt x="401" y="101"/>
                  </a:lnTo>
                  <a:lnTo>
                    <a:pt x="413" y="83"/>
                  </a:lnTo>
                  <a:lnTo>
                    <a:pt x="424" y="67"/>
                  </a:lnTo>
                  <a:lnTo>
                    <a:pt x="436" y="53"/>
                  </a:lnTo>
                  <a:lnTo>
                    <a:pt x="447" y="40"/>
                  </a:lnTo>
                  <a:lnTo>
                    <a:pt x="459" y="29"/>
                  </a:lnTo>
                  <a:lnTo>
                    <a:pt x="470" y="20"/>
                  </a:lnTo>
                  <a:lnTo>
                    <a:pt x="482" y="12"/>
                  </a:lnTo>
                  <a:lnTo>
                    <a:pt x="493" y="7"/>
                  </a:lnTo>
                  <a:lnTo>
                    <a:pt x="504" y="3"/>
                  </a:lnTo>
                  <a:lnTo>
                    <a:pt x="516" y="0"/>
                  </a:lnTo>
                  <a:lnTo>
                    <a:pt x="528" y="0"/>
                  </a:lnTo>
                  <a:lnTo>
                    <a:pt x="539" y="1"/>
                  </a:lnTo>
                  <a:lnTo>
                    <a:pt x="550" y="4"/>
                  </a:lnTo>
                  <a:lnTo>
                    <a:pt x="562" y="9"/>
                  </a:lnTo>
                  <a:lnTo>
                    <a:pt x="573" y="15"/>
                  </a:lnTo>
                  <a:lnTo>
                    <a:pt x="585" y="23"/>
                  </a:lnTo>
                  <a:lnTo>
                    <a:pt x="596" y="32"/>
                  </a:lnTo>
                  <a:lnTo>
                    <a:pt x="608" y="43"/>
                  </a:lnTo>
                  <a:lnTo>
                    <a:pt x="619" y="55"/>
                  </a:lnTo>
                  <a:lnTo>
                    <a:pt x="631" y="69"/>
                  </a:lnTo>
                  <a:lnTo>
                    <a:pt x="642" y="84"/>
                  </a:lnTo>
                  <a:lnTo>
                    <a:pt x="654" y="100"/>
                  </a:lnTo>
                  <a:lnTo>
                    <a:pt x="665" y="117"/>
                  </a:lnTo>
                  <a:lnTo>
                    <a:pt x="677" y="135"/>
                  </a:lnTo>
                  <a:lnTo>
                    <a:pt x="688" y="155"/>
                  </a:lnTo>
                  <a:lnTo>
                    <a:pt x="699" y="175"/>
                  </a:lnTo>
                  <a:lnTo>
                    <a:pt x="711" y="196"/>
                  </a:lnTo>
                  <a:lnTo>
                    <a:pt x="722" y="218"/>
                  </a:lnTo>
                  <a:lnTo>
                    <a:pt x="734" y="240"/>
                  </a:lnTo>
                  <a:lnTo>
                    <a:pt x="745" y="263"/>
                  </a:lnTo>
                  <a:lnTo>
                    <a:pt x="757" y="287"/>
                  </a:lnTo>
                  <a:lnTo>
                    <a:pt x="768" y="310"/>
                  </a:lnTo>
                  <a:lnTo>
                    <a:pt x="780" y="335"/>
                  </a:lnTo>
                  <a:lnTo>
                    <a:pt x="791" y="359"/>
                  </a:lnTo>
                  <a:lnTo>
                    <a:pt x="803" y="384"/>
                  </a:lnTo>
                  <a:lnTo>
                    <a:pt x="814" y="408"/>
                  </a:lnTo>
                  <a:lnTo>
                    <a:pt x="825" y="433"/>
                  </a:lnTo>
                  <a:lnTo>
                    <a:pt x="837" y="458"/>
                  </a:lnTo>
                  <a:lnTo>
                    <a:pt x="849" y="482"/>
                  </a:lnTo>
                  <a:lnTo>
                    <a:pt x="860" y="506"/>
                  </a:lnTo>
                  <a:lnTo>
                    <a:pt x="871" y="529"/>
                  </a:lnTo>
                  <a:lnTo>
                    <a:pt x="883" y="552"/>
                  </a:lnTo>
                  <a:lnTo>
                    <a:pt x="894" y="575"/>
                  </a:lnTo>
                  <a:lnTo>
                    <a:pt x="906" y="597"/>
                  </a:lnTo>
                  <a:lnTo>
                    <a:pt x="917" y="618"/>
                  </a:lnTo>
                  <a:lnTo>
                    <a:pt x="929" y="639"/>
                  </a:lnTo>
                  <a:lnTo>
                    <a:pt x="940" y="659"/>
                  </a:lnTo>
                  <a:lnTo>
                    <a:pt x="952" y="678"/>
                  </a:lnTo>
                  <a:lnTo>
                    <a:pt x="963" y="696"/>
                  </a:lnTo>
                  <a:lnTo>
                    <a:pt x="975" y="713"/>
                  </a:lnTo>
                  <a:lnTo>
                    <a:pt x="986" y="729"/>
                  </a:lnTo>
                  <a:lnTo>
                    <a:pt x="998" y="743"/>
                  </a:lnTo>
                  <a:lnTo>
                    <a:pt x="1009" y="757"/>
                  </a:lnTo>
                  <a:lnTo>
                    <a:pt x="1021" y="770"/>
                  </a:lnTo>
                  <a:lnTo>
                    <a:pt x="1032" y="781"/>
                  </a:lnTo>
                  <a:lnTo>
                    <a:pt x="1043" y="792"/>
                  </a:lnTo>
                  <a:lnTo>
                    <a:pt x="1055" y="801"/>
                  </a:lnTo>
                  <a:lnTo>
                    <a:pt x="1066" y="809"/>
                  </a:lnTo>
                  <a:lnTo>
                    <a:pt x="1078" y="815"/>
                  </a:lnTo>
                  <a:lnTo>
                    <a:pt x="1089" y="820"/>
                  </a:lnTo>
                  <a:lnTo>
                    <a:pt x="1101" y="824"/>
                  </a:lnTo>
                  <a:lnTo>
                    <a:pt x="1112" y="827"/>
                  </a:lnTo>
                  <a:lnTo>
                    <a:pt x="1124" y="828"/>
                  </a:lnTo>
                  <a:lnTo>
                    <a:pt x="1135" y="828"/>
                  </a:lnTo>
                  <a:lnTo>
                    <a:pt x="1146" y="827"/>
                  </a:lnTo>
                  <a:lnTo>
                    <a:pt x="1158" y="825"/>
                  </a:lnTo>
                  <a:lnTo>
                    <a:pt x="1170" y="821"/>
                  </a:lnTo>
                  <a:lnTo>
                    <a:pt x="1181" y="817"/>
                  </a:lnTo>
                  <a:lnTo>
                    <a:pt x="1192" y="811"/>
                  </a:lnTo>
                  <a:lnTo>
                    <a:pt x="1204" y="804"/>
                  </a:lnTo>
                  <a:lnTo>
                    <a:pt x="1216" y="795"/>
                  </a:lnTo>
                  <a:lnTo>
                    <a:pt x="1227" y="786"/>
                  </a:lnTo>
                  <a:lnTo>
                    <a:pt x="1238" y="776"/>
                  </a:lnTo>
                  <a:lnTo>
                    <a:pt x="1250" y="765"/>
                  </a:lnTo>
                  <a:lnTo>
                    <a:pt x="1261" y="752"/>
                  </a:lnTo>
                  <a:lnTo>
                    <a:pt x="1273" y="739"/>
                  </a:lnTo>
                  <a:lnTo>
                    <a:pt x="1284" y="726"/>
                  </a:lnTo>
                  <a:lnTo>
                    <a:pt x="1296" y="711"/>
                  </a:lnTo>
                  <a:lnTo>
                    <a:pt x="1307" y="696"/>
                  </a:lnTo>
                  <a:lnTo>
                    <a:pt x="1319" y="680"/>
                  </a:lnTo>
                  <a:lnTo>
                    <a:pt x="1330" y="663"/>
                  </a:lnTo>
                  <a:lnTo>
                    <a:pt x="1342" y="646"/>
                  </a:lnTo>
                  <a:lnTo>
                    <a:pt x="1353" y="629"/>
                  </a:lnTo>
                  <a:lnTo>
                    <a:pt x="1364" y="611"/>
                  </a:lnTo>
                  <a:lnTo>
                    <a:pt x="1376" y="593"/>
                  </a:lnTo>
                  <a:lnTo>
                    <a:pt x="1388" y="574"/>
                  </a:lnTo>
                  <a:lnTo>
                    <a:pt x="1399" y="556"/>
                  </a:lnTo>
                  <a:lnTo>
                    <a:pt x="1410" y="537"/>
                  </a:lnTo>
                  <a:lnTo>
                    <a:pt x="1422" y="518"/>
                  </a:lnTo>
                  <a:lnTo>
                    <a:pt x="1433" y="499"/>
                  </a:lnTo>
                  <a:lnTo>
                    <a:pt x="1445" y="481"/>
                  </a:lnTo>
                  <a:lnTo>
                    <a:pt x="1456" y="462"/>
                  </a:lnTo>
                  <a:lnTo>
                    <a:pt x="1468" y="444"/>
                  </a:lnTo>
                  <a:lnTo>
                    <a:pt x="1479" y="426"/>
                  </a:lnTo>
                  <a:lnTo>
                    <a:pt x="1491" y="408"/>
                  </a:lnTo>
                  <a:lnTo>
                    <a:pt x="1502" y="391"/>
                  </a:lnTo>
                  <a:lnTo>
                    <a:pt x="1514" y="374"/>
                  </a:lnTo>
                  <a:lnTo>
                    <a:pt x="1525" y="358"/>
                  </a:lnTo>
                  <a:lnTo>
                    <a:pt x="1537" y="342"/>
                  </a:lnTo>
                  <a:lnTo>
                    <a:pt x="1548" y="327"/>
                  </a:lnTo>
                  <a:lnTo>
                    <a:pt x="1559" y="312"/>
                  </a:lnTo>
                  <a:lnTo>
                    <a:pt x="1571" y="299"/>
                  </a:lnTo>
                  <a:lnTo>
                    <a:pt x="1582" y="286"/>
                  </a:lnTo>
                  <a:lnTo>
                    <a:pt x="1594" y="273"/>
                  </a:lnTo>
                  <a:lnTo>
                    <a:pt x="1605" y="262"/>
                  </a:lnTo>
                  <a:lnTo>
                    <a:pt x="1617" y="252"/>
                  </a:lnTo>
                  <a:lnTo>
                    <a:pt x="1628" y="242"/>
                  </a:lnTo>
                  <a:lnTo>
                    <a:pt x="1640" y="233"/>
                  </a:lnTo>
                  <a:lnTo>
                    <a:pt x="1651" y="226"/>
                  </a:lnTo>
                  <a:lnTo>
                    <a:pt x="1663" y="219"/>
                  </a:lnTo>
                  <a:lnTo>
                    <a:pt x="1674" y="213"/>
                  </a:lnTo>
                  <a:lnTo>
                    <a:pt x="1685" y="208"/>
                  </a:lnTo>
                  <a:lnTo>
                    <a:pt x="1697" y="205"/>
                  </a:lnTo>
                  <a:lnTo>
                    <a:pt x="1709" y="202"/>
                  </a:lnTo>
                  <a:lnTo>
                    <a:pt x="1720" y="200"/>
                  </a:lnTo>
                  <a:lnTo>
                    <a:pt x="1731" y="199"/>
                  </a:lnTo>
                  <a:lnTo>
                    <a:pt x="1743" y="199"/>
                  </a:lnTo>
                  <a:lnTo>
                    <a:pt x="1755" y="201"/>
                  </a:lnTo>
                  <a:lnTo>
                    <a:pt x="1766" y="203"/>
                  </a:lnTo>
                  <a:lnTo>
                    <a:pt x="1777" y="206"/>
                  </a:lnTo>
                  <a:lnTo>
                    <a:pt x="1789" y="210"/>
                  </a:lnTo>
                  <a:lnTo>
                    <a:pt x="1800" y="215"/>
                  </a:lnTo>
                  <a:lnTo>
                    <a:pt x="1812" y="221"/>
                  </a:lnTo>
                  <a:lnTo>
                    <a:pt x="1823" y="228"/>
                  </a:lnTo>
                  <a:lnTo>
                    <a:pt x="1835" y="236"/>
                  </a:lnTo>
                  <a:lnTo>
                    <a:pt x="1846" y="244"/>
                  </a:lnTo>
                  <a:lnTo>
                    <a:pt x="1858" y="254"/>
                  </a:lnTo>
                  <a:lnTo>
                    <a:pt x="1869" y="263"/>
                  </a:lnTo>
                  <a:lnTo>
                    <a:pt x="1881" y="274"/>
                  </a:lnTo>
                  <a:lnTo>
                    <a:pt x="1892" y="286"/>
                  </a:lnTo>
                  <a:lnTo>
                    <a:pt x="1903" y="298"/>
                  </a:lnTo>
                  <a:lnTo>
                    <a:pt x="1915" y="310"/>
                  </a:lnTo>
                  <a:lnTo>
                    <a:pt x="1926" y="323"/>
                  </a:lnTo>
                  <a:lnTo>
                    <a:pt x="1938" y="336"/>
                  </a:lnTo>
                  <a:lnTo>
                    <a:pt x="1949" y="350"/>
                  </a:lnTo>
                  <a:lnTo>
                    <a:pt x="1961" y="364"/>
                  </a:lnTo>
                  <a:lnTo>
                    <a:pt x="1972" y="379"/>
                  </a:lnTo>
                  <a:lnTo>
                    <a:pt x="1984" y="394"/>
                  </a:lnTo>
                  <a:lnTo>
                    <a:pt x="1995" y="409"/>
                  </a:lnTo>
                  <a:lnTo>
                    <a:pt x="2007" y="423"/>
                  </a:lnTo>
                  <a:lnTo>
                    <a:pt x="2018" y="439"/>
                  </a:lnTo>
                  <a:lnTo>
                    <a:pt x="2030" y="454"/>
                  </a:lnTo>
                  <a:lnTo>
                    <a:pt x="2041" y="469"/>
                  </a:lnTo>
                  <a:lnTo>
                    <a:pt x="2052" y="484"/>
                  </a:lnTo>
                  <a:lnTo>
                    <a:pt x="2064" y="499"/>
                  </a:lnTo>
                  <a:lnTo>
                    <a:pt x="2076" y="514"/>
                  </a:lnTo>
                  <a:lnTo>
                    <a:pt x="2087" y="529"/>
                  </a:lnTo>
                  <a:lnTo>
                    <a:pt x="2098" y="543"/>
                  </a:lnTo>
                  <a:lnTo>
                    <a:pt x="2110" y="557"/>
                  </a:lnTo>
                  <a:lnTo>
                    <a:pt x="2121" y="570"/>
                  </a:lnTo>
                  <a:lnTo>
                    <a:pt x="2133" y="583"/>
                  </a:lnTo>
                  <a:lnTo>
                    <a:pt x="2144" y="596"/>
                  </a:lnTo>
                  <a:lnTo>
                    <a:pt x="2156" y="608"/>
                  </a:lnTo>
                  <a:lnTo>
                    <a:pt x="2167" y="619"/>
                  </a:lnTo>
                  <a:lnTo>
                    <a:pt x="2179" y="631"/>
                  </a:lnTo>
                  <a:lnTo>
                    <a:pt x="2190" y="641"/>
                  </a:lnTo>
                  <a:lnTo>
                    <a:pt x="2202" y="651"/>
                  </a:lnTo>
                  <a:lnTo>
                    <a:pt x="2213" y="660"/>
                  </a:lnTo>
                  <a:lnTo>
                    <a:pt x="2225" y="668"/>
                  </a:lnTo>
                  <a:lnTo>
                    <a:pt x="2236" y="676"/>
                  </a:lnTo>
                  <a:lnTo>
                    <a:pt x="2248" y="682"/>
                  </a:lnTo>
                  <a:lnTo>
                    <a:pt x="2259" y="688"/>
                  </a:lnTo>
                  <a:lnTo>
                    <a:pt x="2270" y="694"/>
                  </a:lnTo>
                  <a:lnTo>
                    <a:pt x="2282" y="698"/>
                  </a:lnTo>
                  <a:lnTo>
                    <a:pt x="2293" y="701"/>
                  </a:lnTo>
                </a:path>
              </a:pathLst>
            </a:custGeom>
            <a:noFill/>
            <a:ln w="63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9">
              <a:extLst>
                <a:ext uri="{FF2B5EF4-FFF2-40B4-BE49-F238E27FC236}">
                  <a16:creationId xmlns:a16="http://schemas.microsoft.com/office/drawing/2014/main" id="{5BE14C7B-3980-4A5A-982D-453E71BF736C}"/>
                </a:ext>
              </a:extLst>
            </p:cNvPr>
            <p:cNvSpPr>
              <a:spLocks/>
            </p:cNvSpPr>
            <p:nvPr/>
          </p:nvSpPr>
          <p:spPr bwMode="auto">
            <a:xfrm>
              <a:off x="1794" y="2123"/>
              <a:ext cx="2293" cy="1131"/>
            </a:xfrm>
            <a:custGeom>
              <a:avLst/>
              <a:gdLst>
                <a:gd name="T0" fmla="*/ 34 w 2293"/>
                <a:gd name="T1" fmla="*/ 930 h 1131"/>
                <a:gd name="T2" fmla="*/ 80 w 2293"/>
                <a:gd name="T3" fmla="*/ 703 h 1131"/>
                <a:gd name="T4" fmla="*/ 126 w 2293"/>
                <a:gd name="T5" fmla="*/ 513 h 1131"/>
                <a:gd name="T6" fmla="*/ 172 w 2293"/>
                <a:gd name="T7" fmla="*/ 358 h 1131"/>
                <a:gd name="T8" fmla="*/ 218 w 2293"/>
                <a:gd name="T9" fmla="*/ 237 h 1131"/>
                <a:gd name="T10" fmla="*/ 264 w 2293"/>
                <a:gd name="T11" fmla="*/ 145 h 1131"/>
                <a:gd name="T12" fmla="*/ 310 w 2293"/>
                <a:gd name="T13" fmla="*/ 78 h 1131"/>
                <a:gd name="T14" fmla="*/ 355 w 2293"/>
                <a:gd name="T15" fmla="*/ 34 h 1131"/>
                <a:gd name="T16" fmla="*/ 401 w 2293"/>
                <a:gd name="T17" fmla="*/ 8 h 1131"/>
                <a:gd name="T18" fmla="*/ 447 w 2293"/>
                <a:gd name="T19" fmla="*/ 0 h 1131"/>
                <a:gd name="T20" fmla="*/ 493 w 2293"/>
                <a:gd name="T21" fmla="*/ 7 h 1131"/>
                <a:gd name="T22" fmla="*/ 539 w 2293"/>
                <a:gd name="T23" fmla="*/ 25 h 1131"/>
                <a:gd name="T24" fmla="*/ 585 w 2293"/>
                <a:gd name="T25" fmla="*/ 52 h 1131"/>
                <a:gd name="T26" fmla="*/ 631 w 2293"/>
                <a:gd name="T27" fmla="*/ 88 h 1131"/>
                <a:gd name="T28" fmla="*/ 677 w 2293"/>
                <a:gd name="T29" fmla="*/ 127 h 1131"/>
                <a:gd name="T30" fmla="*/ 722 w 2293"/>
                <a:gd name="T31" fmla="*/ 170 h 1131"/>
                <a:gd name="T32" fmla="*/ 768 w 2293"/>
                <a:gd name="T33" fmla="*/ 218 h 1131"/>
                <a:gd name="T34" fmla="*/ 814 w 2293"/>
                <a:gd name="T35" fmla="*/ 261 h 1131"/>
                <a:gd name="T36" fmla="*/ 860 w 2293"/>
                <a:gd name="T37" fmla="*/ 305 h 1131"/>
                <a:gd name="T38" fmla="*/ 906 w 2293"/>
                <a:gd name="T39" fmla="*/ 347 h 1131"/>
                <a:gd name="T40" fmla="*/ 952 w 2293"/>
                <a:gd name="T41" fmla="*/ 384 h 1131"/>
                <a:gd name="T42" fmla="*/ 998 w 2293"/>
                <a:gd name="T43" fmla="*/ 419 h 1131"/>
                <a:gd name="T44" fmla="*/ 1043 w 2293"/>
                <a:gd name="T45" fmla="*/ 446 h 1131"/>
                <a:gd name="T46" fmla="*/ 1089 w 2293"/>
                <a:gd name="T47" fmla="*/ 466 h 1131"/>
                <a:gd name="T48" fmla="*/ 1135 w 2293"/>
                <a:gd name="T49" fmla="*/ 484 h 1131"/>
                <a:gd name="T50" fmla="*/ 1181 w 2293"/>
                <a:gd name="T51" fmla="*/ 492 h 1131"/>
                <a:gd name="T52" fmla="*/ 1227 w 2293"/>
                <a:gd name="T53" fmla="*/ 495 h 1131"/>
                <a:gd name="T54" fmla="*/ 1273 w 2293"/>
                <a:gd name="T55" fmla="*/ 490 h 1131"/>
                <a:gd name="T56" fmla="*/ 1319 w 2293"/>
                <a:gd name="T57" fmla="*/ 480 h 1131"/>
                <a:gd name="T58" fmla="*/ 1364 w 2293"/>
                <a:gd name="T59" fmla="*/ 463 h 1131"/>
                <a:gd name="T60" fmla="*/ 1410 w 2293"/>
                <a:gd name="T61" fmla="*/ 440 h 1131"/>
                <a:gd name="T62" fmla="*/ 1456 w 2293"/>
                <a:gd name="T63" fmla="*/ 412 h 1131"/>
                <a:gd name="T64" fmla="*/ 1502 w 2293"/>
                <a:gd name="T65" fmla="*/ 379 h 1131"/>
                <a:gd name="T66" fmla="*/ 1548 w 2293"/>
                <a:gd name="T67" fmla="*/ 343 h 1131"/>
                <a:gd name="T68" fmla="*/ 1594 w 2293"/>
                <a:gd name="T69" fmla="*/ 302 h 1131"/>
                <a:gd name="T70" fmla="*/ 1640 w 2293"/>
                <a:gd name="T71" fmla="*/ 264 h 1131"/>
                <a:gd name="T72" fmla="*/ 1685 w 2293"/>
                <a:gd name="T73" fmla="*/ 225 h 1131"/>
                <a:gd name="T74" fmla="*/ 1731 w 2293"/>
                <a:gd name="T75" fmla="*/ 187 h 1131"/>
                <a:gd name="T76" fmla="*/ 1777 w 2293"/>
                <a:gd name="T77" fmla="*/ 153 h 1131"/>
                <a:gd name="T78" fmla="*/ 1823 w 2293"/>
                <a:gd name="T79" fmla="*/ 124 h 1131"/>
                <a:gd name="T80" fmla="*/ 1869 w 2293"/>
                <a:gd name="T81" fmla="*/ 105 h 1131"/>
                <a:gd name="T82" fmla="*/ 1915 w 2293"/>
                <a:gd name="T83" fmla="*/ 94 h 1131"/>
                <a:gd name="T84" fmla="*/ 1961 w 2293"/>
                <a:gd name="T85" fmla="*/ 94 h 1131"/>
                <a:gd name="T86" fmla="*/ 2007 w 2293"/>
                <a:gd name="T87" fmla="*/ 109 h 1131"/>
                <a:gd name="T88" fmla="*/ 2052 w 2293"/>
                <a:gd name="T89" fmla="*/ 144 h 1131"/>
                <a:gd name="T90" fmla="*/ 2098 w 2293"/>
                <a:gd name="T91" fmla="*/ 195 h 1131"/>
                <a:gd name="T92" fmla="*/ 2144 w 2293"/>
                <a:gd name="T93" fmla="*/ 271 h 1131"/>
                <a:gd name="T94" fmla="*/ 2190 w 2293"/>
                <a:gd name="T95" fmla="*/ 373 h 1131"/>
                <a:gd name="T96" fmla="*/ 2236 w 2293"/>
                <a:gd name="T97" fmla="*/ 507 h 1131"/>
                <a:gd name="T98" fmla="*/ 2282 w 2293"/>
                <a:gd name="T99" fmla="*/ 67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31">
                  <a:moveTo>
                    <a:pt x="0" y="1131"/>
                  </a:moveTo>
                  <a:lnTo>
                    <a:pt x="11" y="1063"/>
                  </a:lnTo>
                  <a:lnTo>
                    <a:pt x="23" y="996"/>
                  </a:lnTo>
                  <a:lnTo>
                    <a:pt x="34" y="930"/>
                  </a:lnTo>
                  <a:lnTo>
                    <a:pt x="46" y="870"/>
                  </a:lnTo>
                  <a:lnTo>
                    <a:pt x="57" y="812"/>
                  </a:lnTo>
                  <a:lnTo>
                    <a:pt x="69" y="755"/>
                  </a:lnTo>
                  <a:lnTo>
                    <a:pt x="80" y="703"/>
                  </a:lnTo>
                  <a:lnTo>
                    <a:pt x="92" y="650"/>
                  </a:lnTo>
                  <a:lnTo>
                    <a:pt x="103" y="602"/>
                  </a:lnTo>
                  <a:lnTo>
                    <a:pt x="115" y="555"/>
                  </a:lnTo>
                  <a:lnTo>
                    <a:pt x="126" y="513"/>
                  </a:lnTo>
                  <a:lnTo>
                    <a:pt x="137" y="470"/>
                  </a:lnTo>
                  <a:lnTo>
                    <a:pt x="149" y="431"/>
                  </a:lnTo>
                  <a:lnTo>
                    <a:pt x="161" y="394"/>
                  </a:lnTo>
                  <a:lnTo>
                    <a:pt x="172" y="358"/>
                  </a:lnTo>
                  <a:lnTo>
                    <a:pt x="183" y="324"/>
                  </a:lnTo>
                  <a:lnTo>
                    <a:pt x="195" y="294"/>
                  </a:lnTo>
                  <a:lnTo>
                    <a:pt x="206" y="263"/>
                  </a:lnTo>
                  <a:lnTo>
                    <a:pt x="218" y="237"/>
                  </a:lnTo>
                  <a:lnTo>
                    <a:pt x="229" y="211"/>
                  </a:lnTo>
                  <a:lnTo>
                    <a:pt x="241" y="187"/>
                  </a:lnTo>
                  <a:lnTo>
                    <a:pt x="252" y="164"/>
                  </a:lnTo>
                  <a:lnTo>
                    <a:pt x="264" y="145"/>
                  </a:lnTo>
                  <a:lnTo>
                    <a:pt x="275" y="126"/>
                  </a:lnTo>
                  <a:lnTo>
                    <a:pt x="286" y="108"/>
                  </a:lnTo>
                  <a:lnTo>
                    <a:pt x="298" y="92"/>
                  </a:lnTo>
                  <a:lnTo>
                    <a:pt x="310" y="78"/>
                  </a:lnTo>
                  <a:lnTo>
                    <a:pt x="321" y="64"/>
                  </a:lnTo>
                  <a:lnTo>
                    <a:pt x="332" y="52"/>
                  </a:lnTo>
                  <a:lnTo>
                    <a:pt x="344" y="42"/>
                  </a:lnTo>
                  <a:lnTo>
                    <a:pt x="355" y="34"/>
                  </a:lnTo>
                  <a:lnTo>
                    <a:pt x="367" y="27"/>
                  </a:lnTo>
                  <a:lnTo>
                    <a:pt x="378" y="19"/>
                  </a:lnTo>
                  <a:lnTo>
                    <a:pt x="390" y="14"/>
                  </a:lnTo>
                  <a:lnTo>
                    <a:pt x="401" y="8"/>
                  </a:lnTo>
                  <a:lnTo>
                    <a:pt x="413" y="5"/>
                  </a:lnTo>
                  <a:lnTo>
                    <a:pt x="424" y="1"/>
                  </a:lnTo>
                  <a:lnTo>
                    <a:pt x="436" y="1"/>
                  </a:lnTo>
                  <a:lnTo>
                    <a:pt x="447" y="0"/>
                  </a:lnTo>
                  <a:lnTo>
                    <a:pt x="459" y="1"/>
                  </a:lnTo>
                  <a:lnTo>
                    <a:pt x="470" y="3"/>
                  </a:lnTo>
                  <a:lnTo>
                    <a:pt x="482" y="4"/>
                  </a:lnTo>
                  <a:lnTo>
                    <a:pt x="493" y="7"/>
                  </a:lnTo>
                  <a:lnTo>
                    <a:pt x="504" y="11"/>
                  </a:lnTo>
                  <a:lnTo>
                    <a:pt x="516" y="15"/>
                  </a:lnTo>
                  <a:lnTo>
                    <a:pt x="528" y="21"/>
                  </a:lnTo>
                  <a:lnTo>
                    <a:pt x="539" y="25"/>
                  </a:lnTo>
                  <a:lnTo>
                    <a:pt x="550" y="30"/>
                  </a:lnTo>
                  <a:lnTo>
                    <a:pt x="562" y="37"/>
                  </a:lnTo>
                  <a:lnTo>
                    <a:pt x="573" y="46"/>
                  </a:lnTo>
                  <a:lnTo>
                    <a:pt x="585" y="52"/>
                  </a:lnTo>
                  <a:lnTo>
                    <a:pt x="596" y="60"/>
                  </a:lnTo>
                  <a:lnTo>
                    <a:pt x="608" y="70"/>
                  </a:lnTo>
                  <a:lnTo>
                    <a:pt x="619" y="79"/>
                  </a:lnTo>
                  <a:lnTo>
                    <a:pt x="631" y="88"/>
                  </a:lnTo>
                  <a:lnTo>
                    <a:pt x="642" y="97"/>
                  </a:lnTo>
                  <a:lnTo>
                    <a:pt x="654" y="106"/>
                  </a:lnTo>
                  <a:lnTo>
                    <a:pt x="665" y="118"/>
                  </a:lnTo>
                  <a:lnTo>
                    <a:pt x="677" y="127"/>
                  </a:lnTo>
                  <a:lnTo>
                    <a:pt x="688" y="138"/>
                  </a:lnTo>
                  <a:lnTo>
                    <a:pt x="699" y="150"/>
                  </a:lnTo>
                  <a:lnTo>
                    <a:pt x="711" y="161"/>
                  </a:lnTo>
                  <a:lnTo>
                    <a:pt x="722" y="170"/>
                  </a:lnTo>
                  <a:lnTo>
                    <a:pt x="734" y="182"/>
                  </a:lnTo>
                  <a:lnTo>
                    <a:pt x="745" y="194"/>
                  </a:lnTo>
                  <a:lnTo>
                    <a:pt x="757" y="204"/>
                  </a:lnTo>
                  <a:lnTo>
                    <a:pt x="768" y="218"/>
                  </a:lnTo>
                  <a:lnTo>
                    <a:pt x="780" y="228"/>
                  </a:lnTo>
                  <a:lnTo>
                    <a:pt x="791" y="238"/>
                  </a:lnTo>
                  <a:lnTo>
                    <a:pt x="803" y="250"/>
                  </a:lnTo>
                  <a:lnTo>
                    <a:pt x="814" y="261"/>
                  </a:lnTo>
                  <a:lnTo>
                    <a:pt x="825" y="273"/>
                  </a:lnTo>
                  <a:lnTo>
                    <a:pt x="837" y="284"/>
                  </a:lnTo>
                  <a:lnTo>
                    <a:pt x="849" y="295"/>
                  </a:lnTo>
                  <a:lnTo>
                    <a:pt x="860" y="305"/>
                  </a:lnTo>
                  <a:lnTo>
                    <a:pt x="871" y="316"/>
                  </a:lnTo>
                  <a:lnTo>
                    <a:pt x="883" y="327"/>
                  </a:lnTo>
                  <a:lnTo>
                    <a:pt x="894" y="338"/>
                  </a:lnTo>
                  <a:lnTo>
                    <a:pt x="906" y="347"/>
                  </a:lnTo>
                  <a:lnTo>
                    <a:pt x="917" y="357"/>
                  </a:lnTo>
                  <a:lnTo>
                    <a:pt x="929" y="367"/>
                  </a:lnTo>
                  <a:lnTo>
                    <a:pt x="940" y="376"/>
                  </a:lnTo>
                  <a:lnTo>
                    <a:pt x="952" y="384"/>
                  </a:lnTo>
                  <a:lnTo>
                    <a:pt x="963" y="394"/>
                  </a:lnTo>
                  <a:lnTo>
                    <a:pt x="975" y="402"/>
                  </a:lnTo>
                  <a:lnTo>
                    <a:pt x="986" y="409"/>
                  </a:lnTo>
                  <a:lnTo>
                    <a:pt x="998" y="419"/>
                  </a:lnTo>
                  <a:lnTo>
                    <a:pt x="1009" y="425"/>
                  </a:lnTo>
                  <a:lnTo>
                    <a:pt x="1021" y="432"/>
                  </a:lnTo>
                  <a:lnTo>
                    <a:pt x="1032" y="440"/>
                  </a:lnTo>
                  <a:lnTo>
                    <a:pt x="1043" y="446"/>
                  </a:lnTo>
                  <a:lnTo>
                    <a:pt x="1055" y="451"/>
                  </a:lnTo>
                  <a:lnTo>
                    <a:pt x="1066" y="458"/>
                  </a:lnTo>
                  <a:lnTo>
                    <a:pt x="1078" y="463"/>
                  </a:lnTo>
                  <a:lnTo>
                    <a:pt x="1089" y="466"/>
                  </a:lnTo>
                  <a:lnTo>
                    <a:pt x="1101" y="473"/>
                  </a:lnTo>
                  <a:lnTo>
                    <a:pt x="1112" y="477"/>
                  </a:lnTo>
                  <a:lnTo>
                    <a:pt x="1124" y="481"/>
                  </a:lnTo>
                  <a:lnTo>
                    <a:pt x="1135" y="484"/>
                  </a:lnTo>
                  <a:lnTo>
                    <a:pt x="1146" y="487"/>
                  </a:lnTo>
                  <a:lnTo>
                    <a:pt x="1158" y="490"/>
                  </a:lnTo>
                  <a:lnTo>
                    <a:pt x="1170" y="491"/>
                  </a:lnTo>
                  <a:lnTo>
                    <a:pt x="1181" y="492"/>
                  </a:lnTo>
                  <a:lnTo>
                    <a:pt x="1192" y="494"/>
                  </a:lnTo>
                  <a:lnTo>
                    <a:pt x="1204" y="495"/>
                  </a:lnTo>
                  <a:lnTo>
                    <a:pt x="1216" y="495"/>
                  </a:lnTo>
                  <a:lnTo>
                    <a:pt x="1227" y="495"/>
                  </a:lnTo>
                  <a:lnTo>
                    <a:pt x="1238" y="495"/>
                  </a:lnTo>
                  <a:lnTo>
                    <a:pt x="1250" y="494"/>
                  </a:lnTo>
                  <a:lnTo>
                    <a:pt x="1261" y="492"/>
                  </a:lnTo>
                  <a:lnTo>
                    <a:pt x="1273" y="490"/>
                  </a:lnTo>
                  <a:lnTo>
                    <a:pt x="1284" y="490"/>
                  </a:lnTo>
                  <a:lnTo>
                    <a:pt x="1296" y="487"/>
                  </a:lnTo>
                  <a:lnTo>
                    <a:pt x="1307" y="484"/>
                  </a:lnTo>
                  <a:lnTo>
                    <a:pt x="1319" y="480"/>
                  </a:lnTo>
                  <a:lnTo>
                    <a:pt x="1330" y="476"/>
                  </a:lnTo>
                  <a:lnTo>
                    <a:pt x="1342" y="470"/>
                  </a:lnTo>
                  <a:lnTo>
                    <a:pt x="1353" y="466"/>
                  </a:lnTo>
                  <a:lnTo>
                    <a:pt x="1364" y="463"/>
                  </a:lnTo>
                  <a:lnTo>
                    <a:pt x="1376" y="457"/>
                  </a:lnTo>
                  <a:lnTo>
                    <a:pt x="1388" y="451"/>
                  </a:lnTo>
                  <a:lnTo>
                    <a:pt x="1399" y="444"/>
                  </a:lnTo>
                  <a:lnTo>
                    <a:pt x="1410" y="440"/>
                  </a:lnTo>
                  <a:lnTo>
                    <a:pt x="1422" y="433"/>
                  </a:lnTo>
                  <a:lnTo>
                    <a:pt x="1433" y="424"/>
                  </a:lnTo>
                  <a:lnTo>
                    <a:pt x="1445" y="419"/>
                  </a:lnTo>
                  <a:lnTo>
                    <a:pt x="1456" y="412"/>
                  </a:lnTo>
                  <a:lnTo>
                    <a:pt x="1468" y="403"/>
                  </a:lnTo>
                  <a:lnTo>
                    <a:pt x="1479" y="397"/>
                  </a:lnTo>
                  <a:lnTo>
                    <a:pt x="1491" y="386"/>
                  </a:lnTo>
                  <a:lnTo>
                    <a:pt x="1502" y="379"/>
                  </a:lnTo>
                  <a:lnTo>
                    <a:pt x="1514" y="371"/>
                  </a:lnTo>
                  <a:lnTo>
                    <a:pt x="1525" y="361"/>
                  </a:lnTo>
                  <a:lnTo>
                    <a:pt x="1537" y="351"/>
                  </a:lnTo>
                  <a:lnTo>
                    <a:pt x="1548" y="343"/>
                  </a:lnTo>
                  <a:lnTo>
                    <a:pt x="1559" y="332"/>
                  </a:lnTo>
                  <a:lnTo>
                    <a:pt x="1571" y="323"/>
                  </a:lnTo>
                  <a:lnTo>
                    <a:pt x="1582" y="312"/>
                  </a:lnTo>
                  <a:lnTo>
                    <a:pt x="1594" y="302"/>
                  </a:lnTo>
                  <a:lnTo>
                    <a:pt x="1605" y="293"/>
                  </a:lnTo>
                  <a:lnTo>
                    <a:pt x="1617" y="283"/>
                  </a:lnTo>
                  <a:lnTo>
                    <a:pt x="1628" y="273"/>
                  </a:lnTo>
                  <a:lnTo>
                    <a:pt x="1640" y="264"/>
                  </a:lnTo>
                  <a:lnTo>
                    <a:pt x="1651" y="253"/>
                  </a:lnTo>
                  <a:lnTo>
                    <a:pt x="1663" y="243"/>
                  </a:lnTo>
                  <a:lnTo>
                    <a:pt x="1674" y="232"/>
                  </a:lnTo>
                  <a:lnTo>
                    <a:pt x="1685" y="225"/>
                  </a:lnTo>
                  <a:lnTo>
                    <a:pt x="1697" y="215"/>
                  </a:lnTo>
                  <a:lnTo>
                    <a:pt x="1709" y="205"/>
                  </a:lnTo>
                  <a:lnTo>
                    <a:pt x="1720" y="195"/>
                  </a:lnTo>
                  <a:lnTo>
                    <a:pt x="1731" y="187"/>
                  </a:lnTo>
                  <a:lnTo>
                    <a:pt x="1743" y="179"/>
                  </a:lnTo>
                  <a:lnTo>
                    <a:pt x="1755" y="170"/>
                  </a:lnTo>
                  <a:lnTo>
                    <a:pt x="1766" y="160"/>
                  </a:lnTo>
                  <a:lnTo>
                    <a:pt x="1777" y="153"/>
                  </a:lnTo>
                  <a:lnTo>
                    <a:pt x="1789" y="146"/>
                  </a:lnTo>
                  <a:lnTo>
                    <a:pt x="1800" y="140"/>
                  </a:lnTo>
                  <a:lnTo>
                    <a:pt x="1812" y="131"/>
                  </a:lnTo>
                  <a:lnTo>
                    <a:pt x="1823" y="124"/>
                  </a:lnTo>
                  <a:lnTo>
                    <a:pt x="1835" y="119"/>
                  </a:lnTo>
                  <a:lnTo>
                    <a:pt x="1846" y="112"/>
                  </a:lnTo>
                  <a:lnTo>
                    <a:pt x="1858" y="109"/>
                  </a:lnTo>
                  <a:lnTo>
                    <a:pt x="1869" y="105"/>
                  </a:lnTo>
                  <a:lnTo>
                    <a:pt x="1881" y="101"/>
                  </a:lnTo>
                  <a:lnTo>
                    <a:pt x="1892" y="99"/>
                  </a:lnTo>
                  <a:lnTo>
                    <a:pt x="1903" y="96"/>
                  </a:lnTo>
                  <a:lnTo>
                    <a:pt x="1915" y="94"/>
                  </a:lnTo>
                  <a:lnTo>
                    <a:pt x="1926" y="93"/>
                  </a:lnTo>
                  <a:lnTo>
                    <a:pt x="1938" y="92"/>
                  </a:lnTo>
                  <a:lnTo>
                    <a:pt x="1949" y="93"/>
                  </a:lnTo>
                  <a:lnTo>
                    <a:pt x="1961" y="94"/>
                  </a:lnTo>
                  <a:lnTo>
                    <a:pt x="1972" y="97"/>
                  </a:lnTo>
                  <a:lnTo>
                    <a:pt x="1984" y="101"/>
                  </a:lnTo>
                  <a:lnTo>
                    <a:pt x="1995" y="104"/>
                  </a:lnTo>
                  <a:lnTo>
                    <a:pt x="2007" y="109"/>
                  </a:lnTo>
                  <a:lnTo>
                    <a:pt x="2018" y="116"/>
                  </a:lnTo>
                  <a:lnTo>
                    <a:pt x="2030" y="126"/>
                  </a:lnTo>
                  <a:lnTo>
                    <a:pt x="2041" y="133"/>
                  </a:lnTo>
                  <a:lnTo>
                    <a:pt x="2052" y="144"/>
                  </a:lnTo>
                  <a:lnTo>
                    <a:pt x="2064" y="154"/>
                  </a:lnTo>
                  <a:lnTo>
                    <a:pt x="2076" y="165"/>
                  </a:lnTo>
                  <a:lnTo>
                    <a:pt x="2087" y="182"/>
                  </a:lnTo>
                  <a:lnTo>
                    <a:pt x="2098" y="195"/>
                  </a:lnTo>
                  <a:lnTo>
                    <a:pt x="2110" y="212"/>
                  </a:lnTo>
                  <a:lnTo>
                    <a:pt x="2121" y="230"/>
                  </a:lnTo>
                  <a:lnTo>
                    <a:pt x="2133" y="250"/>
                  </a:lnTo>
                  <a:lnTo>
                    <a:pt x="2144" y="271"/>
                  </a:lnTo>
                  <a:lnTo>
                    <a:pt x="2156" y="293"/>
                  </a:lnTo>
                  <a:lnTo>
                    <a:pt x="2167" y="319"/>
                  </a:lnTo>
                  <a:lnTo>
                    <a:pt x="2179" y="346"/>
                  </a:lnTo>
                  <a:lnTo>
                    <a:pt x="2190" y="373"/>
                  </a:lnTo>
                  <a:lnTo>
                    <a:pt x="2202" y="402"/>
                  </a:lnTo>
                  <a:lnTo>
                    <a:pt x="2213" y="435"/>
                  </a:lnTo>
                  <a:lnTo>
                    <a:pt x="2225" y="469"/>
                  </a:lnTo>
                  <a:lnTo>
                    <a:pt x="2236" y="507"/>
                  </a:lnTo>
                  <a:lnTo>
                    <a:pt x="2248" y="543"/>
                  </a:lnTo>
                  <a:lnTo>
                    <a:pt x="2259" y="582"/>
                  </a:lnTo>
                  <a:lnTo>
                    <a:pt x="2270" y="625"/>
                  </a:lnTo>
                  <a:lnTo>
                    <a:pt x="2282" y="670"/>
                  </a:lnTo>
                  <a:lnTo>
                    <a:pt x="2293" y="717"/>
                  </a:lnTo>
                </a:path>
              </a:pathLst>
            </a:custGeom>
            <a:noFill/>
            <a:ln w="63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20">
              <a:extLst>
                <a:ext uri="{FF2B5EF4-FFF2-40B4-BE49-F238E27FC236}">
                  <a16:creationId xmlns:a16="http://schemas.microsoft.com/office/drawing/2014/main" id="{39EC2F34-48DE-4972-BA50-BDD8F66CDE32}"/>
                </a:ext>
              </a:extLst>
            </p:cNvPr>
            <p:cNvSpPr>
              <a:spLocks noEditPoints="1"/>
            </p:cNvSpPr>
            <p:nvPr/>
          </p:nvSpPr>
          <p:spPr bwMode="auto">
            <a:xfrm>
              <a:off x="1773" y="309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1">
              <a:extLst>
                <a:ext uri="{FF2B5EF4-FFF2-40B4-BE49-F238E27FC236}">
                  <a16:creationId xmlns:a16="http://schemas.microsoft.com/office/drawing/2014/main" id="{060039D8-76A5-4B93-895E-EA21485C41CF}"/>
                </a:ext>
              </a:extLst>
            </p:cNvPr>
            <p:cNvSpPr>
              <a:spLocks noEditPoints="1"/>
            </p:cNvSpPr>
            <p:nvPr/>
          </p:nvSpPr>
          <p:spPr bwMode="auto">
            <a:xfrm>
              <a:off x="1888" y="2826"/>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2">
              <a:extLst>
                <a:ext uri="{FF2B5EF4-FFF2-40B4-BE49-F238E27FC236}">
                  <a16:creationId xmlns:a16="http://schemas.microsoft.com/office/drawing/2014/main" id="{7BAEB4B0-84FA-426A-AB9B-97157343D38C}"/>
                </a:ext>
              </a:extLst>
            </p:cNvPr>
            <p:cNvSpPr>
              <a:spLocks noEditPoints="1"/>
            </p:cNvSpPr>
            <p:nvPr/>
          </p:nvSpPr>
          <p:spPr bwMode="auto">
            <a:xfrm>
              <a:off x="2002" y="247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3">
              <a:extLst>
                <a:ext uri="{FF2B5EF4-FFF2-40B4-BE49-F238E27FC236}">
                  <a16:creationId xmlns:a16="http://schemas.microsoft.com/office/drawing/2014/main" id="{368C7446-F93A-4181-8D9D-19238F57C76E}"/>
                </a:ext>
              </a:extLst>
            </p:cNvPr>
            <p:cNvSpPr>
              <a:spLocks noEditPoints="1"/>
            </p:cNvSpPr>
            <p:nvPr/>
          </p:nvSpPr>
          <p:spPr bwMode="auto">
            <a:xfrm>
              <a:off x="2117" y="215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4">
              <a:extLst>
                <a:ext uri="{FF2B5EF4-FFF2-40B4-BE49-F238E27FC236}">
                  <a16:creationId xmlns:a16="http://schemas.microsoft.com/office/drawing/2014/main" id="{833F6880-DCF5-41E4-ABF4-FE5460B24075}"/>
                </a:ext>
              </a:extLst>
            </p:cNvPr>
            <p:cNvSpPr>
              <a:spLocks noEditPoints="1"/>
            </p:cNvSpPr>
            <p:nvPr/>
          </p:nvSpPr>
          <p:spPr bwMode="auto">
            <a:xfrm>
              <a:off x="2231" y="1974"/>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5">
              <a:extLst>
                <a:ext uri="{FF2B5EF4-FFF2-40B4-BE49-F238E27FC236}">
                  <a16:creationId xmlns:a16="http://schemas.microsoft.com/office/drawing/2014/main" id="{1CBF2562-97BA-401E-9E9E-FA2821CDED3E}"/>
                </a:ext>
              </a:extLst>
            </p:cNvPr>
            <p:cNvSpPr>
              <a:spLocks noEditPoints="1"/>
            </p:cNvSpPr>
            <p:nvPr/>
          </p:nvSpPr>
          <p:spPr bwMode="auto">
            <a:xfrm>
              <a:off x="2346" y="1960"/>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6">
              <a:extLst>
                <a:ext uri="{FF2B5EF4-FFF2-40B4-BE49-F238E27FC236}">
                  <a16:creationId xmlns:a16="http://schemas.microsoft.com/office/drawing/2014/main" id="{764D1F99-44B8-4E48-83B0-D083CB275126}"/>
                </a:ext>
              </a:extLst>
            </p:cNvPr>
            <p:cNvSpPr>
              <a:spLocks noEditPoints="1"/>
            </p:cNvSpPr>
            <p:nvPr/>
          </p:nvSpPr>
          <p:spPr bwMode="auto">
            <a:xfrm>
              <a:off x="2461" y="2099"/>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7">
              <a:extLst>
                <a:ext uri="{FF2B5EF4-FFF2-40B4-BE49-F238E27FC236}">
                  <a16:creationId xmlns:a16="http://schemas.microsoft.com/office/drawing/2014/main" id="{6F8338D1-585C-4F6D-82E2-5C678FE3C840}"/>
                </a:ext>
              </a:extLst>
            </p:cNvPr>
            <p:cNvSpPr>
              <a:spLocks noEditPoints="1"/>
            </p:cNvSpPr>
            <p:nvPr/>
          </p:nvSpPr>
          <p:spPr bwMode="auto">
            <a:xfrm>
              <a:off x="2576" y="2329"/>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8">
              <a:extLst>
                <a:ext uri="{FF2B5EF4-FFF2-40B4-BE49-F238E27FC236}">
                  <a16:creationId xmlns:a16="http://schemas.microsoft.com/office/drawing/2014/main" id="{59D98ED0-2278-49F3-A92F-ED16B3CD6C89}"/>
                </a:ext>
              </a:extLst>
            </p:cNvPr>
            <p:cNvSpPr>
              <a:spLocks noEditPoints="1"/>
            </p:cNvSpPr>
            <p:nvPr/>
          </p:nvSpPr>
          <p:spPr bwMode="auto">
            <a:xfrm>
              <a:off x="2690" y="2563"/>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9">
              <a:extLst>
                <a:ext uri="{FF2B5EF4-FFF2-40B4-BE49-F238E27FC236}">
                  <a16:creationId xmlns:a16="http://schemas.microsoft.com/office/drawing/2014/main" id="{F25402A1-B36C-421A-986C-4C1564AC369A}"/>
                </a:ext>
              </a:extLst>
            </p:cNvPr>
            <p:cNvSpPr>
              <a:spLocks noEditPoints="1"/>
            </p:cNvSpPr>
            <p:nvPr/>
          </p:nvSpPr>
          <p:spPr bwMode="auto">
            <a:xfrm>
              <a:off x="2805" y="272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0">
              <a:extLst>
                <a:ext uri="{FF2B5EF4-FFF2-40B4-BE49-F238E27FC236}">
                  <a16:creationId xmlns:a16="http://schemas.microsoft.com/office/drawing/2014/main" id="{8FF31988-A2FD-4A52-8D08-4DDB6F48AB32}"/>
                </a:ext>
              </a:extLst>
            </p:cNvPr>
            <p:cNvSpPr>
              <a:spLocks noEditPoints="1"/>
            </p:cNvSpPr>
            <p:nvPr/>
          </p:nvSpPr>
          <p:spPr bwMode="auto">
            <a:xfrm>
              <a:off x="2919" y="2772"/>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1">
              <a:extLst>
                <a:ext uri="{FF2B5EF4-FFF2-40B4-BE49-F238E27FC236}">
                  <a16:creationId xmlns:a16="http://schemas.microsoft.com/office/drawing/2014/main" id="{9A1EF70C-2919-45AC-9719-6F5B74D10D41}"/>
                </a:ext>
              </a:extLst>
            </p:cNvPr>
            <p:cNvSpPr>
              <a:spLocks noEditPoints="1"/>
            </p:cNvSpPr>
            <p:nvPr/>
          </p:nvSpPr>
          <p:spPr bwMode="auto">
            <a:xfrm>
              <a:off x="3034" y="2697"/>
              <a:ext cx="43" cy="4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2">
              <a:extLst>
                <a:ext uri="{FF2B5EF4-FFF2-40B4-BE49-F238E27FC236}">
                  <a16:creationId xmlns:a16="http://schemas.microsoft.com/office/drawing/2014/main" id="{526BE487-BBBB-4D35-908B-BA1CC91E9849}"/>
                </a:ext>
              </a:extLst>
            </p:cNvPr>
            <p:cNvSpPr>
              <a:spLocks noEditPoints="1"/>
            </p:cNvSpPr>
            <p:nvPr/>
          </p:nvSpPr>
          <p:spPr bwMode="auto">
            <a:xfrm>
              <a:off x="3149" y="2538"/>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3">
              <a:extLst>
                <a:ext uri="{FF2B5EF4-FFF2-40B4-BE49-F238E27FC236}">
                  <a16:creationId xmlns:a16="http://schemas.microsoft.com/office/drawing/2014/main" id="{8F488994-7486-4AB3-98A0-44AE686DABFD}"/>
                </a:ext>
              </a:extLst>
            </p:cNvPr>
            <p:cNvSpPr>
              <a:spLocks noEditPoints="1"/>
            </p:cNvSpPr>
            <p:nvPr/>
          </p:nvSpPr>
          <p:spPr bwMode="auto">
            <a:xfrm>
              <a:off x="3263" y="2353"/>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4">
              <a:extLst>
                <a:ext uri="{FF2B5EF4-FFF2-40B4-BE49-F238E27FC236}">
                  <a16:creationId xmlns:a16="http://schemas.microsoft.com/office/drawing/2014/main" id="{956E72FC-27DC-4BA2-B4A1-A30ED6761B8A}"/>
                </a:ext>
              </a:extLst>
            </p:cNvPr>
            <p:cNvSpPr>
              <a:spLocks noEditPoints="1"/>
            </p:cNvSpPr>
            <p:nvPr/>
          </p:nvSpPr>
          <p:spPr bwMode="auto">
            <a:xfrm>
              <a:off x="3378" y="2207"/>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5">
              <a:extLst>
                <a:ext uri="{FF2B5EF4-FFF2-40B4-BE49-F238E27FC236}">
                  <a16:creationId xmlns:a16="http://schemas.microsoft.com/office/drawing/2014/main" id="{CBA631CF-65DF-4760-80F0-09187DCD2CB2}"/>
                </a:ext>
              </a:extLst>
            </p:cNvPr>
            <p:cNvSpPr>
              <a:spLocks noEditPoints="1"/>
            </p:cNvSpPr>
            <p:nvPr/>
          </p:nvSpPr>
          <p:spPr bwMode="auto">
            <a:xfrm>
              <a:off x="3493" y="2145"/>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6">
              <a:extLst>
                <a:ext uri="{FF2B5EF4-FFF2-40B4-BE49-F238E27FC236}">
                  <a16:creationId xmlns:a16="http://schemas.microsoft.com/office/drawing/2014/main" id="{FDC94A4C-63EA-418E-B4A9-A02C8DCC3895}"/>
                </a:ext>
              </a:extLst>
            </p:cNvPr>
            <p:cNvSpPr>
              <a:spLocks noEditPoints="1"/>
            </p:cNvSpPr>
            <p:nvPr/>
          </p:nvSpPr>
          <p:spPr bwMode="auto">
            <a:xfrm>
              <a:off x="3608" y="2181"/>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7">
              <a:extLst>
                <a:ext uri="{FF2B5EF4-FFF2-40B4-BE49-F238E27FC236}">
                  <a16:creationId xmlns:a16="http://schemas.microsoft.com/office/drawing/2014/main" id="{735330FE-29AA-4442-8D5F-6BA11FFD2786}"/>
                </a:ext>
              </a:extLst>
            </p:cNvPr>
            <p:cNvSpPr>
              <a:spLocks noEditPoints="1"/>
            </p:cNvSpPr>
            <p:nvPr/>
          </p:nvSpPr>
          <p:spPr bwMode="auto">
            <a:xfrm>
              <a:off x="3722" y="2295"/>
              <a:ext cx="43" cy="42"/>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8">
              <a:extLst>
                <a:ext uri="{FF2B5EF4-FFF2-40B4-BE49-F238E27FC236}">
                  <a16:creationId xmlns:a16="http://schemas.microsoft.com/office/drawing/2014/main" id="{7304AD25-0503-487F-A5FD-425BD7F18BD3}"/>
                </a:ext>
              </a:extLst>
            </p:cNvPr>
            <p:cNvSpPr>
              <a:spLocks noEditPoints="1"/>
            </p:cNvSpPr>
            <p:nvPr/>
          </p:nvSpPr>
          <p:spPr bwMode="auto">
            <a:xfrm>
              <a:off x="3837" y="2444"/>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9">
              <a:extLst>
                <a:ext uri="{FF2B5EF4-FFF2-40B4-BE49-F238E27FC236}">
                  <a16:creationId xmlns:a16="http://schemas.microsoft.com/office/drawing/2014/main" id="{66643587-C8DF-47D4-905A-DFB40401004B}"/>
                </a:ext>
              </a:extLst>
            </p:cNvPr>
            <p:cNvSpPr>
              <a:spLocks noEditPoints="1"/>
            </p:cNvSpPr>
            <p:nvPr/>
          </p:nvSpPr>
          <p:spPr bwMode="auto">
            <a:xfrm>
              <a:off x="3951" y="2576"/>
              <a:ext cx="43" cy="42"/>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0">
              <a:extLst>
                <a:ext uri="{FF2B5EF4-FFF2-40B4-BE49-F238E27FC236}">
                  <a16:creationId xmlns:a16="http://schemas.microsoft.com/office/drawing/2014/main" id="{F4B83428-15A7-45CA-89D7-F4D89CE60B69}"/>
                </a:ext>
              </a:extLst>
            </p:cNvPr>
            <p:cNvSpPr>
              <a:spLocks noEditPoints="1"/>
            </p:cNvSpPr>
            <p:nvPr/>
          </p:nvSpPr>
          <p:spPr bwMode="auto">
            <a:xfrm>
              <a:off x="4066" y="2646"/>
              <a:ext cx="42" cy="4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1">
              <a:extLst>
                <a:ext uri="{FF2B5EF4-FFF2-40B4-BE49-F238E27FC236}">
                  <a16:creationId xmlns:a16="http://schemas.microsoft.com/office/drawing/2014/main" id="{7A31C075-FF53-4925-A08E-4B642C3034DE}"/>
                </a:ext>
              </a:extLst>
            </p:cNvPr>
            <p:cNvSpPr>
              <a:spLocks/>
            </p:cNvSpPr>
            <p:nvPr/>
          </p:nvSpPr>
          <p:spPr bwMode="auto">
            <a:xfrm>
              <a:off x="1794" y="1981"/>
              <a:ext cx="2293" cy="1135"/>
            </a:xfrm>
            <a:custGeom>
              <a:avLst/>
              <a:gdLst>
                <a:gd name="T0" fmla="*/ 34 w 2293"/>
                <a:gd name="T1" fmla="*/ 1135 h 1135"/>
                <a:gd name="T2" fmla="*/ 80 w 2293"/>
                <a:gd name="T3" fmla="*/ 1134 h 1135"/>
                <a:gd name="T4" fmla="*/ 126 w 2293"/>
                <a:gd name="T5" fmla="*/ 1000 h 1135"/>
                <a:gd name="T6" fmla="*/ 172 w 2293"/>
                <a:gd name="T7" fmla="*/ 1135 h 1135"/>
                <a:gd name="T8" fmla="*/ 218 w 2293"/>
                <a:gd name="T9" fmla="*/ 824 h 1135"/>
                <a:gd name="T10" fmla="*/ 264 w 2293"/>
                <a:gd name="T11" fmla="*/ 1133 h 1135"/>
                <a:gd name="T12" fmla="*/ 310 w 2293"/>
                <a:gd name="T13" fmla="*/ 1133 h 1135"/>
                <a:gd name="T14" fmla="*/ 355 w 2293"/>
                <a:gd name="T15" fmla="*/ 666 h 1135"/>
                <a:gd name="T16" fmla="*/ 401 w 2293"/>
                <a:gd name="T17" fmla="*/ 1135 h 1135"/>
                <a:gd name="T18" fmla="*/ 447 w 2293"/>
                <a:gd name="T19" fmla="*/ 574 h 1135"/>
                <a:gd name="T20" fmla="*/ 493 w 2293"/>
                <a:gd name="T21" fmla="*/ 1132 h 1135"/>
                <a:gd name="T22" fmla="*/ 539 w 2293"/>
                <a:gd name="T23" fmla="*/ 1132 h 1135"/>
                <a:gd name="T24" fmla="*/ 585 w 2293"/>
                <a:gd name="T25" fmla="*/ 567 h 1135"/>
                <a:gd name="T26" fmla="*/ 631 w 2293"/>
                <a:gd name="T27" fmla="*/ 1135 h 1135"/>
                <a:gd name="T28" fmla="*/ 677 w 2293"/>
                <a:gd name="T29" fmla="*/ 637 h 1135"/>
                <a:gd name="T30" fmla="*/ 722 w 2293"/>
                <a:gd name="T31" fmla="*/ 1133 h 1135"/>
                <a:gd name="T32" fmla="*/ 768 w 2293"/>
                <a:gd name="T33" fmla="*/ 1133 h 1135"/>
                <a:gd name="T34" fmla="*/ 814 w 2293"/>
                <a:gd name="T35" fmla="*/ 752 h 1135"/>
                <a:gd name="T36" fmla="*/ 860 w 2293"/>
                <a:gd name="T37" fmla="*/ 1135 h 1135"/>
                <a:gd name="T38" fmla="*/ 906 w 2293"/>
                <a:gd name="T39" fmla="*/ 869 h 1135"/>
                <a:gd name="T40" fmla="*/ 952 w 2293"/>
                <a:gd name="T41" fmla="*/ 1134 h 1135"/>
                <a:gd name="T42" fmla="*/ 998 w 2293"/>
                <a:gd name="T43" fmla="*/ 1134 h 1135"/>
                <a:gd name="T44" fmla="*/ 1043 w 2293"/>
                <a:gd name="T45" fmla="*/ 951 h 1135"/>
                <a:gd name="T46" fmla="*/ 1089 w 2293"/>
                <a:gd name="T47" fmla="*/ 1135 h 1135"/>
                <a:gd name="T48" fmla="*/ 1135 w 2293"/>
                <a:gd name="T49" fmla="*/ 974 h 1135"/>
                <a:gd name="T50" fmla="*/ 1181 w 2293"/>
                <a:gd name="T51" fmla="*/ 1134 h 1135"/>
                <a:gd name="T52" fmla="*/ 1227 w 2293"/>
                <a:gd name="T53" fmla="*/ 1134 h 1135"/>
                <a:gd name="T54" fmla="*/ 1273 w 2293"/>
                <a:gd name="T55" fmla="*/ 936 h 1135"/>
                <a:gd name="T56" fmla="*/ 1319 w 2293"/>
                <a:gd name="T57" fmla="*/ 1135 h 1135"/>
                <a:gd name="T58" fmla="*/ 1364 w 2293"/>
                <a:gd name="T59" fmla="*/ 856 h 1135"/>
                <a:gd name="T60" fmla="*/ 1410 w 2293"/>
                <a:gd name="T61" fmla="*/ 1134 h 1135"/>
                <a:gd name="T62" fmla="*/ 1456 w 2293"/>
                <a:gd name="T63" fmla="*/ 1133 h 1135"/>
                <a:gd name="T64" fmla="*/ 1502 w 2293"/>
                <a:gd name="T65" fmla="*/ 764 h 1135"/>
                <a:gd name="T66" fmla="*/ 1548 w 2293"/>
                <a:gd name="T67" fmla="*/ 1135 h 1135"/>
                <a:gd name="T68" fmla="*/ 1594 w 2293"/>
                <a:gd name="T69" fmla="*/ 691 h 1135"/>
                <a:gd name="T70" fmla="*/ 1640 w 2293"/>
                <a:gd name="T71" fmla="*/ 1133 h 1135"/>
                <a:gd name="T72" fmla="*/ 1685 w 2293"/>
                <a:gd name="T73" fmla="*/ 1133 h 1135"/>
                <a:gd name="T74" fmla="*/ 1731 w 2293"/>
                <a:gd name="T75" fmla="*/ 660 h 1135"/>
                <a:gd name="T76" fmla="*/ 1777 w 2293"/>
                <a:gd name="T77" fmla="*/ 1135 h 1135"/>
                <a:gd name="T78" fmla="*/ 1823 w 2293"/>
                <a:gd name="T79" fmla="*/ 678 h 1135"/>
                <a:gd name="T80" fmla="*/ 1869 w 2293"/>
                <a:gd name="T81" fmla="*/ 1133 h 1135"/>
                <a:gd name="T82" fmla="*/ 1915 w 2293"/>
                <a:gd name="T83" fmla="*/ 1133 h 1135"/>
                <a:gd name="T84" fmla="*/ 1961 w 2293"/>
                <a:gd name="T85" fmla="*/ 735 h 1135"/>
                <a:gd name="T86" fmla="*/ 2007 w 2293"/>
                <a:gd name="T87" fmla="*/ 1135 h 1135"/>
                <a:gd name="T88" fmla="*/ 2052 w 2293"/>
                <a:gd name="T89" fmla="*/ 809 h 1135"/>
                <a:gd name="T90" fmla="*/ 2098 w 2293"/>
                <a:gd name="T91" fmla="*/ 1133 h 1135"/>
                <a:gd name="T92" fmla="*/ 2144 w 2293"/>
                <a:gd name="T93" fmla="*/ 1134 h 1135"/>
                <a:gd name="T94" fmla="*/ 2190 w 2293"/>
                <a:gd name="T95" fmla="*/ 875 h 1135"/>
                <a:gd name="T96" fmla="*/ 2236 w 2293"/>
                <a:gd name="T97" fmla="*/ 1135 h 1135"/>
                <a:gd name="T98" fmla="*/ 2282 w 2293"/>
                <a:gd name="T99" fmla="*/ 91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35">
                  <a:moveTo>
                    <a:pt x="0" y="1135"/>
                  </a:moveTo>
                  <a:lnTo>
                    <a:pt x="11" y="1135"/>
                  </a:lnTo>
                  <a:lnTo>
                    <a:pt x="23" y="1135"/>
                  </a:lnTo>
                  <a:lnTo>
                    <a:pt x="34" y="1135"/>
                  </a:lnTo>
                  <a:lnTo>
                    <a:pt x="46" y="1135"/>
                  </a:lnTo>
                  <a:lnTo>
                    <a:pt x="57" y="1135"/>
                  </a:lnTo>
                  <a:lnTo>
                    <a:pt x="69" y="1135"/>
                  </a:lnTo>
                  <a:lnTo>
                    <a:pt x="80" y="1134"/>
                  </a:lnTo>
                  <a:lnTo>
                    <a:pt x="92" y="1118"/>
                  </a:lnTo>
                  <a:lnTo>
                    <a:pt x="103" y="1000"/>
                  </a:lnTo>
                  <a:lnTo>
                    <a:pt x="115" y="866"/>
                  </a:lnTo>
                  <a:lnTo>
                    <a:pt x="126" y="1000"/>
                  </a:lnTo>
                  <a:lnTo>
                    <a:pt x="137" y="1118"/>
                  </a:lnTo>
                  <a:lnTo>
                    <a:pt x="149" y="1134"/>
                  </a:lnTo>
                  <a:lnTo>
                    <a:pt x="161" y="1135"/>
                  </a:lnTo>
                  <a:lnTo>
                    <a:pt x="172" y="1135"/>
                  </a:lnTo>
                  <a:lnTo>
                    <a:pt x="183" y="1135"/>
                  </a:lnTo>
                  <a:lnTo>
                    <a:pt x="195" y="1133"/>
                  </a:lnTo>
                  <a:lnTo>
                    <a:pt x="206" y="1096"/>
                  </a:lnTo>
                  <a:lnTo>
                    <a:pt x="218" y="824"/>
                  </a:lnTo>
                  <a:lnTo>
                    <a:pt x="229" y="513"/>
                  </a:lnTo>
                  <a:lnTo>
                    <a:pt x="241" y="824"/>
                  </a:lnTo>
                  <a:lnTo>
                    <a:pt x="252" y="1096"/>
                  </a:lnTo>
                  <a:lnTo>
                    <a:pt x="264" y="1133"/>
                  </a:lnTo>
                  <a:lnTo>
                    <a:pt x="275" y="1135"/>
                  </a:lnTo>
                  <a:lnTo>
                    <a:pt x="286" y="1135"/>
                  </a:lnTo>
                  <a:lnTo>
                    <a:pt x="298" y="1135"/>
                  </a:lnTo>
                  <a:lnTo>
                    <a:pt x="310" y="1133"/>
                  </a:lnTo>
                  <a:lnTo>
                    <a:pt x="321" y="1076"/>
                  </a:lnTo>
                  <a:lnTo>
                    <a:pt x="332" y="666"/>
                  </a:lnTo>
                  <a:lnTo>
                    <a:pt x="344" y="198"/>
                  </a:lnTo>
                  <a:lnTo>
                    <a:pt x="355" y="666"/>
                  </a:lnTo>
                  <a:lnTo>
                    <a:pt x="367" y="1076"/>
                  </a:lnTo>
                  <a:lnTo>
                    <a:pt x="378" y="1133"/>
                  </a:lnTo>
                  <a:lnTo>
                    <a:pt x="390" y="1135"/>
                  </a:lnTo>
                  <a:lnTo>
                    <a:pt x="401" y="1135"/>
                  </a:lnTo>
                  <a:lnTo>
                    <a:pt x="413" y="1135"/>
                  </a:lnTo>
                  <a:lnTo>
                    <a:pt x="424" y="1132"/>
                  </a:lnTo>
                  <a:lnTo>
                    <a:pt x="436" y="1065"/>
                  </a:lnTo>
                  <a:lnTo>
                    <a:pt x="447" y="574"/>
                  </a:lnTo>
                  <a:lnTo>
                    <a:pt x="459" y="14"/>
                  </a:lnTo>
                  <a:lnTo>
                    <a:pt x="470" y="574"/>
                  </a:lnTo>
                  <a:lnTo>
                    <a:pt x="482" y="1065"/>
                  </a:lnTo>
                  <a:lnTo>
                    <a:pt x="493" y="1132"/>
                  </a:lnTo>
                  <a:lnTo>
                    <a:pt x="504" y="1135"/>
                  </a:lnTo>
                  <a:lnTo>
                    <a:pt x="516" y="1135"/>
                  </a:lnTo>
                  <a:lnTo>
                    <a:pt x="528" y="1135"/>
                  </a:lnTo>
                  <a:lnTo>
                    <a:pt x="539" y="1132"/>
                  </a:lnTo>
                  <a:lnTo>
                    <a:pt x="550" y="1064"/>
                  </a:lnTo>
                  <a:lnTo>
                    <a:pt x="562" y="567"/>
                  </a:lnTo>
                  <a:lnTo>
                    <a:pt x="573" y="0"/>
                  </a:lnTo>
                  <a:lnTo>
                    <a:pt x="585" y="567"/>
                  </a:lnTo>
                  <a:lnTo>
                    <a:pt x="596" y="1064"/>
                  </a:lnTo>
                  <a:lnTo>
                    <a:pt x="608" y="1132"/>
                  </a:lnTo>
                  <a:lnTo>
                    <a:pt x="619" y="1135"/>
                  </a:lnTo>
                  <a:lnTo>
                    <a:pt x="631" y="1135"/>
                  </a:lnTo>
                  <a:lnTo>
                    <a:pt x="642" y="1135"/>
                  </a:lnTo>
                  <a:lnTo>
                    <a:pt x="654" y="1133"/>
                  </a:lnTo>
                  <a:lnTo>
                    <a:pt x="665" y="1073"/>
                  </a:lnTo>
                  <a:lnTo>
                    <a:pt x="677" y="637"/>
                  </a:lnTo>
                  <a:lnTo>
                    <a:pt x="688" y="139"/>
                  </a:lnTo>
                  <a:lnTo>
                    <a:pt x="699" y="637"/>
                  </a:lnTo>
                  <a:lnTo>
                    <a:pt x="711" y="1073"/>
                  </a:lnTo>
                  <a:lnTo>
                    <a:pt x="722" y="1133"/>
                  </a:lnTo>
                  <a:lnTo>
                    <a:pt x="734" y="1135"/>
                  </a:lnTo>
                  <a:lnTo>
                    <a:pt x="745" y="1135"/>
                  </a:lnTo>
                  <a:lnTo>
                    <a:pt x="757" y="1135"/>
                  </a:lnTo>
                  <a:lnTo>
                    <a:pt x="768" y="1133"/>
                  </a:lnTo>
                  <a:lnTo>
                    <a:pt x="780" y="1087"/>
                  </a:lnTo>
                  <a:lnTo>
                    <a:pt x="791" y="752"/>
                  </a:lnTo>
                  <a:lnTo>
                    <a:pt x="803" y="369"/>
                  </a:lnTo>
                  <a:lnTo>
                    <a:pt x="814" y="752"/>
                  </a:lnTo>
                  <a:lnTo>
                    <a:pt x="825" y="1087"/>
                  </a:lnTo>
                  <a:lnTo>
                    <a:pt x="837" y="1133"/>
                  </a:lnTo>
                  <a:lnTo>
                    <a:pt x="849" y="1135"/>
                  </a:lnTo>
                  <a:lnTo>
                    <a:pt x="860" y="1135"/>
                  </a:lnTo>
                  <a:lnTo>
                    <a:pt x="871" y="1135"/>
                  </a:lnTo>
                  <a:lnTo>
                    <a:pt x="883" y="1134"/>
                  </a:lnTo>
                  <a:lnTo>
                    <a:pt x="894" y="1101"/>
                  </a:lnTo>
                  <a:lnTo>
                    <a:pt x="906" y="869"/>
                  </a:lnTo>
                  <a:lnTo>
                    <a:pt x="917" y="603"/>
                  </a:lnTo>
                  <a:lnTo>
                    <a:pt x="929" y="869"/>
                  </a:lnTo>
                  <a:lnTo>
                    <a:pt x="940" y="1101"/>
                  </a:lnTo>
                  <a:lnTo>
                    <a:pt x="952" y="1134"/>
                  </a:lnTo>
                  <a:lnTo>
                    <a:pt x="963" y="1135"/>
                  </a:lnTo>
                  <a:lnTo>
                    <a:pt x="975" y="1135"/>
                  </a:lnTo>
                  <a:lnTo>
                    <a:pt x="986" y="1135"/>
                  </a:lnTo>
                  <a:lnTo>
                    <a:pt x="998" y="1134"/>
                  </a:lnTo>
                  <a:lnTo>
                    <a:pt x="1009" y="1112"/>
                  </a:lnTo>
                  <a:lnTo>
                    <a:pt x="1021" y="951"/>
                  </a:lnTo>
                  <a:lnTo>
                    <a:pt x="1032" y="766"/>
                  </a:lnTo>
                  <a:lnTo>
                    <a:pt x="1043" y="951"/>
                  </a:lnTo>
                  <a:lnTo>
                    <a:pt x="1055" y="1112"/>
                  </a:lnTo>
                  <a:lnTo>
                    <a:pt x="1066" y="1134"/>
                  </a:lnTo>
                  <a:lnTo>
                    <a:pt x="1078" y="1135"/>
                  </a:lnTo>
                  <a:lnTo>
                    <a:pt x="1089" y="1135"/>
                  </a:lnTo>
                  <a:lnTo>
                    <a:pt x="1101" y="1135"/>
                  </a:lnTo>
                  <a:lnTo>
                    <a:pt x="1112" y="1134"/>
                  </a:lnTo>
                  <a:lnTo>
                    <a:pt x="1124" y="1114"/>
                  </a:lnTo>
                  <a:lnTo>
                    <a:pt x="1135" y="974"/>
                  </a:lnTo>
                  <a:lnTo>
                    <a:pt x="1146" y="812"/>
                  </a:lnTo>
                  <a:lnTo>
                    <a:pt x="1158" y="974"/>
                  </a:lnTo>
                  <a:lnTo>
                    <a:pt x="1170" y="1114"/>
                  </a:lnTo>
                  <a:lnTo>
                    <a:pt x="1181" y="1134"/>
                  </a:lnTo>
                  <a:lnTo>
                    <a:pt x="1192" y="1135"/>
                  </a:lnTo>
                  <a:lnTo>
                    <a:pt x="1204" y="1135"/>
                  </a:lnTo>
                  <a:lnTo>
                    <a:pt x="1216" y="1135"/>
                  </a:lnTo>
                  <a:lnTo>
                    <a:pt x="1227" y="1134"/>
                  </a:lnTo>
                  <a:lnTo>
                    <a:pt x="1238" y="1110"/>
                  </a:lnTo>
                  <a:lnTo>
                    <a:pt x="1250" y="936"/>
                  </a:lnTo>
                  <a:lnTo>
                    <a:pt x="1261" y="737"/>
                  </a:lnTo>
                  <a:lnTo>
                    <a:pt x="1273" y="936"/>
                  </a:lnTo>
                  <a:lnTo>
                    <a:pt x="1284" y="1110"/>
                  </a:lnTo>
                  <a:lnTo>
                    <a:pt x="1296" y="1134"/>
                  </a:lnTo>
                  <a:lnTo>
                    <a:pt x="1307" y="1135"/>
                  </a:lnTo>
                  <a:lnTo>
                    <a:pt x="1319" y="1135"/>
                  </a:lnTo>
                  <a:lnTo>
                    <a:pt x="1330" y="1135"/>
                  </a:lnTo>
                  <a:lnTo>
                    <a:pt x="1342" y="1134"/>
                  </a:lnTo>
                  <a:lnTo>
                    <a:pt x="1353" y="1100"/>
                  </a:lnTo>
                  <a:lnTo>
                    <a:pt x="1364" y="856"/>
                  </a:lnTo>
                  <a:lnTo>
                    <a:pt x="1376" y="578"/>
                  </a:lnTo>
                  <a:lnTo>
                    <a:pt x="1388" y="856"/>
                  </a:lnTo>
                  <a:lnTo>
                    <a:pt x="1399" y="1100"/>
                  </a:lnTo>
                  <a:lnTo>
                    <a:pt x="1410" y="1134"/>
                  </a:lnTo>
                  <a:lnTo>
                    <a:pt x="1422" y="1135"/>
                  </a:lnTo>
                  <a:lnTo>
                    <a:pt x="1433" y="1135"/>
                  </a:lnTo>
                  <a:lnTo>
                    <a:pt x="1445" y="1135"/>
                  </a:lnTo>
                  <a:lnTo>
                    <a:pt x="1456" y="1133"/>
                  </a:lnTo>
                  <a:lnTo>
                    <a:pt x="1468" y="1088"/>
                  </a:lnTo>
                  <a:lnTo>
                    <a:pt x="1479" y="764"/>
                  </a:lnTo>
                  <a:lnTo>
                    <a:pt x="1491" y="393"/>
                  </a:lnTo>
                  <a:lnTo>
                    <a:pt x="1502" y="764"/>
                  </a:lnTo>
                  <a:lnTo>
                    <a:pt x="1514" y="1088"/>
                  </a:lnTo>
                  <a:lnTo>
                    <a:pt x="1525" y="1133"/>
                  </a:lnTo>
                  <a:lnTo>
                    <a:pt x="1537" y="1135"/>
                  </a:lnTo>
                  <a:lnTo>
                    <a:pt x="1548" y="1135"/>
                  </a:lnTo>
                  <a:lnTo>
                    <a:pt x="1559" y="1135"/>
                  </a:lnTo>
                  <a:lnTo>
                    <a:pt x="1571" y="1133"/>
                  </a:lnTo>
                  <a:lnTo>
                    <a:pt x="1582" y="1079"/>
                  </a:lnTo>
                  <a:lnTo>
                    <a:pt x="1594" y="691"/>
                  </a:lnTo>
                  <a:lnTo>
                    <a:pt x="1605" y="247"/>
                  </a:lnTo>
                  <a:lnTo>
                    <a:pt x="1617" y="691"/>
                  </a:lnTo>
                  <a:lnTo>
                    <a:pt x="1628" y="1079"/>
                  </a:lnTo>
                  <a:lnTo>
                    <a:pt x="1640" y="1133"/>
                  </a:lnTo>
                  <a:lnTo>
                    <a:pt x="1651" y="1135"/>
                  </a:lnTo>
                  <a:lnTo>
                    <a:pt x="1663" y="1135"/>
                  </a:lnTo>
                  <a:lnTo>
                    <a:pt x="1674" y="1135"/>
                  </a:lnTo>
                  <a:lnTo>
                    <a:pt x="1685" y="1133"/>
                  </a:lnTo>
                  <a:lnTo>
                    <a:pt x="1697" y="1075"/>
                  </a:lnTo>
                  <a:lnTo>
                    <a:pt x="1709" y="660"/>
                  </a:lnTo>
                  <a:lnTo>
                    <a:pt x="1720" y="185"/>
                  </a:lnTo>
                  <a:lnTo>
                    <a:pt x="1731" y="660"/>
                  </a:lnTo>
                  <a:lnTo>
                    <a:pt x="1743" y="1075"/>
                  </a:lnTo>
                  <a:lnTo>
                    <a:pt x="1755" y="1133"/>
                  </a:lnTo>
                  <a:lnTo>
                    <a:pt x="1766" y="1135"/>
                  </a:lnTo>
                  <a:lnTo>
                    <a:pt x="1777" y="1135"/>
                  </a:lnTo>
                  <a:lnTo>
                    <a:pt x="1789" y="1135"/>
                  </a:lnTo>
                  <a:lnTo>
                    <a:pt x="1800" y="1133"/>
                  </a:lnTo>
                  <a:lnTo>
                    <a:pt x="1812" y="1077"/>
                  </a:lnTo>
                  <a:lnTo>
                    <a:pt x="1823" y="678"/>
                  </a:lnTo>
                  <a:lnTo>
                    <a:pt x="1835" y="221"/>
                  </a:lnTo>
                  <a:lnTo>
                    <a:pt x="1846" y="678"/>
                  </a:lnTo>
                  <a:lnTo>
                    <a:pt x="1858" y="1077"/>
                  </a:lnTo>
                  <a:lnTo>
                    <a:pt x="1869" y="1133"/>
                  </a:lnTo>
                  <a:lnTo>
                    <a:pt x="1881" y="1135"/>
                  </a:lnTo>
                  <a:lnTo>
                    <a:pt x="1892" y="1135"/>
                  </a:lnTo>
                  <a:lnTo>
                    <a:pt x="1903" y="1135"/>
                  </a:lnTo>
                  <a:lnTo>
                    <a:pt x="1915" y="1133"/>
                  </a:lnTo>
                  <a:lnTo>
                    <a:pt x="1926" y="1085"/>
                  </a:lnTo>
                  <a:lnTo>
                    <a:pt x="1938" y="735"/>
                  </a:lnTo>
                  <a:lnTo>
                    <a:pt x="1949" y="335"/>
                  </a:lnTo>
                  <a:lnTo>
                    <a:pt x="1961" y="735"/>
                  </a:lnTo>
                  <a:lnTo>
                    <a:pt x="1972" y="1085"/>
                  </a:lnTo>
                  <a:lnTo>
                    <a:pt x="1984" y="1133"/>
                  </a:lnTo>
                  <a:lnTo>
                    <a:pt x="1995" y="1135"/>
                  </a:lnTo>
                  <a:lnTo>
                    <a:pt x="2007" y="1135"/>
                  </a:lnTo>
                  <a:lnTo>
                    <a:pt x="2018" y="1135"/>
                  </a:lnTo>
                  <a:lnTo>
                    <a:pt x="2030" y="1133"/>
                  </a:lnTo>
                  <a:lnTo>
                    <a:pt x="2041" y="1094"/>
                  </a:lnTo>
                  <a:lnTo>
                    <a:pt x="2052" y="809"/>
                  </a:lnTo>
                  <a:lnTo>
                    <a:pt x="2064" y="484"/>
                  </a:lnTo>
                  <a:lnTo>
                    <a:pt x="2076" y="809"/>
                  </a:lnTo>
                  <a:lnTo>
                    <a:pt x="2087" y="1094"/>
                  </a:lnTo>
                  <a:lnTo>
                    <a:pt x="2098" y="1133"/>
                  </a:lnTo>
                  <a:lnTo>
                    <a:pt x="2110" y="1135"/>
                  </a:lnTo>
                  <a:lnTo>
                    <a:pt x="2121" y="1135"/>
                  </a:lnTo>
                  <a:lnTo>
                    <a:pt x="2133" y="1135"/>
                  </a:lnTo>
                  <a:lnTo>
                    <a:pt x="2144" y="1134"/>
                  </a:lnTo>
                  <a:lnTo>
                    <a:pt x="2156" y="1102"/>
                  </a:lnTo>
                  <a:lnTo>
                    <a:pt x="2167" y="875"/>
                  </a:lnTo>
                  <a:lnTo>
                    <a:pt x="2179" y="616"/>
                  </a:lnTo>
                  <a:lnTo>
                    <a:pt x="2190" y="875"/>
                  </a:lnTo>
                  <a:lnTo>
                    <a:pt x="2202" y="1102"/>
                  </a:lnTo>
                  <a:lnTo>
                    <a:pt x="2213" y="1134"/>
                  </a:lnTo>
                  <a:lnTo>
                    <a:pt x="2225" y="1135"/>
                  </a:lnTo>
                  <a:lnTo>
                    <a:pt x="2236" y="1135"/>
                  </a:lnTo>
                  <a:lnTo>
                    <a:pt x="2248" y="1135"/>
                  </a:lnTo>
                  <a:lnTo>
                    <a:pt x="2259" y="1134"/>
                  </a:lnTo>
                  <a:lnTo>
                    <a:pt x="2270" y="1107"/>
                  </a:lnTo>
                  <a:lnTo>
                    <a:pt x="2282" y="911"/>
                  </a:lnTo>
                  <a:lnTo>
                    <a:pt x="2293" y="686"/>
                  </a:lnTo>
                </a:path>
              </a:pathLst>
            </a:custGeom>
            <a:noFill/>
            <a:ln w="19050"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2">
              <a:extLst>
                <a:ext uri="{FF2B5EF4-FFF2-40B4-BE49-F238E27FC236}">
                  <a16:creationId xmlns:a16="http://schemas.microsoft.com/office/drawing/2014/main" id="{12BDAE77-92C1-4A3D-9DCB-4134AD59D803}"/>
                </a:ext>
              </a:extLst>
            </p:cNvPr>
            <p:cNvSpPr>
              <a:spLocks/>
            </p:cNvSpPr>
            <p:nvPr/>
          </p:nvSpPr>
          <p:spPr bwMode="auto">
            <a:xfrm>
              <a:off x="1794" y="1966"/>
              <a:ext cx="2293" cy="1150"/>
            </a:xfrm>
            <a:custGeom>
              <a:avLst/>
              <a:gdLst>
                <a:gd name="T0" fmla="*/ 34 w 2293"/>
                <a:gd name="T1" fmla="*/ 1086 h 1150"/>
                <a:gd name="T2" fmla="*/ 80 w 2293"/>
                <a:gd name="T3" fmla="*/ 976 h 1150"/>
                <a:gd name="T4" fmla="*/ 126 w 2293"/>
                <a:gd name="T5" fmla="*/ 848 h 1150"/>
                <a:gd name="T6" fmla="*/ 172 w 2293"/>
                <a:gd name="T7" fmla="*/ 707 h 1150"/>
                <a:gd name="T8" fmla="*/ 218 w 2293"/>
                <a:gd name="T9" fmla="*/ 564 h 1150"/>
                <a:gd name="T10" fmla="*/ 264 w 2293"/>
                <a:gd name="T11" fmla="*/ 425 h 1150"/>
                <a:gd name="T12" fmla="*/ 310 w 2293"/>
                <a:gd name="T13" fmla="*/ 298 h 1150"/>
                <a:gd name="T14" fmla="*/ 355 w 2293"/>
                <a:gd name="T15" fmla="*/ 188 h 1150"/>
                <a:gd name="T16" fmla="*/ 401 w 2293"/>
                <a:gd name="T17" fmla="*/ 101 h 1150"/>
                <a:gd name="T18" fmla="*/ 447 w 2293"/>
                <a:gd name="T19" fmla="*/ 40 h 1150"/>
                <a:gd name="T20" fmla="*/ 493 w 2293"/>
                <a:gd name="T21" fmla="*/ 7 h 1150"/>
                <a:gd name="T22" fmla="*/ 539 w 2293"/>
                <a:gd name="T23" fmla="*/ 1 h 1150"/>
                <a:gd name="T24" fmla="*/ 585 w 2293"/>
                <a:gd name="T25" fmla="*/ 23 h 1150"/>
                <a:gd name="T26" fmla="*/ 631 w 2293"/>
                <a:gd name="T27" fmla="*/ 69 h 1150"/>
                <a:gd name="T28" fmla="*/ 677 w 2293"/>
                <a:gd name="T29" fmla="*/ 135 h 1150"/>
                <a:gd name="T30" fmla="*/ 722 w 2293"/>
                <a:gd name="T31" fmla="*/ 218 h 1150"/>
                <a:gd name="T32" fmla="*/ 768 w 2293"/>
                <a:gd name="T33" fmla="*/ 310 h 1150"/>
                <a:gd name="T34" fmla="*/ 814 w 2293"/>
                <a:gd name="T35" fmla="*/ 408 h 1150"/>
                <a:gd name="T36" fmla="*/ 860 w 2293"/>
                <a:gd name="T37" fmla="*/ 506 h 1150"/>
                <a:gd name="T38" fmla="*/ 906 w 2293"/>
                <a:gd name="T39" fmla="*/ 597 h 1150"/>
                <a:gd name="T40" fmla="*/ 952 w 2293"/>
                <a:gd name="T41" fmla="*/ 678 h 1150"/>
                <a:gd name="T42" fmla="*/ 998 w 2293"/>
                <a:gd name="T43" fmla="*/ 743 h 1150"/>
                <a:gd name="T44" fmla="*/ 1043 w 2293"/>
                <a:gd name="T45" fmla="*/ 792 h 1150"/>
                <a:gd name="T46" fmla="*/ 1089 w 2293"/>
                <a:gd name="T47" fmla="*/ 820 h 1150"/>
                <a:gd name="T48" fmla="*/ 1135 w 2293"/>
                <a:gd name="T49" fmla="*/ 828 h 1150"/>
                <a:gd name="T50" fmla="*/ 1181 w 2293"/>
                <a:gd name="T51" fmla="*/ 817 h 1150"/>
                <a:gd name="T52" fmla="*/ 1227 w 2293"/>
                <a:gd name="T53" fmla="*/ 786 h 1150"/>
                <a:gd name="T54" fmla="*/ 1273 w 2293"/>
                <a:gd name="T55" fmla="*/ 739 h 1150"/>
                <a:gd name="T56" fmla="*/ 1319 w 2293"/>
                <a:gd name="T57" fmla="*/ 680 h 1150"/>
                <a:gd name="T58" fmla="*/ 1364 w 2293"/>
                <a:gd name="T59" fmla="*/ 611 h 1150"/>
                <a:gd name="T60" fmla="*/ 1410 w 2293"/>
                <a:gd name="T61" fmla="*/ 537 h 1150"/>
                <a:gd name="T62" fmla="*/ 1456 w 2293"/>
                <a:gd name="T63" fmla="*/ 462 h 1150"/>
                <a:gd name="T64" fmla="*/ 1502 w 2293"/>
                <a:gd name="T65" fmla="*/ 391 h 1150"/>
                <a:gd name="T66" fmla="*/ 1548 w 2293"/>
                <a:gd name="T67" fmla="*/ 327 h 1150"/>
                <a:gd name="T68" fmla="*/ 1594 w 2293"/>
                <a:gd name="T69" fmla="*/ 273 h 1150"/>
                <a:gd name="T70" fmla="*/ 1640 w 2293"/>
                <a:gd name="T71" fmla="*/ 233 h 1150"/>
                <a:gd name="T72" fmla="*/ 1685 w 2293"/>
                <a:gd name="T73" fmla="*/ 208 h 1150"/>
                <a:gd name="T74" fmla="*/ 1731 w 2293"/>
                <a:gd name="T75" fmla="*/ 199 h 1150"/>
                <a:gd name="T76" fmla="*/ 1777 w 2293"/>
                <a:gd name="T77" fmla="*/ 206 h 1150"/>
                <a:gd name="T78" fmla="*/ 1823 w 2293"/>
                <a:gd name="T79" fmla="*/ 228 h 1150"/>
                <a:gd name="T80" fmla="*/ 1869 w 2293"/>
                <a:gd name="T81" fmla="*/ 263 h 1150"/>
                <a:gd name="T82" fmla="*/ 1915 w 2293"/>
                <a:gd name="T83" fmla="*/ 310 h 1150"/>
                <a:gd name="T84" fmla="*/ 1961 w 2293"/>
                <a:gd name="T85" fmla="*/ 364 h 1150"/>
                <a:gd name="T86" fmla="*/ 2007 w 2293"/>
                <a:gd name="T87" fmla="*/ 423 h 1150"/>
                <a:gd name="T88" fmla="*/ 2052 w 2293"/>
                <a:gd name="T89" fmla="*/ 484 h 1150"/>
                <a:gd name="T90" fmla="*/ 2098 w 2293"/>
                <a:gd name="T91" fmla="*/ 543 h 1150"/>
                <a:gd name="T92" fmla="*/ 2144 w 2293"/>
                <a:gd name="T93" fmla="*/ 596 h 1150"/>
                <a:gd name="T94" fmla="*/ 2190 w 2293"/>
                <a:gd name="T95" fmla="*/ 641 h 1150"/>
                <a:gd name="T96" fmla="*/ 2236 w 2293"/>
                <a:gd name="T97" fmla="*/ 676 h 1150"/>
                <a:gd name="T98" fmla="*/ 2282 w 2293"/>
                <a:gd name="T99" fmla="*/ 698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50">
                  <a:moveTo>
                    <a:pt x="0" y="1150"/>
                  </a:moveTo>
                  <a:lnTo>
                    <a:pt x="11" y="1130"/>
                  </a:lnTo>
                  <a:lnTo>
                    <a:pt x="23" y="1109"/>
                  </a:lnTo>
                  <a:lnTo>
                    <a:pt x="34" y="1086"/>
                  </a:lnTo>
                  <a:lnTo>
                    <a:pt x="46" y="1060"/>
                  </a:lnTo>
                  <a:lnTo>
                    <a:pt x="57" y="1034"/>
                  </a:lnTo>
                  <a:lnTo>
                    <a:pt x="69" y="1006"/>
                  </a:lnTo>
                  <a:lnTo>
                    <a:pt x="80" y="976"/>
                  </a:lnTo>
                  <a:lnTo>
                    <a:pt x="92" y="946"/>
                  </a:lnTo>
                  <a:lnTo>
                    <a:pt x="103" y="914"/>
                  </a:lnTo>
                  <a:lnTo>
                    <a:pt x="115" y="881"/>
                  </a:lnTo>
                  <a:lnTo>
                    <a:pt x="126" y="848"/>
                  </a:lnTo>
                  <a:lnTo>
                    <a:pt x="137" y="814"/>
                  </a:lnTo>
                  <a:lnTo>
                    <a:pt x="149" y="778"/>
                  </a:lnTo>
                  <a:lnTo>
                    <a:pt x="161" y="743"/>
                  </a:lnTo>
                  <a:lnTo>
                    <a:pt x="172" y="707"/>
                  </a:lnTo>
                  <a:lnTo>
                    <a:pt x="183" y="671"/>
                  </a:lnTo>
                  <a:lnTo>
                    <a:pt x="195" y="636"/>
                  </a:lnTo>
                  <a:lnTo>
                    <a:pt x="206" y="600"/>
                  </a:lnTo>
                  <a:lnTo>
                    <a:pt x="218" y="564"/>
                  </a:lnTo>
                  <a:lnTo>
                    <a:pt x="229" y="528"/>
                  </a:lnTo>
                  <a:lnTo>
                    <a:pt x="241" y="493"/>
                  </a:lnTo>
                  <a:lnTo>
                    <a:pt x="252" y="459"/>
                  </a:lnTo>
                  <a:lnTo>
                    <a:pt x="264" y="425"/>
                  </a:lnTo>
                  <a:lnTo>
                    <a:pt x="275" y="392"/>
                  </a:lnTo>
                  <a:lnTo>
                    <a:pt x="286" y="359"/>
                  </a:lnTo>
                  <a:lnTo>
                    <a:pt x="298" y="328"/>
                  </a:lnTo>
                  <a:lnTo>
                    <a:pt x="310" y="298"/>
                  </a:lnTo>
                  <a:lnTo>
                    <a:pt x="321" y="268"/>
                  </a:lnTo>
                  <a:lnTo>
                    <a:pt x="332" y="240"/>
                  </a:lnTo>
                  <a:lnTo>
                    <a:pt x="344" y="213"/>
                  </a:lnTo>
                  <a:lnTo>
                    <a:pt x="355" y="188"/>
                  </a:lnTo>
                  <a:lnTo>
                    <a:pt x="367" y="164"/>
                  </a:lnTo>
                  <a:lnTo>
                    <a:pt x="378" y="141"/>
                  </a:lnTo>
                  <a:lnTo>
                    <a:pt x="390" y="120"/>
                  </a:lnTo>
                  <a:lnTo>
                    <a:pt x="401" y="101"/>
                  </a:lnTo>
                  <a:lnTo>
                    <a:pt x="413" y="83"/>
                  </a:lnTo>
                  <a:lnTo>
                    <a:pt x="424" y="67"/>
                  </a:lnTo>
                  <a:lnTo>
                    <a:pt x="436" y="53"/>
                  </a:lnTo>
                  <a:lnTo>
                    <a:pt x="447" y="40"/>
                  </a:lnTo>
                  <a:lnTo>
                    <a:pt x="459" y="29"/>
                  </a:lnTo>
                  <a:lnTo>
                    <a:pt x="470" y="20"/>
                  </a:lnTo>
                  <a:lnTo>
                    <a:pt x="482" y="12"/>
                  </a:lnTo>
                  <a:lnTo>
                    <a:pt x="493" y="7"/>
                  </a:lnTo>
                  <a:lnTo>
                    <a:pt x="504" y="3"/>
                  </a:lnTo>
                  <a:lnTo>
                    <a:pt x="516" y="0"/>
                  </a:lnTo>
                  <a:lnTo>
                    <a:pt x="528" y="0"/>
                  </a:lnTo>
                  <a:lnTo>
                    <a:pt x="539" y="1"/>
                  </a:lnTo>
                  <a:lnTo>
                    <a:pt x="550" y="4"/>
                  </a:lnTo>
                  <a:lnTo>
                    <a:pt x="562" y="9"/>
                  </a:lnTo>
                  <a:lnTo>
                    <a:pt x="573" y="15"/>
                  </a:lnTo>
                  <a:lnTo>
                    <a:pt x="585" y="23"/>
                  </a:lnTo>
                  <a:lnTo>
                    <a:pt x="596" y="32"/>
                  </a:lnTo>
                  <a:lnTo>
                    <a:pt x="608" y="43"/>
                  </a:lnTo>
                  <a:lnTo>
                    <a:pt x="619" y="55"/>
                  </a:lnTo>
                  <a:lnTo>
                    <a:pt x="631" y="69"/>
                  </a:lnTo>
                  <a:lnTo>
                    <a:pt x="642" y="84"/>
                  </a:lnTo>
                  <a:lnTo>
                    <a:pt x="654" y="100"/>
                  </a:lnTo>
                  <a:lnTo>
                    <a:pt x="665" y="117"/>
                  </a:lnTo>
                  <a:lnTo>
                    <a:pt x="677" y="135"/>
                  </a:lnTo>
                  <a:lnTo>
                    <a:pt x="688" y="155"/>
                  </a:lnTo>
                  <a:lnTo>
                    <a:pt x="699" y="175"/>
                  </a:lnTo>
                  <a:lnTo>
                    <a:pt x="711" y="196"/>
                  </a:lnTo>
                  <a:lnTo>
                    <a:pt x="722" y="218"/>
                  </a:lnTo>
                  <a:lnTo>
                    <a:pt x="734" y="240"/>
                  </a:lnTo>
                  <a:lnTo>
                    <a:pt x="745" y="263"/>
                  </a:lnTo>
                  <a:lnTo>
                    <a:pt x="757" y="287"/>
                  </a:lnTo>
                  <a:lnTo>
                    <a:pt x="768" y="310"/>
                  </a:lnTo>
                  <a:lnTo>
                    <a:pt x="780" y="335"/>
                  </a:lnTo>
                  <a:lnTo>
                    <a:pt x="791" y="359"/>
                  </a:lnTo>
                  <a:lnTo>
                    <a:pt x="803" y="384"/>
                  </a:lnTo>
                  <a:lnTo>
                    <a:pt x="814" y="408"/>
                  </a:lnTo>
                  <a:lnTo>
                    <a:pt x="825" y="433"/>
                  </a:lnTo>
                  <a:lnTo>
                    <a:pt x="837" y="458"/>
                  </a:lnTo>
                  <a:lnTo>
                    <a:pt x="849" y="482"/>
                  </a:lnTo>
                  <a:lnTo>
                    <a:pt x="860" y="506"/>
                  </a:lnTo>
                  <a:lnTo>
                    <a:pt x="871" y="529"/>
                  </a:lnTo>
                  <a:lnTo>
                    <a:pt x="883" y="552"/>
                  </a:lnTo>
                  <a:lnTo>
                    <a:pt x="894" y="575"/>
                  </a:lnTo>
                  <a:lnTo>
                    <a:pt x="906" y="597"/>
                  </a:lnTo>
                  <a:lnTo>
                    <a:pt x="917" y="618"/>
                  </a:lnTo>
                  <a:lnTo>
                    <a:pt x="929" y="639"/>
                  </a:lnTo>
                  <a:lnTo>
                    <a:pt x="940" y="659"/>
                  </a:lnTo>
                  <a:lnTo>
                    <a:pt x="952" y="678"/>
                  </a:lnTo>
                  <a:lnTo>
                    <a:pt x="963" y="696"/>
                  </a:lnTo>
                  <a:lnTo>
                    <a:pt x="975" y="713"/>
                  </a:lnTo>
                  <a:lnTo>
                    <a:pt x="986" y="729"/>
                  </a:lnTo>
                  <a:lnTo>
                    <a:pt x="998" y="743"/>
                  </a:lnTo>
                  <a:lnTo>
                    <a:pt x="1009" y="757"/>
                  </a:lnTo>
                  <a:lnTo>
                    <a:pt x="1021" y="770"/>
                  </a:lnTo>
                  <a:lnTo>
                    <a:pt x="1032" y="781"/>
                  </a:lnTo>
                  <a:lnTo>
                    <a:pt x="1043" y="792"/>
                  </a:lnTo>
                  <a:lnTo>
                    <a:pt x="1055" y="801"/>
                  </a:lnTo>
                  <a:lnTo>
                    <a:pt x="1066" y="809"/>
                  </a:lnTo>
                  <a:lnTo>
                    <a:pt x="1078" y="815"/>
                  </a:lnTo>
                  <a:lnTo>
                    <a:pt x="1089" y="820"/>
                  </a:lnTo>
                  <a:lnTo>
                    <a:pt x="1101" y="824"/>
                  </a:lnTo>
                  <a:lnTo>
                    <a:pt x="1112" y="827"/>
                  </a:lnTo>
                  <a:lnTo>
                    <a:pt x="1124" y="828"/>
                  </a:lnTo>
                  <a:lnTo>
                    <a:pt x="1135" y="828"/>
                  </a:lnTo>
                  <a:lnTo>
                    <a:pt x="1146" y="827"/>
                  </a:lnTo>
                  <a:lnTo>
                    <a:pt x="1158" y="825"/>
                  </a:lnTo>
                  <a:lnTo>
                    <a:pt x="1170" y="821"/>
                  </a:lnTo>
                  <a:lnTo>
                    <a:pt x="1181" y="817"/>
                  </a:lnTo>
                  <a:lnTo>
                    <a:pt x="1192" y="811"/>
                  </a:lnTo>
                  <a:lnTo>
                    <a:pt x="1204" y="804"/>
                  </a:lnTo>
                  <a:lnTo>
                    <a:pt x="1216" y="795"/>
                  </a:lnTo>
                  <a:lnTo>
                    <a:pt x="1227" y="786"/>
                  </a:lnTo>
                  <a:lnTo>
                    <a:pt x="1238" y="776"/>
                  </a:lnTo>
                  <a:lnTo>
                    <a:pt x="1250" y="765"/>
                  </a:lnTo>
                  <a:lnTo>
                    <a:pt x="1261" y="752"/>
                  </a:lnTo>
                  <a:lnTo>
                    <a:pt x="1273" y="739"/>
                  </a:lnTo>
                  <a:lnTo>
                    <a:pt x="1284" y="726"/>
                  </a:lnTo>
                  <a:lnTo>
                    <a:pt x="1296" y="711"/>
                  </a:lnTo>
                  <a:lnTo>
                    <a:pt x="1307" y="696"/>
                  </a:lnTo>
                  <a:lnTo>
                    <a:pt x="1319" y="680"/>
                  </a:lnTo>
                  <a:lnTo>
                    <a:pt x="1330" y="663"/>
                  </a:lnTo>
                  <a:lnTo>
                    <a:pt x="1342" y="646"/>
                  </a:lnTo>
                  <a:lnTo>
                    <a:pt x="1353" y="629"/>
                  </a:lnTo>
                  <a:lnTo>
                    <a:pt x="1364" y="611"/>
                  </a:lnTo>
                  <a:lnTo>
                    <a:pt x="1376" y="593"/>
                  </a:lnTo>
                  <a:lnTo>
                    <a:pt x="1388" y="574"/>
                  </a:lnTo>
                  <a:lnTo>
                    <a:pt x="1399" y="556"/>
                  </a:lnTo>
                  <a:lnTo>
                    <a:pt x="1410" y="537"/>
                  </a:lnTo>
                  <a:lnTo>
                    <a:pt x="1422" y="518"/>
                  </a:lnTo>
                  <a:lnTo>
                    <a:pt x="1433" y="499"/>
                  </a:lnTo>
                  <a:lnTo>
                    <a:pt x="1445" y="481"/>
                  </a:lnTo>
                  <a:lnTo>
                    <a:pt x="1456" y="462"/>
                  </a:lnTo>
                  <a:lnTo>
                    <a:pt x="1468" y="444"/>
                  </a:lnTo>
                  <a:lnTo>
                    <a:pt x="1479" y="426"/>
                  </a:lnTo>
                  <a:lnTo>
                    <a:pt x="1491" y="408"/>
                  </a:lnTo>
                  <a:lnTo>
                    <a:pt x="1502" y="391"/>
                  </a:lnTo>
                  <a:lnTo>
                    <a:pt x="1514" y="374"/>
                  </a:lnTo>
                  <a:lnTo>
                    <a:pt x="1525" y="358"/>
                  </a:lnTo>
                  <a:lnTo>
                    <a:pt x="1537" y="342"/>
                  </a:lnTo>
                  <a:lnTo>
                    <a:pt x="1548" y="327"/>
                  </a:lnTo>
                  <a:lnTo>
                    <a:pt x="1559" y="312"/>
                  </a:lnTo>
                  <a:lnTo>
                    <a:pt x="1571" y="299"/>
                  </a:lnTo>
                  <a:lnTo>
                    <a:pt x="1582" y="286"/>
                  </a:lnTo>
                  <a:lnTo>
                    <a:pt x="1594" y="273"/>
                  </a:lnTo>
                  <a:lnTo>
                    <a:pt x="1605" y="262"/>
                  </a:lnTo>
                  <a:lnTo>
                    <a:pt x="1617" y="252"/>
                  </a:lnTo>
                  <a:lnTo>
                    <a:pt x="1628" y="242"/>
                  </a:lnTo>
                  <a:lnTo>
                    <a:pt x="1640" y="233"/>
                  </a:lnTo>
                  <a:lnTo>
                    <a:pt x="1651" y="226"/>
                  </a:lnTo>
                  <a:lnTo>
                    <a:pt x="1663" y="219"/>
                  </a:lnTo>
                  <a:lnTo>
                    <a:pt x="1674" y="213"/>
                  </a:lnTo>
                  <a:lnTo>
                    <a:pt x="1685" y="208"/>
                  </a:lnTo>
                  <a:lnTo>
                    <a:pt x="1697" y="205"/>
                  </a:lnTo>
                  <a:lnTo>
                    <a:pt x="1709" y="202"/>
                  </a:lnTo>
                  <a:lnTo>
                    <a:pt x="1720" y="200"/>
                  </a:lnTo>
                  <a:lnTo>
                    <a:pt x="1731" y="199"/>
                  </a:lnTo>
                  <a:lnTo>
                    <a:pt x="1743" y="199"/>
                  </a:lnTo>
                  <a:lnTo>
                    <a:pt x="1755" y="201"/>
                  </a:lnTo>
                  <a:lnTo>
                    <a:pt x="1766" y="203"/>
                  </a:lnTo>
                  <a:lnTo>
                    <a:pt x="1777" y="206"/>
                  </a:lnTo>
                  <a:lnTo>
                    <a:pt x="1789" y="210"/>
                  </a:lnTo>
                  <a:lnTo>
                    <a:pt x="1800" y="215"/>
                  </a:lnTo>
                  <a:lnTo>
                    <a:pt x="1812" y="221"/>
                  </a:lnTo>
                  <a:lnTo>
                    <a:pt x="1823" y="228"/>
                  </a:lnTo>
                  <a:lnTo>
                    <a:pt x="1835" y="236"/>
                  </a:lnTo>
                  <a:lnTo>
                    <a:pt x="1846" y="244"/>
                  </a:lnTo>
                  <a:lnTo>
                    <a:pt x="1858" y="254"/>
                  </a:lnTo>
                  <a:lnTo>
                    <a:pt x="1869" y="263"/>
                  </a:lnTo>
                  <a:lnTo>
                    <a:pt x="1881" y="274"/>
                  </a:lnTo>
                  <a:lnTo>
                    <a:pt x="1892" y="286"/>
                  </a:lnTo>
                  <a:lnTo>
                    <a:pt x="1903" y="298"/>
                  </a:lnTo>
                  <a:lnTo>
                    <a:pt x="1915" y="310"/>
                  </a:lnTo>
                  <a:lnTo>
                    <a:pt x="1926" y="323"/>
                  </a:lnTo>
                  <a:lnTo>
                    <a:pt x="1938" y="336"/>
                  </a:lnTo>
                  <a:lnTo>
                    <a:pt x="1949" y="350"/>
                  </a:lnTo>
                  <a:lnTo>
                    <a:pt x="1961" y="364"/>
                  </a:lnTo>
                  <a:lnTo>
                    <a:pt x="1972" y="379"/>
                  </a:lnTo>
                  <a:lnTo>
                    <a:pt x="1984" y="394"/>
                  </a:lnTo>
                  <a:lnTo>
                    <a:pt x="1995" y="409"/>
                  </a:lnTo>
                  <a:lnTo>
                    <a:pt x="2007" y="423"/>
                  </a:lnTo>
                  <a:lnTo>
                    <a:pt x="2018" y="439"/>
                  </a:lnTo>
                  <a:lnTo>
                    <a:pt x="2030" y="454"/>
                  </a:lnTo>
                  <a:lnTo>
                    <a:pt x="2041" y="469"/>
                  </a:lnTo>
                  <a:lnTo>
                    <a:pt x="2052" y="484"/>
                  </a:lnTo>
                  <a:lnTo>
                    <a:pt x="2064" y="499"/>
                  </a:lnTo>
                  <a:lnTo>
                    <a:pt x="2076" y="514"/>
                  </a:lnTo>
                  <a:lnTo>
                    <a:pt x="2087" y="529"/>
                  </a:lnTo>
                  <a:lnTo>
                    <a:pt x="2098" y="543"/>
                  </a:lnTo>
                  <a:lnTo>
                    <a:pt x="2110" y="557"/>
                  </a:lnTo>
                  <a:lnTo>
                    <a:pt x="2121" y="570"/>
                  </a:lnTo>
                  <a:lnTo>
                    <a:pt x="2133" y="583"/>
                  </a:lnTo>
                  <a:lnTo>
                    <a:pt x="2144" y="596"/>
                  </a:lnTo>
                  <a:lnTo>
                    <a:pt x="2156" y="608"/>
                  </a:lnTo>
                  <a:lnTo>
                    <a:pt x="2167" y="619"/>
                  </a:lnTo>
                  <a:lnTo>
                    <a:pt x="2179" y="631"/>
                  </a:lnTo>
                  <a:lnTo>
                    <a:pt x="2190" y="641"/>
                  </a:lnTo>
                  <a:lnTo>
                    <a:pt x="2202" y="651"/>
                  </a:lnTo>
                  <a:lnTo>
                    <a:pt x="2213" y="660"/>
                  </a:lnTo>
                  <a:lnTo>
                    <a:pt x="2225" y="668"/>
                  </a:lnTo>
                  <a:lnTo>
                    <a:pt x="2236" y="676"/>
                  </a:lnTo>
                  <a:lnTo>
                    <a:pt x="2248" y="682"/>
                  </a:lnTo>
                  <a:lnTo>
                    <a:pt x="2259" y="688"/>
                  </a:lnTo>
                  <a:lnTo>
                    <a:pt x="2270" y="694"/>
                  </a:lnTo>
                  <a:lnTo>
                    <a:pt x="2282" y="698"/>
                  </a:lnTo>
                  <a:lnTo>
                    <a:pt x="2293" y="701"/>
                  </a:lnTo>
                </a:path>
              </a:pathLst>
            </a:custGeom>
            <a:noFill/>
            <a:ln w="1905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3">
              <a:extLst>
                <a:ext uri="{FF2B5EF4-FFF2-40B4-BE49-F238E27FC236}">
                  <a16:creationId xmlns:a16="http://schemas.microsoft.com/office/drawing/2014/main" id="{244F1E1B-54E6-4D90-8B33-0CB0FD1F37E2}"/>
                </a:ext>
              </a:extLst>
            </p:cNvPr>
            <p:cNvSpPr>
              <a:spLocks/>
            </p:cNvSpPr>
            <p:nvPr/>
          </p:nvSpPr>
          <p:spPr bwMode="auto">
            <a:xfrm>
              <a:off x="1794" y="2123"/>
              <a:ext cx="2293" cy="1131"/>
            </a:xfrm>
            <a:custGeom>
              <a:avLst/>
              <a:gdLst>
                <a:gd name="T0" fmla="*/ 34 w 2293"/>
                <a:gd name="T1" fmla="*/ 930 h 1131"/>
                <a:gd name="T2" fmla="*/ 80 w 2293"/>
                <a:gd name="T3" fmla="*/ 703 h 1131"/>
                <a:gd name="T4" fmla="*/ 126 w 2293"/>
                <a:gd name="T5" fmla="*/ 513 h 1131"/>
                <a:gd name="T6" fmla="*/ 172 w 2293"/>
                <a:gd name="T7" fmla="*/ 358 h 1131"/>
                <a:gd name="T8" fmla="*/ 218 w 2293"/>
                <a:gd name="T9" fmla="*/ 237 h 1131"/>
                <a:gd name="T10" fmla="*/ 264 w 2293"/>
                <a:gd name="T11" fmla="*/ 145 h 1131"/>
                <a:gd name="T12" fmla="*/ 310 w 2293"/>
                <a:gd name="T13" fmla="*/ 78 h 1131"/>
                <a:gd name="T14" fmla="*/ 355 w 2293"/>
                <a:gd name="T15" fmla="*/ 34 h 1131"/>
                <a:gd name="T16" fmla="*/ 401 w 2293"/>
                <a:gd name="T17" fmla="*/ 8 h 1131"/>
                <a:gd name="T18" fmla="*/ 447 w 2293"/>
                <a:gd name="T19" fmla="*/ 0 h 1131"/>
                <a:gd name="T20" fmla="*/ 493 w 2293"/>
                <a:gd name="T21" fmla="*/ 7 h 1131"/>
                <a:gd name="T22" fmla="*/ 539 w 2293"/>
                <a:gd name="T23" fmla="*/ 25 h 1131"/>
                <a:gd name="T24" fmla="*/ 585 w 2293"/>
                <a:gd name="T25" fmla="*/ 52 h 1131"/>
                <a:gd name="T26" fmla="*/ 631 w 2293"/>
                <a:gd name="T27" fmla="*/ 88 h 1131"/>
                <a:gd name="T28" fmla="*/ 677 w 2293"/>
                <a:gd name="T29" fmla="*/ 127 h 1131"/>
                <a:gd name="T30" fmla="*/ 722 w 2293"/>
                <a:gd name="T31" fmla="*/ 170 h 1131"/>
                <a:gd name="T32" fmla="*/ 768 w 2293"/>
                <a:gd name="T33" fmla="*/ 218 h 1131"/>
                <a:gd name="T34" fmla="*/ 814 w 2293"/>
                <a:gd name="T35" fmla="*/ 261 h 1131"/>
                <a:gd name="T36" fmla="*/ 860 w 2293"/>
                <a:gd name="T37" fmla="*/ 305 h 1131"/>
                <a:gd name="T38" fmla="*/ 906 w 2293"/>
                <a:gd name="T39" fmla="*/ 347 h 1131"/>
                <a:gd name="T40" fmla="*/ 952 w 2293"/>
                <a:gd name="T41" fmla="*/ 384 h 1131"/>
                <a:gd name="T42" fmla="*/ 998 w 2293"/>
                <a:gd name="T43" fmla="*/ 419 h 1131"/>
                <a:gd name="T44" fmla="*/ 1043 w 2293"/>
                <a:gd name="T45" fmla="*/ 446 h 1131"/>
                <a:gd name="T46" fmla="*/ 1089 w 2293"/>
                <a:gd name="T47" fmla="*/ 466 h 1131"/>
                <a:gd name="T48" fmla="*/ 1135 w 2293"/>
                <a:gd name="T49" fmla="*/ 484 h 1131"/>
                <a:gd name="T50" fmla="*/ 1181 w 2293"/>
                <a:gd name="T51" fmla="*/ 492 h 1131"/>
                <a:gd name="T52" fmla="*/ 1227 w 2293"/>
                <a:gd name="T53" fmla="*/ 495 h 1131"/>
                <a:gd name="T54" fmla="*/ 1273 w 2293"/>
                <a:gd name="T55" fmla="*/ 490 h 1131"/>
                <a:gd name="T56" fmla="*/ 1319 w 2293"/>
                <a:gd name="T57" fmla="*/ 480 h 1131"/>
                <a:gd name="T58" fmla="*/ 1364 w 2293"/>
                <a:gd name="T59" fmla="*/ 463 h 1131"/>
                <a:gd name="T60" fmla="*/ 1410 w 2293"/>
                <a:gd name="T61" fmla="*/ 440 h 1131"/>
                <a:gd name="T62" fmla="*/ 1456 w 2293"/>
                <a:gd name="T63" fmla="*/ 412 h 1131"/>
                <a:gd name="T64" fmla="*/ 1502 w 2293"/>
                <a:gd name="T65" fmla="*/ 379 h 1131"/>
                <a:gd name="T66" fmla="*/ 1548 w 2293"/>
                <a:gd name="T67" fmla="*/ 343 h 1131"/>
                <a:gd name="T68" fmla="*/ 1594 w 2293"/>
                <a:gd name="T69" fmla="*/ 302 h 1131"/>
                <a:gd name="T70" fmla="*/ 1640 w 2293"/>
                <a:gd name="T71" fmla="*/ 264 h 1131"/>
                <a:gd name="T72" fmla="*/ 1685 w 2293"/>
                <a:gd name="T73" fmla="*/ 225 h 1131"/>
                <a:gd name="T74" fmla="*/ 1731 w 2293"/>
                <a:gd name="T75" fmla="*/ 187 h 1131"/>
                <a:gd name="T76" fmla="*/ 1777 w 2293"/>
                <a:gd name="T77" fmla="*/ 153 h 1131"/>
                <a:gd name="T78" fmla="*/ 1823 w 2293"/>
                <a:gd name="T79" fmla="*/ 124 h 1131"/>
                <a:gd name="T80" fmla="*/ 1869 w 2293"/>
                <a:gd name="T81" fmla="*/ 105 h 1131"/>
                <a:gd name="T82" fmla="*/ 1915 w 2293"/>
                <a:gd name="T83" fmla="*/ 94 h 1131"/>
                <a:gd name="T84" fmla="*/ 1961 w 2293"/>
                <a:gd name="T85" fmla="*/ 94 h 1131"/>
                <a:gd name="T86" fmla="*/ 2007 w 2293"/>
                <a:gd name="T87" fmla="*/ 109 h 1131"/>
                <a:gd name="T88" fmla="*/ 2052 w 2293"/>
                <a:gd name="T89" fmla="*/ 144 h 1131"/>
                <a:gd name="T90" fmla="*/ 2098 w 2293"/>
                <a:gd name="T91" fmla="*/ 195 h 1131"/>
                <a:gd name="T92" fmla="*/ 2144 w 2293"/>
                <a:gd name="T93" fmla="*/ 271 h 1131"/>
                <a:gd name="T94" fmla="*/ 2190 w 2293"/>
                <a:gd name="T95" fmla="*/ 373 h 1131"/>
                <a:gd name="T96" fmla="*/ 2236 w 2293"/>
                <a:gd name="T97" fmla="*/ 507 h 1131"/>
                <a:gd name="T98" fmla="*/ 2282 w 2293"/>
                <a:gd name="T99" fmla="*/ 67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131">
                  <a:moveTo>
                    <a:pt x="0" y="1131"/>
                  </a:moveTo>
                  <a:lnTo>
                    <a:pt x="11" y="1063"/>
                  </a:lnTo>
                  <a:lnTo>
                    <a:pt x="23" y="996"/>
                  </a:lnTo>
                  <a:lnTo>
                    <a:pt x="34" y="930"/>
                  </a:lnTo>
                  <a:lnTo>
                    <a:pt x="46" y="870"/>
                  </a:lnTo>
                  <a:lnTo>
                    <a:pt x="57" y="812"/>
                  </a:lnTo>
                  <a:lnTo>
                    <a:pt x="69" y="755"/>
                  </a:lnTo>
                  <a:lnTo>
                    <a:pt x="80" y="703"/>
                  </a:lnTo>
                  <a:lnTo>
                    <a:pt x="92" y="650"/>
                  </a:lnTo>
                  <a:lnTo>
                    <a:pt x="103" y="602"/>
                  </a:lnTo>
                  <a:lnTo>
                    <a:pt x="115" y="555"/>
                  </a:lnTo>
                  <a:lnTo>
                    <a:pt x="126" y="513"/>
                  </a:lnTo>
                  <a:lnTo>
                    <a:pt x="137" y="470"/>
                  </a:lnTo>
                  <a:lnTo>
                    <a:pt x="149" y="431"/>
                  </a:lnTo>
                  <a:lnTo>
                    <a:pt x="161" y="394"/>
                  </a:lnTo>
                  <a:lnTo>
                    <a:pt x="172" y="358"/>
                  </a:lnTo>
                  <a:lnTo>
                    <a:pt x="183" y="324"/>
                  </a:lnTo>
                  <a:lnTo>
                    <a:pt x="195" y="294"/>
                  </a:lnTo>
                  <a:lnTo>
                    <a:pt x="206" y="263"/>
                  </a:lnTo>
                  <a:lnTo>
                    <a:pt x="218" y="237"/>
                  </a:lnTo>
                  <a:lnTo>
                    <a:pt x="229" y="211"/>
                  </a:lnTo>
                  <a:lnTo>
                    <a:pt x="241" y="187"/>
                  </a:lnTo>
                  <a:lnTo>
                    <a:pt x="252" y="164"/>
                  </a:lnTo>
                  <a:lnTo>
                    <a:pt x="264" y="145"/>
                  </a:lnTo>
                  <a:lnTo>
                    <a:pt x="275" y="126"/>
                  </a:lnTo>
                  <a:lnTo>
                    <a:pt x="286" y="108"/>
                  </a:lnTo>
                  <a:lnTo>
                    <a:pt x="298" y="92"/>
                  </a:lnTo>
                  <a:lnTo>
                    <a:pt x="310" y="78"/>
                  </a:lnTo>
                  <a:lnTo>
                    <a:pt x="321" y="64"/>
                  </a:lnTo>
                  <a:lnTo>
                    <a:pt x="332" y="52"/>
                  </a:lnTo>
                  <a:lnTo>
                    <a:pt x="344" y="42"/>
                  </a:lnTo>
                  <a:lnTo>
                    <a:pt x="355" y="34"/>
                  </a:lnTo>
                  <a:lnTo>
                    <a:pt x="367" y="27"/>
                  </a:lnTo>
                  <a:lnTo>
                    <a:pt x="378" y="19"/>
                  </a:lnTo>
                  <a:lnTo>
                    <a:pt x="390" y="14"/>
                  </a:lnTo>
                  <a:lnTo>
                    <a:pt x="401" y="8"/>
                  </a:lnTo>
                  <a:lnTo>
                    <a:pt x="413" y="5"/>
                  </a:lnTo>
                  <a:lnTo>
                    <a:pt x="424" y="1"/>
                  </a:lnTo>
                  <a:lnTo>
                    <a:pt x="436" y="1"/>
                  </a:lnTo>
                  <a:lnTo>
                    <a:pt x="447" y="0"/>
                  </a:lnTo>
                  <a:lnTo>
                    <a:pt x="459" y="1"/>
                  </a:lnTo>
                  <a:lnTo>
                    <a:pt x="470" y="3"/>
                  </a:lnTo>
                  <a:lnTo>
                    <a:pt x="482" y="4"/>
                  </a:lnTo>
                  <a:lnTo>
                    <a:pt x="493" y="7"/>
                  </a:lnTo>
                  <a:lnTo>
                    <a:pt x="504" y="11"/>
                  </a:lnTo>
                  <a:lnTo>
                    <a:pt x="516" y="15"/>
                  </a:lnTo>
                  <a:lnTo>
                    <a:pt x="528" y="21"/>
                  </a:lnTo>
                  <a:lnTo>
                    <a:pt x="539" y="25"/>
                  </a:lnTo>
                  <a:lnTo>
                    <a:pt x="550" y="30"/>
                  </a:lnTo>
                  <a:lnTo>
                    <a:pt x="562" y="37"/>
                  </a:lnTo>
                  <a:lnTo>
                    <a:pt x="573" y="46"/>
                  </a:lnTo>
                  <a:lnTo>
                    <a:pt x="585" y="52"/>
                  </a:lnTo>
                  <a:lnTo>
                    <a:pt x="596" y="60"/>
                  </a:lnTo>
                  <a:lnTo>
                    <a:pt x="608" y="70"/>
                  </a:lnTo>
                  <a:lnTo>
                    <a:pt x="619" y="79"/>
                  </a:lnTo>
                  <a:lnTo>
                    <a:pt x="631" y="88"/>
                  </a:lnTo>
                  <a:lnTo>
                    <a:pt x="642" y="97"/>
                  </a:lnTo>
                  <a:lnTo>
                    <a:pt x="654" y="106"/>
                  </a:lnTo>
                  <a:lnTo>
                    <a:pt x="665" y="118"/>
                  </a:lnTo>
                  <a:lnTo>
                    <a:pt x="677" y="127"/>
                  </a:lnTo>
                  <a:lnTo>
                    <a:pt x="688" y="138"/>
                  </a:lnTo>
                  <a:lnTo>
                    <a:pt x="699" y="150"/>
                  </a:lnTo>
                  <a:lnTo>
                    <a:pt x="711" y="161"/>
                  </a:lnTo>
                  <a:lnTo>
                    <a:pt x="722" y="170"/>
                  </a:lnTo>
                  <a:lnTo>
                    <a:pt x="734" y="182"/>
                  </a:lnTo>
                  <a:lnTo>
                    <a:pt x="745" y="194"/>
                  </a:lnTo>
                  <a:lnTo>
                    <a:pt x="757" y="204"/>
                  </a:lnTo>
                  <a:lnTo>
                    <a:pt x="768" y="218"/>
                  </a:lnTo>
                  <a:lnTo>
                    <a:pt x="780" y="228"/>
                  </a:lnTo>
                  <a:lnTo>
                    <a:pt x="791" y="238"/>
                  </a:lnTo>
                  <a:lnTo>
                    <a:pt x="803" y="250"/>
                  </a:lnTo>
                  <a:lnTo>
                    <a:pt x="814" y="261"/>
                  </a:lnTo>
                  <a:lnTo>
                    <a:pt x="825" y="273"/>
                  </a:lnTo>
                  <a:lnTo>
                    <a:pt x="837" y="284"/>
                  </a:lnTo>
                  <a:lnTo>
                    <a:pt x="849" y="295"/>
                  </a:lnTo>
                  <a:lnTo>
                    <a:pt x="860" y="305"/>
                  </a:lnTo>
                  <a:lnTo>
                    <a:pt x="871" y="316"/>
                  </a:lnTo>
                  <a:lnTo>
                    <a:pt x="883" y="327"/>
                  </a:lnTo>
                  <a:lnTo>
                    <a:pt x="894" y="338"/>
                  </a:lnTo>
                  <a:lnTo>
                    <a:pt x="906" y="347"/>
                  </a:lnTo>
                  <a:lnTo>
                    <a:pt x="917" y="357"/>
                  </a:lnTo>
                  <a:lnTo>
                    <a:pt x="929" y="367"/>
                  </a:lnTo>
                  <a:lnTo>
                    <a:pt x="940" y="376"/>
                  </a:lnTo>
                  <a:lnTo>
                    <a:pt x="952" y="384"/>
                  </a:lnTo>
                  <a:lnTo>
                    <a:pt x="963" y="394"/>
                  </a:lnTo>
                  <a:lnTo>
                    <a:pt x="975" y="402"/>
                  </a:lnTo>
                  <a:lnTo>
                    <a:pt x="986" y="409"/>
                  </a:lnTo>
                  <a:lnTo>
                    <a:pt x="998" y="419"/>
                  </a:lnTo>
                  <a:lnTo>
                    <a:pt x="1009" y="425"/>
                  </a:lnTo>
                  <a:lnTo>
                    <a:pt x="1021" y="432"/>
                  </a:lnTo>
                  <a:lnTo>
                    <a:pt x="1032" y="440"/>
                  </a:lnTo>
                  <a:lnTo>
                    <a:pt x="1043" y="446"/>
                  </a:lnTo>
                  <a:lnTo>
                    <a:pt x="1055" y="451"/>
                  </a:lnTo>
                  <a:lnTo>
                    <a:pt x="1066" y="458"/>
                  </a:lnTo>
                  <a:lnTo>
                    <a:pt x="1078" y="463"/>
                  </a:lnTo>
                  <a:lnTo>
                    <a:pt x="1089" y="466"/>
                  </a:lnTo>
                  <a:lnTo>
                    <a:pt x="1101" y="473"/>
                  </a:lnTo>
                  <a:lnTo>
                    <a:pt x="1112" y="477"/>
                  </a:lnTo>
                  <a:lnTo>
                    <a:pt x="1124" y="481"/>
                  </a:lnTo>
                  <a:lnTo>
                    <a:pt x="1135" y="484"/>
                  </a:lnTo>
                  <a:lnTo>
                    <a:pt x="1146" y="487"/>
                  </a:lnTo>
                  <a:lnTo>
                    <a:pt x="1158" y="490"/>
                  </a:lnTo>
                  <a:lnTo>
                    <a:pt x="1170" y="491"/>
                  </a:lnTo>
                  <a:lnTo>
                    <a:pt x="1181" y="492"/>
                  </a:lnTo>
                  <a:lnTo>
                    <a:pt x="1192" y="494"/>
                  </a:lnTo>
                  <a:lnTo>
                    <a:pt x="1204" y="495"/>
                  </a:lnTo>
                  <a:lnTo>
                    <a:pt x="1216" y="495"/>
                  </a:lnTo>
                  <a:lnTo>
                    <a:pt x="1227" y="495"/>
                  </a:lnTo>
                  <a:lnTo>
                    <a:pt x="1238" y="495"/>
                  </a:lnTo>
                  <a:lnTo>
                    <a:pt x="1250" y="494"/>
                  </a:lnTo>
                  <a:lnTo>
                    <a:pt x="1261" y="492"/>
                  </a:lnTo>
                  <a:lnTo>
                    <a:pt x="1273" y="490"/>
                  </a:lnTo>
                  <a:lnTo>
                    <a:pt x="1284" y="490"/>
                  </a:lnTo>
                  <a:lnTo>
                    <a:pt x="1296" y="487"/>
                  </a:lnTo>
                  <a:lnTo>
                    <a:pt x="1307" y="484"/>
                  </a:lnTo>
                  <a:lnTo>
                    <a:pt x="1319" y="480"/>
                  </a:lnTo>
                  <a:lnTo>
                    <a:pt x="1330" y="476"/>
                  </a:lnTo>
                  <a:lnTo>
                    <a:pt x="1342" y="470"/>
                  </a:lnTo>
                  <a:lnTo>
                    <a:pt x="1353" y="466"/>
                  </a:lnTo>
                  <a:lnTo>
                    <a:pt x="1364" y="463"/>
                  </a:lnTo>
                  <a:lnTo>
                    <a:pt x="1376" y="457"/>
                  </a:lnTo>
                  <a:lnTo>
                    <a:pt x="1388" y="451"/>
                  </a:lnTo>
                  <a:lnTo>
                    <a:pt x="1399" y="444"/>
                  </a:lnTo>
                  <a:lnTo>
                    <a:pt x="1410" y="440"/>
                  </a:lnTo>
                  <a:lnTo>
                    <a:pt x="1422" y="433"/>
                  </a:lnTo>
                  <a:lnTo>
                    <a:pt x="1433" y="424"/>
                  </a:lnTo>
                  <a:lnTo>
                    <a:pt x="1445" y="419"/>
                  </a:lnTo>
                  <a:lnTo>
                    <a:pt x="1456" y="412"/>
                  </a:lnTo>
                  <a:lnTo>
                    <a:pt x="1468" y="403"/>
                  </a:lnTo>
                  <a:lnTo>
                    <a:pt x="1479" y="397"/>
                  </a:lnTo>
                  <a:lnTo>
                    <a:pt x="1491" y="386"/>
                  </a:lnTo>
                  <a:lnTo>
                    <a:pt x="1502" y="379"/>
                  </a:lnTo>
                  <a:lnTo>
                    <a:pt x="1514" y="371"/>
                  </a:lnTo>
                  <a:lnTo>
                    <a:pt x="1525" y="361"/>
                  </a:lnTo>
                  <a:lnTo>
                    <a:pt x="1537" y="351"/>
                  </a:lnTo>
                  <a:lnTo>
                    <a:pt x="1548" y="343"/>
                  </a:lnTo>
                  <a:lnTo>
                    <a:pt x="1559" y="332"/>
                  </a:lnTo>
                  <a:lnTo>
                    <a:pt x="1571" y="323"/>
                  </a:lnTo>
                  <a:lnTo>
                    <a:pt x="1582" y="312"/>
                  </a:lnTo>
                  <a:lnTo>
                    <a:pt x="1594" y="302"/>
                  </a:lnTo>
                  <a:lnTo>
                    <a:pt x="1605" y="293"/>
                  </a:lnTo>
                  <a:lnTo>
                    <a:pt x="1617" y="283"/>
                  </a:lnTo>
                  <a:lnTo>
                    <a:pt x="1628" y="273"/>
                  </a:lnTo>
                  <a:lnTo>
                    <a:pt x="1640" y="264"/>
                  </a:lnTo>
                  <a:lnTo>
                    <a:pt x="1651" y="253"/>
                  </a:lnTo>
                  <a:lnTo>
                    <a:pt x="1663" y="243"/>
                  </a:lnTo>
                  <a:lnTo>
                    <a:pt x="1674" y="232"/>
                  </a:lnTo>
                  <a:lnTo>
                    <a:pt x="1685" y="225"/>
                  </a:lnTo>
                  <a:lnTo>
                    <a:pt x="1697" y="215"/>
                  </a:lnTo>
                  <a:lnTo>
                    <a:pt x="1709" y="205"/>
                  </a:lnTo>
                  <a:lnTo>
                    <a:pt x="1720" y="195"/>
                  </a:lnTo>
                  <a:lnTo>
                    <a:pt x="1731" y="187"/>
                  </a:lnTo>
                  <a:lnTo>
                    <a:pt x="1743" y="179"/>
                  </a:lnTo>
                  <a:lnTo>
                    <a:pt x="1755" y="170"/>
                  </a:lnTo>
                  <a:lnTo>
                    <a:pt x="1766" y="160"/>
                  </a:lnTo>
                  <a:lnTo>
                    <a:pt x="1777" y="153"/>
                  </a:lnTo>
                  <a:lnTo>
                    <a:pt x="1789" y="146"/>
                  </a:lnTo>
                  <a:lnTo>
                    <a:pt x="1800" y="140"/>
                  </a:lnTo>
                  <a:lnTo>
                    <a:pt x="1812" y="131"/>
                  </a:lnTo>
                  <a:lnTo>
                    <a:pt x="1823" y="124"/>
                  </a:lnTo>
                  <a:lnTo>
                    <a:pt x="1835" y="119"/>
                  </a:lnTo>
                  <a:lnTo>
                    <a:pt x="1846" y="112"/>
                  </a:lnTo>
                  <a:lnTo>
                    <a:pt x="1858" y="109"/>
                  </a:lnTo>
                  <a:lnTo>
                    <a:pt x="1869" y="105"/>
                  </a:lnTo>
                  <a:lnTo>
                    <a:pt x="1881" y="101"/>
                  </a:lnTo>
                  <a:lnTo>
                    <a:pt x="1892" y="99"/>
                  </a:lnTo>
                  <a:lnTo>
                    <a:pt x="1903" y="96"/>
                  </a:lnTo>
                  <a:lnTo>
                    <a:pt x="1915" y="94"/>
                  </a:lnTo>
                  <a:lnTo>
                    <a:pt x="1926" y="93"/>
                  </a:lnTo>
                  <a:lnTo>
                    <a:pt x="1938" y="92"/>
                  </a:lnTo>
                  <a:lnTo>
                    <a:pt x="1949" y="93"/>
                  </a:lnTo>
                  <a:lnTo>
                    <a:pt x="1961" y="94"/>
                  </a:lnTo>
                  <a:lnTo>
                    <a:pt x="1972" y="97"/>
                  </a:lnTo>
                  <a:lnTo>
                    <a:pt x="1984" y="101"/>
                  </a:lnTo>
                  <a:lnTo>
                    <a:pt x="1995" y="104"/>
                  </a:lnTo>
                  <a:lnTo>
                    <a:pt x="2007" y="109"/>
                  </a:lnTo>
                  <a:lnTo>
                    <a:pt x="2018" y="116"/>
                  </a:lnTo>
                  <a:lnTo>
                    <a:pt x="2030" y="126"/>
                  </a:lnTo>
                  <a:lnTo>
                    <a:pt x="2041" y="133"/>
                  </a:lnTo>
                  <a:lnTo>
                    <a:pt x="2052" y="144"/>
                  </a:lnTo>
                  <a:lnTo>
                    <a:pt x="2064" y="154"/>
                  </a:lnTo>
                  <a:lnTo>
                    <a:pt x="2076" y="165"/>
                  </a:lnTo>
                  <a:lnTo>
                    <a:pt x="2087" y="182"/>
                  </a:lnTo>
                  <a:lnTo>
                    <a:pt x="2098" y="195"/>
                  </a:lnTo>
                  <a:lnTo>
                    <a:pt x="2110" y="212"/>
                  </a:lnTo>
                  <a:lnTo>
                    <a:pt x="2121" y="230"/>
                  </a:lnTo>
                  <a:lnTo>
                    <a:pt x="2133" y="250"/>
                  </a:lnTo>
                  <a:lnTo>
                    <a:pt x="2144" y="271"/>
                  </a:lnTo>
                  <a:lnTo>
                    <a:pt x="2156" y="293"/>
                  </a:lnTo>
                  <a:lnTo>
                    <a:pt x="2167" y="319"/>
                  </a:lnTo>
                  <a:lnTo>
                    <a:pt x="2179" y="346"/>
                  </a:lnTo>
                  <a:lnTo>
                    <a:pt x="2190" y="373"/>
                  </a:lnTo>
                  <a:lnTo>
                    <a:pt x="2202" y="402"/>
                  </a:lnTo>
                  <a:lnTo>
                    <a:pt x="2213" y="435"/>
                  </a:lnTo>
                  <a:lnTo>
                    <a:pt x="2225" y="469"/>
                  </a:lnTo>
                  <a:lnTo>
                    <a:pt x="2236" y="507"/>
                  </a:lnTo>
                  <a:lnTo>
                    <a:pt x="2248" y="543"/>
                  </a:lnTo>
                  <a:lnTo>
                    <a:pt x="2259" y="582"/>
                  </a:lnTo>
                  <a:lnTo>
                    <a:pt x="2270" y="625"/>
                  </a:lnTo>
                  <a:lnTo>
                    <a:pt x="2282" y="670"/>
                  </a:lnTo>
                  <a:lnTo>
                    <a:pt x="2293" y="717"/>
                  </a:lnTo>
                </a:path>
              </a:pathLst>
            </a:custGeom>
            <a:noFill/>
            <a:ln w="19050"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44">
              <a:extLst>
                <a:ext uri="{FF2B5EF4-FFF2-40B4-BE49-F238E27FC236}">
                  <a16:creationId xmlns:a16="http://schemas.microsoft.com/office/drawing/2014/main" id="{A28B9570-FE5D-4CD0-8C16-C4086D202E6D}"/>
                </a:ext>
              </a:extLst>
            </p:cNvPr>
            <p:cNvSpPr>
              <a:spLocks noChangeArrowheads="1"/>
            </p:cNvSpPr>
            <p:nvPr/>
          </p:nvSpPr>
          <p:spPr bwMode="auto">
            <a:xfrm>
              <a:off x="2528" y="1764"/>
              <a:ext cx="819" cy="47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45">
              <a:extLst>
                <a:ext uri="{FF2B5EF4-FFF2-40B4-BE49-F238E27FC236}">
                  <a16:creationId xmlns:a16="http://schemas.microsoft.com/office/drawing/2014/main" id="{717802D2-63CF-4CA1-A8CC-B83CE0071118}"/>
                </a:ext>
              </a:extLst>
            </p:cNvPr>
            <p:cNvSpPr>
              <a:spLocks noChangeArrowheads="1"/>
            </p:cNvSpPr>
            <p:nvPr/>
          </p:nvSpPr>
          <p:spPr bwMode="auto">
            <a:xfrm>
              <a:off x="2777" y="1780"/>
              <a:ext cx="39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Freeform 146">
              <a:extLst>
                <a:ext uri="{FF2B5EF4-FFF2-40B4-BE49-F238E27FC236}">
                  <a16:creationId xmlns:a16="http://schemas.microsoft.com/office/drawing/2014/main" id="{D34A0835-2938-4FBF-8667-733E411352E9}"/>
                </a:ext>
              </a:extLst>
            </p:cNvPr>
            <p:cNvSpPr>
              <a:spLocks noEditPoints="1"/>
            </p:cNvSpPr>
            <p:nvPr/>
          </p:nvSpPr>
          <p:spPr bwMode="auto">
            <a:xfrm>
              <a:off x="2634" y="1809"/>
              <a:ext cx="42" cy="42"/>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7">
              <a:extLst>
                <a:ext uri="{FF2B5EF4-FFF2-40B4-BE49-F238E27FC236}">
                  <a16:creationId xmlns:a16="http://schemas.microsoft.com/office/drawing/2014/main" id="{46D47077-2488-4206-8A4F-822C5AFF9A2A}"/>
                </a:ext>
              </a:extLst>
            </p:cNvPr>
            <p:cNvSpPr>
              <a:spLocks noChangeArrowheads="1"/>
            </p:cNvSpPr>
            <p:nvPr/>
          </p:nvSpPr>
          <p:spPr bwMode="auto">
            <a:xfrm>
              <a:off x="2777" y="1897"/>
              <a:ext cx="576"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spread=0.01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Line 148">
              <a:extLst>
                <a:ext uri="{FF2B5EF4-FFF2-40B4-BE49-F238E27FC236}">
                  <a16:creationId xmlns:a16="http://schemas.microsoft.com/office/drawing/2014/main" id="{8410D02D-B2EA-48B4-AEE8-C873A8189FA6}"/>
                </a:ext>
              </a:extLst>
            </p:cNvPr>
            <p:cNvSpPr>
              <a:spLocks noChangeShapeType="1"/>
            </p:cNvSpPr>
            <p:nvPr/>
          </p:nvSpPr>
          <p:spPr bwMode="auto">
            <a:xfrm>
              <a:off x="2549" y="1943"/>
              <a:ext cx="212" cy="0"/>
            </a:xfrm>
            <a:prstGeom prst="line">
              <a:avLst/>
            </a:prstGeom>
            <a:noFill/>
            <a:ln w="1905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9">
              <a:extLst>
                <a:ext uri="{FF2B5EF4-FFF2-40B4-BE49-F238E27FC236}">
                  <a16:creationId xmlns:a16="http://schemas.microsoft.com/office/drawing/2014/main" id="{C2BBB9D2-FD34-4F2C-BB75-14D2AE74EBB3}"/>
                </a:ext>
              </a:extLst>
            </p:cNvPr>
            <p:cNvSpPr>
              <a:spLocks noChangeArrowheads="1"/>
            </p:cNvSpPr>
            <p:nvPr/>
          </p:nvSpPr>
          <p:spPr bwMode="auto">
            <a:xfrm>
              <a:off x="2777" y="2008"/>
              <a:ext cx="523"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spread=1.0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2" name="Line 150">
              <a:extLst>
                <a:ext uri="{FF2B5EF4-FFF2-40B4-BE49-F238E27FC236}">
                  <a16:creationId xmlns:a16="http://schemas.microsoft.com/office/drawing/2014/main" id="{512A3605-2192-4D1C-968C-80E68C463CC6}"/>
                </a:ext>
              </a:extLst>
            </p:cNvPr>
            <p:cNvSpPr>
              <a:spLocks noChangeShapeType="1"/>
            </p:cNvSpPr>
            <p:nvPr/>
          </p:nvSpPr>
          <p:spPr bwMode="auto">
            <a:xfrm>
              <a:off x="2549" y="2056"/>
              <a:ext cx="212" cy="0"/>
            </a:xfrm>
            <a:prstGeom prst="line">
              <a:avLst/>
            </a:prstGeom>
            <a:noFill/>
            <a:ln w="1905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51">
              <a:extLst>
                <a:ext uri="{FF2B5EF4-FFF2-40B4-BE49-F238E27FC236}">
                  <a16:creationId xmlns:a16="http://schemas.microsoft.com/office/drawing/2014/main" id="{6B92D695-C27B-4C10-B6C4-4C3A372965AE}"/>
                </a:ext>
              </a:extLst>
            </p:cNvPr>
            <p:cNvSpPr>
              <a:spLocks noChangeArrowheads="1"/>
            </p:cNvSpPr>
            <p:nvPr/>
          </p:nvSpPr>
          <p:spPr bwMode="auto">
            <a:xfrm>
              <a:off x="2777" y="2124"/>
              <a:ext cx="629" cy="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spread=100.0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4" name="Line 152">
              <a:extLst>
                <a:ext uri="{FF2B5EF4-FFF2-40B4-BE49-F238E27FC236}">
                  <a16:creationId xmlns:a16="http://schemas.microsoft.com/office/drawing/2014/main" id="{A77591B5-BD9F-4565-83D9-4990BD5889A4}"/>
                </a:ext>
              </a:extLst>
            </p:cNvPr>
            <p:cNvSpPr>
              <a:spLocks noChangeShapeType="1"/>
            </p:cNvSpPr>
            <p:nvPr/>
          </p:nvSpPr>
          <p:spPr bwMode="auto">
            <a:xfrm>
              <a:off x="2549" y="2169"/>
              <a:ext cx="212" cy="0"/>
            </a:xfrm>
            <a:prstGeom prst="line">
              <a:avLst/>
            </a:prstGeom>
            <a:noFill/>
            <a:ln w="1905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53">
              <a:extLst>
                <a:ext uri="{FF2B5EF4-FFF2-40B4-BE49-F238E27FC236}">
                  <a16:creationId xmlns:a16="http://schemas.microsoft.com/office/drawing/2014/main" id="{328B0432-BD26-4F93-8A84-5CE9D12E3590}"/>
                </a:ext>
              </a:extLst>
            </p:cNvPr>
            <p:cNvSpPr>
              <a:spLocks noChangeArrowheads="1"/>
            </p:cNvSpPr>
            <p:nvPr/>
          </p:nvSpPr>
          <p:spPr bwMode="auto">
            <a:xfrm>
              <a:off x="2528" y="1764"/>
              <a:ext cx="819" cy="471"/>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56" name="TextBox 155">
            <a:extLst>
              <a:ext uri="{FF2B5EF4-FFF2-40B4-BE49-F238E27FC236}">
                <a16:creationId xmlns:a16="http://schemas.microsoft.com/office/drawing/2014/main" id="{93F8A0CA-71EE-4A12-9156-B5F225E110A3}"/>
              </a:ext>
            </a:extLst>
          </p:cNvPr>
          <p:cNvSpPr txBox="1"/>
          <p:nvPr/>
        </p:nvSpPr>
        <p:spPr>
          <a:xfrm>
            <a:off x="5160939" y="3245872"/>
            <a:ext cx="3871573" cy="2862322"/>
          </a:xfrm>
          <a:prstGeom prst="rect">
            <a:avLst/>
          </a:prstGeom>
          <a:noFill/>
        </p:spPr>
        <p:txBody>
          <a:bodyPr wrap="none" rtlCol="0">
            <a:spAutoFit/>
          </a:bodyPr>
          <a:lstStyle/>
          <a:p>
            <a:pPr algn="l"/>
            <a:r>
              <a:rPr lang="en-US" sz="2000" dirty="0"/>
              <a:t>Even if </a:t>
            </a:r>
            <a:r>
              <a:rPr lang="en-US" sz="2000" dirty="0" err="1"/>
              <a:t>newrbe</a:t>
            </a:r>
            <a:r>
              <a:rPr lang="en-US" sz="2000" dirty="0"/>
              <a:t> is designed to </a:t>
            </a:r>
            <a:br>
              <a:rPr lang="en-US" sz="2000" dirty="0"/>
            </a:br>
            <a:r>
              <a:rPr lang="en-US" sz="2000" dirty="0"/>
              <a:t>interpolate all samples, it may </a:t>
            </a:r>
            <a:br>
              <a:rPr lang="en-US" sz="2000" dirty="0"/>
            </a:br>
            <a:r>
              <a:rPr lang="en-US" sz="2000" dirty="0"/>
              <a:t>not pass samples when the</a:t>
            </a:r>
            <a:br>
              <a:rPr lang="en-US" sz="2000" dirty="0"/>
            </a:br>
            <a:r>
              <a:rPr lang="en-US" sz="2000" dirty="0"/>
              <a:t>spread is too large</a:t>
            </a:r>
          </a:p>
          <a:p>
            <a:pPr algn="l"/>
            <a:endParaRPr lang="en-US" sz="2000" dirty="0"/>
          </a:p>
          <a:p>
            <a:pPr algn="l"/>
            <a:r>
              <a:rPr lang="en-US" sz="2000" dirty="0"/>
              <a:t>When the spread is too small, </a:t>
            </a:r>
            <a:br>
              <a:rPr lang="en-US" sz="2000" dirty="0"/>
            </a:br>
            <a:r>
              <a:rPr lang="en-US" sz="2000" dirty="0"/>
              <a:t>most points predict the minimum</a:t>
            </a:r>
            <a:br>
              <a:rPr lang="en-US" sz="2000" dirty="0"/>
            </a:br>
            <a:r>
              <a:rPr lang="en-US" sz="2000" dirty="0"/>
              <a:t>sample values, except for</a:t>
            </a:r>
            <a:br>
              <a:rPr lang="en-US" sz="2000" dirty="0"/>
            </a:br>
            <a:r>
              <a:rPr lang="en-US" sz="2000" dirty="0"/>
              <a:t>actual sample points</a:t>
            </a:r>
          </a:p>
        </p:txBody>
      </p:sp>
    </p:spTree>
    <p:extLst>
      <p:ext uri="{BB962C8B-B14F-4D97-AF65-F5344CB8AC3E}">
        <p14:creationId xmlns:p14="http://schemas.microsoft.com/office/powerpoint/2010/main" val="33201307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14C9046B-3F34-4AB2-A6E1-E75AA903764F}"/>
                  </a:ext>
                </a:extLst>
              </p:cNvPr>
              <p:cNvSpPr>
                <a:spLocks noGrp="1"/>
              </p:cNvSpPr>
              <p:nvPr>
                <p:ph type="body" sz="quarter" idx="10"/>
              </p:nvPr>
            </p:nvSpPr>
            <p:spPr/>
            <p:txBody>
              <a:bodyPr/>
              <a:lstStyle/>
              <a:p>
                <a:r>
                  <a:rPr lang="en-US" dirty="0"/>
                  <a:t>Efficient design (</a:t>
                </a:r>
                <a:r>
                  <a:rPr lang="en-US" dirty="0" err="1"/>
                  <a:t>newrb</a:t>
                </a:r>
                <a:r>
                  <a:rPr lang="en-US" dirty="0"/>
                  <a:t>)</a:t>
                </a:r>
              </a:p>
              <a:p>
                <a:pPr lvl="1"/>
                <a:r>
                  <a:rPr lang="en-US" dirty="0"/>
                  <a:t>iteratively creates a radial basis network one neuron at a time</a:t>
                </a:r>
              </a:p>
              <a:p>
                <a:pPr lvl="1"/>
                <a:r>
                  <a:rPr lang="en-US" dirty="0">
                    <a:latin typeface="Courier New" panose="02070309020205020404" pitchFamily="49" charset="0"/>
                    <a:cs typeface="Courier New" panose="02070309020205020404" pitchFamily="49" charset="0"/>
                  </a:rPr>
                  <a:t>net = </a:t>
                </a:r>
                <a:r>
                  <a:rPr lang="en-US" dirty="0" err="1">
                    <a:latin typeface="Courier New" panose="02070309020205020404" pitchFamily="49" charset="0"/>
                    <a:cs typeface="Courier New" panose="02070309020205020404" pitchFamily="49" charset="0"/>
                  </a:rPr>
                  <a:t>newrb</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x,y,goal,spread</a:t>
                </a:r>
                <a:r>
                  <a:rPr lang="en-US" dirty="0">
                    <a:latin typeface="Courier New" panose="02070309020205020404" pitchFamily="49" charset="0"/>
                    <a:cs typeface="Courier New" panose="02070309020205020404" pitchFamily="49" charset="0"/>
                  </a:rPr>
                  <a:t>)</a:t>
                </a:r>
              </a:p>
              <a:p>
                <a:pPr lvl="1"/>
                <a:r>
                  <a:rPr lang="en-US" dirty="0"/>
                  <a:t>Neurons are added until MSE become less than GOAL or the max # of neurons has been reached</a:t>
                </a:r>
              </a:p>
              <a:p>
                <a:pPr lvl="1"/>
                <a:r>
                  <a:rPr lang="en-US" dirty="0"/>
                  <a:t>Iteration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𝐱</m:t>
                        </m:r>
                      </m:e>
                      <m:sub>
                        <m:r>
                          <a:rPr lang="en-US" b="0" i="1" smtClean="0">
                            <a:latin typeface="Cambria Math" panose="02040503050406030204" pitchFamily="18" charset="0"/>
                          </a:rPr>
                          <m:t>𝑖</m:t>
                        </m:r>
                      </m:sub>
                    </m:sSub>
                  </m:oMath>
                </a14:m>
                <a:r>
                  <a:rPr lang="en-US" dirty="0"/>
                  <a:t> that lowers MSE the most is used to create a neuron</a:t>
                </a:r>
              </a:p>
              <a:p>
                <a:r>
                  <a:rPr lang="en-US" dirty="0"/>
                  <a:t>Compared with NN, RBNN requires more neurons</a:t>
                </a:r>
              </a:p>
              <a:p>
                <a:pPr lvl="1"/>
                <a:r>
                  <a:rPr lang="en-US" dirty="0"/>
                  <a:t>RBF are local, while linear or sigmoid transfer functions are global</a:t>
                </a:r>
              </a:p>
              <a:p>
                <a:pPr lvl="1"/>
                <a:r>
                  <a:rPr lang="en-US" dirty="0"/>
                  <a:t>But RBNN training is more efficient</a:t>
                </a:r>
              </a:p>
            </p:txBody>
          </p:sp>
        </mc:Choice>
        <mc:Fallback xmlns="">
          <p:sp>
            <p:nvSpPr>
              <p:cNvPr id="2" name="Text Placeholder 1">
                <a:extLst>
                  <a:ext uri="{FF2B5EF4-FFF2-40B4-BE49-F238E27FC236}">
                    <a16:creationId xmlns:a16="http://schemas.microsoft.com/office/drawing/2014/main" id="{14C9046B-3F34-4AB2-A6E1-E75AA903764F}"/>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758"/>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C3D2E8D-7400-4BC0-BA01-9C657C5D06A8}"/>
              </a:ext>
            </a:extLst>
          </p:cNvPr>
          <p:cNvSpPr>
            <a:spLocks noGrp="1"/>
          </p:cNvSpPr>
          <p:nvPr>
            <p:ph type="title"/>
          </p:nvPr>
        </p:nvSpPr>
        <p:spPr/>
        <p:txBody>
          <a:bodyPr>
            <a:normAutofit fontScale="90000"/>
          </a:bodyPr>
          <a:lstStyle/>
          <a:p>
            <a:r>
              <a:rPr lang="en-US" dirty="0"/>
              <a:t>Matlab Radial Basis Neural Network </a:t>
            </a:r>
            <a:r>
              <a:rPr lang="en-US" dirty="0" err="1"/>
              <a:t>newrb</a:t>
            </a:r>
            <a:endParaRPr lang="en-US" dirty="0"/>
          </a:p>
        </p:txBody>
      </p:sp>
    </p:spTree>
    <p:extLst>
      <p:ext uri="{BB962C8B-B14F-4D97-AF65-F5344CB8AC3E}">
        <p14:creationId xmlns:p14="http://schemas.microsoft.com/office/powerpoint/2010/main" val="33842870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20D1D-5489-45B3-B378-24AE2F074E88}"/>
              </a:ext>
            </a:extLst>
          </p:cNvPr>
          <p:cNvSpPr>
            <a:spLocks noGrp="1"/>
          </p:cNvSpPr>
          <p:nvPr>
            <p:ph type="body" sz="quarter" idx="10"/>
          </p:nvPr>
        </p:nvSpPr>
        <p:spPr/>
        <p:txBody>
          <a:bodyPr/>
          <a:lstStyle/>
          <a:p>
            <a:r>
              <a:rPr lang="en-US" dirty="0"/>
              <a:t>RBNN fit </a:t>
            </a:r>
          </a:p>
          <a:p>
            <a:pPr marL="285750" lvl="1" indent="0">
              <a:spcBef>
                <a:spcPts val="0"/>
              </a:spcBef>
              <a:buNone/>
            </a:pPr>
            <a:r>
              <a:rPr lang="en-US" sz="1600" noProof="1">
                <a:latin typeface="Courier New" panose="02070309020205020404" pitchFamily="49" charset="0"/>
                <a:cs typeface="Courier New" panose="02070309020205020404" pitchFamily="49" charset="0"/>
              </a:rPr>
              <a:t>eg = 0.02; % sum-squared error goal</a:t>
            </a:r>
          </a:p>
          <a:p>
            <a:pPr marL="285750" lvl="1" indent="0">
              <a:spcBef>
                <a:spcPts val="0"/>
              </a:spcBef>
              <a:buNone/>
            </a:pPr>
            <a:r>
              <a:rPr lang="en-US" sz="1600" noProof="1">
                <a:latin typeface="Courier New" panose="02070309020205020404" pitchFamily="49" charset="0"/>
                <a:cs typeface="Courier New" panose="02070309020205020404" pitchFamily="49" charset="0"/>
              </a:rPr>
              <a:t>sc = 1;    % spread constant</a:t>
            </a:r>
          </a:p>
          <a:p>
            <a:pPr marL="285750" lvl="1" indent="0">
              <a:spcBef>
                <a:spcPts val="0"/>
              </a:spcBef>
              <a:buNone/>
            </a:pPr>
            <a:r>
              <a:rPr lang="en-US" sz="1600" noProof="1">
                <a:latin typeface="Courier New" panose="02070309020205020404" pitchFamily="49" charset="0"/>
                <a:cs typeface="Courier New" panose="02070309020205020404" pitchFamily="49" charset="0"/>
              </a:rPr>
              <a:t>net = newrb(x,y,eg,sc);</a:t>
            </a:r>
          </a:p>
          <a:p>
            <a:pPr marL="285750" lvl="1" indent="0">
              <a:spcBef>
                <a:spcPts val="0"/>
              </a:spcBef>
              <a:buNone/>
            </a:pPr>
            <a:r>
              <a:rPr lang="en-US" sz="1600" noProof="1">
                <a:latin typeface="Courier New" panose="02070309020205020404" pitchFamily="49" charset="0"/>
                <a:cs typeface="Courier New" panose="02070309020205020404" pitchFamily="49" charset="0"/>
              </a:rPr>
              <a:t>X = -1:.01:1; Y = net(X);</a:t>
            </a:r>
          </a:p>
          <a:p>
            <a:pPr marL="285750" lvl="1" indent="0">
              <a:spcBef>
                <a:spcPts val="0"/>
              </a:spcBef>
              <a:buNone/>
            </a:pPr>
            <a:r>
              <a:rPr lang="en-US" sz="1600" noProof="1">
                <a:latin typeface="Courier New" panose="02070309020205020404" pitchFamily="49" charset="0"/>
                <a:cs typeface="Courier New" panose="02070309020205020404" pitchFamily="49" charset="0"/>
              </a:rPr>
              <a:t>plot(x,y,'+b',X,Y,'-r'); hold on;</a:t>
            </a:r>
          </a:p>
          <a:p>
            <a:pPr marL="285750" lvl="1" indent="0">
              <a:spcBef>
                <a:spcPts val="0"/>
              </a:spcBef>
              <a:buNone/>
            </a:pPr>
            <a:r>
              <a:rPr lang="en-US" sz="1600" noProof="1">
                <a:latin typeface="Courier New" panose="02070309020205020404" pitchFamily="49" charset="0"/>
                <a:cs typeface="Courier New" panose="02070309020205020404" pitchFamily="49" charset="0"/>
              </a:rPr>
              <a:t>xlabel('x'); ylabel('y(x)');</a:t>
            </a:r>
          </a:p>
          <a:p>
            <a:pPr marL="285750" lvl="1" indent="0">
              <a:spcBef>
                <a:spcPts val="0"/>
              </a:spcBef>
              <a:buNone/>
            </a:pPr>
            <a:r>
              <a:rPr lang="en-US" sz="1600" noProof="1">
                <a:latin typeface="Courier New" panose="02070309020205020404" pitchFamily="49" charset="0"/>
                <a:cs typeface="Courier New" panose="02070309020205020404" pitchFamily="49" charset="0"/>
              </a:rPr>
              <a:t>legend({'Samples','RBNN'});</a:t>
            </a:r>
          </a:p>
          <a:p>
            <a:r>
              <a:rPr lang="en-US" dirty="0"/>
              <a:t>How to choose spread?</a:t>
            </a:r>
          </a:p>
          <a:p>
            <a:pPr lvl="1"/>
            <a:r>
              <a:rPr lang="en-US" dirty="0"/>
              <a:t>larger than the distance between adjacent input samples</a:t>
            </a:r>
          </a:p>
          <a:p>
            <a:pPr lvl="1"/>
            <a:r>
              <a:rPr lang="en-US" dirty="0"/>
              <a:t>smaller than the distance across the whole input space</a:t>
            </a:r>
          </a:p>
        </p:txBody>
      </p:sp>
      <p:sp>
        <p:nvSpPr>
          <p:cNvPr id="3" name="Title 2">
            <a:extLst>
              <a:ext uri="{FF2B5EF4-FFF2-40B4-BE49-F238E27FC236}">
                <a16:creationId xmlns:a16="http://schemas.microsoft.com/office/drawing/2014/main" id="{352621B0-4154-4AC4-9C76-53EC610479CF}"/>
              </a:ext>
            </a:extLst>
          </p:cNvPr>
          <p:cNvSpPr>
            <a:spLocks noGrp="1"/>
          </p:cNvSpPr>
          <p:nvPr>
            <p:ph type="title"/>
          </p:nvPr>
        </p:nvSpPr>
        <p:spPr/>
        <p:txBody>
          <a:bodyPr>
            <a:normAutofit fontScale="90000"/>
          </a:bodyPr>
          <a:lstStyle/>
          <a:p>
            <a:r>
              <a:rPr lang="en-US" dirty="0"/>
              <a:t>Ex) Matlab </a:t>
            </a:r>
            <a:r>
              <a:rPr lang="en-US" dirty="0" err="1"/>
              <a:t>RBNN</a:t>
            </a:r>
            <a:r>
              <a:rPr lang="en-US" dirty="0"/>
              <a:t> Approximation </a:t>
            </a:r>
            <a:r>
              <a:rPr lang="en-US" i="1" dirty="0"/>
              <a:t>cont.</a:t>
            </a:r>
          </a:p>
        </p:txBody>
      </p:sp>
      <p:grpSp>
        <p:nvGrpSpPr>
          <p:cNvPr id="75" name="Group 74">
            <a:extLst>
              <a:ext uri="{FF2B5EF4-FFF2-40B4-BE49-F238E27FC236}">
                <a16:creationId xmlns:a16="http://schemas.microsoft.com/office/drawing/2014/main" id="{AC1B6A31-8C96-4C7E-BC60-DB8964AEBC4F}"/>
              </a:ext>
            </a:extLst>
          </p:cNvPr>
          <p:cNvGrpSpPr/>
          <p:nvPr/>
        </p:nvGrpSpPr>
        <p:grpSpPr>
          <a:xfrm>
            <a:off x="4703735" y="629580"/>
            <a:ext cx="4329113" cy="3376613"/>
            <a:chOff x="2286000" y="3059113"/>
            <a:chExt cx="4329113" cy="3376613"/>
          </a:xfrm>
        </p:grpSpPr>
        <p:sp>
          <p:nvSpPr>
            <p:cNvPr id="8" name="Line 6">
              <a:extLst>
                <a:ext uri="{FF2B5EF4-FFF2-40B4-BE49-F238E27FC236}">
                  <a16:creationId xmlns:a16="http://schemas.microsoft.com/office/drawing/2014/main" id="{04B978A9-E10C-4FE0-94A5-074B796E320A}"/>
                </a:ext>
              </a:extLst>
            </p:cNvPr>
            <p:cNvSpPr>
              <a:spLocks noChangeShapeType="1"/>
            </p:cNvSpPr>
            <p:nvPr/>
          </p:nvSpPr>
          <p:spPr bwMode="auto">
            <a:xfrm>
              <a:off x="2847975" y="5921376"/>
              <a:ext cx="36401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9B482C9F-7230-4F7A-89A8-ACFF75E9872A}"/>
                </a:ext>
              </a:extLst>
            </p:cNvPr>
            <p:cNvSpPr>
              <a:spLocks noChangeShapeType="1"/>
            </p:cNvSpPr>
            <p:nvPr/>
          </p:nvSpPr>
          <p:spPr bwMode="auto">
            <a:xfrm>
              <a:off x="2847975" y="3143251"/>
              <a:ext cx="36401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2E3E89E1-3349-40FA-9B0F-C1F75E115E1A}"/>
                </a:ext>
              </a:extLst>
            </p:cNvPr>
            <p:cNvSpPr>
              <a:spLocks noChangeShapeType="1"/>
            </p:cNvSpPr>
            <p:nvPr/>
          </p:nvSpPr>
          <p:spPr bwMode="auto">
            <a:xfrm flipV="1">
              <a:off x="2847975" y="5886451"/>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EA31512C-850E-4070-B00C-CCBF9BED8A01}"/>
                </a:ext>
              </a:extLst>
            </p:cNvPr>
            <p:cNvSpPr>
              <a:spLocks noChangeShapeType="1"/>
            </p:cNvSpPr>
            <p:nvPr/>
          </p:nvSpPr>
          <p:spPr bwMode="auto">
            <a:xfrm flipV="1">
              <a:off x="3757613" y="5886451"/>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96C5FA26-3C83-4D2A-A439-17C1A857E3A6}"/>
                </a:ext>
              </a:extLst>
            </p:cNvPr>
            <p:cNvSpPr>
              <a:spLocks noChangeShapeType="1"/>
            </p:cNvSpPr>
            <p:nvPr/>
          </p:nvSpPr>
          <p:spPr bwMode="auto">
            <a:xfrm flipV="1">
              <a:off x="4667250" y="5886451"/>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E2D85B8E-3712-4552-9065-7958AF92FAB9}"/>
                </a:ext>
              </a:extLst>
            </p:cNvPr>
            <p:cNvSpPr>
              <a:spLocks noChangeShapeType="1"/>
            </p:cNvSpPr>
            <p:nvPr/>
          </p:nvSpPr>
          <p:spPr bwMode="auto">
            <a:xfrm flipV="1">
              <a:off x="5578475" y="5886451"/>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087D4F23-64B3-473A-B8CC-23804724AEF2}"/>
                </a:ext>
              </a:extLst>
            </p:cNvPr>
            <p:cNvSpPr>
              <a:spLocks noChangeShapeType="1"/>
            </p:cNvSpPr>
            <p:nvPr/>
          </p:nvSpPr>
          <p:spPr bwMode="auto">
            <a:xfrm flipV="1">
              <a:off x="6488113" y="5886451"/>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A74CC10A-6CFC-4AB4-A34E-F1AE5F9AFA2E}"/>
                </a:ext>
              </a:extLst>
            </p:cNvPr>
            <p:cNvSpPr>
              <a:spLocks noChangeShapeType="1"/>
            </p:cNvSpPr>
            <p:nvPr/>
          </p:nvSpPr>
          <p:spPr bwMode="auto">
            <a:xfrm>
              <a:off x="2847975" y="3143251"/>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412BAC92-0D1A-4642-ABC5-00282743EDDD}"/>
                </a:ext>
              </a:extLst>
            </p:cNvPr>
            <p:cNvSpPr>
              <a:spLocks noChangeShapeType="1"/>
            </p:cNvSpPr>
            <p:nvPr/>
          </p:nvSpPr>
          <p:spPr bwMode="auto">
            <a:xfrm>
              <a:off x="3757613" y="3143251"/>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50A3A402-F6E5-4433-A891-979A80604216}"/>
                </a:ext>
              </a:extLst>
            </p:cNvPr>
            <p:cNvSpPr>
              <a:spLocks noChangeShapeType="1"/>
            </p:cNvSpPr>
            <p:nvPr/>
          </p:nvSpPr>
          <p:spPr bwMode="auto">
            <a:xfrm>
              <a:off x="4667250" y="3143251"/>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F47DEA74-0F5B-4517-8693-4163D8E0E08E}"/>
                </a:ext>
              </a:extLst>
            </p:cNvPr>
            <p:cNvSpPr>
              <a:spLocks noChangeShapeType="1"/>
            </p:cNvSpPr>
            <p:nvPr/>
          </p:nvSpPr>
          <p:spPr bwMode="auto">
            <a:xfrm>
              <a:off x="5578475" y="3143251"/>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771E5431-AB58-4DF0-85B8-1F3B5C6143B6}"/>
                </a:ext>
              </a:extLst>
            </p:cNvPr>
            <p:cNvSpPr>
              <a:spLocks noChangeShapeType="1"/>
            </p:cNvSpPr>
            <p:nvPr/>
          </p:nvSpPr>
          <p:spPr bwMode="auto">
            <a:xfrm>
              <a:off x="6488113" y="3143251"/>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5A80F548-0B97-4748-914E-EA05E790D775}"/>
                </a:ext>
              </a:extLst>
            </p:cNvPr>
            <p:cNvSpPr>
              <a:spLocks noChangeArrowheads="1"/>
            </p:cNvSpPr>
            <p:nvPr/>
          </p:nvSpPr>
          <p:spPr bwMode="auto">
            <a:xfrm>
              <a:off x="2779713" y="5989638"/>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7085EE9A-979E-4D12-8233-07C3E64E1651}"/>
                </a:ext>
              </a:extLst>
            </p:cNvPr>
            <p:cNvSpPr>
              <a:spLocks noChangeArrowheads="1"/>
            </p:cNvSpPr>
            <p:nvPr/>
          </p:nvSpPr>
          <p:spPr bwMode="auto">
            <a:xfrm>
              <a:off x="3627438" y="5989638"/>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A08C3E7F-E065-4AFE-9B89-93B28A322984}"/>
                </a:ext>
              </a:extLst>
            </p:cNvPr>
            <p:cNvSpPr>
              <a:spLocks noChangeArrowheads="1"/>
            </p:cNvSpPr>
            <p:nvPr/>
          </p:nvSpPr>
          <p:spPr bwMode="auto">
            <a:xfrm>
              <a:off x="4625975" y="598963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6B226135-1502-40AD-A06D-ED6431F3D00A}"/>
                </a:ext>
              </a:extLst>
            </p:cNvPr>
            <p:cNvSpPr>
              <a:spLocks noChangeArrowheads="1"/>
            </p:cNvSpPr>
            <p:nvPr/>
          </p:nvSpPr>
          <p:spPr bwMode="auto">
            <a:xfrm>
              <a:off x="5473700" y="5989638"/>
              <a:ext cx="311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D60C5D94-17D1-4BDB-B596-C0B0516EDFBD}"/>
                </a:ext>
              </a:extLst>
            </p:cNvPr>
            <p:cNvSpPr>
              <a:spLocks noChangeArrowheads="1"/>
            </p:cNvSpPr>
            <p:nvPr/>
          </p:nvSpPr>
          <p:spPr bwMode="auto">
            <a:xfrm>
              <a:off x="6446838" y="598963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6C644B06-6938-4C7C-A015-CA894646E24C}"/>
                </a:ext>
              </a:extLst>
            </p:cNvPr>
            <p:cNvSpPr>
              <a:spLocks noChangeArrowheads="1"/>
            </p:cNvSpPr>
            <p:nvPr/>
          </p:nvSpPr>
          <p:spPr bwMode="auto">
            <a:xfrm>
              <a:off x="4625975" y="6208713"/>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4">
              <a:extLst>
                <a:ext uri="{FF2B5EF4-FFF2-40B4-BE49-F238E27FC236}">
                  <a16:creationId xmlns:a16="http://schemas.microsoft.com/office/drawing/2014/main" id="{FEAC9807-E47A-40B6-B269-3025EBC9FCEA}"/>
                </a:ext>
              </a:extLst>
            </p:cNvPr>
            <p:cNvSpPr>
              <a:spLocks noChangeShapeType="1"/>
            </p:cNvSpPr>
            <p:nvPr/>
          </p:nvSpPr>
          <p:spPr bwMode="auto">
            <a:xfrm flipV="1">
              <a:off x="2847975" y="3143251"/>
              <a:ext cx="0" cy="277812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69504AF0-640F-4165-9D1E-6FDEBBDED59B}"/>
                </a:ext>
              </a:extLst>
            </p:cNvPr>
            <p:cNvSpPr>
              <a:spLocks noChangeShapeType="1"/>
            </p:cNvSpPr>
            <p:nvPr/>
          </p:nvSpPr>
          <p:spPr bwMode="auto">
            <a:xfrm flipV="1">
              <a:off x="6488113" y="3143251"/>
              <a:ext cx="0" cy="277812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50678B74-6D31-4982-B08E-E708BC416769}"/>
                </a:ext>
              </a:extLst>
            </p:cNvPr>
            <p:cNvSpPr>
              <a:spLocks noChangeShapeType="1"/>
            </p:cNvSpPr>
            <p:nvPr/>
          </p:nvSpPr>
          <p:spPr bwMode="auto">
            <a:xfrm>
              <a:off x="2847975" y="5921376"/>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CC808618-4E68-432E-9141-39237EE37A93}"/>
                </a:ext>
              </a:extLst>
            </p:cNvPr>
            <p:cNvSpPr>
              <a:spLocks noChangeShapeType="1"/>
            </p:cNvSpPr>
            <p:nvPr/>
          </p:nvSpPr>
          <p:spPr bwMode="auto">
            <a:xfrm>
              <a:off x="2847975" y="5227638"/>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9BC6981D-6D68-487D-B947-165E1819486A}"/>
                </a:ext>
              </a:extLst>
            </p:cNvPr>
            <p:cNvSpPr>
              <a:spLocks noChangeShapeType="1"/>
            </p:cNvSpPr>
            <p:nvPr/>
          </p:nvSpPr>
          <p:spPr bwMode="auto">
            <a:xfrm>
              <a:off x="2847975" y="4532313"/>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EC37AB86-EE73-4529-95F1-23E2728A84FE}"/>
                </a:ext>
              </a:extLst>
            </p:cNvPr>
            <p:cNvSpPr>
              <a:spLocks noChangeShapeType="1"/>
            </p:cNvSpPr>
            <p:nvPr/>
          </p:nvSpPr>
          <p:spPr bwMode="auto">
            <a:xfrm>
              <a:off x="2847975" y="3838576"/>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a:extLst>
                <a:ext uri="{FF2B5EF4-FFF2-40B4-BE49-F238E27FC236}">
                  <a16:creationId xmlns:a16="http://schemas.microsoft.com/office/drawing/2014/main" id="{5157EC58-8C4A-4EE8-8731-B09BA2E19DE8}"/>
                </a:ext>
              </a:extLst>
            </p:cNvPr>
            <p:cNvSpPr>
              <a:spLocks noChangeShapeType="1"/>
            </p:cNvSpPr>
            <p:nvPr/>
          </p:nvSpPr>
          <p:spPr bwMode="auto">
            <a:xfrm>
              <a:off x="2847975" y="3143251"/>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E059AAC9-A30E-48B7-87C1-791757DC7D0C}"/>
                </a:ext>
              </a:extLst>
            </p:cNvPr>
            <p:cNvSpPr>
              <a:spLocks noChangeShapeType="1"/>
            </p:cNvSpPr>
            <p:nvPr/>
          </p:nvSpPr>
          <p:spPr bwMode="auto">
            <a:xfrm flipH="1">
              <a:off x="6451600" y="5921376"/>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a:extLst>
                <a:ext uri="{FF2B5EF4-FFF2-40B4-BE49-F238E27FC236}">
                  <a16:creationId xmlns:a16="http://schemas.microsoft.com/office/drawing/2014/main" id="{AF67EB7F-AF2B-44CE-8C7D-0DD90A7C93AC}"/>
                </a:ext>
              </a:extLst>
            </p:cNvPr>
            <p:cNvSpPr>
              <a:spLocks noChangeShapeType="1"/>
            </p:cNvSpPr>
            <p:nvPr/>
          </p:nvSpPr>
          <p:spPr bwMode="auto">
            <a:xfrm flipH="1">
              <a:off x="6451600" y="5227638"/>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F8732970-524D-46D2-BC15-06262B91A34F}"/>
                </a:ext>
              </a:extLst>
            </p:cNvPr>
            <p:cNvSpPr>
              <a:spLocks noChangeShapeType="1"/>
            </p:cNvSpPr>
            <p:nvPr/>
          </p:nvSpPr>
          <p:spPr bwMode="auto">
            <a:xfrm flipH="1">
              <a:off x="6451600" y="4532313"/>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E90929B5-F261-445D-BB7B-3C6A1ED755AE}"/>
                </a:ext>
              </a:extLst>
            </p:cNvPr>
            <p:cNvSpPr>
              <a:spLocks noChangeShapeType="1"/>
            </p:cNvSpPr>
            <p:nvPr/>
          </p:nvSpPr>
          <p:spPr bwMode="auto">
            <a:xfrm flipH="1">
              <a:off x="6451600" y="3838576"/>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BFA1CBB8-A24C-47BF-A1C6-B1F052E5E574}"/>
                </a:ext>
              </a:extLst>
            </p:cNvPr>
            <p:cNvSpPr>
              <a:spLocks noChangeShapeType="1"/>
            </p:cNvSpPr>
            <p:nvPr/>
          </p:nvSpPr>
          <p:spPr bwMode="auto">
            <a:xfrm flipH="1">
              <a:off x="6451600" y="3143251"/>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6">
              <a:extLst>
                <a:ext uri="{FF2B5EF4-FFF2-40B4-BE49-F238E27FC236}">
                  <a16:creationId xmlns:a16="http://schemas.microsoft.com/office/drawing/2014/main" id="{C5C1D6A6-E5E6-4FDC-B7F2-CF5C0A16957D}"/>
                </a:ext>
              </a:extLst>
            </p:cNvPr>
            <p:cNvSpPr>
              <a:spLocks noChangeArrowheads="1"/>
            </p:cNvSpPr>
            <p:nvPr/>
          </p:nvSpPr>
          <p:spPr bwMode="auto">
            <a:xfrm>
              <a:off x="2654300" y="5837238"/>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5ACAB668-653B-42A6-B89E-4540BF9A030F}"/>
                </a:ext>
              </a:extLst>
            </p:cNvPr>
            <p:cNvSpPr>
              <a:spLocks noChangeArrowheads="1"/>
            </p:cNvSpPr>
            <p:nvPr/>
          </p:nvSpPr>
          <p:spPr bwMode="auto">
            <a:xfrm>
              <a:off x="2520950" y="5141913"/>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DAFFADDB-7FAF-40E6-A1C6-99F3182A3C3B}"/>
                </a:ext>
              </a:extLst>
            </p:cNvPr>
            <p:cNvSpPr>
              <a:spLocks noChangeArrowheads="1"/>
            </p:cNvSpPr>
            <p:nvPr/>
          </p:nvSpPr>
          <p:spPr bwMode="auto">
            <a:xfrm>
              <a:off x="2705100" y="445293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0B4AB47F-33C5-40D2-BE15-0B55DDE154BB}"/>
                </a:ext>
              </a:extLst>
            </p:cNvPr>
            <p:cNvSpPr>
              <a:spLocks noChangeArrowheads="1"/>
            </p:cNvSpPr>
            <p:nvPr/>
          </p:nvSpPr>
          <p:spPr bwMode="auto">
            <a:xfrm>
              <a:off x="2579688" y="3756026"/>
              <a:ext cx="311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67714F84-5F4E-49B2-82C2-6F13B6B459CB}"/>
                </a:ext>
              </a:extLst>
            </p:cNvPr>
            <p:cNvSpPr>
              <a:spLocks noChangeArrowheads="1"/>
            </p:cNvSpPr>
            <p:nvPr/>
          </p:nvSpPr>
          <p:spPr bwMode="auto">
            <a:xfrm>
              <a:off x="2705100" y="3059113"/>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2F7904D9-7539-496E-B121-89EF343F3EA5}"/>
                </a:ext>
              </a:extLst>
            </p:cNvPr>
            <p:cNvSpPr>
              <a:spLocks noChangeArrowheads="1"/>
            </p:cNvSpPr>
            <p:nvPr/>
          </p:nvSpPr>
          <p:spPr bwMode="auto">
            <a:xfrm rot="16200000">
              <a:off x="2320925" y="4484688"/>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384F89A6-25C7-425E-BD76-FD2804AC22E8}"/>
                </a:ext>
              </a:extLst>
            </p:cNvPr>
            <p:cNvSpPr>
              <a:spLocks noChangeArrowheads="1"/>
            </p:cNvSpPr>
            <p:nvPr/>
          </p:nvSpPr>
          <p:spPr bwMode="auto">
            <a:xfrm rot="16200000">
              <a:off x="2332038" y="4403726"/>
              <a:ext cx="13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E0630FDB-101D-4AC3-BBFF-E07946972D03}"/>
                </a:ext>
              </a:extLst>
            </p:cNvPr>
            <p:cNvSpPr>
              <a:spLocks noChangeArrowheads="1"/>
            </p:cNvSpPr>
            <p:nvPr/>
          </p:nvSpPr>
          <p:spPr bwMode="auto">
            <a:xfrm rot="16200000">
              <a:off x="2320925" y="4333876"/>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69E3F66B-3F21-4B4C-8383-4BA7AA1D3371}"/>
                </a:ext>
              </a:extLst>
            </p:cNvPr>
            <p:cNvSpPr>
              <a:spLocks noChangeArrowheads="1"/>
            </p:cNvSpPr>
            <p:nvPr/>
          </p:nvSpPr>
          <p:spPr bwMode="auto">
            <a:xfrm rot="16200000">
              <a:off x="2332038" y="4268788"/>
              <a:ext cx="13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Freeform 45">
              <a:extLst>
                <a:ext uri="{FF2B5EF4-FFF2-40B4-BE49-F238E27FC236}">
                  <a16:creationId xmlns:a16="http://schemas.microsoft.com/office/drawing/2014/main" id="{8445755A-2C0E-47E5-97FB-625F7FB7FDE9}"/>
                </a:ext>
              </a:extLst>
            </p:cNvPr>
            <p:cNvSpPr>
              <a:spLocks noEditPoints="1"/>
            </p:cNvSpPr>
            <p:nvPr/>
          </p:nvSpPr>
          <p:spPr bwMode="auto">
            <a:xfrm>
              <a:off x="2814638" y="5834063"/>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13CF7B0E-BF9A-4605-85CD-7CF3CCA85135}"/>
                </a:ext>
              </a:extLst>
            </p:cNvPr>
            <p:cNvSpPr>
              <a:spLocks noEditPoints="1"/>
            </p:cNvSpPr>
            <p:nvPr/>
          </p:nvSpPr>
          <p:spPr bwMode="auto">
            <a:xfrm>
              <a:off x="2997200" y="5300663"/>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51EA8714-05BC-472D-8892-1CAD36808F8C}"/>
                </a:ext>
              </a:extLst>
            </p:cNvPr>
            <p:cNvSpPr>
              <a:spLocks noEditPoints="1"/>
            </p:cNvSpPr>
            <p:nvPr/>
          </p:nvSpPr>
          <p:spPr bwMode="auto">
            <a:xfrm>
              <a:off x="3178175" y="4600576"/>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a:extLst>
                <a:ext uri="{FF2B5EF4-FFF2-40B4-BE49-F238E27FC236}">
                  <a16:creationId xmlns:a16="http://schemas.microsoft.com/office/drawing/2014/main" id="{B20B4EC9-423B-47B8-BC79-F4DF223B0E08}"/>
                </a:ext>
              </a:extLst>
            </p:cNvPr>
            <p:cNvSpPr>
              <a:spLocks noEditPoints="1"/>
            </p:cNvSpPr>
            <p:nvPr/>
          </p:nvSpPr>
          <p:spPr bwMode="auto">
            <a:xfrm>
              <a:off x="3360738" y="3975101"/>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9">
              <a:extLst>
                <a:ext uri="{FF2B5EF4-FFF2-40B4-BE49-F238E27FC236}">
                  <a16:creationId xmlns:a16="http://schemas.microsoft.com/office/drawing/2014/main" id="{64B44B5D-AAC3-4A15-B102-F4364150B09B}"/>
                </a:ext>
              </a:extLst>
            </p:cNvPr>
            <p:cNvSpPr>
              <a:spLocks noEditPoints="1"/>
            </p:cNvSpPr>
            <p:nvPr/>
          </p:nvSpPr>
          <p:spPr bwMode="auto">
            <a:xfrm>
              <a:off x="3541713" y="3608388"/>
              <a:ext cx="68263" cy="68263"/>
            </a:xfrm>
            <a:custGeom>
              <a:avLst/>
              <a:gdLst>
                <a:gd name="T0" fmla="*/ 22 w 43"/>
                <a:gd name="T1" fmla="*/ 0 h 43"/>
                <a:gd name="T2" fmla="*/ 22 w 43"/>
                <a:gd name="T3" fmla="*/ 43 h 43"/>
                <a:gd name="T4" fmla="*/ 0 w 43"/>
                <a:gd name="T5" fmla="*/ 22 h 43"/>
                <a:gd name="T6" fmla="*/ 43 w 43"/>
                <a:gd name="T7" fmla="*/ 22 h 43"/>
              </a:gdLst>
              <a:ahLst/>
              <a:cxnLst>
                <a:cxn ang="0">
                  <a:pos x="T0" y="T1"/>
                </a:cxn>
                <a:cxn ang="0">
                  <a:pos x="T2" y="T3"/>
                </a:cxn>
                <a:cxn ang="0">
                  <a:pos x="T4" y="T5"/>
                </a:cxn>
                <a:cxn ang="0">
                  <a:pos x="T6" y="T7"/>
                </a:cxn>
              </a:cxnLst>
              <a:rect l="0" t="0" r="r" b="b"/>
              <a:pathLst>
                <a:path w="43" h="43">
                  <a:moveTo>
                    <a:pt x="22" y="0"/>
                  </a:moveTo>
                  <a:lnTo>
                    <a:pt x="22" y="43"/>
                  </a:lnTo>
                  <a:moveTo>
                    <a:pt x="0" y="22"/>
                  </a:moveTo>
                  <a:lnTo>
                    <a:pt x="43"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a:extLst>
                <a:ext uri="{FF2B5EF4-FFF2-40B4-BE49-F238E27FC236}">
                  <a16:creationId xmlns:a16="http://schemas.microsoft.com/office/drawing/2014/main" id="{2091CDD4-003B-460C-B51D-D65211CCA415}"/>
                </a:ext>
              </a:extLst>
            </p:cNvPr>
            <p:cNvSpPr>
              <a:spLocks noEditPoints="1"/>
            </p:cNvSpPr>
            <p:nvPr/>
          </p:nvSpPr>
          <p:spPr bwMode="auto">
            <a:xfrm>
              <a:off x="3724275" y="358298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a:extLst>
                <a:ext uri="{FF2B5EF4-FFF2-40B4-BE49-F238E27FC236}">
                  <a16:creationId xmlns:a16="http://schemas.microsoft.com/office/drawing/2014/main" id="{9B33EABA-E73E-472F-8CE0-2E84DE50938C}"/>
                </a:ext>
              </a:extLst>
            </p:cNvPr>
            <p:cNvSpPr>
              <a:spLocks noEditPoints="1"/>
            </p:cNvSpPr>
            <p:nvPr/>
          </p:nvSpPr>
          <p:spPr bwMode="auto">
            <a:xfrm>
              <a:off x="3906838" y="3859213"/>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a:extLst>
                <a:ext uri="{FF2B5EF4-FFF2-40B4-BE49-F238E27FC236}">
                  <a16:creationId xmlns:a16="http://schemas.microsoft.com/office/drawing/2014/main" id="{C7F4E1D2-C61A-4D2F-BBC6-A80D46B7488A}"/>
                </a:ext>
              </a:extLst>
            </p:cNvPr>
            <p:cNvSpPr>
              <a:spLocks noEditPoints="1"/>
            </p:cNvSpPr>
            <p:nvPr/>
          </p:nvSpPr>
          <p:spPr bwMode="auto">
            <a:xfrm>
              <a:off x="4089400" y="4313238"/>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a:extLst>
                <a:ext uri="{FF2B5EF4-FFF2-40B4-BE49-F238E27FC236}">
                  <a16:creationId xmlns:a16="http://schemas.microsoft.com/office/drawing/2014/main" id="{63A3C973-25B8-42D1-83EF-230DD0CB1FD3}"/>
                </a:ext>
              </a:extLst>
            </p:cNvPr>
            <p:cNvSpPr>
              <a:spLocks noEditPoints="1"/>
            </p:cNvSpPr>
            <p:nvPr/>
          </p:nvSpPr>
          <p:spPr bwMode="auto">
            <a:xfrm>
              <a:off x="4270375" y="4779963"/>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a:extLst>
                <a:ext uri="{FF2B5EF4-FFF2-40B4-BE49-F238E27FC236}">
                  <a16:creationId xmlns:a16="http://schemas.microsoft.com/office/drawing/2014/main" id="{73594A39-F783-4285-9237-6002B9AD9AF8}"/>
                </a:ext>
              </a:extLst>
            </p:cNvPr>
            <p:cNvSpPr>
              <a:spLocks noEditPoints="1"/>
            </p:cNvSpPr>
            <p:nvPr/>
          </p:nvSpPr>
          <p:spPr bwMode="auto">
            <a:xfrm>
              <a:off x="4452938" y="5102226"/>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a:extLst>
                <a:ext uri="{FF2B5EF4-FFF2-40B4-BE49-F238E27FC236}">
                  <a16:creationId xmlns:a16="http://schemas.microsoft.com/office/drawing/2014/main" id="{26605817-1EB8-43E8-B4D9-860C1170255C}"/>
                </a:ext>
              </a:extLst>
            </p:cNvPr>
            <p:cNvSpPr>
              <a:spLocks noEditPoints="1"/>
            </p:cNvSpPr>
            <p:nvPr/>
          </p:nvSpPr>
          <p:spPr bwMode="auto">
            <a:xfrm>
              <a:off x="4633913" y="5194301"/>
              <a:ext cx="68263" cy="66675"/>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a:extLst>
                <a:ext uri="{FF2B5EF4-FFF2-40B4-BE49-F238E27FC236}">
                  <a16:creationId xmlns:a16="http://schemas.microsoft.com/office/drawing/2014/main" id="{8A97DF2F-476B-4E25-9B30-327E441589E1}"/>
                </a:ext>
              </a:extLst>
            </p:cNvPr>
            <p:cNvSpPr>
              <a:spLocks noEditPoints="1"/>
            </p:cNvSpPr>
            <p:nvPr/>
          </p:nvSpPr>
          <p:spPr bwMode="auto">
            <a:xfrm>
              <a:off x="4816475" y="5045076"/>
              <a:ext cx="68263" cy="66675"/>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a:extLst>
                <a:ext uri="{FF2B5EF4-FFF2-40B4-BE49-F238E27FC236}">
                  <a16:creationId xmlns:a16="http://schemas.microsoft.com/office/drawing/2014/main" id="{3C910B21-1332-4C08-B4B2-5C4C398A92E6}"/>
                </a:ext>
              </a:extLst>
            </p:cNvPr>
            <p:cNvSpPr>
              <a:spLocks noEditPoints="1"/>
            </p:cNvSpPr>
            <p:nvPr/>
          </p:nvSpPr>
          <p:spPr bwMode="auto">
            <a:xfrm>
              <a:off x="4999038" y="4727576"/>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a:extLst>
                <a:ext uri="{FF2B5EF4-FFF2-40B4-BE49-F238E27FC236}">
                  <a16:creationId xmlns:a16="http://schemas.microsoft.com/office/drawing/2014/main" id="{F8A64F3E-3F12-46A4-B90F-7CD1F4498612}"/>
                </a:ext>
              </a:extLst>
            </p:cNvPr>
            <p:cNvSpPr>
              <a:spLocks noEditPoints="1"/>
            </p:cNvSpPr>
            <p:nvPr/>
          </p:nvSpPr>
          <p:spPr bwMode="auto">
            <a:xfrm>
              <a:off x="5180013" y="4362451"/>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a:extLst>
                <a:ext uri="{FF2B5EF4-FFF2-40B4-BE49-F238E27FC236}">
                  <a16:creationId xmlns:a16="http://schemas.microsoft.com/office/drawing/2014/main" id="{58583E34-0F0B-4E07-B9F6-7F1D39184626}"/>
                </a:ext>
              </a:extLst>
            </p:cNvPr>
            <p:cNvSpPr>
              <a:spLocks noEditPoints="1"/>
            </p:cNvSpPr>
            <p:nvPr/>
          </p:nvSpPr>
          <p:spPr bwMode="auto">
            <a:xfrm>
              <a:off x="5362575" y="4071938"/>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a:extLst>
                <a:ext uri="{FF2B5EF4-FFF2-40B4-BE49-F238E27FC236}">
                  <a16:creationId xmlns:a16="http://schemas.microsoft.com/office/drawing/2014/main" id="{6C749DA4-098D-4444-9272-60D4C05A4809}"/>
                </a:ext>
              </a:extLst>
            </p:cNvPr>
            <p:cNvSpPr>
              <a:spLocks noEditPoints="1"/>
            </p:cNvSpPr>
            <p:nvPr/>
          </p:nvSpPr>
          <p:spPr bwMode="auto">
            <a:xfrm>
              <a:off x="5545138" y="3949701"/>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a16="http://schemas.microsoft.com/office/drawing/2014/main" id="{1F6C163B-FF39-4937-AB09-DDDB84644C5D}"/>
                </a:ext>
              </a:extLst>
            </p:cNvPr>
            <p:cNvSpPr>
              <a:spLocks noEditPoints="1"/>
            </p:cNvSpPr>
            <p:nvPr/>
          </p:nvSpPr>
          <p:spPr bwMode="auto">
            <a:xfrm>
              <a:off x="5727700" y="4019551"/>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a:extLst>
                <a:ext uri="{FF2B5EF4-FFF2-40B4-BE49-F238E27FC236}">
                  <a16:creationId xmlns:a16="http://schemas.microsoft.com/office/drawing/2014/main" id="{A2F80694-EDFF-4784-A523-FA1F1417B7E9}"/>
                </a:ext>
              </a:extLst>
            </p:cNvPr>
            <p:cNvSpPr>
              <a:spLocks noEditPoints="1"/>
            </p:cNvSpPr>
            <p:nvPr/>
          </p:nvSpPr>
          <p:spPr bwMode="auto">
            <a:xfrm>
              <a:off x="5908675" y="4246563"/>
              <a:ext cx="68263" cy="68263"/>
            </a:xfrm>
            <a:custGeom>
              <a:avLst/>
              <a:gdLst>
                <a:gd name="T0" fmla="*/ 21 w 43"/>
                <a:gd name="T1" fmla="*/ 0 h 43"/>
                <a:gd name="T2" fmla="*/ 21 w 43"/>
                <a:gd name="T3" fmla="*/ 43 h 43"/>
                <a:gd name="T4" fmla="*/ 0 w 43"/>
                <a:gd name="T5" fmla="*/ 22 h 43"/>
                <a:gd name="T6" fmla="*/ 43 w 43"/>
                <a:gd name="T7" fmla="*/ 22 h 43"/>
              </a:gdLst>
              <a:ahLst/>
              <a:cxnLst>
                <a:cxn ang="0">
                  <a:pos x="T0" y="T1"/>
                </a:cxn>
                <a:cxn ang="0">
                  <a:pos x="T2" y="T3"/>
                </a:cxn>
                <a:cxn ang="0">
                  <a:pos x="T4" y="T5"/>
                </a:cxn>
                <a:cxn ang="0">
                  <a:pos x="T6" y="T7"/>
                </a:cxn>
              </a:cxnLst>
              <a:rect l="0" t="0" r="r" b="b"/>
              <a:pathLst>
                <a:path w="43" h="43">
                  <a:moveTo>
                    <a:pt x="21" y="0"/>
                  </a:moveTo>
                  <a:lnTo>
                    <a:pt x="21" y="43"/>
                  </a:lnTo>
                  <a:moveTo>
                    <a:pt x="0" y="22"/>
                  </a:moveTo>
                  <a:lnTo>
                    <a:pt x="43"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a:extLst>
                <a:ext uri="{FF2B5EF4-FFF2-40B4-BE49-F238E27FC236}">
                  <a16:creationId xmlns:a16="http://schemas.microsoft.com/office/drawing/2014/main" id="{4D1D8FDD-EB5F-4D2C-AEDE-FEEDC57A73E5}"/>
                </a:ext>
              </a:extLst>
            </p:cNvPr>
            <p:cNvSpPr>
              <a:spLocks noEditPoints="1"/>
            </p:cNvSpPr>
            <p:nvPr/>
          </p:nvSpPr>
          <p:spPr bwMode="auto">
            <a:xfrm>
              <a:off x="6091238" y="4541838"/>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a:extLst>
                <a:ext uri="{FF2B5EF4-FFF2-40B4-BE49-F238E27FC236}">
                  <a16:creationId xmlns:a16="http://schemas.microsoft.com/office/drawing/2014/main" id="{7E778E75-D53E-4A9D-B070-242434EBAF89}"/>
                </a:ext>
              </a:extLst>
            </p:cNvPr>
            <p:cNvSpPr>
              <a:spLocks noEditPoints="1"/>
            </p:cNvSpPr>
            <p:nvPr/>
          </p:nvSpPr>
          <p:spPr bwMode="auto">
            <a:xfrm>
              <a:off x="6272213" y="4803776"/>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a:extLst>
                <a:ext uri="{FF2B5EF4-FFF2-40B4-BE49-F238E27FC236}">
                  <a16:creationId xmlns:a16="http://schemas.microsoft.com/office/drawing/2014/main" id="{47096CD0-DF37-4446-8931-71EBF8BEB3C4}"/>
                </a:ext>
              </a:extLst>
            </p:cNvPr>
            <p:cNvSpPr>
              <a:spLocks noEditPoints="1"/>
            </p:cNvSpPr>
            <p:nvPr/>
          </p:nvSpPr>
          <p:spPr bwMode="auto">
            <a:xfrm>
              <a:off x="6454775" y="4943476"/>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a:extLst>
                <a:ext uri="{FF2B5EF4-FFF2-40B4-BE49-F238E27FC236}">
                  <a16:creationId xmlns:a16="http://schemas.microsoft.com/office/drawing/2014/main" id="{DA55C42E-8F63-407A-AD74-6CCF5BB6BF47}"/>
                </a:ext>
              </a:extLst>
            </p:cNvPr>
            <p:cNvSpPr>
              <a:spLocks/>
            </p:cNvSpPr>
            <p:nvPr/>
          </p:nvSpPr>
          <p:spPr bwMode="auto">
            <a:xfrm>
              <a:off x="2847975" y="3603626"/>
              <a:ext cx="3640138" cy="2266950"/>
            </a:xfrm>
            <a:custGeom>
              <a:avLst/>
              <a:gdLst>
                <a:gd name="T0" fmla="*/ 34 w 2293"/>
                <a:gd name="T1" fmla="*/ 1356 h 1428"/>
                <a:gd name="T2" fmla="*/ 80 w 2293"/>
                <a:gd name="T3" fmla="*/ 1219 h 1428"/>
                <a:gd name="T4" fmla="*/ 126 w 2293"/>
                <a:gd name="T5" fmla="*/ 1052 h 1428"/>
                <a:gd name="T6" fmla="*/ 172 w 2293"/>
                <a:gd name="T7" fmla="*/ 869 h 1428"/>
                <a:gd name="T8" fmla="*/ 218 w 2293"/>
                <a:gd name="T9" fmla="*/ 683 h 1428"/>
                <a:gd name="T10" fmla="*/ 264 w 2293"/>
                <a:gd name="T11" fmla="*/ 506 h 1428"/>
                <a:gd name="T12" fmla="*/ 310 w 2293"/>
                <a:gd name="T13" fmla="*/ 347 h 1428"/>
                <a:gd name="T14" fmla="*/ 355 w 2293"/>
                <a:gd name="T15" fmla="*/ 213 h 1428"/>
                <a:gd name="T16" fmla="*/ 401 w 2293"/>
                <a:gd name="T17" fmla="*/ 110 h 1428"/>
                <a:gd name="T18" fmla="*/ 447 w 2293"/>
                <a:gd name="T19" fmla="*/ 40 h 1428"/>
                <a:gd name="T20" fmla="*/ 493 w 2293"/>
                <a:gd name="T21" fmla="*/ 5 h 1428"/>
                <a:gd name="T22" fmla="*/ 539 w 2293"/>
                <a:gd name="T23" fmla="*/ 4 h 1428"/>
                <a:gd name="T24" fmla="*/ 585 w 2293"/>
                <a:gd name="T25" fmla="*/ 35 h 1428"/>
                <a:gd name="T26" fmla="*/ 631 w 2293"/>
                <a:gd name="T27" fmla="*/ 93 h 1428"/>
                <a:gd name="T28" fmla="*/ 677 w 2293"/>
                <a:gd name="T29" fmla="*/ 174 h 1428"/>
                <a:gd name="T30" fmla="*/ 722 w 2293"/>
                <a:gd name="T31" fmla="*/ 273 h 1428"/>
                <a:gd name="T32" fmla="*/ 768 w 2293"/>
                <a:gd name="T33" fmla="*/ 383 h 1428"/>
                <a:gd name="T34" fmla="*/ 814 w 2293"/>
                <a:gd name="T35" fmla="*/ 499 h 1428"/>
                <a:gd name="T36" fmla="*/ 860 w 2293"/>
                <a:gd name="T37" fmla="*/ 613 h 1428"/>
                <a:gd name="T38" fmla="*/ 906 w 2293"/>
                <a:gd name="T39" fmla="*/ 721 h 1428"/>
                <a:gd name="T40" fmla="*/ 952 w 2293"/>
                <a:gd name="T41" fmla="*/ 817 h 1428"/>
                <a:gd name="T42" fmla="*/ 998 w 2293"/>
                <a:gd name="T43" fmla="*/ 897 h 1428"/>
                <a:gd name="T44" fmla="*/ 1043 w 2293"/>
                <a:gd name="T45" fmla="*/ 957 h 1428"/>
                <a:gd name="T46" fmla="*/ 1089 w 2293"/>
                <a:gd name="T47" fmla="*/ 995 h 1428"/>
                <a:gd name="T48" fmla="*/ 1135 w 2293"/>
                <a:gd name="T49" fmla="*/ 1009 h 1428"/>
                <a:gd name="T50" fmla="*/ 1181 w 2293"/>
                <a:gd name="T51" fmla="*/ 1001 h 1428"/>
                <a:gd name="T52" fmla="*/ 1227 w 2293"/>
                <a:gd name="T53" fmla="*/ 971 h 1428"/>
                <a:gd name="T54" fmla="*/ 1273 w 2293"/>
                <a:gd name="T55" fmla="*/ 921 h 1428"/>
                <a:gd name="T56" fmla="*/ 1319 w 2293"/>
                <a:gd name="T57" fmla="*/ 854 h 1428"/>
                <a:gd name="T58" fmla="*/ 1364 w 2293"/>
                <a:gd name="T59" fmla="*/ 774 h 1428"/>
                <a:gd name="T60" fmla="*/ 1410 w 2293"/>
                <a:gd name="T61" fmla="*/ 685 h 1428"/>
                <a:gd name="T62" fmla="*/ 1456 w 2293"/>
                <a:gd name="T63" fmla="*/ 592 h 1428"/>
                <a:gd name="T64" fmla="*/ 1502 w 2293"/>
                <a:gd name="T65" fmla="*/ 501 h 1428"/>
                <a:gd name="T66" fmla="*/ 1548 w 2293"/>
                <a:gd name="T67" fmla="*/ 416 h 1428"/>
                <a:gd name="T68" fmla="*/ 1594 w 2293"/>
                <a:gd name="T69" fmla="*/ 342 h 1428"/>
                <a:gd name="T70" fmla="*/ 1640 w 2293"/>
                <a:gd name="T71" fmla="*/ 282 h 1428"/>
                <a:gd name="T72" fmla="*/ 1685 w 2293"/>
                <a:gd name="T73" fmla="*/ 241 h 1428"/>
                <a:gd name="T74" fmla="*/ 1731 w 2293"/>
                <a:gd name="T75" fmla="*/ 220 h 1428"/>
                <a:gd name="T76" fmla="*/ 1777 w 2293"/>
                <a:gd name="T77" fmla="*/ 220 h 1428"/>
                <a:gd name="T78" fmla="*/ 1823 w 2293"/>
                <a:gd name="T79" fmla="*/ 243 h 1428"/>
                <a:gd name="T80" fmla="*/ 1869 w 2293"/>
                <a:gd name="T81" fmla="*/ 287 h 1428"/>
                <a:gd name="T82" fmla="*/ 1915 w 2293"/>
                <a:gd name="T83" fmla="*/ 350 h 1428"/>
                <a:gd name="T84" fmla="*/ 1961 w 2293"/>
                <a:gd name="T85" fmla="*/ 427 h 1428"/>
                <a:gd name="T86" fmla="*/ 2007 w 2293"/>
                <a:gd name="T87" fmla="*/ 515 h 1428"/>
                <a:gd name="T88" fmla="*/ 2052 w 2293"/>
                <a:gd name="T89" fmla="*/ 607 h 1428"/>
                <a:gd name="T90" fmla="*/ 2098 w 2293"/>
                <a:gd name="T91" fmla="*/ 696 h 1428"/>
                <a:gd name="T92" fmla="*/ 2144 w 2293"/>
                <a:gd name="T93" fmla="*/ 774 h 1428"/>
                <a:gd name="T94" fmla="*/ 2190 w 2293"/>
                <a:gd name="T95" fmla="*/ 832 h 1428"/>
                <a:gd name="T96" fmla="*/ 2236 w 2293"/>
                <a:gd name="T97" fmla="*/ 860 h 1428"/>
                <a:gd name="T98" fmla="*/ 2282 w 2293"/>
                <a:gd name="T99" fmla="*/ 849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428">
                  <a:moveTo>
                    <a:pt x="0" y="1428"/>
                  </a:moveTo>
                  <a:lnTo>
                    <a:pt x="11" y="1407"/>
                  </a:lnTo>
                  <a:lnTo>
                    <a:pt x="23" y="1383"/>
                  </a:lnTo>
                  <a:lnTo>
                    <a:pt x="34" y="1356"/>
                  </a:lnTo>
                  <a:lnTo>
                    <a:pt x="46" y="1326"/>
                  </a:lnTo>
                  <a:lnTo>
                    <a:pt x="57" y="1293"/>
                  </a:lnTo>
                  <a:lnTo>
                    <a:pt x="69" y="1257"/>
                  </a:lnTo>
                  <a:lnTo>
                    <a:pt x="80" y="1219"/>
                  </a:lnTo>
                  <a:lnTo>
                    <a:pt x="92" y="1180"/>
                  </a:lnTo>
                  <a:lnTo>
                    <a:pt x="103" y="1139"/>
                  </a:lnTo>
                  <a:lnTo>
                    <a:pt x="115" y="1096"/>
                  </a:lnTo>
                  <a:lnTo>
                    <a:pt x="126" y="1052"/>
                  </a:lnTo>
                  <a:lnTo>
                    <a:pt x="137" y="1008"/>
                  </a:lnTo>
                  <a:lnTo>
                    <a:pt x="149" y="962"/>
                  </a:lnTo>
                  <a:lnTo>
                    <a:pt x="161" y="916"/>
                  </a:lnTo>
                  <a:lnTo>
                    <a:pt x="172" y="869"/>
                  </a:lnTo>
                  <a:lnTo>
                    <a:pt x="183" y="823"/>
                  </a:lnTo>
                  <a:lnTo>
                    <a:pt x="195" y="776"/>
                  </a:lnTo>
                  <a:lnTo>
                    <a:pt x="206" y="729"/>
                  </a:lnTo>
                  <a:lnTo>
                    <a:pt x="218" y="683"/>
                  </a:lnTo>
                  <a:lnTo>
                    <a:pt x="229" y="638"/>
                  </a:lnTo>
                  <a:lnTo>
                    <a:pt x="241" y="593"/>
                  </a:lnTo>
                  <a:lnTo>
                    <a:pt x="252" y="549"/>
                  </a:lnTo>
                  <a:lnTo>
                    <a:pt x="264" y="506"/>
                  </a:lnTo>
                  <a:lnTo>
                    <a:pt x="275" y="464"/>
                  </a:lnTo>
                  <a:lnTo>
                    <a:pt x="286" y="424"/>
                  </a:lnTo>
                  <a:lnTo>
                    <a:pt x="298" y="385"/>
                  </a:lnTo>
                  <a:lnTo>
                    <a:pt x="310" y="347"/>
                  </a:lnTo>
                  <a:lnTo>
                    <a:pt x="321" y="311"/>
                  </a:lnTo>
                  <a:lnTo>
                    <a:pt x="332" y="276"/>
                  </a:lnTo>
                  <a:lnTo>
                    <a:pt x="344" y="244"/>
                  </a:lnTo>
                  <a:lnTo>
                    <a:pt x="355" y="213"/>
                  </a:lnTo>
                  <a:lnTo>
                    <a:pt x="367" y="184"/>
                  </a:lnTo>
                  <a:lnTo>
                    <a:pt x="378" y="157"/>
                  </a:lnTo>
                  <a:lnTo>
                    <a:pt x="390" y="133"/>
                  </a:lnTo>
                  <a:lnTo>
                    <a:pt x="401" y="110"/>
                  </a:lnTo>
                  <a:lnTo>
                    <a:pt x="413" y="89"/>
                  </a:lnTo>
                  <a:lnTo>
                    <a:pt x="424" y="71"/>
                  </a:lnTo>
                  <a:lnTo>
                    <a:pt x="436" y="54"/>
                  </a:lnTo>
                  <a:lnTo>
                    <a:pt x="447" y="40"/>
                  </a:lnTo>
                  <a:lnTo>
                    <a:pt x="459" y="28"/>
                  </a:lnTo>
                  <a:lnTo>
                    <a:pt x="470" y="18"/>
                  </a:lnTo>
                  <a:lnTo>
                    <a:pt x="482" y="11"/>
                  </a:lnTo>
                  <a:lnTo>
                    <a:pt x="493" y="5"/>
                  </a:lnTo>
                  <a:lnTo>
                    <a:pt x="504" y="2"/>
                  </a:lnTo>
                  <a:lnTo>
                    <a:pt x="516" y="0"/>
                  </a:lnTo>
                  <a:lnTo>
                    <a:pt x="528" y="1"/>
                  </a:lnTo>
                  <a:lnTo>
                    <a:pt x="539" y="4"/>
                  </a:lnTo>
                  <a:lnTo>
                    <a:pt x="550" y="9"/>
                  </a:lnTo>
                  <a:lnTo>
                    <a:pt x="562" y="16"/>
                  </a:lnTo>
                  <a:lnTo>
                    <a:pt x="573" y="24"/>
                  </a:lnTo>
                  <a:lnTo>
                    <a:pt x="585" y="35"/>
                  </a:lnTo>
                  <a:lnTo>
                    <a:pt x="596" y="47"/>
                  </a:lnTo>
                  <a:lnTo>
                    <a:pt x="608" y="61"/>
                  </a:lnTo>
                  <a:lnTo>
                    <a:pt x="619" y="76"/>
                  </a:lnTo>
                  <a:lnTo>
                    <a:pt x="631" y="93"/>
                  </a:lnTo>
                  <a:lnTo>
                    <a:pt x="642" y="111"/>
                  </a:lnTo>
                  <a:lnTo>
                    <a:pt x="654" y="131"/>
                  </a:lnTo>
                  <a:lnTo>
                    <a:pt x="665" y="152"/>
                  </a:lnTo>
                  <a:lnTo>
                    <a:pt x="677" y="174"/>
                  </a:lnTo>
                  <a:lnTo>
                    <a:pt x="688" y="197"/>
                  </a:lnTo>
                  <a:lnTo>
                    <a:pt x="699" y="222"/>
                  </a:lnTo>
                  <a:lnTo>
                    <a:pt x="711" y="247"/>
                  </a:lnTo>
                  <a:lnTo>
                    <a:pt x="722" y="273"/>
                  </a:lnTo>
                  <a:lnTo>
                    <a:pt x="734" y="300"/>
                  </a:lnTo>
                  <a:lnTo>
                    <a:pt x="745" y="327"/>
                  </a:lnTo>
                  <a:lnTo>
                    <a:pt x="757" y="355"/>
                  </a:lnTo>
                  <a:lnTo>
                    <a:pt x="768" y="383"/>
                  </a:lnTo>
                  <a:lnTo>
                    <a:pt x="780" y="412"/>
                  </a:lnTo>
                  <a:lnTo>
                    <a:pt x="791" y="441"/>
                  </a:lnTo>
                  <a:lnTo>
                    <a:pt x="803" y="470"/>
                  </a:lnTo>
                  <a:lnTo>
                    <a:pt x="814" y="499"/>
                  </a:lnTo>
                  <a:lnTo>
                    <a:pt x="825" y="528"/>
                  </a:lnTo>
                  <a:lnTo>
                    <a:pt x="837" y="556"/>
                  </a:lnTo>
                  <a:lnTo>
                    <a:pt x="849" y="585"/>
                  </a:lnTo>
                  <a:lnTo>
                    <a:pt x="860" y="613"/>
                  </a:lnTo>
                  <a:lnTo>
                    <a:pt x="871" y="641"/>
                  </a:lnTo>
                  <a:lnTo>
                    <a:pt x="883" y="668"/>
                  </a:lnTo>
                  <a:lnTo>
                    <a:pt x="894" y="695"/>
                  </a:lnTo>
                  <a:lnTo>
                    <a:pt x="906" y="721"/>
                  </a:lnTo>
                  <a:lnTo>
                    <a:pt x="917" y="747"/>
                  </a:lnTo>
                  <a:lnTo>
                    <a:pt x="929" y="771"/>
                  </a:lnTo>
                  <a:lnTo>
                    <a:pt x="940" y="794"/>
                  </a:lnTo>
                  <a:lnTo>
                    <a:pt x="952" y="817"/>
                  </a:lnTo>
                  <a:lnTo>
                    <a:pt x="963" y="839"/>
                  </a:lnTo>
                  <a:lnTo>
                    <a:pt x="975" y="859"/>
                  </a:lnTo>
                  <a:lnTo>
                    <a:pt x="986" y="878"/>
                  </a:lnTo>
                  <a:lnTo>
                    <a:pt x="998" y="897"/>
                  </a:lnTo>
                  <a:lnTo>
                    <a:pt x="1009" y="913"/>
                  </a:lnTo>
                  <a:lnTo>
                    <a:pt x="1021" y="929"/>
                  </a:lnTo>
                  <a:lnTo>
                    <a:pt x="1032" y="943"/>
                  </a:lnTo>
                  <a:lnTo>
                    <a:pt x="1043" y="957"/>
                  </a:lnTo>
                  <a:lnTo>
                    <a:pt x="1055" y="968"/>
                  </a:lnTo>
                  <a:lnTo>
                    <a:pt x="1066" y="979"/>
                  </a:lnTo>
                  <a:lnTo>
                    <a:pt x="1078" y="987"/>
                  </a:lnTo>
                  <a:lnTo>
                    <a:pt x="1089" y="995"/>
                  </a:lnTo>
                  <a:lnTo>
                    <a:pt x="1101" y="1000"/>
                  </a:lnTo>
                  <a:lnTo>
                    <a:pt x="1112" y="1005"/>
                  </a:lnTo>
                  <a:lnTo>
                    <a:pt x="1124" y="1008"/>
                  </a:lnTo>
                  <a:lnTo>
                    <a:pt x="1135" y="1009"/>
                  </a:lnTo>
                  <a:lnTo>
                    <a:pt x="1146" y="1010"/>
                  </a:lnTo>
                  <a:lnTo>
                    <a:pt x="1158" y="1008"/>
                  </a:lnTo>
                  <a:lnTo>
                    <a:pt x="1170" y="1005"/>
                  </a:lnTo>
                  <a:lnTo>
                    <a:pt x="1181" y="1001"/>
                  </a:lnTo>
                  <a:lnTo>
                    <a:pt x="1192" y="995"/>
                  </a:lnTo>
                  <a:lnTo>
                    <a:pt x="1204" y="988"/>
                  </a:lnTo>
                  <a:lnTo>
                    <a:pt x="1216" y="980"/>
                  </a:lnTo>
                  <a:lnTo>
                    <a:pt x="1227" y="971"/>
                  </a:lnTo>
                  <a:lnTo>
                    <a:pt x="1238" y="960"/>
                  </a:lnTo>
                  <a:lnTo>
                    <a:pt x="1250" y="948"/>
                  </a:lnTo>
                  <a:lnTo>
                    <a:pt x="1261" y="935"/>
                  </a:lnTo>
                  <a:lnTo>
                    <a:pt x="1273" y="921"/>
                  </a:lnTo>
                  <a:lnTo>
                    <a:pt x="1284" y="905"/>
                  </a:lnTo>
                  <a:lnTo>
                    <a:pt x="1296" y="889"/>
                  </a:lnTo>
                  <a:lnTo>
                    <a:pt x="1307" y="872"/>
                  </a:lnTo>
                  <a:lnTo>
                    <a:pt x="1319" y="854"/>
                  </a:lnTo>
                  <a:lnTo>
                    <a:pt x="1330" y="834"/>
                  </a:lnTo>
                  <a:lnTo>
                    <a:pt x="1342" y="815"/>
                  </a:lnTo>
                  <a:lnTo>
                    <a:pt x="1353" y="794"/>
                  </a:lnTo>
                  <a:lnTo>
                    <a:pt x="1364" y="774"/>
                  </a:lnTo>
                  <a:lnTo>
                    <a:pt x="1376" y="752"/>
                  </a:lnTo>
                  <a:lnTo>
                    <a:pt x="1388" y="730"/>
                  </a:lnTo>
                  <a:lnTo>
                    <a:pt x="1399" y="707"/>
                  </a:lnTo>
                  <a:lnTo>
                    <a:pt x="1410" y="685"/>
                  </a:lnTo>
                  <a:lnTo>
                    <a:pt x="1422" y="662"/>
                  </a:lnTo>
                  <a:lnTo>
                    <a:pt x="1433" y="639"/>
                  </a:lnTo>
                  <a:lnTo>
                    <a:pt x="1445" y="616"/>
                  </a:lnTo>
                  <a:lnTo>
                    <a:pt x="1456" y="592"/>
                  </a:lnTo>
                  <a:lnTo>
                    <a:pt x="1468" y="569"/>
                  </a:lnTo>
                  <a:lnTo>
                    <a:pt x="1479" y="547"/>
                  </a:lnTo>
                  <a:lnTo>
                    <a:pt x="1491" y="524"/>
                  </a:lnTo>
                  <a:lnTo>
                    <a:pt x="1502" y="501"/>
                  </a:lnTo>
                  <a:lnTo>
                    <a:pt x="1514" y="479"/>
                  </a:lnTo>
                  <a:lnTo>
                    <a:pt x="1525" y="458"/>
                  </a:lnTo>
                  <a:lnTo>
                    <a:pt x="1537" y="437"/>
                  </a:lnTo>
                  <a:lnTo>
                    <a:pt x="1548" y="416"/>
                  </a:lnTo>
                  <a:lnTo>
                    <a:pt x="1559" y="396"/>
                  </a:lnTo>
                  <a:lnTo>
                    <a:pt x="1571" y="378"/>
                  </a:lnTo>
                  <a:lnTo>
                    <a:pt x="1582" y="359"/>
                  </a:lnTo>
                  <a:lnTo>
                    <a:pt x="1594" y="342"/>
                  </a:lnTo>
                  <a:lnTo>
                    <a:pt x="1605" y="325"/>
                  </a:lnTo>
                  <a:lnTo>
                    <a:pt x="1617" y="310"/>
                  </a:lnTo>
                  <a:lnTo>
                    <a:pt x="1628" y="296"/>
                  </a:lnTo>
                  <a:lnTo>
                    <a:pt x="1640" y="282"/>
                  </a:lnTo>
                  <a:lnTo>
                    <a:pt x="1651" y="270"/>
                  </a:lnTo>
                  <a:lnTo>
                    <a:pt x="1663" y="259"/>
                  </a:lnTo>
                  <a:lnTo>
                    <a:pt x="1674" y="249"/>
                  </a:lnTo>
                  <a:lnTo>
                    <a:pt x="1685" y="241"/>
                  </a:lnTo>
                  <a:lnTo>
                    <a:pt x="1697" y="234"/>
                  </a:lnTo>
                  <a:lnTo>
                    <a:pt x="1709" y="228"/>
                  </a:lnTo>
                  <a:lnTo>
                    <a:pt x="1720" y="223"/>
                  </a:lnTo>
                  <a:lnTo>
                    <a:pt x="1731" y="220"/>
                  </a:lnTo>
                  <a:lnTo>
                    <a:pt x="1743" y="218"/>
                  </a:lnTo>
                  <a:lnTo>
                    <a:pt x="1755" y="217"/>
                  </a:lnTo>
                  <a:lnTo>
                    <a:pt x="1766" y="218"/>
                  </a:lnTo>
                  <a:lnTo>
                    <a:pt x="1777" y="220"/>
                  </a:lnTo>
                  <a:lnTo>
                    <a:pt x="1789" y="224"/>
                  </a:lnTo>
                  <a:lnTo>
                    <a:pt x="1800" y="229"/>
                  </a:lnTo>
                  <a:lnTo>
                    <a:pt x="1812" y="235"/>
                  </a:lnTo>
                  <a:lnTo>
                    <a:pt x="1823" y="243"/>
                  </a:lnTo>
                  <a:lnTo>
                    <a:pt x="1835" y="252"/>
                  </a:lnTo>
                  <a:lnTo>
                    <a:pt x="1846" y="263"/>
                  </a:lnTo>
                  <a:lnTo>
                    <a:pt x="1858" y="274"/>
                  </a:lnTo>
                  <a:lnTo>
                    <a:pt x="1869" y="287"/>
                  </a:lnTo>
                  <a:lnTo>
                    <a:pt x="1881" y="301"/>
                  </a:lnTo>
                  <a:lnTo>
                    <a:pt x="1892" y="316"/>
                  </a:lnTo>
                  <a:lnTo>
                    <a:pt x="1903" y="332"/>
                  </a:lnTo>
                  <a:lnTo>
                    <a:pt x="1915" y="350"/>
                  </a:lnTo>
                  <a:lnTo>
                    <a:pt x="1926" y="368"/>
                  </a:lnTo>
                  <a:lnTo>
                    <a:pt x="1938" y="387"/>
                  </a:lnTo>
                  <a:lnTo>
                    <a:pt x="1949" y="407"/>
                  </a:lnTo>
                  <a:lnTo>
                    <a:pt x="1961" y="427"/>
                  </a:lnTo>
                  <a:lnTo>
                    <a:pt x="1972" y="449"/>
                  </a:lnTo>
                  <a:lnTo>
                    <a:pt x="1984" y="471"/>
                  </a:lnTo>
                  <a:lnTo>
                    <a:pt x="1995" y="493"/>
                  </a:lnTo>
                  <a:lnTo>
                    <a:pt x="2007" y="515"/>
                  </a:lnTo>
                  <a:lnTo>
                    <a:pt x="2018" y="538"/>
                  </a:lnTo>
                  <a:lnTo>
                    <a:pt x="2030" y="561"/>
                  </a:lnTo>
                  <a:lnTo>
                    <a:pt x="2041" y="584"/>
                  </a:lnTo>
                  <a:lnTo>
                    <a:pt x="2052" y="607"/>
                  </a:lnTo>
                  <a:lnTo>
                    <a:pt x="2064" y="630"/>
                  </a:lnTo>
                  <a:lnTo>
                    <a:pt x="2076" y="653"/>
                  </a:lnTo>
                  <a:lnTo>
                    <a:pt x="2087" y="675"/>
                  </a:lnTo>
                  <a:lnTo>
                    <a:pt x="2098" y="696"/>
                  </a:lnTo>
                  <a:lnTo>
                    <a:pt x="2110" y="717"/>
                  </a:lnTo>
                  <a:lnTo>
                    <a:pt x="2121" y="737"/>
                  </a:lnTo>
                  <a:lnTo>
                    <a:pt x="2133" y="756"/>
                  </a:lnTo>
                  <a:lnTo>
                    <a:pt x="2144" y="774"/>
                  </a:lnTo>
                  <a:lnTo>
                    <a:pt x="2156" y="791"/>
                  </a:lnTo>
                  <a:lnTo>
                    <a:pt x="2167" y="806"/>
                  </a:lnTo>
                  <a:lnTo>
                    <a:pt x="2179" y="820"/>
                  </a:lnTo>
                  <a:lnTo>
                    <a:pt x="2190" y="832"/>
                  </a:lnTo>
                  <a:lnTo>
                    <a:pt x="2202" y="842"/>
                  </a:lnTo>
                  <a:lnTo>
                    <a:pt x="2213" y="850"/>
                  </a:lnTo>
                  <a:lnTo>
                    <a:pt x="2225" y="857"/>
                  </a:lnTo>
                  <a:lnTo>
                    <a:pt x="2236" y="860"/>
                  </a:lnTo>
                  <a:lnTo>
                    <a:pt x="2248" y="862"/>
                  </a:lnTo>
                  <a:lnTo>
                    <a:pt x="2259" y="860"/>
                  </a:lnTo>
                  <a:lnTo>
                    <a:pt x="2270" y="856"/>
                  </a:lnTo>
                  <a:lnTo>
                    <a:pt x="2282" y="849"/>
                  </a:lnTo>
                  <a:lnTo>
                    <a:pt x="2293" y="839"/>
                  </a:lnTo>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7">
              <a:extLst>
                <a:ext uri="{FF2B5EF4-FFF2-40B4-BE49-F238E27FC236}">
                  <a16:creationId xmlns:a16="http://schemas.microsoft.com/office/drawing/2014/main" id="{17922F0A-5687-41CE-9BDD-2FE9B4DF6CF0}"/>
                </a:ext>
              </a:extLst>
            </p:cNvPr>
            <p:cNvSpPr>
              <a:spLocks noChangeArrowheads="1"/>
            </p:cNvSpPr>
            <p:nvPr/>
          </p:nvSpPr>
          <p:spPr bwMode="auto">
            <a:xfrm>
              <a:off x="5414963" y="3235326"/>
              <a:ext cx="981075" cy="385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8">
              <a:extLst>
                <a:ext uri="{FF2B5EF4-FFF2-40B4-BE49-F238E27FC236}">
                  <a16:creationId xmlns:a16="http://schemas.microsoft.com/office/drawing/2014/main" id="{DE648744-758D-425B-B329-C90946DB73DD}"/>
                </a:ext>
              </a:extLst>
            </p:cNvPr>
            <p:cNvSpPr>
              <a:spLocks noChangeArrowheads="1"/>
            </p:cNvSpPr>
            <p:nvPr/>
          </p:nvSpPr>
          <p:spPr bwMode="auto">
            <a:xfrm>
              <a:off x="5808663" y="3260726"/>
              <a:ext cx="654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Freeform 69">
              <a:extLst>
                <a:ext uri="{FF2B5EF4-FFF2-40B4-BE49-F238E27FC236}">
                  <a16:creationId xmlns:a16="http://schemas.microsoft.com/office/drawing/2014/main" id="{54DE8B00-1B61-4C18-A519-94CDD2E37243}"/>
                </a:ext>
              </a:extLst>
            </p:cNvPr>
            <p:cNvSpPr>
              <a:spLocks noEditPoints="1"/>
            </p:cNvSpPr>
            <p:nvPr/>
          </p:nvSpPr>
          <p:spPr bwMode="auto">
            <a:xfrm>
              <a:off x="5581650" y="3305176"/>
              <a:ext cx="68263" cy="68263"/>
            </a:xfrm>
            <a:custGeom>
              <a:avLst/>
              <a:gdLst>
                <a:gd name="T0" fmla="*/ 22 w 43"/>
                <a:gd name="T1" fmla="*/ 0 h 43"/>
                <a:gd name="T2" fmla="*/ 22 w 43"/>
                <a:gd name="T3" fmla="*/ 43 h 43"/>
                <a:gd name="T4" fmla="*/ 0 w 43"/>
                <a:gd name="T5" fmla="*/ 22 h 43"/>
                <a:gd name="T6" fmla="*/ 43 w 43"/>
                <a:gd name="T7" fmla="*/ 22 h 43"/>
              </a:gdLst>
              <a:ahLst/>
              <a:cxnLst>
                <a:cxn ang="0">
                  <a:pos x="T0" y="T1"/>
                </a:cxn>
                <a:cxn ang="0">
                  <a:pos x="T2" y="T3"/>
                </a:cxn>
                <a:cxn ang="0">
                  <a:pos x="T4" y="T5"/>
                </a:cxn>
                <a:cxn ang="0">
                  <a:pos x="T6" y="T7"/>
                </a:cxn>
              </a:cxnLst>
              <a:rect l="0" t="0" r="r" b="b"/>
              <a:pathLst>
                <a:path w="43" h="43">
                  <a:moveTo>
                    <a:pt x="22" y="0"/>
                  </a:moveTo>
                  <a:lnTo>
                    <a:pt x="22" y="43"/>
                  </a:lnTo>
                  <a:moveTo>
                    <a:pt x="0" y="22"/>
                  </a:moveTo>
                  <a:lnTo>
                    <a:pt x="43" y="22"/>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70">
              <a:extLst>
                <a:ext uri="{FF2B5EF4-FFF2-40B4-BE49-F238E27FC236}">
                  <a16:creationId xmlns:a16="http://schemas.microsoft.com/office/drawing/2014/main" id="{4BC3913D-5311-40BD-9ACE-181C25988474}"/>
                </a:ext>
              </a:extLst>
            </p:cNvPr>
            <p:cNvSpPr>
              <a:spLocks noChangeArrowheads="1"/>
            </p:cNvSpPr>
            <p:nvPr/>
          </p:nvSpPr>
          <p:spPr bwMode="auto">
            <a:xfrm>
              <a:off x="5808663" y="3446463"/>
              <a:ext cx="4953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RBNN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4CD00980-78D2-476E-9A4F-1013F2870116}"/>
                </a:ext>
              </a:extLst>
            </p:cNvPr>
            <p:cNvSpPr>
              <a:spLocks noChangeShapeType="1"/>
            </p:cNvSpPr>
            <p:nvPr/>
          </p:nvSpPr>
          <p:spPr bwMode="auto">
            <a:xfrm>
              <a:off x="5448300" y="3517901"/>
              <a:ext cx="334963"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72">
              <a:extLst>
                <a:ext uri="{FF2B5EF4-FFF2-40B4-BE49-F238E27FC236}">
                  <a16:creationId xmlns:a16="http://schemas.microsoft.com/office/drawing/2014/main" id="{A1A48D0A-F68A-41E1-8D4A-607BE3BA5EA4}"/>
                </a:ext>
              </a:extLst>
            </p:cNvPr>
            <p:cNvSpPr>
              <a:spLocks noChangeArrowheads="1"/>
            </p:cNvSpPr>
            <p:nvPr/>
          </p:nvSpPr>
          <p:spPr bwMode="auto">
            <a:xfrm>
              <a:off x="5414963" y="3235326"/>
              <a:ext cx="981075" cy="385763"/>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61A797C-9D00-B98C-076F-EA60276CA639}"/>
                  </a:ext>
                </a:extLst>
              </p:cNvPr>
              <p:cNvSpPr txBox="1"/>
              <p:nvPr/>
            </p:nvSpPr>
            <p:spPr>
              <a:xfrm>
                <a:off x="1562773" y="4370599"/>
                <a:ext cx="2808013" cy="442429"/>
              </a:xfrm>
              <a:prstGeom prst="rect">
                <a:avLst/>
              </a:prstGeom>
              <a:noFill/>
              <a:ln w="1905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𝜙</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𝑤</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 </m:t>
                      </m:r>
                      <m:r>
                        <a:rPr lang="en-US" sz="2000" i="0">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0">
                              <a:latin typeface="Cambria Math" panose="02040503050406030204" pitchFamily="18" charset="0"/>
                            </a:rPr>
                            <m:t>−</m:t>
                          </m:r>
                          <m:r>
                            <a:rPr lang="en-US" sz="2000" b="0" i="1" smtClean="0">
                              <a:latin typeface="Cambria Math" panose="02040503050406030204" pitchFamily="18" charset="0"/>
                            </a:rPr>
                            <m:t>𝑏</m:t>
                          </m:r>
                          <m:sSup>
                            <m:sSupPr>
                              <m:ctrlPr>
                                <a:rPr lang="en-US" sz="2000" i="1">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𝑥</m:t>
                                  </m:r>
                                  <m:r>
                                    <a:rPr lang="en-US" sz="2000" i="0">
                                      <a:latin typeface="Cambria Math" panose="02040503050406030204" pitchFamily="18" charset="0"/>
                                    </a:rPr>
                                    <m:t>−</m:t>
                                  </m:r>
                                  <m:r>
                                    <a:rPr lang="en-US" sz="2000" i="1">
                                      <a:latin typeface="Cambria Math" panose="02040503050406030204" pitchFamily="18" charset="0"/>
                                    </a:rPr>
                                    <m:t>𝑤</m:t>
                                  </m:r>
                                </m:e>
                              </m:d>
                            </m:e>
                            <m:sup>
                              <m:r>
                                <a:rPr lang="en-US" sz="2000" i="0">
                                  <a:latin typeface="Cambria Math" panose="02040503050406030204" pitchFamily="18" charset="0"/>
                                </a:rPr>
                                <m:t>2</m:t>
                              </m:r>
                            </m:sup>
                          </m:sSup>
                        </m:sup>
                      </m:sSup>
                    </m:oMath>
                  </m:oMathPara>
                </a14:m>
                <a:endParaRPr lang="en-US" sz="2000" dirty="0"/>
              </a:p>
            </p:txBody>
          </p:sp>
        </mc:Choice>
        <mc:Fallback xmlns="">
          <p:sp>
            <p:nvSpPr>
              <p:cNvPr id="4" name="TextBox 3">
                <a:extLst>
                  <a:ext uri="{FF2B5EF4-FFF2-40B4-BE49-F238E27FC236}">
                    <a16:creationId xmlns:a16="http://schemas.microsoft.com/office/drawing/2014/main" id="{F61A797C-9D00-B98C-076F-EA60276CA639}"/>
                  </a:ext>
                </a:extLst>
              </p:cNvPr>
              <p:cNvSpPr txBox="1">
                <a:spLocks noRot="1" noChangeAspect="1" noMove="1" noResize="1" noEditPoints="1" noAdjustHandles="1" noChangeArrowheads="1" noChangeShapeType="1" noTextEdit="1"/>
              </p:cNvSpPr>
              <p:nvPr/>
            </p:nvSpPr>
            <p:spPr>
              <a:xfrm>
                <a:off x="1562773" y="4370599"/>
                <a:ext cx="2808013" cy="442429"/>
              </a:xfrm>
              <a:prstGeom prst="rect">
                <a:avLst/>
              </a:prstGeom>
              <a:blipFill>
                <a:blip r:embed="rId2"/>
                <a:stretch>
                  <a:fillRect b="-12329"/>
                </a:stretch>
              </a:blipFill>
              <a:ln w="19050">
                <a:noFill/>
              </a:ln>
            </p:spPr>
            <p:txBody>
              <a:bodyPr/>
              <a:lstStyle/>
              <a:p>
                <a:r>
                  <a:rPr lang="en-US">
                    <a:noFill/>
                  </a:rPr>
                  <a:t> </a:t>
                </a:r>
              </a:p>
            </p:txBody>
          </p:sp>
        </mc:Fallback>
      </mc:AlternateContent>
    </p:spTree>
    <p:extLst>
      <p:ext uri="{BB962C8B-B14F-4D97-AF65-F5344CB8AC3E}">
        <p14:creationId xmlns:p14="http://schemas.microsoft.com/office/powerpoint/2010/main" val="280298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EA6803-EE93-4CEB-8C2A-3B53F7BA3DE2}"/>
              </a:ext>
            </a:extLst>
          </p:cNvPr>
          <p:cNvSpPr>
            <a:spLocks noGrp="1"/>
          </p:cNvSpPr>
          <p:nvPr>
            <p:ph type="body" sz="quarter" idx="10"/>
          </p:nvPr>
        </p:nvSpPr>
        <p:spPr/>
        <p:txBody>
          <a:bodyPr/>
          <a:lstStyle/>
          <a:p>
            <a:r>
              <a:rPr lang="en-US" dirty="0"/>
              <a:t>Feedforward NN (</a:t>
            </a:r>
            <a:r>
              <a:rPr lang="en-US" dirty="0" err="1"/>
              <a:t>Svozil</a:t>
            </a:r>
            <a:r>
              <a:rPr lang="en-US" dirty="0"/>
              <a:t> et al. 1997): conveys the information in one direction</a:t>
            </a:r>
          </a:p>
          <a:p>
            <a:r>
              <a:rPr lang="en-US" dirty="0"/>
              <a:t>Radial basis function network (Orr 1996): uses the Gaussian radial basis function</a:t>
            </a:r>
          </a:p>
          <a:p>
            <a:r>
              <a:rPr lang="en-US" dirty="0"/>
              <a:t>Recurrent NN (</a:t>
            </a:r>
            <a:r>
              <a:rPr lang="en-US" dirty="0" err="1"/>
              <a:t>Bodén</a:t>
            </a:r>
            <a:r>
              <a:rPr lang="en-US" dirty="0"/>
              <a:t> 2001): local feedback connections between the input and outputs, and so forth</a:t>
            </a:r>
          </a:p>
          <a:p>
            <a:r>
              <a:rPr lang="en-US" dirty="0"/>
              <a:t>Fuzzy-neural (Liu and Li 2004), wavelet (He et al. 2004), associative-memory (</a:t>
            </a:r>
            <a:r>
              <a:rPr lang="en-US" dirty="0" err="1"/>
              <a:t>Bicciato</a:t>
            </a:r>
            <a:r>
              <a:rPr lang="en-US" dirty="0"/>
              <a:t> et al. 2001), modular (Happel and Murre 1994) and hybrid (Zhang and Yuen 2013, </a:t>
            </a:r>
            <a:r>
              <a:rPr lang="en-US" dirty="0" err="1"/>
              <a:t>Rovithakis</a:t>
            </a:r>
            <a:r>
              <a:rPr lang="en-US" dirty="0"/>
              <a:t> et al. 2004) neural networks</a:t>
            </a:r>
          </a:p>
        </p:txBody>
      </p:sp>
      <p:sp>
        <p:nvSpPr>
          <p:cNvPr id="3" name="Title 2">
            <a:extLst>
              <a:ext uri="{FF2B5EF4-FFF2-40B4-BE49-F238E27FC236}">
                <a16:creationId xmlns:a16="http://schemas.microsoft.com/office/drawing/2014/main" id="{3BA1E0A4-5397-4AE0-AB21-CB003378B90D}"/>
              </a:ext>
            </a:extLst>
          </p:cNvPr>
          <p:cNvSpPr>
            <a:spLocks noGrp="1"/>
          </p:cNvSpPr>
          <p:nvPr>
            <p:ph type="title"/>
          </p:nvPr>
        </p:nvSpPr>
        <p:spPr/>
        <p:txBody>
          <a:bodyPr>
            <a:normAutofit fontScale="90000"/>
          </a:bodyPr>
          <a:lstStyle/>
          <a:p>
            <a:r>
              <a:rPr lang="en-US" dirty="0"/>
              <a:t>Types of NN</a:t>
            </a:r>
          </a:p>
        </p:txBody>
      </p:sp>
    </p:spTree>
    <p:extLst>
      <p:ext uri="{BB962C8B-B14F-4D97-AF65-F5344CB8AC3E}">
        <p14:creationId xmlns:p14="http://schemas.microsoft.com/office/powerpoint/2010/main" val="39598708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F9707F-1369-40F8-BC65-1B5FB6832E69}"/>
              </a:ext>
            </a:extLst>
          </p:cNvPr>
          <p:cNvSpPr>
            <a:spLocks noGrp="1"/>
          </p:cNvSpPr>
          <p:nvPr>
            <p:ph type="body" sz="quarter" idx="10"/>
          </p:nvPr>
        </p:nvSpPr>
        <p:spPr>
          <a:xfrm>
            <a:off x="304800" y="774199"/>
            <a:ext cx="8534400" cy="2294919"/>
          </a:xfrm>
        </p:spPr>
        <p:txBody>
          <a:bodyPr/>
          <a:lstStyle/>
          <a:p>
            <a:r>
              <a:rPr lang="en-US" dirty="0"/>
              <a:t>Repeat with spread = 0.01</a:t>
            </a:r>
          </a:p>
          <a:p>
            <a:pPr marL="285750" lvl="1" indent="0">
              <a:buNone/>
            </a:pPr>
            <a:r>
              <a:rPr lang="en-US" dirty="0" err="1">
                <a:latin typeface="Courier New" panose="02070309020205020404" pitchFamily="49" charset="0"/>
                <a:cs typeface="Courier New" panose="02070309020205020404" pitchFamily="49" charset="0"/>
              </a:rPr>
              <a:t>sc</a:t>
            </a:r>
            <a:r>
              <a:rPr lang="en-US" dirty="0">
                <a:latin typeface="Courier New" panose="02070309020205020404" pitchFamily="49" charset="0"/>
                <a:cs typeface="Courier New" panose="02070309020205020404" pitchFamily="49" charset="0"/>
              </a:rPr>
              <a:t> = 0.01;    % spread constant</a:t>
            </a:r>
            <a:endParaRPr lang="en-US" dirty="0"/>
          </a:p>
          <a:p>
            <a:pPr lvl="1"/>
            <a:r>
              <a:rPr lang="en-US" dirty="0"/>
              <a:t>Too small spread constant (underlapping neurons)</a:t>
            </a:r>
          </a:p>
          <a:p>
            <a:pPr lvl="1"/>
            <a:r>
              <a:rPr lang="en-US" dirty="0"/>
              <a:t>No two radial basis neurons cover the same point</a:t>
            </a:r>
          </a:p>
        </p:txBody>
      </p:sp>
      <p:sp>
        <p:nvSpPr>
          <p:cNvPr id="3" name="Title 2">
            <a:extLst>
              <a:ext uri="{FF2B5EF4-FFF2-40B4-BE49-F238E27FC236}">
                <a16:creationId xmlns:a16="http://schemas.microsoft.com/office/drawing/2014/main" id="{F0D9E849-37A2-4581-A193-ED154A641CE4}"/>
              </a:ext>
            </a:extLst>
          </p:cNvPr>
          <p:cNvSpPr>
            <a:spLocks noGrp="1"/>
          </p:cNvSpPr>
          <p:nvPr>
            <p:ph type="title"/>
          </p:nvPr>
        </p:nvSpPr>
        <p:spPr/>
        <p:txBody>
          <a:bodyPr>
            <a:normAutofit fontScale="90000"/>
          </a:bodyPr>
          <a:lstStyle/>
          <a:p>
            <a:r>
              <a:rPr lang="en-US" dirty="0"/>
              <a:t>Ex) Matlab </a:t>
            </a:r>
            <a:r>
              <a:rPr lang="en-US" dirty="0" err="1"/>
              <a:t>RBNN</a:t>
            </a:r>
            <a:r>
              <a:rPr lang="en-US" dirty="0"/>
              <a:t> Approximation </a:t>
            </a:r>
            <a:r>
              <a:rPr lang="en-US" i="1" dirty="0"/>
              <a:t>cont.</a:t>
            </a:r>
            <a:endParaRPr lang="en-US" dirty="0"/>
          </a:p>
        </p:txBody>
      </p:sp>
      <p:grpSp>
        <p:nvGrpSpPr>
          <p:cNvPr id="75" name="Group 74">
            <a:extLst>
              <a:ext uri="{FF2B5EF4-FFF2-40B4-BE49-F238E27FC236}">
                <a16:creationId xmlns:a16="http://schemas.microsoft.com/office/drawing/2014/main" id="{E45C40A5-107F-4DDE-8DA3-C946139D2265}"/>
              </a:ext>
            </a:extLst>
          </p:cNvPr>
          <p:cNvGrpSpPr/>
          <p:nvPr/>
        </p:nvGrpSpPr>
        <p:grpSpPr>
          <a:xfrm>
            <a:off x="2014538" y="3046893"/>
            <a:ext cx="4329113" cy="3376613"/>
            <a:chOff x="2014538" y="2217738"/>
            <a:chExt cx="4329113" cy="3376613"/>
          </a:xfrm>
        </p:grpSpPr>
        <p:sp>
          <p:nvSpPr>
            <p:cNvPr id="8" name="Line 6">
              <a:extLst>
                <a:ext uri="{FF2B5EF4-FFF2-40B4-BE49-F238E27FC236}">
                  <a16:creationId xmlns:a16="http://schemas.microsoft.com/office/drawing/2014/main" id="{5E5B4448-3BA1-4AE3-8956-27C426EB7FFA}"/>
                </a:ext>
              </a:extLst>
            </p:cNvPr>
            <p:cNvSpPr>
              <a:spLocks noChangeShapeType="1"/>
            </p:cNvSpPr>
            <p:nvPr/>
          </p:nvSpPr>
          <p:spPr bwMode="auto">
            <a:xfrm>
              <a:off x="2576513" y="5080001"/>
              <a:ext cx="36401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8851EB8C-08A9-4398-8D35-ED10370E8DD0}"/>
                </a:ext>
              </a:extLst>
            </p:cNvPr>
            <p:cNvSpPr>
              <a:spLocks noChangeShapeType="1"/>
            </p:cNvSpPr>
            <p:nvPr/>
          </p:nvSpPr>
          <p:spPr bwMode="auto">
            <a:xfrm>
              <a:off x="2576513" y="2301876"/>
              <a:ext cx="3640138"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D0FA6FC4-9ADD-40A6-AF24-1B0050A5677A}"/>
                </a:ext>
              </a:extLst>
            </p:cNvPr>
            <p:cNvSpPr>
              <a:spLocks noChangeShapeType="1"/>
            </p:cNvSpPr>
            <p:nvPr/>
          </p:nvSpPr>
          <p:spPr bwMode="auto">
            <a:xfrm flipV="1">
              <a:off x="2576513" y="5045076"/>
              <a:ext cx="0" cy="34925"/>
            </a:xfrm>
            <a:prstGeom prst="line">
              <a:avLst/>
            </a:prstGeom>
            <a:noFill/>
            <a:ln w="127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5302BB77-21D8-4F8D-96D3-0C12A2A899F1}"/>
                </a:ext>
              </a:extLst>
            </p:cNvPr>
            <p:cNvSpPr>
              <a:spLocks noChangeShapeType="1"/>
            </p:cNvSpPr>
            <p:nvPr/>
          </p:nvSpPr>
          <p:spPr bwMode="auto">
            <a:xfrm flipV="1">
              <a:off x="3486151" y="5045076"/>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34F6F92B-41C6-42A5-A2A3-9AA69249FC04}"/>
                </a:ext>
              </a:extLst>
            </p:cNvPr>
            <p:cNvSpPr>
              <a:spLocks noChangeShapeType="1"/>
            </p:cNvSpPr>
            <p:nvPr/>
          </p:nvSpPr>
          <p:spPr bwMode="auto">
            <a:xfrm flipV="1">
              <a:off x="4395788" y="5045076"/>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3A47DC65-90C8-4426-B038-36A8433089E9}"/>
                </a:ext>
              </a:extLst>
            </p:cNvPr>
            <p:cNvSpPr>
              <a:spLocks noChangeShapeType="1"/>
            </p:cNvSpPr>
            <p:nvPr/>
          </p:nvSpPr>
          <p:spPr bwMode="auto">
            <a:xfrm flipV="1">
              <a:off x="5307013" y="5045076"/>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99E0674F-7F03-45A9-AEDF-78E0536AA020}"/>
                </a:ext>
              </a:extLst>
            </p:cNvPr>
            <p:cNvSpPr>
              <a:spLocks noChangeShapeType="1"/>
            </p:cNvSpPr>
            <p:nvPr/>
          </p:nvSpPr>
          <p:spPr bwMode="auto">
            <a:xfrm flipV="1">
              <a:off x="6216651" y="5045076"/>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336BBFCC-AF4D-49FC-B733-5490D2125489}"/>
                </a:ext>
              </a:extLst>
            </p:cNvPr>
            <p:cNvSpPr>
              <a:spLocks noChangeShapeType="1"/>
            </p:cNvSpPr>
            <p:nvPr/>
          </p:nvSpPr>
          <p:spPr bwMode="auto">
            <a:xfrm>
              <a:off x="2576513" y="2301876"/>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E4F0F34F-F1F7-45CC-B10C-9B7EF43383BB}"/>
                </a:ext>
              </a:extLst>
            </p:cNvPr>
            <p:cNvSpPr>
              <a:spLocks noChangeShapeType="1"/>
            </p:cNvSpPr>
            <p:nvPr/>
          </p:nvSpPr>
          <p:spPr bwMode="auto">
            <a:xfrm>
              <a:off x="3486151" y="2301876"/>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40F1915D-7090-4528-8088-0349A81511B3}"/>
                </a:ext>
              </a:extLst>
            </p:cNvPr>
            <p:cNvSpPr>
              <a:spLocks noChangeShapeType="1"/>
            </p:cNvSpPr>
            <p:nvPr/>
          </p:nvSpPr>
          <p:spPr bwMode="auto">
            <a:xfrm>
              <a:off x="4395788" y="2301876"/>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937E362C-6CAB-4212-8579-02033687CD4E}"/>
                </a:ext>
              </a:extLst>
            </p:cNvPr>
            <p:cNvSpPr>
              <a:spLocks noChangeShapeType="1"/>
            </p:cNvSpPr>
            <p:nvPr/>
          </p:nvSpPr>
          <p:spPr bwMode="auto">
            <a:xfrm>
              <a:off x="5307013" y="2301876"/>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6AED9813-A706-4F6D-B84D-0CB94AD4C0D4}"/>
                </a:ext>
              </a:extLst>
            </p:cNvPr>
            <p:cNvSpPr>
              <a:spLocks noChangeShapeType="1"/>
            </p:cNvSpPr>
            <p:nvPr/>
          </p:nvSpPr>
          <p:spPr bwMode="auto">
            <a:xfrm>
              <a:off x="6216651" y="2301876"/>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C0710F06-C402-4B94-BB17-86C7001489AE}"/>
                </a:ext>
              </a:extLst>
            </p:cNvPr>
            <p:cNvSpPr>
              <a:spLocks noChangeArrowheads="1"/>
            </p:cNvSpPr>
            <p:nvPr/>
          </p:nvSpPr>
          <p:spPr bwMode="auto">
            <a:xfrm>
              <a:off x="2508251" y="5148263"/>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C2612CF8-BF49-4C2E-9DCA-C915F814B4F0}"/>
                </a:ext>
              </a:extLst>
            </p:cNvPr>
            <p:cNvSpPr>
              <a:spLocks noChangeArrowheads="1"/>
            </p:cNvSpPr>
            <p:nvPr/>
          </p:nvSpPr>
          <p:spPr bwMode="auto">
            <a:xfrm>
              <a:off x="3355976" y="5148263"/>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F5DE7143-DEC3-486E-9C7E-42995F21C063}"/>
                </a:ext>
              </a:extLst>
            </p:cNvPr>
            <p:cNvSpPr>
              <a:spLocks noChangeArrowheads="1"/>
            </p:cNvSpPr>
            <p:nvPr/>
          </p:nvSpPr>
          <p:spPr bwMode="auto">
            <a:xfrm>
              <a:off x="4354513" y="5148263"/>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5268D817-5997-4F7B-98FB-4E58C0E26AA5}"/>
                </a:ext>
              </a:extLst>
            </p:cNvPr>
            <p:cNvSpPr>
              <a:spLocks noChangeArrowheads="1"/>
            </p:cNvSpPr>
            <p:nvPr/>
          </p:nvSpPr>
          <p:spPr bwMode="auto">
            <a:xfrm>
              <a:off x="5202238" y="5148263"/>
              <a:ext cx="311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1A6CBB4E-D6B0-4107-B3AD-4C94445289AC}"/>
                </a:ext>
              </a:extLst>
            </p:cNvPr>
            <p:cNvSpPr>
              <a:spLocks noChangeArrowheads="1"/>
            </p:cNvSpPr>
            <p:nvPr/>
          </p:nvSpPr>
          <p:spPr bwMode="auto">
            <a:xfrm>
              <a:off x="6175376" y="5148263"/>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3FE8AFD3-FB40-461B-A9F0-291025E299A7}"/>
                </a:ext>
              </a:extLst>
            </p:cNvPr>
            <p:cNvSpPr>
              <a:spLocks noChangeArrowheads="1"/>
            </p:cNvSpPr>
            <p:nvPr/>
          </p:nvSpPr>
          <p:spPr bwMode="auto">
            <a:xfrm>
              <a:off x="4354513" y="5367338"/>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4">
              <a:extLst>
                <a:ext uri="{FF2B5EF4-FFF2-40B4-BE49-F238E27FC236}">
                  <a16:creationId xmlns:a16="http://schemas.microsoft.com/office/drawing/2014/main" id="{5C691A2F-FA7E-4C4A-80F7-4BD64F298F37}"/>
                </a:ext>
              </a:extLst>
            </p:cNvPr>
            <p:cNvSpPr>
              <a:spLocks noChangeShapeType="1"/>
            </p:cNvSpPr>
            <p:nvPr/>
          </p:nvSpPr>
          <p:spPr bwMode="auto">
            <a:xfrm flipV="1">
              <a:off x="2576513" y="2301876"/>
              <a:ext cx="0" cy="277812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078C36FE-2CFF-4537-AE71-C64DCE469F7B}"/>
                </a:ext>
              </a:extLst>
            </p:cNvPr>
            <p:cNvSpPr>
              <a:spLocks noChangeShapeType="1"/>
            </p:cNvSpPr>
            <p:nvPr/>
          </p:nvSpPr>
          <p:spPr bwMode="auto">
            <a:xfrm flipV="1">
              <a:off x="6216651" y="2301876"/>
              <a:ext cx="0" cy="277812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ABF9E590-E7B4-42CE-AE21-3A0EFD184457}"/>
                </a:ext>
              </a:extLst>
            </p:cNvPr>
            <p:cNvSpPr>
              <a:spLocks noChangeShapeType="1"/>
            </p:cNvSpPr>
            <p:nvPr/>
          </p:nvSpPr>
          <p:spPr bwMode="auto">
            <a:xfrm>
              <a:off x="2576513" y="5080001"/>
              <a:ext cx="36513" cy="0"/>
            </a:xfrm>
            <a:prstGeom prst="line">
              <a:avLst/>
            </a:prstGeom>
            <a:noFill/>
            <a:ln w="127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86F9355E-F9D7-4035-94A6-D07F0C3B447C}"/>
                </a:ext>
              </a:extLst>
            </p:cNvPr>
            <p:cNvSpPr>
              <a:spLocks noChangeShapeType="1"/>
            </p:cNvSpPr>
            <p:nvPr/>
          </p:nvSpPr>
          <p:spPr bwMode="auto">
            <a:xfrm>
              <a:off x="2576513" y="4386263"/>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B46E74B2-5F2E-4802-8DF2-F1DD7DD26F20}"/>
                </a:ext>
              </a:extLst>
            </p:cNvPr>
            <p:cNvSpPr>
              <a:spLocks noChangeShapeType="1"/>
            </p:cNvSpPr>
            <p:nvPr/>
          </p:nvSpPr>
          <p:spPr bwMode="auto">
            <a:xfrm>
              <a:off x="2576513" y="3690938"/>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0C7E252F-CD5D-4596-A5DA-EE86CCCC9944}"/>
                </a:ext>
              </a:extLst>
            </p:cNvPr>
            <p:cNvSpPr>
              <a:spLocks noChangeShapeType="1"/>
            </p:cNvSpPr>
            <p:nvPr/>
          </p:nvSpPr>
          <p:spPr bwMode="auto">
            <a:xfrm>
              <a:off x="2576513" y="2997201"/>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a:extLst>
                <a:ext uri="{FF2B5EF4-FFF2-40B4-BE49-F238E27FC236}">
                  <a16:creationId xmlns:a16="http://schemas.microsoft.com/office/drawing/2014/main" id="{2EA83A16-CD6D-4BB5-B7F6-D7CFB52C1C85}"/>
                </a:ext>
              </a:extLst>
            </p:cNvPr>
            <p:cNvSpPr>
              <a:spLocks noChangeShapeType="1"/>
            </p:cNvSpPr>
            <p:nvPr/>
          </p:nvSpPr>
          <p:spPr bwMode="auto">
            <a:xfrm>
              <a:off x="2576513" y="2301876"/>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4BB341A3-91AB-495C-82BC-E0288287E520}"/>
                </a:ext>
              </a:extLst>
            </p:cNvPr>
            <p:cNvSpPr>
              <a:spLocks noChangeShapeType="1"/>
            </p:cNvSpPr>
            <p:nvPr/>
          </p:nvSpPr>
          <p:spPr bwMode="auto">
            <a:xfrm flipH="1">
              <a:off x="6180138" y="5080001"/>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a:extLst>
                <a:ext uri="{FF2B5EF4-FFF2-40B4-BE49-F238E27FC236}">
                  <a16:creationId xmlns:a16="http://schemas.microsoft.com/office/drawing/2014/main" id="{0DF04CF2-5E8B-4F0D-A4E5-45B320638AE0}"/>
                </a:ext>
              </a:extLst>
            </p:cNvPr>
            <p:cNvSpPr>
              <a:spLocks noChangeShapeType="1"/>
            </p:cNvSpPr>
            <p:nvPr/>
          </p:nvSpPr>
          <p:spPr bwMode="auto">
            <a:xfrm flipH="1">
              <a:off x="6180138" y="4386263"/>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A49059B7-FBF3-48E3-AAA3-EDF2C359A4F6}"/>
                </a:ext>
              </a:extLst>
            </p:cNvPr>
            <p:cNvSpPr>
              <a:spLocks noChangeShapeType="1"/>
            </p:cNvSpPr>
            <p:nvPr/>
          </p:nvSpPr>
          <p:spPr bwMode="auto">
            <a:xfrm flipH="1">
              <a:off x="6180138" y="3690938"/>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C991EDA8-D64E-4720-B163-FE1B6EC56E77}"/>
                </a:ext>
              </a:extLst>
            </p:cNvPr>
            <p:cNvSpPr>
              <a:spLocks noChangeShapeType="1"/>
            </p:cNvSpPr>
            <p:nvPr/>
          </p:nvSpPr>
          <p:spPr bwMode="auto">
            <a:xfrm flipH="1">
              <a:off x="6180138" y="2997201"/>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5030A720-474E-4849-A4D9-5463D0FBE80E}"/>
                </a:ext>
              </a:extLst>
            </p:cNvPr>
            <p:cNvSpPr>
              <a:spLocks noChangeShapeType="1"/>
            </p:cNvSpPr>
            <p:nvPr/>
          </p:nvSpPr>
          <p:spPr bwMode="auto">
            <a:xfrm flipH="1">
              <a:off x="6180138" y="2301876"/>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6">
              <a:extLst>
                <a:ext uri="{FF2B5EF4-FFF2-40B4-BE49-F238E27FC236}">
                  <a16:creationId xmlns:a16="http://schemas.microsoft.com/office/drawing/2014/main" id="{C92908ED-C69D-4D2E-BFAB-3706907E80C4}"/>
                </a:ext>
              </a:extLst>
            </p:cNvPr>
            <p:cNvSpPr>
              <a:spLocks noChangeArrowheads="1"/>
            </p:cNvSpPr>
            <p:nvPr/>
          </p:nvSpPr>
          <p:spPr bwMode="auto">
            <a:xfrm>
              <a:off x="2382838" y="4995863"/>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1FE7C6A3-9098-41FB-AD16-6AF852C21D7C}"/>
                </a:ext>
              </a:extLst>
            </p:cNvPr>
            <p:cNvSpPr>
              <a:spLocks noChangeArrowheads="1"/>
            </p:cNvSpPr>
            <p:nvPr/>
          </p:nvSpPr>
          <p:spPr bwMode="auto">
            <a:xfrm>
              <a:off x="2249488" y="4300538"/>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1EFA2CDF-5D08-4499-A2B5-6F3359794232}"/>
                </a:ext>
              </a:extLst>
            </p:cNvPr>
            <p:cNvSpPr>
              <a:spLocks noChangeArrowheads="1"/>
            </p:cNvSpPr>
            <p:nvPr/>
          </p:nvSpPr>
          <p:spPr bwMode="auto">
            <a:xfrm>
              <a:off x="2433638" y="3611563"/>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6C49FC20-7821-4635-A873-1B1803F10884}"/>
                </a:ext>
              </a:extLst>
            </p:cNvPr>
            <p:cNvSpPr>
              <a:spLocks noChangeArrowheads="1"/>
            </p:cNvSpPr>
            <p:nvPr/>
          </p:nvSpPr>
          <p:spPr bwMode="auto">
            <a:xfrm>
              <a:off x="2308226" y="2914651"/>
              <a:ext cx="311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F6FB0D6D-45AA-4C63-A7F5-1C06FCFE5456}"/>
                </a:ext>
              </a:extLst>
            </p:cNvPr>
            <p:cNvSpPr>
              <a:spLocks noChangeArrowheads="1"/>
            </p:cNvSpPr>
            <p:nvPr/>
          </p:nvSpPr>
          <p:spPr bwMode="auto">
            <a:xfrm>
              <a:off x="2433638" y="2217738"/>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F7BF979C-BA73-4DC5-A231-280EE86FD9D3}"/>
                </a:ext>
              </a:extLst>
            </p:cNvPr>
            <p:cNvSpPr>
              <a:spLocks noChangeArrowheads="1"/>
            </p:cNvSpPr>
            <p:nvPr/>
          </p:nvSpPr>
          <p:spPr bwMode="auto">
            <a:xfrm rot="16200000">
              <a:off x="2049463" y="3644901"/>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96B8B463-75EE-4A26-B458-D9D141804E26}"/>
                </a:ext>
              </a:extLst>
            </p:cNvPr>
            <p:cNvSpPr>
              <a:spLocks noChangeArrowheads="1"/>
            </p:cNvSpPr>
            <p:nvPr/>
          </p:nvSpPr>
          <p:spPr bwMode="auto">
            <a:xfrm rot="16200000">
              <a:off x="2060576" y="3563938"/>
              <a:ext cx="13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B9B86334-4CF4-42EA-8ABE-D6348B50DC16}"/>
                </a:ext>
              </a:extLst>
            </p:cNvPr>
            <p:cNvSpPr>
              <a:spLocks noChangeArrowheads="1"/>
            </p:cNvSpPr>
            <p:nvPr/>
          </p:nvSpPr>
          <p:spPr bwMode="auto">
            <a:xfrm rot="16200000">
              <a:off x="2049463" y="3494088"/>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09CBE197-DBB0-4777-B72F-8482C266DD6D}"/>
                </a:ext>
              </a:extLst>
            </p:cNvPr>
            <p:cNvSpPr>
              <a:spLocks noChangeArrowheads="1"/>
            </p:cNvSpPr>
            <p:nvPr/>
          </p:nvSpPr>
          <p:spPr bwMode="auto">
            <a:xfrm rot="16200000">
              <a:off x="2060576" y="3429001"/>
              <a:ext cx="13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Freeform 45">
              <a:extLst>
                <a:ext uri="{FF2B5EF4-FFF2-40B4-BE49-F238E27FC236}">
                  <a16:creationId xmlns:a16="http://schemas.microsoft.com/office/drawing/2014/main" id="{EC4AD0E2-22C0-4ECF-8176-917594500556}"/>
                </a:ext>
              </a:extLst>
            </p:cNvPr>
            <p:cNvSpPr>
              <a:spLocks noEditPoints="1"/>
            </p:cNvSpPr>
            <p:nvPr/>
          </p:nvSpPr>
          <p:spPr bwMode="auto">
            <a:xfrm>
              <a:off x="2543176" y="499268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a:extLst>
                <a:ext uri="{FF2B5EF4-FFF2-40B4-BE49-F238E27FC236}">
                  <a16:creationId xmlns:a16="http://schemas.microsoft.com/office/drawing/2014/main" id="{A8022448-E8C8-453E-B04A-1865EFC24E05}"/>
                </a:ext>
              </a:extLst>
            </p:cNvPr>
            <p:cNvSpPr>
              <a:spLocks noEditPoints="1"/>
            </p:cNvSpPr>
            <p:nvPr/>
          </p:nvSpPr>
          <p:spPr bwMode="auto">
            <a:xfrm>
              <a:off x="2725738" y="445928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a:extLst>
                <a:ext uri="{FF2B5EF4-FFF2-40B4-BE49-F238E27FC236}">
                  <a16:creationId xmlns:a16="http://schemas.microsoft.com/office/drawing/2014/main" id="{ABF0726C-414C-48BA-85E8-1EC315275F10}"/>
                </a:ext>
              </a:extLst>
            </p:cNvPr>
            <p:cNvSpPr>
              <a:spLocks noEditPoints="1"/>
            </p:cNvSpPr>
            <p:nvPr/>
          </p:nvSpPr>
          <p:spPr bwMode="auto">
            <a:xfrm>
              <a:off x="2906713" y="3759201"/>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8">
              <a:extLst>
                <a:ext uri="{FF2B5EF4-FFF2-40B4-BE49-F238E27FC236}">
                  <a16:creationId xmlns:a16="http://schemas.microsoft.com/office/drawing/2014/main" id="{5FF3C787-2901-44CF-9FB2-FCEC8ED9693E}"/>
                </a:ext>
              </a:extLst>
            </p:cNvPr>
            <p:cNvSpPr>
              <a:spLocks noEditPoints="1"/>
            </p:cNvSpPr>
            <p:nvPr/>
          </p:nvSpPr>
          <p:spPr bwMode="auto">
            <a:xfrm>
              <a:off x="3089276" y="3133726"/>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9">
              <a:extLst>
                <a:ext uri="{FF2B5EF4-FFF2-40B4-BE49-F238E27FC236}">
                  <a16:creationId xmlns:a16="http://schemas.microsoft.com/office/drawing/2014/main" id="{919A3CA8-A22C-42B8-B702-1729FEC8DABF}"/>
                </a:ext>
              </a:extLst>
            </p:cNvPr>
            <p:cNvSpPr>
              <a:spLocks noEditPoints="1"/>
            </p:cNvSpPr>
            <p:nvPr/>
          </p:nvSpPr>
          <p:spPr bwMode="auto">
            <a:xfrm>
              <a:off x="3270251" y="2767013"/>
              <a:ext cx="68263" cy="68263"/>
            </a:xfrm>
            <a:custGeom>
              <a:avLst/>
              <a:gdLst>
                <a:gd name="T0" fmla="*/ 22 w 43"/>
                <a:gd name="T1" fmla="*/ 0 h 43"/>
                <a:gd name="T2" fmla="*/ 22 w 43"/>
                <a:gd name="T3" fmla="*/ 43 h 43"/>
                <a:gd name="T4" fmla="*/ 0 w 43"/>
                <a:gd name="T5" fmla="*/ 22 h 43"/>
                <a:gd name="T6" fmla="*/ 43 w 43"/>
                <a:gd name="T7" fmla="*/ 22 h 43"/>
              </a:gdLst>
              <a:ahLst/>
              <a:cxnLst>
                <a:cxn ang="0">
                  <a:pos x="T0" y="T1"/>
                </a:cxn>
                <a:cxn ang="0">
                  <a:pos x="T2" y="T3"/>
                </a:cxn>
                <a:cxn ang="0">
                  <a:pos x="T4" y="T5"/>
                </a:cxn>
                <a:cxn ang="0">
                  <a:pos x="T6" y="T7"/>
                </a:cxn>
              </a:cxnLst>
              <a:rect l="0" t="0" r="r" b="b"/>
              <a:pathLst>
                <a:path w="43" h="43">
                  <a:moveTo>
                    <a:pt x="22" y="0"/>
                  </a:moveTo>
                  <a:lnTo>
                    <a:pt x="22" y="43"/>
                  </a:lnTo>
                  <a:moveTo>
                    <a:pt x="0" y="22"/>
                  </a:moveTo>
                  <a:lnTo>
                    <a:pt x="43"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a:extLst>
                <a:ext uri="{FF2B5EF4-FFF2-40B4-BE49-F238E27FC236}">
                  <a16:creationId xmlns:a16="http://schemas.microsoft.com/office/drawing/2014/main" id="{4C83D409-C43E-4B67-8188-6B35849B8F47}"/>
                </a:ext>
              </a:extLst>
            </p:cNvPr>
            <p:cNvSpPr>
              <a:spLocks noEditPoints="1"/>
            </p:cNvSpPr>
            <p:nvPr/>
          </p:nvSpPr>
          <p:spPr bwMode="auto">
            <a:xfrm>
              <a:off x="3452813" y="2741613"/>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a:extLst>
                <a:ext uri="{FF2B5EF4-FFF2-40B4-BE49-F238E27FC236}">
                  <a16:creationId xmlns:a16="http://schemas.microsoft.com/office/drawing/2014/main" id="{96E61B64-9693-4D2C-A888-ABFF35F6665F}"/>
                </a:ext>
              </a:extLst>
            </p:cNvPr>
            <p:cNvSpPr>
              <a:spLocks noEditPoints="1"/>
            </p:cNvSpPr>
            <p:nvPr/>
          </p:nvSpPr>
          <p:spPr bwMode="auto">
            <a:xfrm>
              <a:off x="3635376" y="301783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a:extLst>
                <a:ext uri="{FF2B5EF4-FFF2-40B4-BE49-F238E27FC236}">
                  <a16:creationId xmlns:a16="http://schemas.microsoft.com/office/drawing/2014/main" id="{1182EFE4-16BA-47AB-B999-49B3D4B6A21A}"/>
                </a:ext>
              </a:extLst>
            </p:cNvPr>
            <p:cNvSpPr>
              <a:spLocks noEditPoints="1"/>
            </p:cNvSpPr>
            <p:nvPr/>
          </p:nvSpPr>
          <p:spPr bwMode="auto">
            <a:xfrm>
              <a:off x="3817938" y="3471863"/>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a:extLst>
                <a:ext uri="{FF2B5EF4-FFF2-40B4-BE49-F238E27FC236}">
                  <a16:creationId xmlns:a16="http://schemas.microsoft.com/office/drawing/2014/main" id="{F7E41227-B5EC-44D5-AEDF-C55313754F40}"/>
                </a:ext>
              </a:extLst>
            </p:cNvPr>
            <p:cNvSpPr>
              <a:spLocks noEditPoints="1"/>
            </p:cNvSpPr>
            <p:nvPr/>
          </p:nvSpPr>
          <p:spPr bwMode="auto">
            <a:xfrm>
              <a:off x="3998913" y="3938588"/>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a:extLst>
                <a:ext uri="{FF2B5EF4-FFF2-40B4-BE49-F238E27FC236}">
                  <a16:creationId xmlns:a16="http://schemas.microsoft.com/office/drawing/2014/main" id="{44364F0A-3066-40AB-97BF-B78D6AEA9D6D}"/>
                </a:ext>
              </a:extLst>
            </p:cNvPr>
            <p:cNvSpPr>
              <a:spLocks noEditPoints="1"/>
            </p:cNvSpPr>
            <p:nvPr/>
          </p:nvSpPr>
          <p:spPr bwMode="auto">
            <a:xfrm>
              <a:off x="4181476" y="4260851"/>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a:extLst>
                <a:ext uri="{FF2B5EF4-FFF2-40B4-BE49-F238E27FC236}">
                  <a16:creationId xmlns:a16="http://schemas.microsoft.com/office/drawing/2014/main" id="{DB5A94B2-3C85-4AAB-84DE-EE6120D87657}"/>
                </a:ext>
              </a:extLst>
            </p:cNvPr>
            <p:cNvSpPr>
              <a:spLocks noEditPoints="1"/>
            </p:cNvSpPr>
            <p:nvPr/>
          </p:nvSpPr>
          <p:spPr bwMode="auto">
            <a:xfrm>
              <a:off x="4362451" y="4352926"/>
              <a:ext cx="68263" cy="66675"/>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a:extLst>
                <a:ext uri="{FF2B5EF4-FFF2-40B4-BE49-F238E27FC236}">
                  <a16:creationId xmlns:a16="http://schemas.microsoft.com/office/drawing/2014/main" id="{883F6092-3B60-494B-9C02-F629926C705D}"/>
                </a:ext>
              </a:extLst>
            </p:cNvPr>
            <p:cNvSpPr>
              <a:spLocks noEditPoints="1"/>
            </p:cNvSpPr>
            <p:nvPr/>
          </p:nvSpPr>
          <p:spPr bwMode="auto">
            <a:xfrm>
              <a:off x="4545013" y="4203701"/>
              <a:ext cx="68263" cy="66675"/>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a:extLst>
                <a:ext uri="{FF2B5EF4-FFF2-40B4-BE49-F238E27FC236}">
                  <a16:creationId xmlns:a16="http://schemas.microsoft.com/office/drawing/2014/main" id="{E714092B-0FC8-4AF9-8B1F-21281113E78E}"/>
                </a:ext>
              </a:extLst>
            </p:cNvPr>
            <p:cNvSpPr>
              <a:spLocks noEditPoints="1"/>
            </p:cNvSpPr>
            <p:nvPr/>
          </p:nvSpPr>
          <p:spPr bwMode="auto">
            <a:xfrm>
              <a:off x="4727576" y="3886201"/>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a:extLst>
                <a:ext uri="{FF2B5EF4-FFF2-40B4-BE49-F238E27FC236}">
                  <a16:creationId xmlns:a16="http://schemas.microsoft.com/office/drawing/2014/main" id="{5CF4ACBE-C176-46C7-A90A-2D5F39AE0267}"/>
                </a:ext>
              </a:extLst>
            </p:cNvPr>
            <p:cNvSpPr>
              <a:spLocks noEditPoints="1"/>
            </p:cNvSpPr>
            <p:nvPr/>
          </p:nvSpPr>
          <p:spPr bwMode="auto">
            <a:xfrm>
              <a:off x="4908551" y="3521076"/>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a:extLst>
                <a:ext uri="{FF2B5EF4-FFF2-40B4-BE49-F238E27FC236}">
                  <a16:creationId xmlns:a16="http://schemas.microsoft.com/office/drawing/2014/main" id="{F7EA719E-4153-409E-AC4F-687576E8A507}"/>
                </a:ext>
              </a:extLst>
            </p:cNvPr>
            <p:cNvSpPr>
              <a:spLocks noEditPoints="1"/>
            </p:cNvSpPr>
            <p:nvPr/>
          </p:nvSpPr>
          <p:spPr bwMode="auto">
            <a:xfrm>
              <a:off x="5091113" y="3230563"/>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a:extLst>
                <a:ext uri="{FF2B5EF4-FFF2-40B4-BE49-F238E27FC236}">
                  <a16:creationId xmlns:a16="http://schemas.microsoft.com/office/drawing/2014/main" id="{00018144-70B4-47E3-B581-66FB02AAD587}"/>
                </a:ext>
              </a:extLst>
            </p:cNvPr>
            <p:cNvSpPr>
              <a:spLocks noEditPoints="1"/>
            </p:cNvSpPr>
            <p:nvPr/>
          </p:nvSpPr>
          <p:spPr bwMode="auto">
            <a:xfrm>
              <a:off x="5273676" y="3108326"/>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a16="http://schemas.microsoft.com/office/drawing/2014/main" id="{0E1D3DE2-ED94-4B0B-8C76-32006322CA60}"/>
                </a:ext>
              </a:extLst>
            </p:cNvPr>
            <p:cNvSpPr>
              <a:spLocks noEditPoints="1"/>
            </p:cNvSpPr>
            <p:nvPr/>
          </p:nvSpPr>
          <p:spPr bwMode="auto">
            <a:xfrm>
              <a:off x="5456238" y="3178176"/>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a:extLst>
                <a:ext uri="{FF2B5EF4-FFF2-40B4-BE49-F238E27FC236}">
                  <a16:creationId xmlns:a16="http://schemas.microsoft.com/office/drawing/2014/main" id="{029850A7-6222-4B79-942E-E535B69C38B6}"/>
                </a:ext>
              </a:extLst>
            </p:cNvPr>
            <p:cNvSpPr>
              <a:spLocks noEditPoints="1"/>
            </p:cNvSpPr>
            <p:nvPr/>
          </p:nvSpPr>
          <p:spPr bwMode="auto">
            <a:xfrm>
              <a:off x="5637213" y="3405188"/>
              <a:ext cx="68263" cy="68263"/>
            </a:xfrm>
            <a:custGeom>
              <a:avLst/>
              <a:gdLst>
                <a:gd name="T0" fmla="*/ 21 w 43"/>
                <a:gd name="T1" fmla="*/ 0 h 43"/>
                <a:gd name="T2" fmla="*/ 21 w 43"/>
                <a:gd name="T3" fmla="*/ 43 h 43"/>
                <a:gd name="T4" fmla="*/ 0 w 43"/>
                <a:gd name="T5" fmla="*/ 22 h 43"/>
                <a:gd name="T6" fmla="*/ 43 w 43"/>
                <a:gd name="T7" fmla="*/ 22 h 43"/>
              </a:gdLst>
              <a:ahLst/>
              <a:cxnLst>
                <a:cxn ang="0">
                  <a:pos x="T0" y="T1"/>
                </a:cxn>
                <a:cxn ang="0">
                  <a:pos x="T2" y="T3"/>
                </a:cxn>
                <a:cxn ang="0">
                  <a:pos x="T4" y="T5"/>
                </a:cxn>
                <a:cxn ang="0">
                  <a:pos x="T6" y="T7"/>
                </a:cxn>
              </a:cxnLst>
              <a:rect l="0" t="0" r="r" b="b"/>
              <a:pathLst>
                <a:path w="43" h="43">
                  <a:moveTo>
                    <a:pt x="21" y="0"/>
                  </a:moveTo>
                  <a:lnTo>
                    <a:pt x="21" y="43"/>
                  </a:lnTo>
                  <a:moveTo>
                    <a:pt x="0" y="22"/>
                  </a:moveTo>
                  <a:lnTo>
                    <a:pt x="43"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a:extLst>
                <a:ext uri="{FF2B5EF4-FFF2-40B4-BE49-F238E27FC236}">
                  <a16:creationId xmlns:a16="http://schemas.microsoft.com/office/drawing/2014/main" id="{44A639EA-90BA-4D1F-9632-BF8ED87ADE48}"/>
                </a:ext>
              </a:extLst>
            </p:cNvPr>
            <p:cNvSpPr>
              <a:spLocks noEditPoints="1"/>
            </p:cNvSpPr>
            <p:nvPr/>
          </p:nvSpPr>
          <p:spPr bwMode="auto">
            <a:xfrm>
              <a:off x="5819776" y="3700463"/>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a:extLst>
                <a:ext uri="{FF2B5EF4-FFF2-40B4-BE49-F238E27FC236}">
                  <a16:creationId xmlns:a16="http://schemas.microsoft.com/office/drawing/2014/main" id="{DB6949AD-719B-4B8C-B85E-F2A6FDB1D7C0}"/>
                </a:ext>
              </a:extLst>
            </p:cNvPr>
            <p:cNvSpPr>
              <a:spLocks noEditPoints="1"/>
            </p:cNvSpPr>
            <p:nvPr/>
          </p:nvSpPr>
          <p:spPr bwMode="auto">
            <a:xfrm>
              <a:off x="6000751" y="3962401"/>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a:extLst>
                <a:ext uri="{FF2B5EF4-FFF2-40B4-BE49-F238E27FC236}">
                  <a16:creationId xmlns:a16="http://schemas.microsoft.com/office/drawing/2014/main" id="{23DDE1B4-6BE8-49D5-86EF-B64BCDC68E4C}"/>
                </a:ext>
              </a:extLst>
            </p:cNvPr>
            <p:cNvSpPr>
              <a:spLocks noEditPoints="1"/>
            </p:cNvSpPr>
            <p:nvPr/>
          </p:nvSpPr>
          <p:spPr bwMode="auto">
            <a:xfrm>
              <a:off x="6183313" y="4102101"/>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a:extLst>
                <a:ext uri="{FF2B5EF4-FFF2-40B4-BE49-F238E27FC236}">
                  <a16:creationId xmlns:a16="http://schemas.microsoft.com/office/drawing/2014/main" id="{92E31530-6336-4E0B-A32D-D30BB7A6C522}"/>
                </a:ext>
              </a:extLst>
            </p:cNvPr>
            <p:cNvSpPr>
              <a:spLocks/>
            </p:cNvSpPr>
            <p:nvPr/>
          </p:nvSpPr>
          <p:spPr bwMode="auto">
            <a:xfrm>
              <a:off x="2576513" y="2774951"/>
              <a:ext cx="3640138" cy="2251075"/>
            </a:xfrm>
            <a:custGeom>
              <a:avLst/>
              <a:gdLst>
                <a:gd name="T0" fmla="*/ 34 w 2293"/>
                <a:gd name="T1" fmla="*/ 604 h 1418"/>
                <a:gd name="T2" fmla="*/ 80 w 2293"/>
                <a:gd name="T3" fmla="*/ 604 h 1418"/>
                <a:gd name="T4" fmla="*/ 126 w 2293"/>
                <a:gd name="T5" fmla="*/ 843 h 1418"/>
                <a:gd name="T6" fmla="*/ 172 w 2293"/>
                <a:gd name="T7" fmla="*/ 603 h 1418"/>
                <a:gd name="T8" fmla="*/ 218 w 2293"/>
                <a:gd name="T9" fmla="*/ 603 h 1418"/>
                <a:gd name="T10" fmla="*/ 264 w 2293"/>
                <a:gd name="T11" fmla="*/ 603 h 1418"/>
                <a:gd name="T12" fmla="*/ 310 w 2293"/>
                <a:gd name="T13" fmla="*/ 602 h 1418"/>
                <a:gd name="T14" fmla="*/ 355 w 2293"/>
                <a:gd name="T15" fmla="*/ 425 h 1418"/>
                <a:gd name="T16" fmla="*/ 401 w 2293"/>
                <a:gd name="T17" fmla="*/ 603 h 1418"/>
                <a:gd name="T18" fmla="*/ 447 w 2293"/>
                <a:gd name="T19" fmla="*/ 310 h 1418"/>
                <a:gd name="T20" fmla="*/ 493 w 2293"/>
                <a:gd name="T21" fmla="*/ 601 h 1418"/>
                <a:gd name="T22" fmla="*/ 539 w 2293"/>
                <a:gd name="T23" fmla="*/ 601 h 1418"/>
                <a:gd name="T24" fmla="*/ 585 w 2293"/>
                <a:gd name="T25" fmla="*/ 301 h 1418"/>
                <a:gd name="T26" fmla="*/ 631 w 2293"/>
                <a:gd name="T27" fmla="*/ 603 h 1418"/>
                <a:gd name="T28" fmla="*/ 677 w 2293"/>
                <a:gd name="T29" fmla="*/ 388 h 1418"/>
                <a:gd name="T30" fmla="*/ 722 w 2293"/>
                <a:gd name="T31" fmla="*/ 602 h 1418"/>
                <a:gd name="T32" fmla="*/ 768 w 2293"/>
                <a:gd name="T33" fmla="*/ 603 h 1418"/>
                <a:gd name="T34" fmla="*/ 814 w 2293"/>
                <a:gd name="T35" fmla="*/ 603 h 1418"/>
                <a:gd name="T36" fmla="*/ 860 w 2293"/>
                <a:gd name="T37" fmla="*/ 603 h 1418"/>
                <a:gd name="T38" fmla="*/ 906 w 2293"/>
                <a:gd name="T39" fmla="*/ 603 h 1418"/>
                <a:gd name="T40" fmla="*/ 952 w 2293"/>
                <a:gd name="T41" fmla="*/ 603 h 1418"/>
                <a:gd name="T42" fmla="*/ 998 w 2293"/>
                <a:gd name="T43" fmla="*/ 603 h 1418"/>
                <a:gd name="T44" fmla="*/ 1043 w 2293"/>
                <a:gd name="T45" fmla="*/ 780 h 1418"/>
                <a:gd name="T46" fmla="*/ 1089 w 2293"/>
                <a:gd name="T47" fmla="*/ 603 h 1418"/>
                <a:gd name="T48" fmla="*/ 1135 w 2293"/>
                <a:gd name="T49" fmla="*/ 809 h 1418"/>
                <a:gd name="T50" fmla="*/ 1181 w 2293"/>
                <a:gd name="T51" fmla="*/ 603 h 1418"/>
                <a:gd name="T52" fmla="*/ 1227 w 2293"/>
                <a:gd name="T53" fmla="*/ 603 h 1418"/>
                <a:gd name="T54" fmla="*/ 1273 w 2293"/>
                <a:gd name="T55" fmla="*/ 762 h 1418"/>
                <a:gd name="T56" fmla="*/ 1319 w 2293"/>
                <a:gd name="T57" fmla="*/ 603 h 1418"/>
                <a:gd name="T58" fmla="*/ 1364 w 2293"/>
                <a:gd name="T59" fmla="*/ 603 h 1418"/>
                <a:gd name="T60" fmla="*/ 1410 w 2293"/>
                <a:gd name="T61" fmla="*/ 603 h 1418"/>
                <a:gd name="T62" fmla="*/ 1456 w 2293"/>
                <a:gd name="T63" fmla="*/ 603 h 1418"/>
                <a:gd name="T64" fmla="*/ 1502 w 2293"/>
                <a:gd name="T65" fmla="*/ 603 h 1418"/>
                <a:gd name="T66" fmla="*/ 1548 w 2293"/>
                <a:gd name="T67" fmla="*/ 603 h 1418"/>
                <a:gd name="T68" fmla="*/ 1594 w 2293"/>
                <a:gd name="T69" fmla="*/ 603 h 1418"/>
                <a:gd name="T70" fmla="*/ 1640 w 2293"/>
                <a:gd name="T71" fmla="*/ 603 h 1418"/>
                <a:gd name="T72" fmla="*/ 1685 w 2293"/>
                <a:gd name="T73" fmla="*/ 602 h 1418"/>
                <a:gd name="T74" fmla="*/ 1731 w 2293"/>
                <a:gd name="T75" fmla="*/ 417 h 1418"/>
                <a:gd name="T76" fmla="*/ 1777 w 2293"/>
                <a:gd name="T77" fmla="*/ 603 h 1418"/>
                <a:gd name="T78" fmla="*/ 1823 w 2293"/>
                <a:gd name="T79" fmla="*/ 439 h 1418"/>
                <a:gd name="T80" fmla="*/ 1869 w 2293"/>
                <a:gd name="T81" fmla="*/ 602 h 1418"/>
                <a:gd name="T82" fmla="*/ 1915 w 2293"/>
                <a:gd name="T83" fmla="*/ 603 h 1418"/>
                <a:gd name="T84" fmla="*/ 1961 w 2293"/>
                <a:gd name="T85" fmla="*/ 603 h 1418"/>
                <a:gd name="T86" fmla="*/ 2007 w 2293"/>
                <a:gd name="T87" fmla="*/ 603 h 1418"/>
                <a:gd name="T88" fmla="*/ 2052 w 2293"/>
                <a:gd name="T89" fmla="*/ 603 h 1418"/>
                <a:gd name="T90" fmla="*/ 2098 w 2293"/>
                <a:gd name="T91" fmla="*/ 603 h 1418"/>
                <a:gd name="T92" fmla="*/ 2144 w 2293"/>
                <a:gd name="T93" fmla="*/ 603 h 1418"/>
                <a:gd name="T94" fmla="*/ 2190 w 2293"/>
                <a:gd name="T95" fmla="*/ 603 h 1418"/>
                <a:gd name="T96" fmla="*/ 2236 w 2293"/>
                <a:gd name="T97" fmla="*/ 603 h 1418"/>
                <a:gd name="T98" fmla="*/ 2282 w 2293"/>
                <a:gd name="T99" fmla="*/ 603 h 1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3" h="1418">
                  <a:moveTo>
                    <a:pt x="0" y="1418"/>
                  </a:moveTo>
                  <a:lnTo>
                    <a:pt x="11" y="1010"/>
                  </a:lnTo>
                  <a:lnTo>
                    <a:pt x="23" y="654"/>
                  </a:lnTo>
                  <a:lnTo>
                    <a:pt x="34" y="604"/>
                  </a:lnTo>
                  <a:lnTo>
                    <a:pt x="46" y="603"/>
                  </a:lnTo>
                  <a:lnTo>
                    <a:pt x="57" y="603"/>
                  </a:lnTo>
                  <a:lnTo>
                    <a:pt x="69" y="603"/>
                  </a:lnTo>
                  <a:lnTo>
                    <a:pt x="80" y="604"/>
                  </a:lnTo>
                  <a:lnTo>
                    <a:pt x="92" y="632"/>
                  </a:lnTo>
                  <a:lnTo>
                    <a:pt x="103" y="843"/>
                  </a:lnTo>
                  <a:lnTo>
                    <a:pt x="115" y="1082"/>
                  </a:lnTo>
                  <a:lnTo>
                    <a:pt x="126" y="843"/>
                  </a:lnTo>
                  <a:lnTo>
                    <a:pt x="137" y="632"/>
                  </a:lnTo>
                  <a:lnTo>
                    <a:pt x="149" y="604"/>
                  </a:lnTo>
                  <a:lnTo>
                    <a:pt x="161" y="603"/>
                  </a:lnTo>
                  <a:lnTo>
                    <a:pt x="172" y="603"/>
                  </a:lnTo>
                  <a:lnTo>
                    <a:pt x="183" y="603"/>
                  </a:lnTo>
                  <a:lnTo>
                    <a:pt x="195" y="603"/>
                  </a:lnTo>
                  <a:lnTo>
                    <a:pt x="206" y="603"/>
                  </a:lnTo>
                  <a:lnTo>
                    <a:pt x="218" y="603"/>
                  </a:lnTo>
                  <a:lnTo>
                    <a:pt x="229" y="603"/>
                  </a:lnTo>
                  <a:lnTo>
                    <a:pt x="241" y="603"/>
                  </a:lnTo>
                  <a:lnTo>
                    <a:pt x="252" y="603"/>
                  </a:lnTo>
                  <a:lnTo>
                    <a:pt x="264" y="603"/>
                  </a:lnTo>
                  <a:lnTo>
                    <a:pt x="275" y="603"/>
                  </a:lnTo>
                  <a:lnTo>
                    <a:pt x="286" y="603"/>
                  </a:lnTo>
                  <a:lnTo>
                    <a:pt x="298" y="603"/>
                  </a:lnTo>
                  <a:lnTo>
                    <a:pt x="310" y="602"/>
                  </a:lnTo>
                  <a:lnTo>
                    <a:pt x="321" y="581"/>
                  </a:lnTo>
                  <a:lnTo>
                    <a:pt x="332" y="425"/>
                  </a:lnTo>
                  <a:lnTo>
                    <a:pt x="344" y="247"/>
                  </a:lnTo>
                  <a:lnTo>
                    <a:pt x="355" y="425"/>
                  </a:lnTo>
                  <a:lnTo>
                    <a:pt x="367" y="581"/>
                  </a:lnTo>
                  <a:lnTo>
                    <a:pt x="378" y="602"/>
                  </a:lnTo>
                  <a:lnTo>
                    <a:pt x="390" y="603"/>
                  </a:lnTo>
                  <a:lnTo>
                    <a:pt x="401" y="603"/>
                  </a:lnTo>
                  <a:lnTo>
                    <a:pt x="413" y="603"/>
                  </a:lnTo>
                  <a:lnTo>
                    <a:pt x="424" y="601"/>
                  </a:lnTo>
                  <a:lnTo>
                    <a:pt x="436" y="566"/>
                  </a:lnTo>
                  <a:lnTo>
                    <a:pt x="447" y="310"/>
                  </a:lnTo>
                  <a:lnTo>
                    <a:pt x="459" y="17"/>
                  </a:lnTo>
                  <a:lnTo>
                    <a:pt x="470" y="310"/>
                  </a:lnTo>
                  <a:lnTo>
                    <a:pt x="482" y="566"/>
                  </a:lnTo>
                  <a:lnTo>
                    <a:pt x="493" y="601"/>
                  </a:lnTo>
                  <a:lnTo>
                    <a:pt x="504" y="603"/>
                  </a:lnTo>
                  <a:lnTo>
                    <a:pt x="516" y="603"/>
                  </a:lnTo>
                  <a:lnTo>
                    <a:pt x="528" y="603"/>
                  </a:lnTo>
                  <a:lnTo>
                    <a:pt x="539" y="601"/>
                  </a:lnTo>
                  <a:lnTo>
                    <a:pt x="550" y="565"/>
                  </a:lnTo>
                  <a:lnTo>
                    <a:pt x="562" y="301"/>
                  </a:lnTo>
                  <a:lnTo>
                    <a:pt x="573" y="0"/>
                  </a:lnTo>
                  <a:lnTo>
                    <a:pt x="585" y="301"/>
                  </a:lnTo>
                  <a:lnTo>
                    <a:pt x="596" y="565"/>
                  </a:lnTo>
                  <a:lnTo>
                    <a:pt x="608" y="601"/>
                  </a:lnTo>
                  <a:lnTo>
                    <a:pt x="619" y="603"/>
                  </a:lnTo>
                  <a:lnTo>
                    <a:pt x="631" y="603"/>
                  </a:lnTo>
                  <a:lnTo>
                    <a:pt x="642" y="603"/>
                  </a:lnTo>
                  <a:lnTo>
                    <a:pt x="654" y="602"/>
                  </a:lnTo>
                  <a:lnTo>
                    <a:pt x="665" y="576"/>
                  </a:lnTo>
                  <a:lnTo>
                    <a:pt x="677" y="388"/>
                  </a:lnTo>
                  <a:lnTo>
                    <a:pt x="688" y="174"/>
                  </a:lnTo>
                  <a:lnTo>
                    <a:pt x="699" y="388"/>
                  </a:lnTo>
                  <a:lnTo>
                    <a:pt x="711" y="576"/>
                  </a:lnTo>
                  <a:lnTo>
                    <a:pt x="722" y="602"/>
                  </a:lnTo>
                  <a:lnTo>
                    <a:pt x="734" y="603"/>
                  </a:lnTo>
                  <a:lnTo>
                    <a:pt x="745" y="603"/>
                  </a:lnTo>
                  <a:lnTo>
                    <a:pt x="757" y="603"/>
                  </a:lnTo>
                  <a:lnTo>
                    <a:pt x="768" y="603"/>
                  </a:lnTo>
                  <a:lnTo>
                    <a:pt x="780" y="603"/>
                  </a:lnTo>
                  <a:lnTo>
                    <a:pt x="791" y="603"/>
                  </a:lnTo>
                  <a:lnTo>
                    <a:pt x="803" y="603"/>
                  </a:lnTo>
                  <a:lnTo>
                    <a:pt x="814" y="603"/>
                  </a:lnTo>
                  <a:lnTo>
                    <a:pt x="825" y="603"/>
                  </a:lnTo>
                  <a:lnTo>
                    <a:pt x="837" y="603"/>
                  </a:lnTo>
                  <a:lnTo>
                    <a:pt x="849" y="603"/>
                  </a:lnTo>
                  <a:lnTo>
                    <a:pt x="860" y="603"/>
                  </a:lnTo>
                  <a:lnTo>
                    <a:pt x="871" y="603"/>
                  </a:lnTo>
                  <a:lnTo>
                    <a:pt x="883" y="603"/>
                  </a:lnTo>
                  <a:lnTo>
                    <a:pt x="894" y="603"/>
                  </a:lnTo>
                  <a:lnTo>
                    <a:pt x="906" y="603"/>
                  </a:lnTo>
                  <a:lnTo>
                    <a:pt x="917" y="603"/>
                  </a:lnTo>
                  <a:lnTo>
                    <a:pt x="929" y="603"/>
                  </a:lnTo>
                  <a:lnTo>
                    <a:pt x="940" y="603"/>
                  </a:lnTo>
                  <a:lnTo>
                    <a:pt x="952" y="603"/>
                  </a:lnTo>
                  <a:lnTo>
                    <a:pt x="963" y="603"/>
                  </a:lnTo>
                  <a:lnTo>
                    <a:pt x="975" y="603"/>
                  </a:lnTo>
                  <a:lnTo>
                    <a:pt x="986" y="603"/>
                  </a:lnTo>
                  <a:lnTo>
                    <a:pt x="998" y="603"/>
                  </a:lnTo>
                  <a:lnTo>
                    <a:pt x="1009" y="625"/>
                  </a:lnTo>
                  <a:lnTo>
                    <a:pt x="1021" y="780"/>
                  </a:lnTo>
                  <a:lnTo>
                    <a:pt x="1032" y="958"/>
                  </a:lnTo>
                  <a:lnTo>
                    <a:pt x="1043" y="780"/>
                  </a:lnTo>
                  <a:lnTo>
                    <a:pt x="1055" y="625"/>
                  </a:lnTo>
                  <a:lnTo>
                    <a:pt x="1066" y="603"/>
                  </a:lnTo>
                  <a:lnTo>
                    <a:pt x="1078" y="603"/>
                  </a:lnTo>
                  <a:lnTo>
                    <a:pt x="1089" y="603"/>
                  </a:lnTo>
                  <a:lnTo>
                    <a:pt x="1101" y="603"/>
                  </a:lnTo>
                  <a:lnTo>
                    <a:pt x="1112" y="603"/>
                  </a:lnTo>
                  <a:lnTo>
                    <a:pt x="1124" y="628"/>
                  </a:lnTo>
                  <a:lnTo>
                    <a:pt x="1135" y="809"/>
                  </a:lnTo>
                  <a:lnTo>
                    <a:pt x="1146" y="1015"/>
                  </a:lnTo>
                  <a:lnTo>
                    <a:pt x="1158" y="809"/>
                  </a:lnTo>
                  <a:lnTo>
                    <a:pt x="1170" y="628"/>
                  </a:lnTo>
                  <a:lnTo>
                    <a:pt x="1181" y="603"/>
                  </a:lnTo>
                  <a:lnTo>
                    <a:pt x="1192" y="603"/>
                  </a:lnTo>
                  <a:lnTo>
                    <a:pt x="1204" y="603"/>
                  </a:lnTo>
                  <a:lnTo>
                    <a:pt x="1216" y="603"/>
                  </a:lnTo>
                  <a:lnTo>
                    <a:pt x="1227" y="603"/>
                  </a:lnTo>
                  <a:lnTo>
                    <a:pt x="1238" y="622"/>
                  </a:lnTo>
                  <a:lnTo>
                    <a:pt x="1250" y="762"/>
                  </a:lnTo>
                  <a:lnTo>
                    <a:pt x="1261" y="921"/>
                  </a:lnTo>
                  <a:lnTo>
                    <a:pt x="1273" y="762"/>
                  </a:lnTo>
                  <a:lnTo>
                    <a:pt x="1284" y="622"/>
                  </a:lnTo>
                  <a:lnTo>
                    <a:pt x="1296" y="603"/>
                  </a:lnTo>
                  <a:lnTo>
                    <a:pt x="1307" y="603"/>
                  </a:lnTo>
                  <a:lnTo>
                    <a:pt x="1319" y="603"/>
                  </a:lnTo>
                  <a:lnTo>
                    <a:pt x="1330" y="603"/>
                  </a:lnTo>
                  <a:lnTo>
                    <a:pt x="1342" y="603"/>
                  </a:lnTo>
                  <a:lnTo>
                    <a:pt x="1353" y="603"/>
                  </a:lnTo>
                  <a:lnTo>
                    <a:pt x="1364" y="603"/>
                  </a:lnTo>
                  <a:lnTo>
                    <a:pt x="1376" y="603"/>
                  </a:lnTo>
                  <a:lnTo>
                    <a:pt x="1388" y="603"/>
                  </a:lnTo>
                  <a:lnTo>
                    <a:pt x="1399" y="603"/>
                  </a:lnTo>
                  <a:lnTo>
                    <a:pt x="1410" y="603"/>
                  </a:lnTo>
                  <a:lnTo>
                    <a:pt x="1422" y="603"/>
                  </a:lnTo>
                  <a:lnTo>
                    <a:pt x="1433" y="603"/>
                  </a:lnTo>
                  <a:lnTo>
                    <a:pt x="1445" y="603"/>
                  </a:lnTo>
                  <a:lnTo>
                    <a:pt x="1456" y="603"/>
                  </a:lnTo>
                  <a:lnTo>
                    <a:pt x="1468" y="603"/>
                  </a:lnTo>
                  <a:lnTo>
                    <a:pt x="1479" y="603"/>
                  </a:lnTo>
                  <a:lnTo>
                    <a:pt x="1491" y="603"/>
                  </a:lnTo>
                  <a:lnTo>
                    <a:pt x="1502" y="603"/>
                  </a:lnTo>
                  <a:lnTo>
                    <a:pt x="1514" y="603"/>
                  </a:lnTo>
                  <a:lnTo>
                    <a:pt x="1525" y="603"/>
                  </a:lnTo>
                  <a:lnTo>
                    <a:pt x="1537" y="603"/>
                  </a:lnTo>
                  <a:lnTo>
                    <a:pt x="1548" y="603"/>
                  </a:lnTo>
                  <a:lnTo>
                    <a:pt x="1559" y="603"/>
                  </a:lnTo>
                  <a:lnTo>
                    <a:pt x="1571" y="603"/>
                  </a:lnTo>
                  <a:lnTo>
                    <a:pt x="1582" y="603"/>
                  </a:lnTo>
                  <a:lnTo>
                    <a:pt x="1594" y="603"/>
                  </a:lnTo>
                  <a:lnTo>
                    <a:pt x="1605" y="603"/>
                  </a:lnTo>
                  <a:lnTo>
                    <a:pt x="1617" y="603"/>
                  </a:lnTo>
                  <a:lnTo>
                    <a:pt x="1628" y="603"/>
                  </a:lnTo>
                  <a:lnTo>
                    <a:pt x="1640" y="603"/>
                  </a:lnTo>
                  <a:lnTo>
                    <a:pt x="1651" y="603"/>
                  </a:lnTo>
                  <a:lnTo>
                    <a:pt x="1663" y="603"/>
                  </a:lnTo>
                  <a:lnTo>
                    <a:pt x="1674" y="603"/>
                  </a:lnTo>
                  <a:lnTo>
                    <a:pt x="1685" y="602"/>
                  </a:lnTo>
                  <a:lnTo>
                    <a:pt x="1697" y="579"/>
                  </a:lnTo>
                  <a:lnTo>
                    <a:pt x="1709" y="417"/>
                  </a:lnTo>
                  <a:lnTo>
                    <a:pt x="1720" y="231"/>
                  </a:lnTo>
                  <a:lnTo>
                    <a:pt x="1731" y="417"/>
                  </a:lnTo>
                  <a:lnTo>
                    <a:pt x="1743" y="579"/>
                  </a:lnTo>
                  <a:lnTo>
                    <a:pt x="1755" y="602"/>
                  </a:lnTo>
                  <a:lnTo>
                    <a:pt x="1766" y="603"/>
                  </a:lnTo>
                  <a:lnTo>
                    <a:pt x="1777" y="603"/>
                  </a:lnTo>
                  <a:lnTo>
                    <a:pt x="1789" y="603"/>
                  </a:lnTo>
                  <a:lnTo>
                    <a:pt x="1800" y="602"/>
                  </a:lnTo>
                  <a:lnTo>
                    <a:pt x="1812" y="582"/>
                  </a:lnTo>
                  <a:lnTo>
                    <a:pt x="1823" y="439"/>
                  </a:lnTo>
                  <a:lnTo>
                    <a:pt x="1835" y="275"/>
                  </a:lnTo>
                  <a:lnTo>
                    <a:pt x="1846" y="439"/>
                  </a:lnTo>
                  <a:lnTo>
                    <a:pt x="1858" y="582"/>
                  </a:lnTo>
                  <a:lnTo>
                    <a:pt x="1869" y="602"/>
                  </a:lnTo>
                  <a:lnTo>
                    <a:pt x="1881" y="603"/>
                  </a:lnTo>
                  <a:lnTo>
                    <a:pt x="1892" y="603"/>
                  </a:lnTo>
                  <a:lnTo>
                    <a:pt x="1903" y="603"/>
                  </a:lnTo>
                  <a:lnTo>
                    <a:pt x="1915" y="603"/>
                  </a:lnTo>
                  <a:lnTo>
                    <a:pt x="1926" y="603"/>
                  </a:lnTo>
                  <a:lnTo>
                    <a:pt x="1938" y="603"/>
                  </a:lnTo>
                  <a:lnTo>
                    <a:pt x="1949" y="603"/>
                  </a:lnTo>
                  <a:lnTo>
                    <a:pt x="1961" y="603"/>
                  </a:lnTo>
                  <a:lnTo>
                    <a:pt x="1972" y="603"/>
                  </a:lnTo>
                  <a:lnTo>
                    <a:pt x="1984" y="603"/>
                  </a:lnTo>
                  <a:lnTo>
                    <a:pt x="1995" y="603"/>
                  </a:lnTo>
                  <a:lnTo>
                    <a:pt x="2007" y="603"/>
                  </a:lnTo>
                  <a:lnTo>
                    <a:pt x="2018" y="603"/>
                  </a:lnTo>
                  <a:lnTo>
                    <a:pt x="2030" y="603"/>
                  </a:lnTo>
                  <a:lnTo>
                    <a:pt x="2041" y="603"/>
                  </a:lnTo>
                  <a:lnTo>
                    <a:pt x="2052" y="603"/>
                  </a:lnTo>
                  <a:lnTo>
                    <a:pt x="2064" y="603"/>
                  </a:lnTo>
                  <a:lnTo>
                    <a:pt x="2076" y="603"/>
                  </a:lnTo>
                  <a:lnTo>
                    <a:pt x="2087" y="603"/>
                  </a:lnTo>
                  <a:lnTo>
                    <a:pt x="2098" y="603"/>
                  </a:lnTo>
                  <a:lnTo>
                    <a:pt x="2110" y="603"/>
                  </a:lnTo>
                  <a:lnTo>
                    <a:pt x="2121" y="603"/>
                  </a:lnTo>
                  <a:lnTo>
                    <a:pt x="2133" y="603"/>
                  </a:lnTo>
                  <a:lnTo>
                    <a:pt x="2144" y="603"/>
                  </a:lnTo>
                  <a:lnTo>
                    <a:pt x="2156" y="603"/>
                  </a:lnTo>
                  <a:lnTo>
                    <a:pt x="2167" y="603"/>
                  </a:lnTo>
                  <a:lnTo>
                    <a:pt x="2179" y="603"/>
                  </a:lnTo>
                  <a:lnTo>
                    <a:pt x="2190" y="603"/>
                  </a:lnTo>
                  <a:lnTo>
                    <a:pt x="2202" y="603"/>
                  </a:lnTo>
                  <a:lnTo>
                    <a:pt x="2213" y="603"/>
                  </a:lnTo>
                  <a:lnTo>
                    <a:pt x="2225" y="603"/>
                  </a:lnTo>
                  <a:lnTo>
                    <a:pt x="2236" y="603"/>
                  </a:lnTo>
                  <a:lnTo>
                    <a:pt x="2248" y="603"/>
                  </a:lnTo>
                  <a:lnTo>
                    <a:pt x="2259" y="603"/>
                  </a:lnTo>
                  <a:lnTo>
                    <a:pt x="2270" y="603"/>
                  </a:lnTo>
                  <a:lnTo>
                    <a:pt x="2282" y="603"/>
                  </a:lnTo>
                  <a:lnTo>
                    <a:pt x="2293" y="603"/>
                  </a:lnTo>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Rectangle 67">
              <a:extLst>
                <a:ext uri="{FF2B5EF4-FFF2-40B4-BE49-F238E27FC236}">
                  <a16:creationId xmlns:a16="http://schemas.microsoft.com/office/drawing/2014/main" id="{2116A3B6-908C-4228-9A88-8181A1DEEC38}"/>
                </a:ext>
              </a:extLst>
            </p:cNvPr>
            <p:cNvSpPr>
              <a:spLocks noChangeArrowheads="1"/>
            </p:cNvSpPr>
            <p:nvPr/>
          </p:nvSpPr>
          <p:spPr bwMode="auto">
            <a:xfrm>
              <a:off x="5143501" y="2393951"/>
              <a:ext cx="981075" cy="385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8">
              <a:extLst>
                <a:ext uri="{FF2B5EF4-FFF2-40B4-BE49-F238E27FC236}">
                  <a16:creationId xmlns:a16="http://schemas.microsoft.com/office/drawing/2014/main" id="{600C06DA-6DC3-4ED0-A1AB-181B38F5BF08}"/>
                </a:ext>
              </a:extLst>
            </p:cNvPr>
            <p:cNvSpPr>
              <a:spLocks noChangeArrowheads="1"/>
            </p:cNvSpPr>
            <p:nvPr/>
          </p:nvSpPr>
          <p:spPr bwMode="auto">
            <a:xfrm>
              <a:off x="5537201" y="2419351"/>
              <a:ext cx="654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Freeform 69">
              <a:extLst>
                <a:ext uri="{FF2B5EF4-FFF2-40B4-BE49-F238E27FC236}">
                  <a16:creationId xmlns:a16="http://schemas.microsoft.com/office/drawing/2014/main" id="{45372BB7-E888-41BF-A97B-D53A93711DE9}"/>
                </a:ext>
              </a:extLst>
            </p:cNvPr>
            <p:cNvSpPr>
              <a:spLocks noEditPoints="1"/>
            </p:cNvSpPr>
            <p:nvPr/>
          </p:nvSpPr>
          <p:spPr bwMode="auto">
            <a:xfrm>
              <a:off x="5310188" y="2463801"/>
              <a:ext cx="68263" cy="68263"/>
            </a:xfrm>
            <a:custGeom>
              <a:avLst/>
              <a:gdLst>
                <a:gd name="T0" fmla="*/ 22 w 43"/>
                <a:gd name="T1" fmla="*/ 0 h 43"/>
                <a:gd name="T2" fmla="*/ 22 w 43"/>
                <a:gd name="T3" fmla="*/ 43 h 43"/>
                <a:gd name="T4" fmla="*/ 0 w 43"/>
                <a:gd name="T5" fmla="*/ 22 h 43"/>
                <a:gd name="T6" fmla="*/ 43 w 43"/>
                <a:gd name="T7" fmla="*/ 22 h 43"/>
              </a:gdLst>
              <a:ahLst/>
              <a:cxnLst>
                <a:cxn ang="0">
                  <a:pos x="T0" y="T1"/>
                </a:cxn>
                <a:cxn ang="0">
                  <a:pos x="T2" y="T3"/>
                </a:cxn>
                <a:cxn ang="0">
                  <a:pos x="T4" y="T5"/>
                </a:cxn>
                <a:cxn ang="0">
                  <a:pos x="T6" y="T7"/>
                </a:cxn>
              </a:cxnLst>
              <a:rect l="0" t="0" r="r" b="b"/>
              <a:pathLst>
                <a:path w="43" h="43">
                  <a:moveTo>
                    <a:pt x="22" y="0"/>
                  </a:moveTo>
                  <a:lnTo>
                    <a:pt x="22" y="43"/>
                  </a:lnTo>
                  <a:moveTo>
                    <a:pt x="0" y="22"/>
                  </a:moveTo>
                  <a:lnTo>
                    <a:pt x="43" y="22"/>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70">
              <a:extLst>
                <a:ext uri="{FF2B5EF4-FFF2-40B4-BE49-F238E27FC236}">
                  <a16:creationId xmlns:a16="http://schemas.microsoft.com/office/drawing/2014/main" id="{76819492-088A-44C6-94FE-F7F1BE48A82F}"/>
                </a:ext>
              </a:extLst>
            </p:cNvPr>
            <p:cNvSpPr>
              <a:spLocks noChangeArrowheads="1"/>
            </p:cNvSpPr>
            <p:nvPr/>
          </p:nvSpPr>
          <p:spPr bwMode="auto">
            <a:xfrm>
              <a:off x="5537201" y="2605088"/>
              <a:ext cx="4953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RBNN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40AC9609-88CB-4974-9DCC-A30FFDD94D36}"/>
                </a:ext>
              </a:extLst>
            </p:cNvPr>
            <p:cNvSpPr>
              <a:spLocks noChangeShapeType="1"/>
            </p:cNvSpPr>
            <p:nvPr/>
          </p:nvSpPr>
          <p:spPr bwMode="auto">
            <a:xfrm>
              <a:off x="5176838" y="2676526"/>
              <a:ext cx="334963"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72">
              <a:extLst>
                <a:ext uri="{FF2B5EF4-FFF2-40B4-BE49-F238E27FC236}">
                  <a16:creationId xmlns:a16="http://schemas.microsoft.com/office/drawing/2014/main" id="{A6FE1E07-784A-4685-9D1D-23EA090212AE}"/>
                </a:ext>
              </a:extLst>
            </p:cNvPr>
            <p:cNvSpPr>
              <a:spLocks noChangeArrowheads="1"/>
            </p:cNvSpPr>
            <p:nvPr/>
          </p:nvSpPr>
          <p:spPr bwMode="auto">
            <a:xfrm>
              <a:off x="5143501" y="2393951"/>
              <a:ext cx="981075" cy="385763"/>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191152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9F04E-9EB4-40C7-BBB6-719D7454B044}"/>
              </a:ext>
            </a:extLst>
          </p:cNvPr>
          <p:cNvSpPr>
            <a:spLocks noGrp="1"/>
          </p:cNvSpPr>
          <p:nvPr>
            <p:ph type="body" sz="quarter" idx="10"/>
          </p:nvPr>
        </p:nvSpPr>
        <p:spPr>
          <a:xfrm>
            <a:off x="304800" y="774200"/>
            <a:ext cx="8534400" cy="1907007"/>
          </a:xfrm>
        </p:spPr>
        <p:txBody>
          <a:bodyPr>
            <a:normAutofit lnSpcReduction="10000"/>
          </a:bodyPr>
          <a:lstStyle/>
          <a:p>
            <a:r>
              <a:rPr lang="en-US" dirty="0"/>
              <a:t>Repeat with spread = 100</a:t>
            </a:r>
          </a:p>
          <a:p>
            <a:pPr marL="285750" lvl="1" indent="0">
              <a:buNone/>
            </a:pPr>
            <a:r>
              <a:rPr lang="en-US" dirty="0" err="1">
                <a:latin typeface="Courier New" panose="02070309020205020404" pitchFamily="49" charset="0"/>
                <a:cs typeface="Courier New" panose="02070309020205020404" pitchFamily="49" charset="0"/>
              </a:rPr>
              <a:t>sc</a:t>
            </a:r>
            <a:r>
              <a:rPr lang="en-US" dirty="0">
                <a:latin typeface="Courier New" panose="02070309020205020404" pitchFamily="49" charset="0"/>
                <a:cs typeface="Courier New" panose="02070309020205020404" pitchFamily="49" charset="0"/>
              </a:rPr>
              <a:t> = 100;    % spread constant</a:t>
            </a:r>
            <a:endParaRPr lang="en-US" dirty="0"/>
          </a:p>
          <a:p>
            <a:pPr lvl="1"/>
            <a:r>
              <a:rPr lang="en-US" dirty="0"/>
              <a:t>Too large spread constant (overlapping neurons)</a:t>
            </a:r>
          </a:p>
          <a:p>
            <a:pPr lvl="1"/>
            <a:r>
              <a:rPr lang="en-US" dirty="0"/>
              <a:t>All radial basis neurons are 1 at any point</a:t>
            </a:r>
          </a:p>
          <a:p>
            <a:endParaRPr lang="en-US" dirty="0"/>
          </a:p>
        </p:txBody>
      </p:sp>
      <p:sp>
        <p:nvSpPr>
          <p:cNvPr id="3" name="Title 2">
            <a:extLst>
              <a:ext uri="{FF2B5EF4-FFF2-40B4-BE49-F238E27FC236}">
                <a16:creationId xmlns:a16="http://schemas.microsoft.com/office/drawing/2014/main" id="{A43BB53C-539A-471E-A6BA-B63DDB30FA9B}"/>
              </a:ext>
            </a:extLst>
          </p:cNvPr>
          <p:cNvSpPr>
            <a:spLocks noGrp="1"/>
          </p:cNvSpPr>
          <p:nvPr>
            <p:ph type="title"/>
          </p:nvPr>
        </p:nvSpPr>
        <p:spPr/>
        <p:txBody>
          <a:bodyPr>
            <a:normAutofit fontScale="90000"/>
          </a:bodyPr>
          <a:lstStyle/>
          <a:p>
            <a:r>
              <a:rPr lang="en-US" dirty="0"/>
              <a:t>Ex) Matlab </a:t>
            </a:r>
            <a:r>
              <a:rPr lang="en-US" dirty="0" err="1"/>
              <a:t>RBNN</a:t>
            </a:r>
            <a:r>
              <a:rPr lang="en-US" dirty="0"/>
              <a:t> Approximation </a:t>
            </a:r>
            <a:r>
              <a:rPr lang="en-US" i="1" dirty="0"/>
              <a:t>cont.</a:t>
            </a:r>
            <a:endParaRPr lang="en-US" dirty="0"/>
          </a:p>
        </p:txBody>
      </p:sp>
      <p:grpSp>
        <p:nvGrpSpPr>
          <p:cNvPr id="78" name="Group 77">
            <a:extLst>
              <a:ext uri="{FF2B5EF4-FFF2-40B4-BE49-F238E27FC236}">
                <a16:creationId xmlns:a16="http://schemas.microsoft.com/office/drawing/2014/main" id="{E716E518-99B2-4C8D-B892-AD04DEFA8100}"/>
              </a:ext>
            </a:extLst>
          </p:cNvPr>
          <p:cNvGrpSpPr/>
          <p:nvPr/>
        </p:nvGrpSpPr>
        <p:grpSpPr>
          <a:xfrm>
            <a:off x="2355849" y="2946401"/>
            <a:ext cx="4327526" cy="3376613"/>
            <a:chOff x="2355849" y="2946401"/>
            <a:chExt cx="4327526" cy="3376613"/>
          </a:xfrm>
        </p:grpSpPr>
        <p:sp>
          <p:nvSpPr>
            <p:cNvPr id="8" name="Line 6">
              <a:extLst>
                <a:ext uri="{FF2B5EF4-FFF2-40B4-BE49-F238E27FC236}">
                  <a16:creationId xmlns:a16="http://schemas.microsoft.com/office/drawing/2014/main" id="{045ACC59-43C3-4B18-A9E3-80F420E71674}"/>
                </a:ext>
              </a:extLst>
            </p:cNvPr>
            <p:cNvSpPr>
              <a:spLocks noChangeShapeType="1"/>
            </p:cNvSpPr>
            <p:nvPr/>
          </p:nvSpPr>
          <p:spPr bwMode="auto">
            <a:xfrm>
              <a:off x="2917825" y="5808664"/>
              <a:ext cx="363855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77BCC740-C0DA-4068-9A82-7C214113591C}"/>
                </a:ext>
              </a:extLst>
            </p:cNvPr>
            <p:cNvSpPr>
              <a:spLocks noChangeShapeType="1"/>
            </p:cNvSpPr>
            <p:nvPr/>
          </p:nvSpPr>
          <p:spPr bwMode="auto">
            <a:xfrm>
              <a:off x="2917825" y="3030539"/>
              <a:ext cx="3638550" cy="0"/>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FAFD03F8-3ED8-4A5C-A786-4CD09FE5B540}"/>
                </a:ext>
              </a:extLst>
            </p:cNvPr>
            <p:cNvSpPr>
              <a:spLocks noChangeShapeType="1"/>
            </p:cNvSpPr>
            <p:nvPr/>
          </p:nvSpPr>
          <p:spPr bwMode="auto">
            <a:xfrm flipV="1">
              <a:off x="2917825" y="5773739"/>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E56C8251-6988-4B2D-AEB3-BB799744FD19}"/>
                </a:ext>
              </a:extLst>
            </p:cNvPr>
            <p:cNvSpPr>
              <a:spLocks noChangeShapeType="1"/>
            </p:cNvSpPr>
            <p:nvPr/>
          </p:nvSpPr>
          <p:spPr bwMode="auto">
            <a:xfrm flipV="1">
              <a:off x="3827463" y="5773739"/>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10">
              <a:extLst>
                <a:ext uri="{FF2B5EF4-FFF2-40B4-BE49-F238E27FC236}">
                  <a16:creationId xmlns:a16="http://schemas.microsoft.com/office/drawing/2014/main" id="{601F6BDE-DE01-41CC-B828-F9F0E3EA55A2}"/>
                </a:ext>
              </a:extLst>
            </p:cNvPr>
            <p:cNvSpPr>
              <a:spLocks noChangeShapeType="1"/>
            </p:cNvSpPr>
            <p:nvPr/>
          </p:nvSpPr>
          <p:spPr bwMode="auto">
            <a:xfrm flipV="1">
              <a:off x="4737100" y="5773739"/>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1">
              <a:extLst>
                <a:ext uri="{FF2B5EF4-FFF2-40B4-BE49-F238E27FC236}">
                  <a16:creationId xmlns:a16="http://schemas.microsoft.com/office/drawing/2014/main" id="{430CE6F2-6BDB-4DF8-817D-D228CA1ED1F9}"/>
                </a:ext>
              </a:extLst>
            </p:cNvPr>
            <p:cNvSpPr>
              <a:spLocks noChangeShapeType="1"/>
            </p:cNvSpPr>
            <p:nvPr/>
          </p:nvSpPr>
          <p:spPr bwMode="auto">
            <a:xfrm flipV="1">
              <a:off x="5646738" y="5773739"/>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0E29D61E-1EF4-4729-9E01-61B003143D38}"/>
                </a:ext>
              </a:extLst>
            </p:cNvPr>
            <p:cNvSpPr>
              <a:spLocks noChangeShapeType="1"/>
            </p:cNvSpPr>
            <p:nvPr/>
          </p:nvSpPr>
          <p:spPr bwMode="auto">
            <a:xfrm flipV="1">
              <a:off x="6556375" y="5773739"/>
              <a:ext cx="0" cy="34925"/>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3">
              <a:extLst>
                <a:ext uri="{FF2B5EF4-FFF2-40B4-BE49-F238E27FC236}">
                  <a16:creationId xmlns:a16="http://schemas.microsoft.com/office/drawing/2014/main" id="{C97EA6E0-66DC-42F3-865D-AF3D8E571675}"/>
                </a:ext>
              </a:extLst>
            </p:cNvPr>
            <p:cNvSpPr>
              <a:spLocks noChangeShapeType="1"/>
            </p:cNvSpPr>
            <p:nvPr/>
          </p:nvSpPr>
          <p:spPr bwMode="auto">
            <a:xfrm>
              <a:off x="2917825" y="3030539"/>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4">
              <a:extLst>
                <a:ext uri="{FF2B5EF4-FFF2-40B4-BE49-F238E27FC236}">
                  <a16:creationId xmlns:a16="http://schemas.microsoft.com/office/drawing/2014/main" id="{AAD1ECEE-FD02-49E9-AAEC-96199B8C69A0}"/>
                </a:ext>
              </a:extLst>
            </p:cNvPr>
            <p:cNvSpPr>
              <a:spLocks noChangeShapeType="1"/>
            </p:cNvSpPr>
            <p:nvPr/>
          </p:nvSpPr>
          <p:spPr bwMode="auto">
            <a:xfrm>
              <a:off x="3827463" y="3030539"/>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5">
              <a:extLst>
                <a:ext uri="{FF2B5EF4-FFF2-40B4-BE49-F238E27FC236}">
                  <a16:creationId xmlns:a16="http://schemas.microsoft.com/office/drawing/2014/main" id="{CD2D4F1B-A502-4613-BA20-71CCDA5F99E0}"/>
                </a:ext>
              </a:extLst>
            </p:cNvPr>
            <p:cNvSpPr>
              <a:spLocks noChangeShapeType="1"/>
            </p:cNvSpPr>
            <p:nvPr/>
          </p:nvSpPr>
          <p:spPr bwMode="auto">
            <a:xfrm>
              <a:off x="4737100" y="3030539"/>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F36F766F-CAAF-48AD-9B90-89EC00BDB063}"/>
                </a:ext>
              </a:extLst>
            </p:cNvPr>
            <p:cNvSpPr>
              <a:spLocks noChangeShapeType="1"/>
            </p:cNvSpPr>
            <p:nvPr/>
          </p:nvSpPr>
          <p:spPr bwMode="auto">
            <a:xfrm>
              <a:off x="5646738" y="3030539"/>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7300E9F8-AE0E-4498-BB23-81EB0B7EFE32}"/>
                </a:ext>
              </a:extLst>
            </p:cNvPr>
            <p:cNvSpPr>
              <a:spLocks noChangeShapeType="1"/>
            </p:cNvSpPr>
            <p:nvPr/>
          </p:nvSpPr>
          <p:spPr bwMode="auto">
            <a:xfrm>
              <a:off x="6556375" y="3030539"/>
              <a:ext cx="0" cy="36513"/>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a:extLst>
                <a:ext uri="{FF2B5EF4-FFF2-40B4-BE49-F238E27FC236}">
                  <a16:creationId xmlns:a16="http://schemas.microsoft.com/office/drawing/2014/main" id="{6E8812A0-B1F4-42E8-9DD5-BD3491EA8884}"/>
                </a:ext>
              </a:extLst>
            </p:cNvPr>
            <p:cNvSpPr>
              <a:spLocks noChangeArrowheads="1"/>
            </p:cNvSpPr>
            <p:nvPr/>
          </p:nvSpPr>
          <p:spPr bwMode="auto">
            <a:xfrm>
              <a:off x="2849563" y="5876926"/>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CB1F9C0C-1B7A-4C44-8E1D-F06228F818C9}"/>
                </a:ext>
              </a:extLst>
            </p:cNvPr>
            <p:cNvSpPr>
              <a:spLocks noChangeArrowheads="1"/>
            </p:cNvSpPr>
            <p:nvPr/>
          </p:nvSpPr>
          <p:spPr bwMode="auto">
            <a:xfrm>
              <a:off x="3697288" y="5876926"/>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BF4EEC35-4B84-480A-B408-EB9908F2AB5A}"/>
                </a:ext>
              </a:extLst>
            </p:cNvPr>
            <p:cNvSpPr>
              <a:spLocks noChangeArrowheads="1"/>
            </p:cNvSpPr>
            <p:nvPr/>
          </p:nvSpPr>
          <p:spPr bwMode="auto">
            <a:xfrm>
              <a:off x="4695825" y="5876926"/>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1">
              <a:extLst>
                <a:ext uri="{FF2B5EF4-FFF2-40B4-BE49-F238E27FC236}">
                  <a16:creationId xmlns:a16="http://schemas.microsoft.com/office/drawing/2014/main" id="{5F223594-4C94-4826-91D7-D12D372DDFE8}"/>
                </a:ext>
              </a:extLst>
            </p:cNvPr>
            <p:cNvSpPr>
              <a:spLocks noChangeArrowheads="1"/>
            </p:cNvSpPr>
            <p:nvPr/>
          </p:nvSpPr>
          <p:spPr bwMode="auto">
            <a:xfrm>
              <a:off x="5541963" y="5876926"/>
              <a:ext cx="3095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2">
              <a:extLst>
                <a:ext uri="{FF2B5EF4-FFF2-40B4-BE49-F238E27FC236}">
                  <a16:creationId xmlns:a16="http://schemas.microsoft.com/office/drawing/2014/main" id="{DE43CF9F-AA8F-4717-ADE2-01F275CE31AD}"/>
                </a:ext>
              </a:extLst>
            </p:cNvPr>
            <p:cNvSpPr>
              <a:spLocks noChangeArrowheads="1"/>
            </p:cNvSpPr>
            <p:nvPr/>
          </p:nvSpPr>
          <p:spPr bwMode="auto">
            <a:xfrm>
              <a:off x="6515100" y="5876926"/>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3">
              <a:extLst>
                <a:ext uri="{FF2B5EF4-FFF2-40B4-BE49-F238E27FC236}">
                  <a16:creationId xmlns:a16="http://schemas.microsoft.com/office/drawing/2014/main" id="{F9A978F3-A631-400E-BF7F-A3EEA32F54AC}"/>
                </a:ext>
              </a:extLst>
            </p:cNvPr>
            <p:cNvSpPr>
              <a:spLocks noChangeArrowheads="1"/>
            </p:cNvSpPr>
            <p:nvPr/>
          </p:nvSpPr>
          <p:spPr bwMode="auto">
            <a:xfrm>
              <a:off x="4695825" y="6096001"/>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4">
              <a:extLst>
                <a:ext uri="{FF2B5EF4-FFF2-40B4-BE49-F238E27FC236}">
                  <a16:creationId xmlns:a16="http://schemas.microsoft.com/office/drawing/2014/main" id="{255CC74D-9C8E-4503-B4DA-01AFFBB202FB}"/>
                </a:ext>
              </a:extLst>
            </p:cNvPr>
            <p:cNvSpPr>
              <a:spLocks noChangeShapeType="1"/>
            </p:cNvSpPr>
            <p:nvPr/>
          </p:nvSpPr>
          <p:spPr bwMode="auto">
            <a:xfrm flipV="1">
              <a:off x="2917825" y="3030539"/>
              <a:ext cx="0" cy="277812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9A99C102-EC96-4CAD-8CAD-4CC0921FB819}"/>
                </a:ext>
              </a:extLst>
            </p:cNvPr>
            <p:cNvSpPr>
              <a:spLocks noChangeShapeType="1"/>
            </p:cNvSpPr>
            <p:nvPr/>
          </p:nvSpPr>
          <p:spPr bwMode="auto">
            <a:xfrm flipV="1">
              <a:off x="6556375" y="3030539"/>
              <a:ext cx="0" cy="2778125"/>
            </a:xfrm>
            <a:prstGeom prst="line">
              <a:avLst/>
            </a:prstGeom>
            <a:noFill/>
            <a:ln w="1270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85AF3B3F-BBBE-4ECC-A9F9-52D682CB3F10}"/>
                </a:ext>
              </a:extLst>
            </p:cNvPr>
            <p:cNvSpPr>
              <a:spLocks noChangeShapeType="1"/>
            </p:cNvSpPr>
            <p:nvPr/>
          </p:nvSpPr>
          <p:spPr bwMode="auto">
            <a:xfrm>
              <a:off x="2917825" y="5808664"/>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DD2D6547-1269-4C62-812D-464822EE5F79}"/>
                </a:ext>
              </a:extLst>
            </p:cNvPr>
            <p:cNvSpPr>
              <a:spLocks noChangeShapeType="1"/>
            </p:cNvSpPr>
            <p:nvPr/>
          </p:nvSpPr>
          <p:spPr bwMode="auto">
            <a:xfrm>
              <a:off x="2917825" y="5253039"/>
              <a:ext cx="36513" cy="0"/>
            </a:xfrm>
            <a:prstGeom prst="line">
              <a:avLst/>
            </a:prstGeom>
            <a:noFill/>
            <a:ln w="12700"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8">
              <a:extLst>
                <a:ext uri="{FF2B5EF4-FFF2-40B4-BE49-F238E27FC236}">
                  <a16:creationId xmlns:a16="http://schemas.microsoft.com/office/drawing/2014/main" id="{0537ED7B-F5A9-4E14-A651-4FE1ECD6D13E}"/>
                </a:ext>
              </a:extLst>
            </p:cNvPr>
            <p:cNvSpPr>
              <a:spLocks noChangeShapeType="1"/>
            </p:cNvSpPr>
            <p:nvPr/>
          </p:nvSpPr>
          <p:spPr bwMode="auto">
            <a:xfrm>
              <a:off x="2917825" y="4697414"/>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9">
              <a:extLst>
                <a:ext uri="{FF2B5EF4-FFF2-40B4-BE49-F238E27FC236}">
                  <a16:creationId xmlns:a16="http://schemas.microsoft.com/office/drawing/2014/main" id="{96F64EBD-2F20-413B-84C2-F7402E73B109}"/>
                </a:ext>
              </a:extLst>
            </p:cNvPr>
            <p:cNvSpPr>
              <a:spLocks noChangeShapeType="1"/>
            </p:cNvSpPr>
            <p:nvPr/>
          </p:nvSpPr>
          <p:spPr bwMode="auto">
            <a:xfrm>
              <a:off x="2917825" y="4141789"/>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30">
              <a:extLst>
                <a:ext uri="{FF2B5EF4-FFF2-40B4-BE49-F238E27FC236}">
                  <a16:creationId xmlns:a16="http://schemas.microsoft.com/office/drawing/2014/main" id="{95A239AC-0C45-4C6C-A397-A3AD5DC16C2C}"/>
                </a:ext>
              </a:extLst>
            </p:cNvPr>
            <p:cNvSpPr>
              <a:spLocks noChangeShapeType="1"/>
            </p:cNvSpPr>
            <p:nvPr/>
          </p:nvSpPr>
          <p:spPr bwMode="auto">
            <a:xfrm>
              <a:off x="2917825" y="3586164"/>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31">
              <a:extLst>
                <a:ext uri="{FF2B5EF4-FFF2-40B4-BE49-F238E27FC236}">
                  <a16:creationId xmlns:a16="http://schemas.microsoft.com/office/drawing/2014/main" id="{1EBA1CF1-F259-4434-BABC-63053306E4BF}"/>
                </a:ext>
              </a:extLst>
            </p:cNvPr>
            <p:cNvSpPr>
              <a:spLocks noChangeShapeType="1"/>
            </p:cNvSpPr>
            <p:nvPr/>
          </p:nvSpPr>
          <p:spPr bwMode="auto">
            <a:xfrm>
              <a:off x="2917825" y="3030539"/>
              <a:ext cx="36513"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32">
              <a:extLst>
                <a:ext uri="{FF2B5EF4-FFF2-40B4-BE49-F238E27FC236}">
                  <a16:creationId xmlns:a16="http://schemas.microsoft.com/office/drawing/2014/main" id="{83672234-5A55-4086-A4BF-AC9F0384A514}"/>
                </a:ext>
              </a:extLst>
            </p:cNvPr>
            <p:cNvSpPr>
              <a:spLocks noChangeShapeType="1"/>
            </p:cNvSpPr>
            <p:nvPr/>
          </p:nvSpPr>
          <p:spPr bwMode="auto">
            <a:xfrm flipH="1">
              <a:off x="6521450" y="5808664"/>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3">
              <a:extLst>
                <a:ext uri="{FF2B5EF4-FFF2-40B4-BE49-F238E27FC236}">
                  <a16:creationId xmlns:a16="http://schemas.microsoft.com/office/drawing/2014/main" id="{2A500619-6F7C-44CB-B652-4B1DA1ABC2F8}"/>
                </a:ext>
              </a:extLst>
            </p:cNvPr>
            <p:cNvSpPr>
              <a:spLocks noChangeShapeType="1"/>
            </p:cNvSpPr>
            <p:nvPr/>
          </p:nvSpPr>
          <p:spPr bwMode="auto">
            <a:xfrm flipH="1">
              <a:off x="6521450" y="5253039"/>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4">
              <a:extLst>
                <a:ext uri="{FF2B5EF4-FFF2-40B4-BE49-F238E27FC236}">
                  <a16:creationId xmlns:a16="http://schemas.microsoft.com/office/drawing/2014/main" id="{38808DD8-03A5-4AC0-810D-CAAEF7EA7078}"/>
                </a:ext>
              </a:extLst>
            </p:cNvPr>
            <p:cNvSpPr>
              <a:spLocks noChangeShapeType="1"/>
            </p:cNvSpPr>
            <p:nvPr/>
          </p:nvSpPr>
          <p:spPr bwMode="auto">
            <a:xfrm flipH="1">
              <a:off x="6521450" y="4697414"/>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5">
              <a:extLst>
                <a:ext uri="{FF2B5EF4-FFF2-40B4-BE49-F238E27FC236}">
                  <a16:creationId xmlns:a16="http://schemas.microsoft.com/office/drawing/2014/main" id="{B0295683-D84C-4BDC-8F78-5E41931EF077}"/>
                </a:ext>
              </a:extLst>
            </p:cNvPr>
            <p:cNvSpPr>
              <a:spLocks noChangeShapeType="1"/>
            </p:cNvSpPr>
            <p:nvPr/>
          </p:nvSpPr>
          <p:spPr bwMode="auto">
            <a:xfrm flipH="1">
              <a:off x="6521450" y="4141789"/>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6">
              <a:extLst>
                <a:ext uri="{FF2B5EF4-FFF2-40B4-BE49-F238E27FC236}">
                  <a16:creationId xmlns:a16="http://schemas.microsoft.com/office/drawing/2014/main" id="{3CFAB8B3-FC97-469F-8292-CD504772053C}"/>
                </a:ext>
              </a:extLst>
            </p:cNvPr>
            <p:cNvSpPr>
              <a:spLocks noChangeShapeType="1"/>
            </p:cNvSpPr>
            <p:nvPr/>
          </p:nvSpPr>
          <p:spPr bwMode="auto">
            <a:xfrm flipH="1">
              <a:off x="6521450" y="3586164"/>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37">
              <a:extLst>
                <a:ext uri="{FF2B5EF4-FFF2-40B4-BE49-F238E27FC236}">
                  <a16:creationId xmlns:a16="http://schemas.microsoft.com/office/drawing/2014/main" id="{67C85541-ADB3-4946-8A6C-16A3189F2880}"/>
                </a:ext>
              </a:extLst>
            </p:cNvPr>
            <p:cNvSpPr>
              <a:spLocks noChangeShapeType="1"/>
            </p:cNvSpPr>
            <p:nvPr/>
          </p:nvSpPr>
          <p:spPr bwMode="auto">
            <a:xfrm flipH="1">
              <a:off x="6521450" y="3030539"/>
              <a:ext cx="34925" cy="0"/>
            </a:xfrm>
            <a:prstGeom prst="line">
              <a:avLst/>
            </a:prstGeom>
            <a:noFill/>
            <a:ln w="6350"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8">
              <a:extLst>
                <a:ext uri="{FF2B5EF4-FFF2-40B4-BE49-F238E27FC236}">
                  <a16:creationId xmlns:a16="http://schemas.microsoft.com/office/drawing/2014/main" id="{21FA1C8F-BAD3-4A26-BD34-636D2B28188F}"/>
                </a:ext>
              </a:extLst>
            </p:cNvPr>
            <p:cNvSpPr>
              <a:spLocks noChangeArrowheads="1"/>
            </p:cNvSpPr>
            <p:nvPr/>
          </p:nvSpPr>
          <p:spPr bwMode="auto">
            <a:xfrm>
              <a:off x="2590800" y="5724526"/>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6BD4EEEB-53A9-430C-93C8-6F2A1EABE061}"/>
                </a:ext>
              </a:extLst>
            </p:cNvPr>
            <p:cNvSpPr>
              <a:spLocks noChangeArrowheads="1"/>
            </p:cNvSpPr>
            <p:nvPr/>
          </p:nvSpPr>
          <p:spPr bwMode="auto">
            <a:xfrm>
              <a:off x="2724150" y="5170489"/>
              <a:ext cx="2270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9E7B6544-DEEF-4A30-9609-EA5979EE268A}"/>
                </a:ext>
              </a:extLst>
            </p:cNvPr>
            <p:cNvSpPr>
              <a:spLocks noChangeArrowheads="1"/>
            </p:cNvSpPr>
            <p:nvPr/>
          </p:nvSpPr>
          <p:spPr bwMode="auto">
            <a:xfrm>
              <a:off x="2590800" y="4616451"/>
              <a:ext cx="3603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1">
              <a:extLst>
                <a:ext uri="{FF2B5EF4-FFF2-40B4-BE49-F238E27FC236}">
                  <a16:creationId xmlns:a16="http://schemas.microsoft.com/office/drawing/2014/main" id="{3BA262F0-B0D4-4138-8CDD-D356BD17FB2F}"/>
                </a:ext>
              </a:extLst>
            </p:cNvPr>
            <p:cNvSpPr>
              <a:spLocks noChangeArrowheads="1"/>
            </p:cNvSpPr>
            <p:nvPr/>
          </p:nvSpPr>
          <p:spPr bwMode="auto">
            <a:xfrm>
              <a:off x="2774950" y="4054476"/>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2">
              <a:extLst>
                <a:ext uri="{FF2B5EF4-FFF2-40B4-BE49-F238E27FC236}">
                  <a16:creationId xmlns:a16="http://schemas.microsoft.com/office/drawing/2014/main" id="{F715E510-8B68-4633-9068-0D6BA93A5C7D}"/>
                </a:ext>
              </a:extLst>
            </p:cNvPr>
            <p:cNvSpPr>
              <a:spLocks noChangeArrowheads="1"/>
            </p:cNvSpPr>
            <p:nvPr/>
          </p:nvSpPr>
          <p:spPr bwMode="auto">
            <a:xfrm>
              <a:off x="2649538" y="3500439"/>
              <a:ext cx="30956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28A423FA-58F4-4B36-B1DD-2353DB54DEE5}"/>
                </a:ext>
              </a:extLst>
            </p:cNvPr>
            <p:cNvSpPr>
              <a:spLocks noChangeArrowheads="1"/>
            </p:cNvSpPr>
            <p:nvPr/>
          </p:nvSpPr>
          <p:spPr bwMode="auto">
            <a:xfrm>
              <a:off x="2774950" y="2946401"/>
              <a:ext cx="1682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262626"/>
                  </a:solidFill>
                  <a:effectLst/>
                  <a:latin typeface="Arial" panose="020B060402020202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4">
              <a:extLst>
                <a:ext uri="{FF2B5EF4-FFF2-40B4-BE49-F238E27FC236}">
                  <a16:creationId xmlns:a16="http://schemas.microsoft.com/office/drawing/2014/main" id="{6ED2EF8A-3592-44C4-AA03-19051129A9FE}"/>
                </a:ext>
              </a:extLst>
            </p:cNvPr>
            <p:cNvSpPr>
              <a:spLocks noChangeArrowheads="1"/>
            </p:cNvSpPr>
            <p:nvPr/>
          </p:nvSpPr>
          <p:spPr bwMode="auto">
            <a:xfrm rot="16200000">
              <a:off x="2390775" y="4371976"/>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5">
              <a:extLst>
                <a:ext uri="{FF2B5EF4-FFF2-40B4-BE49-F238E27FC236}">
                  <a16:creationId xmlns:a16="http://schemas.microsoft.com/office/drawing/2014/main" id="{D937D856-DEF4-4B32-8DF8-CABEC7AC65D9}"/>
                </a:ext>
              </a:extLst>
            </p:cNvPr>
            <p:cNvSpPr>
              <a:spLocks noChangeArrowheads="1"/>
            </p:cNvSpPr>
            <p:nvPr/>
          </p:nvSpPr>
          <p:spPr bwMode="auto">
            <a:xfrm rot="16200000">
              <a:off x="2401887" y="4291014"/>
              <a:ext cx="13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71F0D2B4-1198-4E6F-85BA-617B4C0915E2}"/>
                </a:ext>
              </a:extLst>
            </p:cNvPr>
            <p:cNvSpPr>
              <a:spLocks noChangeArrowheads="1"/>
            </p:cNvSpPr>
            <p:nvPr/>
          </p:nvSpPr>
          <p:spPr bwMode="auto">
            <a:xfrm rot="16200000">
              <a:off x="2390775" y="4221164"/>
              <a:ext cx="1587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3DCB7401-3037-4E32-97C0-7DD317B1849A}"/>
                </a:ext>
              </a:extLst>
            </p:cNvPr>
            <p:cNvSpPr>
              <a:spLocks noChangeArrowheads="1"/>
            </p:cNvSpPr>
            <p:nvPr/>
          </p:nvSpPr>
          <p:spPr bwMode="auto">
            <a:xfrm rot="16200000">
              <a:off x="2401887" y="4156076"/>
              <a:ext cx="134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262626"/>
                  </a:solidFill>
                  <a:effectLst/>
                  <a:latin typeface="Arial" panose="020B060402020202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Freeform 48">
              <a:extLst>
                <a:ext uri="{FF2B5EF4-FFF2-40B4-BE49-F238E27FC236}">
                  <a16:creationId xmlns:a16="http://schemas.microsoft.com/office/drawing/2014/main" id="{054C5593-8735-467B-A4BC-61B0C8EAF797}"/>
                </a:ext>
              </a:extLst>
            </p:cNvPr>
            <p:cNvSpPr>
              <a:spLocks noEditPoints="1"/>
            </p:cNvSpPr>
            <p:nvPr/>
          </p:nvSpPr>
          <p:spPr bwMode="auto">
            <a:xfrm>
              <a:off x="2884488" y="5176839"/>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49">
              <a:extLst>
                <a:ext uri="{FF2B5EF4-FFF2-40B4-BE49-F238E27FC236}">
                  <a16:creationId xmlns:a16="http://schemas.microsoft.com/office/drawing/2014/main" id="{305B7FC2-7744-4F31-88E2-FAA9733B8D4C}"/>
                </a:ext>
              </a:extLst>
            </p:cNvPr>
            <p:cNvSpPr>
              <a:spLocks noEditPoints="1"/>
            </p:cNvSpPr>
            <p:nvPr/>
          </p:nvSpPr>
          <p:spPr bwMode="auto">
            <a:xfrm>
              <a:off x="3065463" y="4749801"/>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50">
              <a:extLst>
                <a:ext uri="{FF2B5EF4-FFF2-40B4-BE49-F238E27FC236}">
                  <a16:creationId xmlns:a16="http://schemas.microsoft.com/office/drawing/2014/main" id="{E8D40453-A17A-480C-B93A-B269C18664CF}"/>
                </a:ext>
              </a:extLst>
            </p:cNvPr>
            <p:cNvSpPr>
              <a:spLocks noEditPoints="1"/>
            </p:cNvSpPr>
            <p:nvPr/>
          </p:nvSpPr>
          <p:spPr bwMode="auto">
            <a:xfrm>
              <a:off x="3248025" y="4189414"/>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51">
              <a:extLst>
                <a:ext uri="{FF2B5EF4-FFF2-40B4-BE49-F238E27FC236}">
                  <a16:creationId xmlns:a16="http://schemas.microsoft.com/office/drawing/2014/main" id="{4D9F9DBD-AC38-48C6-B620-C30F807307A4}"/>
                </a:ext>
              </a:extLst>
            </p:cNvPr>
            <p:cNvSpPr>
              <a:spLocks noEditPoints="1"/>
            </p:cNvSpPr>
            <p:nvPr/>
          </p:nvSpPr>
          <p:spPr bwMode="auto">
            <a:xfrm>
              <a:off x="3430588" y="3689351"/>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52">
              <a:extLst>
                <a:ext uri="{FF2B5EF4-FFF2-40B4-BE49-F238E27FC236}">
                  <a16:creationId xmlns:a16="http://schemas.microsoft.com/office/drawing/2014/main" id="{65BB094F-E654-450B-AFC9-3900F5F3B579}"/>
                </a:ext>
              </a:extLst>
            </p:cNvPr>
            <p:cNvSpPr>
              <a:spLocks noEditPoints="1"/>
            </p:cNvSpPr>
            <p:nvPr/>
          </p:nvSpPr>
          <p:spPr bwMode="auto">
            <a:xfrm>
              <a:off x="3611563" y="3397251"/>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a:extLst>
                <a:ext uri="{FF2B5EF4-FFF2-40B4-BE49-F238E27FC236}">
                  <a16:creationId xmlns:a16="http://schemas.microsoft.com/office/drawing/2014/main" id="{B7CC391A-2D08-46C6-8B82-F7262649C74A}"/>
                </a:ext>
              </a:extLst>
            </p:cNvPr>
            <p:cNvSpPr>
              <a:spLocks noEditPoints="1"/>
            </p:cNvSpPr>
            <p:nvPr/>
          </p:nvSpPr>
          <p:spPr bwMode="auto">
            <a:xfrm>
              <a:off x="3794125" y="3375026"/>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a:extLst>
                <a:ext uri="{FF2B5EF4-FFF2-40B4-BE49-F238E27FC236}">
                  <a16:creationId xmlns:a16="http://schemas.microsoft.com/office/drawing/2014/main" id="{15927330-3A4B-42E1-888D-BBAC59BA526B}"/>
                </a:ext>
              </a:extLst>
            </p:cNvPr>
            <p:cNvSpPr>
              <a:spLocks noEditPoints="1"/>
            </p:cNvSpPr>
            <p:nvPr/>
          </p:nvSpPr>
          <p:spPr bwMode="auto">
            <a:xfrm>
              <a:off x="3976688" y="3595689"/>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a:extLst>
                <a:ext uri="{FF2B5EF4-FFF2-40B4-BE49-F238E27FC236}">
                  <a16:creationId xmlns:a16="http://schemas.microsoft.com/office/drawing/2014/main" id="{5FB727EA-54A9-40F2-9608-D3C6FCA8EB86}"/>
                </a:ext>
              </a:extLst>
            </p:cNvPr>
            <p:cNvSpPr>
              <a:spLocks noEditPoints="1"/>
            </p:cNvSpPr>
            <p:nvPr/>
          </p:nvSpPr>
          <p:spPr bwMode="auto">
            <a:xfrm>
              <a:off x="4157663" y="3960814"/>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a:extLst>
                <a:ext uri="{FF2B5EF4-FFF2-40B4-BE49-F238E27FC236}">
                  <a16:creationId xmlns:a16="http://schemas.microsoft.com/office/drawing/2014/main" id="{89C17E2F-824E-41F8-8463-7E0876A4D648}"/>
                </a:ext>
              </a:extLst>
            </p:cNvPr>
            <p:cNvSpPr>
              <a:spLocks noEditPoints="1"/>
            </p:cNvSpPr>
            <p:nvPr/>
          </p:nvSpPr>
          <p:spPr bwMode="auto">
            <a:xfrm>
              <a:off x="4340225" y="4332289"/>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a:extLst>
                <a:ext uri="{FF2B5EF4-FFF2-40B4-BE49-F238E27FC236}">
                  <a16:creationId xmlns:a16="http://schemas.microsoft.com/office/drawing/2014/main" id="{99F3DF6B-D7C7-40E6-B68D-025D9AE093AD}"/>
                </a:ext>
              </a:extLst>
            </p:cNvPr>
            <p:cNvSpPr>
              <a:spLocks noEditPoints="1"/>
            </p:cNvSpPr>
            <p:nvPr/>
          </p:nvSpPr>
          <p:spPr bwMode="auto">
            <a:xfrm>
              <a:off x="4521200" y="4591051"/>
              <a:ext cx="68263" cy="68263"/>
            </a:xfrm>
            <a:custGeom>
              <a:avLst/>
              <a:gdLst>
                <a:gd name="T0" fmla="*/ 21 w 43"/>
                <a:gd name="T1" fmla="*/ 0 h 43"/>
                <a:gd name="T2" fmla="*/ 21 w 43"/>
                <a:gd name="T3" fmla="*/ 43 h 43"/>
                <a:gd name="T4" fmla="*/ 0 w 43"/>
                <a:gd name="T5" fmla="*/ 21 h 43"/>
                <a:gd name="T6" fmla="*/ 43 w 43"/>
                <a:gd name="T7" fmla="*/ 21 h 43"/>
              </a:gdLst>
              <a:ahLst/>
              <a:cxnLst>
                <a:cxn ang="0">
                  <a:pos x="T0" y="T1"/>
                </a:cxn>
                <a:cxn ang="0">
                  <a:pos x="T2" y="T3"/>
                </a:cxn>
                <a:cxn ang="0">
                  <a:pos x="T4" y="T5"/>
                </a:cxn>
                <a:cxn ang="0">
                  <a:pos x="T6" y="T7"/>
                </a:cxn>
              </a:cxnLst>
              <a:rect l="0" t="0" r="r" b="b"/>
              <a:pathLst>
                <a:path w="43" h="43">
                  <a:moveTo>
                    <a:pt x="21" y="0"/>
                  </a:moveTo>
                  <a:lnTo>
                    <a:pt x="21" y="43"/>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a:extLst>
                <a:ext uri="{FF2B5EF4-FFF2-40B4-BE49-F238E27FC236}">
                  <a16:creationId xmlns:a16="http://schemas.microsoft.com/office/drawing/2014/main" id="{81D03333-663A-40D7-9F77-BE294BFCBB6E}"/>
                </a:ext>
              </a:extLst>
            </p:cNvPr>
            <p:cNvSpPr>
              <a:spLocks noEditPoints="1"/>
            </p:cNvSpPr>
            <p:nvPr/>
          </p:nvSpPr>
          <p:spPr bwMode="auto">
            <a:xfrm>
              <a:off x="4703763" y="4664076"/>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a:extLst>
                <a:ext uri="{FF2B5EF4-FFF2-40B4-BE49-F238E27FC236}">
                  <a16:creationId xmlns:a16="http://schemas.microsoft.com/office/drawing/2014/main" id="{16C72F1E-339B-43D6-A46F-3E6EA3772D04}"/>
                </a:ext>
              </a:extLst>
            </p:cNvPr>
            <p:cNvSpPr>
              <a:spLocks noEditPoints="1"/>
            </p:cNvSpPr>
            <p:nvPr/>
          </p:nvSpPr>
          <p:spPr bwMode="auto">
            <a:xfrm>
              <a:off x="4886325" y="4545014"/>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a:extLst>
                <a:ext uri="{FF2B5EF4-FFF2-40B4-BE49-F238E27FC236}">
                  <a16:creationId xmlns:a16="http://schemas.microsoft.com/office/drawing/2014/main" id="{9C93DDC8-063B-43B4-86F6-64E18EA8F92C}"/>
                </a:ext>
              </a:extLst>
            </p:cNvPr>
            <p:cNvSpPr>
              <a:spLocks noEditPoints="1"/>
            </p:cNvSpPr>
            <p:nvPr/>
          </p:nvSpPr>
          <p:spPr bwMode="auto">
            <a:xfrm>
              <a:off x="5067300" y="4292601"/>
              <a:ext cx="68263" cy="66675"/>
            </a:xfrm>
            <a:custGeom>
              <a:avLst/>
              <a:gdLst>
                <a:gd name="T0" fmla="*/ 21 w 43"/>
                <a:gd name="T1" fmla="*/ 0 h 42"/>
                <a:gd name="T2" fmla="*/ 21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1" y="0"/>
                  </a:moveTo>
                  <a:lnTo>
                    <a:pt x="21"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a:extLst>
                <a:ext uri="{FF2B5EF4-FFF2-40B4-BE49-F238E27FC236}">
                  <a16:creationId xmlns:a16="http://schemas.microsoft.com/office/drawing/2014/main" id="{36E04D7F-2574-489B-9609-8FAC32B0B0D9}"/>
                </a:ext>
              </a:extLst>
            </p:cNvPr>
            <p:cNvSpPr>
              <a:spLocks noEditPoints="1"/>
            </p:cNvSpPr>
            <p:nvPr/>
          </p:nvSpPr>
          <p:spPr bwMode="auto">
            <a:xfrm>
              <a:off x="5249863" y="3998914"/>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a:extLst>
                <a:ext uri="{FF2B5EF4-FFF2-40B4-BE49-F238E27FC236}">
                  <a16:creationId xmlns:a16="http://schemas.microsoft.com/office/drawing/2014/main" id="{3BBE51E4-6E17-4D6A-95CE-FBD6B0CB6B44}"/>
                </a:ext>
              </a:extLst>
            </p:cNvPr>
            <p:cNvSpPr>
              <a:spLocks noEditPoints="1"/>
            </p:cNvSpPr>
            <p:nvPr/>
          </p:nvSpPr>
          <p:spPr bwMode="auto">
            <a:xfrm>
              <a:off x="5430838" y="3767139"/>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a:extLst>
                <a:ext uri="{FF2B5EF4-FFF2-40B4-BE49-F238E27FC236}">
                  <a16:creationId xmlns:a16="http://schemas.microsoft.com/office/drawing/2014/main" id="{1DDBB6F0-C4C0-4193-8571-C6350FD1E257}"/>
                </a:ext>
              </a:extLst>
            </p:cNvPr>
            <p:cNvSpPr>
              <a:spLocks noEditPoints="1"/>
            </p:cNvSpPr>
            <p:nvPr/>
          </p:nvSpPr>
          <p:spPr bwMode="auto">
            <a:xfrm>
              <a:off x="5613400" y="3668714"/>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a:extLst>
                <a:ext uri="{FF2B5EF4-FFF2-40B4-BE49-F238E27FC236}">
                  <a16:creationId xmlns:a16="http://schemas.microsoft.com/office/drawing/2014/main" id="{B21DF591-1CCB-4D9A-8541-73E454A61EB7}"/>
                </a:ext>
              </a:extLst>
            </p:cNvPr>
            <p:cNvSpPr>
              <a:spLocks noEditPoints="1"/>
            </p:cNvSpPr>
            <p:nvPr/>
          </p:nvSpPr>
          <p:spPr bwMode="auto">
            <a:xfrm>
              <a:off x="5795963" y="3725864"/>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a:extLst>
                <a:ext uri="{FF2B5EF4-FFF2-40B4-BE49-F238E27FC236}">
                  <a16:creationId xmlns:a16="http://schemas.microsoft.com/office/drawing/2014/main" id="{34221265-30F7-4914-A90E-96BFE28C9DF2}"/>
                </a:ext>
              </a:extLst>
            </p:cNvPr>
            <p:cNvSpPr>
              <a:spLocks noEditPoints="1"/>
            </p:cNvSpPr>
            <p:nvPr/>
          </p:nvSpPr>
          <p:spPr bwMode="auto">
            <a:xfrm>
              <a:off x="5976938" y="3906839"/>
              <a:ext cx="68263" cy="66675"/>
            </a:xfrm>
            <a:custGeom>
              <a:avLst/>
              <a:gdLst>
                <a:gd name="T0" fmla="*/ 22 w 43"/>
                <a:gd name="T1" fmla="*/ 0 h 42"/>
                <a:gd name="T2" fmla="*/ 22 w 43"/>
                <a:gd name="T3" fmla="*/ 42 h 42"/>
                <a:gd name="T4" fmla="*/ 0 w 43"/>
                <a:gd name="T5" fmla="*/ 21 h 42"/>
                <a:gd name="T6" fmla="*/ 43 w 43"/>
                <a:gd name="T7" fmla="*/ 21 h 42"/>
              </a:gdLst>
              <a:ahLst/>
              <a:cxnLst>
                <a:cxn ang="0">
                  <a:pos x="T0" y="T1"/>
                </a:cxn>
                <a:cxn ang="0">
                  <a:pos x="T2" y="T3"/>
                </a:cxn>
                <a:cxn ang="0">
                  <a:pos x="T4" y="T5"/>
                </a:cxn>
                <a:cxn ang="0">
                  <a:pos x="T6" y="T7"/>
                </a:cxn>
              </a:cxnLst>
              <a:rect l="0" t="0" r="r" b="b"/>
              <a:pathLst>
                <a:path w="43" h="42">
                  <a:moveTo>
                    <a:pt x="22" y="0"/>
                  </a:moveTo>
                  <a:lnTo>
                    <a:pt x="22" y="42"/>
                  </a:lnTo>
                  <a:moveTo>
                    <a:pt x="0" y="21"/>
                  </a:moveTo>
                  <a:lnTo>
                    <a:pt x="43"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a:extLst>
                <a:ext uri="{FF2B5EF4-FFF2-40B4-BE49-F238E27FC236}">
                  <a16:creationId xmlns:a16="http://schemas.microsoft.com/office/drawing/2014/main" id="{EFE77A7F-B25A-42B2-ADCE-86E456991BDC}"/>
                </a:ext>
              </a:extLst>
            </p:cNvPr>
            <p:cNvSpPr>
              <a:spLocks noEditPoints="1"/>
            </p:cNvSpPr>
            <p:nvPr/>
          </p:nvSpPr>
          <p:spPr bwMode="auto">
            <a:xfrm>
              <a:off x="6159500" y="4143376"/>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67">
              <a:extLst>
                <a:ext uri="{FF2B5EF4-FFF2-40B4-BE49-F238E27FC236}">
                  <a16:creationId xmlns:a16="http://schemas.microsoft.com/office/drawing/2014/main" id="{C0BEBC5C-E28A-433D-A618-42DF0969F12B}"/>
                </a:ext>
              </a:extLst>
            </p:cNvPr>
            <p:cNvSpPr>
              <a:spLocks noEditPoints="1"/>
            </p:cNvSpPr>
            <p:nvPr/>
          </p:nvSpPr>
          <p:spPr bwMode="auto">
            <a:xfrm>
              <a:off x="6342063" y="4352926"/>
              <a:ext cx="66675" cy="66675"/>
            </a:xfrm>
            <a:custGeom>
              <a:avLst/>
              <a:gdLst>
                <a:gd name="T0" fmla="*/ 21 w 42"/>
                <a:gd name="T1" fmla="*/ 0 h 42"/>
                <a:gd name="T2" fmla="*/ 21 w 42"/>
                <a:gd name="T3" fmla="*/ 42 h 42"/>
                <a:gd name="T4" fmla="*/ 0 w 42"/>
                <a:gd name="T5" fmla="*/ 21 h 42"/>
                <a:gd name="T6" fmla="*/ 42 w 42"/>
                <a:gd name="T7" fmla="*/ 21 h 42"/>
              </a:gdLst>
              <a:ahLst/>
              <a:cxnLst>
                <a:cxn ang="0">
                  <a:pos x="T0" y="T1"/>
                </a:cxn>
                <a:cxn ang="0">
                  <a:pos x="T2" y="T3"/>
                </a:cxn>
                <a:cxn ang="0">
                  <a:pos x="T4" y="T5"/>
                </a:cxn>
                <a:cxn ang="0">
                  <a:pos x="T6" y="T7"/>
                </a:cxn>
              </a:cxnLst>
              <a:rect l="0" t="0" r="r" b="b"/>
              <a:pathLst>
                <a:path w="42" h="42">
                  <a:moveTo>
                    <a:pt x="21" y="0"/>
                  </a:moveTo>
                  <a:lnTo>
                    <a:pt x="21" y="42"/>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8">
              <a:extLst>
                <a:ext uri="{FF2B5EF4-FFF2-40B4-BE49-F238E27FC236}">
                  <a16:creationId xmlns:a16="http://schemas.microsoft.com/office/drawing/2014/main" id="{CE0FC71C-8C5C-4D54-A42A-B5A35568D458}"/>
                </a:ext>
              </a:extLst>
            </p:cNvPr>
            <p:cNvSpPr>
              <a:spLocks noEditPoints="1"/>
            </p:cNvSpPr>
            <p:nvPr/>
          </p:nvSpPr>
          <p:spPr bwMode="auto">
            <a:xfrm>
              <a:off x="6523038" y="4464051"/>
              <a:ext cx="66675" cy="68263"/>
            </a:xfrm>
            <a:custGeom>
              <a:avLst/>
              <a:gdLst>
                <a:gd name="T0" fmla="*/ 21 w 42"/>
                <a:gd name="T1" fmla="*/ 0 h 43"/>
                <a:gd name="T2" fmla="*/ 21 w 42"/>
                <a:gd name="T3" fmla="*/ 43 h 43"/>
                <a:gd name="T4" fmla="*/ 0 w 42"/>
                <a:gd name="T5" fmla="*/ 21 h 43"/>
                <a:gd name="T6" fmla="*/ 42 w 42"/>
                <a:gd name="T7" fmla="*/ 21 h 43"/>
              </a:gdLst>
              <a:ahLst/>
              <a:cxnLst>
                <a:cxn ang="0">
                  <a:pos x="T0" y="T1"/>
                </a:cxn>
                <a:cxn ang="0">
                  <a:pos x="T2" y="T3"/>
                </a:cxn>
                <a:cxn ang="0">
                  <a:pos x="T4" y="T5"/>
                </a:cxn>
                <a:cxn ang="0">
                  <a:pos x="T6" y="T7"/>
                </a:cxn>
              </a:cxnLst>
              <a:rect l="0" t="0" r="r" b="b"/>
              <a:pathLst>
                <a:path w="42" h="43">
                  <a:moveTo>
                    <a:pt x="21" y="0"/>
                  </a:moveTo>
                  <a:lnTo>
                    <a:pt x="21" y="43"/>
                  </a:lnTo>
                  <a:moveTo>
                    <a:pt x="0" y="21"/>
                  </a:moveTo>
                  <a:lnTo>
                    <a:pt x="42" y="21"/>
                  </a:lnTo>
                </a:path>
              </a:pathLst>
            </a:custGeom>
            <a:noFill/>
            <a:ln w="12700"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69">
              <a:extLst>
                <a:ext uri="{FF2B5EF4-FFF2-40B4-BE49-F238E27FC236}">
                  <a16:creationId xmlns:a16="http://schemas.microsoft.com/office/drawing/2014/main" id="{E4CABD3D-D3DF-4C2C-9E8C-D231A81994CA}"/>
                </a:ext>
              </a:extLst>
            </p:cNvPr>
            <p:cNvSpPr>
              <a:spLocks/>
            </p:cNvSpPr>
            <p:nvPr/>
          </p:nvSpPr>
          <p:spPr bwMode="auto">
            <a:xfrm>
              <a:off x="2917825" y="3633789"/>
              <a:ext cx="3638550" cy="1797050"/>
            </a:xfrm>
            <a:custGeom>
              <a:avLst/>
              <a:gdLst>
                <a:gd name="T0" fmla="*/ 34 w 2292"/>
                <a:gd name="T1" fmla="*/ 931 h 1132"/>
                <a:gd name="T2" fmla="*/ 80 w 2292"/>
                <a:gd name="T3" fmla="*/ 702 h 1132"/>
                <a:gd name="T4" fmla="*/ 126 w 2292"/>
                <a:gd name="T5" fmla="*/ 512 h 1132"/>
                <a:gd name="T6" fmla="*/ 172 w 2292"/>
                <a:gd name="T7" fmla="*/ 358 h 1132"/>
                <a:gd name="T8" fmla="*/ 218 w 2292"/>
                <a:gd name="T9" fmla="*/ 236 h 1132"/>
                <a:gd name="T10" fmla="*/ 263 w 2292"/>
                <a:gd name="T11" fmla="*/ 144 h 1132"/>
                <a:gd name="T12" fmla="*/ 309 w 2292"/>
                <a:gd name="T13" fmla="*/ 78 h 1132"/>
                <a:gd name="T14" fmla="*/ 355 w 2292"/>
                <a:gd name="T15" fmla="*/ 34 h 1132"/>
                <a:gd name="T16" fmla="*/ 401 w 2292"/>
                <a:gd name="T17" fmla="*/ 8 h 1132"/>
                <a:gd name="T18" fmla="*/ 447 w 2292"/>
                <a:gd name="T19" fmla="*/ 0 h 1132"/>
                <a:gd name="T20" fmla="*/ 493 w 2292"/>
                <a:gd name="T21" fmla="*/ 7 h 1132"/>
                <a:gd name="T22" fmla="*/ 538 w 2292"/>
                <a:gd name="T23" fmla="*/ 26 h 1132"/>
                <a:gd name="T24" fmla="*/ 584 w 2292"/>
                <a:gd name="T25" fmla="*/ 53 h 1132"/>
                <a:gd name="T26" fmla="*/ 630 w 2292"/>
                <a:gd name="T27" fmla="*/ 88 h 1132"/>
                <a:gd name="T28" fmla="*/ 676 w 2292"/>
                <a:gd name="T29" fmla="*/ 128 h 1132"/>
                <a:gd name="T30" fmla="*/ 722 w 2292"/>
                <a:gd name="T31" fmla="*/ 171 h 1132"/>
                <a:gd name="T32" fmla="*/ 768 w 2292"/>
                <a:gd name="T33" fmla="*/ 217 h 1132"/>
                <a:gd name="T34" fmla="*/ 814 w 2292"/>
                <a:gd name="T35" fmla="*/ 261 h 1132"/>
                <a:gd name="T36" fmla="*/ 859 w 2292"/>
                <a:gd name="T37" fmla="*/ 305 h 1132"/>
                <a:gd name="T38" fmla="*/ 905 w 2292"/>
                <a:gd name="T39" fmla="*/ 347 h 1132"/>
                <a:gd name="T40" fmla="*/ 951 w 2292"/>
                <a:gd name="T41" fmla="*/ 384 h 1132"/>
                <a:gd name="T42" fmla="*/ 997 w 2292"/>
                <a:gd name="T43" fmla="*/ 419 h 1132"/>
                <a:gd name="T44" fmla="*/ 1043 w 2292"/>
                <a:gd name="T45" fmla="*/ 445 h 1132"/>
                <a:gd name="T46" fmla="*/ 1089 w 2292"/>
                <a:gd name="T47" fmla="*/ 468 h 1132"/>
                <a:gd name="T48" fmla="*/ 1135 w 2292"/>
                <a:gd name="T49" fmla="*/ 485 h 1132"/>
                <a:gd name="T50" fmla="*/ 1181 w 2292"/>
                <a:gd name="T51" fmla="*/ 494 h 1132"/>
                <a:gd name="T52" fmla="*/ 1227 w 2292"/>
                <a:gd name="T53" fmla="*/ 494 h 1132"/>
                <a:gd name="T54" fmla="*/ 1272 w 2292"/>
                <a:gd name="T55" fmla="*/ 490 h 1132"/>
                <a:gd name="T56" fmla="*/ 1318 w 2292"/>
                <a:gd name="T57" fmla="*/ 480 h 1132"/>
                <a:gd name="T58" fmla="*/ 1364 w 2292"/>
                <a:gd name="T59" fmla="*/ 463 h 1132"/>
                <a:gd name="T60" fmla="*/ 1410 w 2292"/>
                <a:gd name="T61" fmla="*/ 440 h 1132"/>
                <a:gd name="T62" fmla="*/ 1456 w 2292"/>
                <a:gd name="T63" fmla="*/ 412 h 1132"/>
                <a:gd name="T64" fmla="*/ 1502 w 2292"/>
                <a:gd name="T65" fmla="*/ 378 h 1132"/>
                <a:gd name="T66" fmla="*/ 1547 w 2292"/>
                <a:gd name="T67" fmla="*/ 342 h 1132"/>
                <a:gd name="T68" fmla="*/ 1593 w 2292"/>
                <a:gd name="T69" fmla="*/ 303 h 1132"/>
                <a:gd name="T70" fmla="*/ 1639 w 2292"/>
                <a:gd name="T71" fmla="*/ 263 h 1132"/>
                <a:gd name="T72" fmla="*/ 1685 w 2292"/>
                <a:gd name="T73" fmla="*/ 224 h 1132"/>
                <a:gd name="T74" fmla="*/ 1731 w 2292"/>
                <a:gd name="T75" fmla="*/ 187 h 1132"/>
                <a:gd name="T76" fmla="*/ 1777 w 2292"/>
                <a:gd name="T77" fmla="*/ 153 h 1132"/>
                <a:gd name="T78" fmla="*/ 1822 w 2292"/>
                <a:gd name="T79" fmla="*/ 124 h 1132"/>
                <a:gd name="T80" fmla="*/ 1868 w 2292"/>
                <a:gd name="T81" fmla="*/ 104 h 1132"/>
                <a:gd name="T82" fmla="*/ 1914 w 2292"/>
                <a:gd name="T83" fmla="*/ 94 h 1132"/>
                <a:gd name="T84" fmla="*/ 1960 w 2292"/>
                <a:gd name="T85" fmla="*/ 93 h 1132"/>
                <a:gd name="T86" fmla="*/ 2006 w 2292"/>
                <a:gd name="T87" fmla="*/ 109 h 1132"/>
                <a:gd name="T88" fmla="*/ 2052 w 2292"/>
                <a:gd name="T89" fmla="*/ 143 h 1132"/>
                <a:gd name="T90" fmla="*/ 2098 w 2292"/>
                <a:gd name="T91" fmla="*/ 195 h 1132"/>
                <a:gd name="T92" fmla="*/ 2143 w 2292"/>
                <a:gd name="T93" fmla="*/ 271 h 1132"/>
                <a:gd name="T94" fmla="*/ 2189 w 2292"/>
                <a:gd name="T95" fmla="*/ 373 h 1132"/>
                <a:gd name="T96" fmla="*/ 2235 w 2292"/>
                <a:gd name="T97" fmla="*/ 507 h 1132"/>
                <a:gd name="T98" fmla="*/ 2281 w 2292"/>
                <a:gd name="T99" fmla="*/ 669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92" h="1132">
                  <a:moveTo>
                    <a:pt x="0" y="1132"/>
                  </a:moveTo>
                  <a:lnTo>
                    <a:pt x="11" y="1063"/>
                  </a:lnTo>
                  <a:lnTo>
                    <a:pt x="23" y="996"/>
                  </a:lnTo>
                  <a:lnTo>
                    <a:pt x="34" y="931"/>
                  </a:lnTo>
                  <a:lnTo>
                    <a:pt x="46" y="870"/>
                  </a:lnTo>
                  <a:lnTo>
                    <a:pt x="57" y="812"/>
                  </a:lnTo>
                  <a:lnTo>
                    <a:pt x="69" y="755"/>
                  </a:lnTo>
                  <a:lnTo>
                    <a:pt x="80" y="702"/>
                  </a:lnTo>
                  <a:lnTo>
                    <a:pt x="91" y="650"/>
                  </a:lnTo>
                  <a:lnTo>
                    <a:pt x="103" y="602"/>
                  </a:lnTo>
                  <a:lnTo>
                    <a:pt x="115" y="556"/>
                  </a:lnTo>
                  <a:lnTo>
                    <a:pt x="126" y="512"/>
                  </a:lnTo>
                  <a:lnTo>
                    <a:pt x="137" y="470"/>
                  </a:lnTo>
                  <a:lnTo>
                    <a:pt x="149" y="431"/>
                  </a:lnTo>
                  <a:lnTo>
                    <a:pt x="160" y="393"/>
                  </a:lnTo>
                  <a:lnTo>
                    <a:pt x="172" y="358"/>
                  </a:lnTo>
                  <a:lnTo>
                    <a:pt x="183" y="324"/>
                  </a:lnTo>
                  <a:lnTo>
                    <a:pt x="195" y="294"/>
                  </a:lnTo>
                  <a:lnTo>
                    <a:pt x="206" y="264"/>
                  </a:lnTo>
                  <a:lnTo>
                    <a:pt x="218" y="236"/>
                  </a:lnTo>
                  <a:lnTo>
                    <a:pt x="229" y="211"/>
                  </a:lnTo>
                  <a:lnTo>
                    <a:pt x="241" y="187"/>
                  </a:lnTo>
                  <a:lnTo>
                    <a:pt x="252" y="164"/>
                  </a:lnTo>
                  <a:lnTo>
                    <a:pt x="263" y="144"/>
                  </a:lnTo>
                  <a:lnTo>
                    <a:pt x="275" y="126"/>
                  </a:lnTo>
                  <a:lnTo>
                    <a:pt x="286" y="108"/>
                  </a:lnTo>
                  <a:lnTo>
                    <a:pt x="298" y="92"/>
                  </a:lnTo>
                  <a:lnTo>
                    <a:pt x="309" y="78"/>
                  </a:lnTo>
                  <a:lnTo>
                    <a:pt x="321" y="66"/>
                  </a:lnTo>
                  <a:lnTo>
                    <a:pt x="332" y="51"/>
                  </a:lnTo>
                  <a:lnTo>
                    <a:pt x="344" y="42"/>
                  </a:lnTo>
                  <a:lnTo>
                    <a:pt x="355" y="34"/>
                  </a:lnTo>
                  <a:lnTo>
                    <a:pt x="367" y="26"/>
                  </a:lnTo>
                  <a:lnTo>
                    <a:pt x="378" y="21"/>
                  </a:lnTo>
                  <a:lnTo>
                    <a:pt x="390" y="14"/>
                  </a:lnTo>
                  <a:lnTo>
                    <a:pt x="401" y="8"/>
                  </a:lnTo>
                  <a:lnTo>
                    <a:pt x="412" y="6"/>
                  </a:lnTo>
                  <a:lnTo>
                    <a:pt x="424" y="1"/>
                  </a:lnTo>
                  <a:lnTo>
                    <a:pt x="435" y="2"/>
                  </a:lnTo>
                  <a:lnTo>
                    <a:pt x="447" y="0"/>
                  </a:lnTo>
                  <a:lnTo>
                    <a:pt x="458" y="1"/>
                  </a:lnTo>
                  <a:lnTo>
                    <a:pt x="470" y="3"/>
                  </a:lnTo>
                  <a:lnTo>
                    <a:pt x="481" y="5"/>
                  </a:lnTo>
                  <a:lnTo>
                    <a:pt x="493" y="7"/>
                  </a:lnTo>
                  <a:lnTo>
                    <a:pt x="504" y="11"/>
                  </a:lnTo>
                  <a:lnTo>
                    <a:pt x="516" y="15"/>
                  </a:lnTo>
                  <a:lnTo>
                    <a:pt x="527" y="21"/>
                  </a:lnTo>
                  <a:lnTo>
                    <a:pt x="538" y="26"/>
                  </a:lnTo>
                  <a:lnTo>
                    <a:pt x="550" y="31"/>
                  </a:lnTo>
                  <a:lnTo>
                    <a:pt x="562" y="38"/>
                  </a:lnTo>
                  <a:lnTo>
                    <a:pt x="573" y="46"/>
                  </a:lnTo>
                  <a:lnTo>
                    <a:pt x="584" y="53"/>
                  </a:lnTo>
                  <a:lnTo>
                    <a:pt x="596" y="61"/>
                  </a:lnTo>
                  <a:lnTo>
                    <a:pt x="607" y="70"/>
                  </a:lnTo>
                  <a:lnTo>
                    <a:pt x="619" y="79"/>
                  </a:lnTo>
                  <a:lnTo>
                    <a:pt x="630" y="88"/>
                  </a:lnTo>
                  <a:lnTo>
                    <a:pt x="642" y="97"/>
                  </a:lnTo>
                  <a:lnTo>
                    <a:pt x="653" y="107"/>
                  </a:lnTo>
                  <a:lnTo>
                    <a:pt x="665" y="118"/>
                  </a:lnTo>
                  <a:lnTo>
                    <a:pt x="676" y="128"/>
                  </a:lnTo>
                  <a:lnTo>
                    <a:pt x="688" y="138"/>
                  </a:lnTo>
                  <a:lnTo>
                    <a:pt x="699" y="150"/>
                  </a:lnTo>
                  <a:lnTo>
                    <a:pt x="710" y="161"/>
                  </a:lnTo>
                  <a:lnTo>
                    <a:pt x="722" y="171"/>
                  </a:lnTo>
                  <a:lnTo>
                    <a:pt x="734" y="182"/>
                  </a:lnTo>
                  <a:lnTo>
                    <a:pt x="745" y="193"/>
                  </a:lnTo>
                  <a:lnTo>
                    <a:pt x="756" y="204"/>
                  </a:lnTo>
                  <a:lnTo>
                    <a:pt x="768" y="217"/>
                  </a:lnTo>
                  <a:lnTo>
                    <a:pt x="779" y="228"/>
                  </a:lnTo>
                  <a:lnTo>
                    <a:pt x="791" y="239"/>
                  </a:lnTo>
                  <a:lnTo>
                    <a:pt x="802" y="250"/>
                  </a:lnTo>
                  <a:lnTo>
                    <a:pt x="814" y="261"/>
                  </a:lnTo>
                  <a:lnTo>
                    <a:pt x="825" y="272"/>
                  </a:lnTo>
                  <a:lnTo>
                    <a:pt x="837" y="284"/>
                  </a:lnTo>
                  <a:lnTo>
                    <a:pt x="848" y="295"/>
                  </a:lnTo>
                  <a:lnTo>
                    <a:pt x="859" y="305"/>
                  </a:lnTo>
                  <a:lnTo>
                    <a:pt x="871" y="316"/>
                  </a:lnTo>
                  <a:lnTo>
                    <a:pt x="882" y="325"/>
                  </a:lnTo>
                  <a:lnTo>
                    <a:pt x="894" y="337"/>
                  </a:lnTo>
                  <a:lnTo>
                    <a:pt x="905" y="347"/>
                  </a:lnTo>
                  <a:lnTo>
                    <a:pt x="917" y="357"/>
                  </a:lnTo>
                  <a:lnTo>
                    <a:pt x="928" y="366"/>
                  </a:lnTo>
                  <a:lnTo>
                    <a:pt x="940" y="376"/>
                  </a:lnTo>
                  <a:lnTo>
                    <a:pt x="951" y="384"/>
                  </a:lnTo>
                  <a:lnTo>
                    <a:pt x="963" y="394"/>
                  </a:lnTo>
                  <a:lnTo>
                    <a:pt x="974" y="401"/>
                  </a:lnTo>
                  <a:lnTo>
                    <a:pt x="986" y="409"/>
                  </a:lnTo>
                  <a:lnTo>
                    <a:pt x="997" y="419"/>
                  </a:lnTo>
                  <a:lnTo>
                    <a:pt x="1009" y="425"/>
                  </a:lnTo>
                  <a:lnTo>
                    <a:pt x="1020" y="433"/>
                  </a:lnTo>
                  <a:lnTo>
                    <a:pt x="1031" y="440"/>
                  </a:lnTo>
                  <a:lnTo>
                    <a:pt x="1043" y="445"/>
                  </a:lnTo>
                  <a:lnTo>
                    <a:pt x="1055" y="452"/>
                  </a:lnTo>
                  <a:lnTo>
                    <a:pt x="1066" y="457"/>
                  </a:lnTo>
                  <a:lnTo>
                    <a:pt x="1077" y="462"/>
                  </a:lnTo>
                  <a:lnTo>
                    <a:pt x="1089" y="468"/>
                  </a:lnTo>
                  <a:lnTo>
                    <a:pt x="1100" y="472"/>
                  </a:lnTo>
                  <a:lnTo>
                    <a:pt x="1112" y="477"/>
                  </a:lnTo>
                  <a:lnTo>
                    <a:pt x="1123" y="481"/>
                  </a:lnTo>
                  <a:lnTo>
                    <a:pt x="1135" y="485"/>
                  </a:lnTo>
                  <a:lnTo>
                    <a:pt x="1146" y="486"/>
                  </a:lnTo>
                  <a:lnTo>
                    <a:pt x="1158" y="490"/>
                  </a:lnTo>
                  <a:lnTo>
                    <a:pt x="1169" y="491"/>
                  </a:lnTo>
                  <a:lnTo>
                    <a:pt x="1181" y="494"/>
                  </a:lnTo>
                  <a:lnTo>
                    <a:pt x="1192" y="493"/>
                  </a:lnTo>
                  <a:lnTo>
                    <a:pt x="1203" y="495"/>
                  </a:lnTo>
                  <a:lnTo>
                    <a:pt x="1215" y="495"/>
                  </a:lnTo>
                  <a:lnTo>
                    <a:pt x="1227" y="494"/>
                  </a:lnTo>
                  <a:lnTo>
                    <a:pt x="1238" y="495"/>
                  </a:lnTo>
                  <a:lnTo>
                    <a:pt x="1249" y="494"/>
                  </a:lnTo>
                  <a:lnTo>
                    <a:pt x="1261" y="492"/>
                  </a:lnTo>
                  <a:lnTo>
                    <a:pt x="1272" y="490"/>
                  </a:lnTo>
                  <a:lnTo>
                    <a:pt x="1284" y="488"/>
                  </a:lnTo>
                  <a:lnTo>
                    <a:pt x="1295" y="486"/>
                  </a:lnTo>
                  <a:lnTo>
                    <a:pt x="1307" y="483"/>
                  </a:lnTo>
                  <a:lnTo>
                    <a:pt x="1318" y="480"/>
                  </a:lnTo>
                  <a:lnTo>
                    <a:pt x="1330" y="477"/>
                  </a:lnTo>
                  <a:lnTo>
                    <a:pt x="1341" y="470"/>
                  </a:lnTo>
                  <a:lnTo>
                    <a:pt x="1352" y="467"/>
                  </a:lnTo>
                  <a:lnTo>
                    <a:pt x="1364" y="463"/>
                  </a:lnTo>
                  <a:lnTo>
                    <a:pt x="1375" y="457"/>
                  </a:lnTo>
                  <a:lnTo>
                    <a:pt x="1387" y="451"/>
                  </a:lnTo>
                  <a:lnTo>
                    <a:pt x="1398" y="446"/>
                  </a:lnTo>
                  <a:lnTo>
                    <a:pt x="1410" y="440"/>
                  </a:lnTo>
                  <a:lnTo>
                    <a:pt x="1421" y="432"/>
                  </a:lnTo>
                  <a:lnTo>
                    <a:pt x="1433" y="425"/>
                  </a:lnTo>
                  <a:lnTo>
                    <a:pt x="1444" y="419"/>
                  </a:lnTo>
                  <a:lnTo>
                    <a:pt x="1456" y="412"/>
                  </a:lnTo>
                  <a:lnTo>
                    <a:pt x="1467" y="404"/>
                  </a:lnTo>
                  <a:lnTo>
                    <a:pt x="1478" y="395"/>
                  </a:lnTo>
                  <a:lnTo>
                    <a:pt x="1490" y="386"/>
                  </a:lnTo>
                  <a:lnTo>
                    <a:pt x="1502" y="378"/>
                  </a:lnTo>
                  <a:lnTo>
                    <a:pt x="1513" y="369"/>
                  </a:lnTo>
                  <a:lnTo>
                    <a:pt x="1524" y="360"/>
                  </a:lnTo>
                  <a:lnTo>
                    <a:pt x="1536" y="351"/>
                  </a:lnTo>
                  <a:lnTo>
                    <a:pt x="1547" y="342"/>
                  </a:lnTo>
                  <a:lnTo>
                    <a:pt x="1559" y="333"/>
                  </a:lnTo>
                  <a:lnTo>
                    <a:pt x="1570" y="323"/>
                  </a:lnTo>
                  <a:lnTo>
                    <a:pt x="1582" y="312"/>
                  </a:lnTo>
                  <a:lnTo>
                    <a:pt x="1593" y="303"/>
                  </a:lnTo>
                  <a:lnTo>
                    <a:pt x="1605" y="293"/>
                  </a:lnTo>
                  <a:lnTo>
                    <a:pt x="1616" y="284"/>
                  </a:lnTo>
                  <a:lnTo>
                    <a:pt x="1628" y="274"/>
                  </a:lnTo>
                  <a:lnTo>
                    <a:pt x="1639" y="263"/>
                  </a:lnTo>
                  <a:lnTo>
                    <a:pt x="1650" y="254"/>
                  </a:lnTo>
                  <a:lnTo>
                    <a:pt x="1662" y="243"/>
                  </a:lnTo>
                  <a:lnTo>
                    <a:pt x="1674" y="234"/>
                  </a:lnTo>
                  <a:lnTo>
                    <a:pt x="1685" y="224"/>
                  </a:lnTo>
                  <a:lnTo>
                    <a:pt x="1696" y="215"/>
                  </a:lnTo>
                  <a:lnTo>
                    <a:pt x="1708" y="206"/>
                  </a:lnTo>
                  <a:lnTo>
                    <a:pt x="1719" y="196"/>
                  </a:lnTo>
                  <a:lnTo>
                    <a:pt x="1731" y="187"/>
                  </a:lnTo>
                  <a:lnTo>
                    <a:pt x="1742" y="178"/>
                  </a:lnTo>
                  <a:lnTo>
                    <a:pt x="1754" y="170"/>
                  </a:lnTo>
                  <a:lnTo>
                    <a:pt x="1765" y="161"/>
                  </a:lnTo>
                  <a:lnTo>
                    <a:pt x="1777" y="153"/>
                  </a:lnTo>
                  <a:lnTo>
                    <a:pt x="1788" y="146"/>
                  </a:lnTo>
                  <a:lnTo>
                    <a:pt x="1800" y="138"/>
                  </a:lnTo>
                  <a:lnTo>
                    <a:pt x="1811" y="132"/>
                  </a:lnTo>
                  <a:lnTo>
                    <a:pt x="1822" y="124"/>
                  </a:lnTo>
                  <a:lnTo>
                    <a:pt x="1834" y="119"/>
                  </a:lnTo>
                  <a:lnTo>
                    <a:pt x="1845" y="113"/>
                  </a:lnTo>
                  <a:lnTo>
                    <a:pt x="1857" y="110"/>
                  </a:lnTo>
                  <a:lnTo>
                    <a:pt x="1868" y="104"/>
                  </a:lnTo>
                  <a:lnTo>
                    <a:pt x="1880" y="101"/>
                  </a:lnTo>
                  <a:lnTo>
                    <a:pt x="1891" y="98"/>
                  </a:lnTo>
                  <a:lnTo>
                    <a:pt x="1903" y="96"/>
                  </a:lnTo>
                  <a:lnTo>
                    <a:pt x="1914" y="94"/>
                  </a:lnTo>
                  <a:lnTo>
                    <a:pt x="1925" y="93"/>
                  </a:lnTo>
                  <a:lnTo>
                    <a:pt x="1937" y="92"/>
                  </a:lnTo>
                  <a:lnTo>
                    <a:pt x="1949" y="92"/>
                  </a:lnTo>
                  <a:lnTo>
                    <a:pt x="1960" y="93"/>
                  </a:lnTo>
                  <a:lnTo>
                    <a:pt x="1971" y="97"/>
                  </a:lnTo>
                  <a:lnTo>
                    <a:pt x="1983" y="101"/>
                  </a:lnTo>
                  <a:lnTo>
                    <a:pt x="1994" y="105"/>
                  </a:lnTo>
                  <a:lnTo>
                    <a:pt x="2006" y="109"/>
                  </a:lnTo>
                  <a:lnTo>
                    <a:pt x="2017" y="116"/>
                  </a:lnTo>
                  <a:lnTo>
                    <a:pt x="2029" y="125"/>
                  </a:lnTo>
                  <a:lnTo>
                    <a:pt x="2040" y="132"/>
                  </a:lnTo>
                  <a:lnTo>
                    <a:pt x="2052" y="143"/>
                  </a:lnTo>
                  <a:lnTo>
                    <a:pt x="2063" y="154"/>
                  </a:lnTo>
                  <a:lnTo>
                    <a:pt x="2075" y="166"/>
                  </a:lnTo>
                  <a:lnTo>
                    <a:pt x="2086" y="181"/>
                  </a:lnTo>
                  <a:lnTo>
                    <a:pt x="2098" y="195"/>
                  </a:lnTo>
                  <a:lnTo>
                    <a:pt x="2109" y="212"/>
                  </a:lnTo>
                  <a:lnTo>
                    <a:pt x="2121" y="230"/>
                  </a:lnTo>
                  <a:lnTo>
                    <a:pt x="2132" y="250"/>
                  </a:lnTo>
                  <a:lnTo>
                    <a:pt x="2143" y="271"/>
                  </a:lnTo>
                  <a:lnTo>
                    <a:pt x="2155" y="293"/>
                  </a:lnTo>
                  <a:lnTo>
                    <a:pt x="2167" y="319"/>
                  </a:lnTo>
                  <a:lnTo>
                    <a:pt x="2178" y="344"/>
                  </a:lnTo>
                  <a:lnTo>
                    <a:pt x="2189" y="373"/>
                  </a:lnTo>
                  <a:lnTo>
                    <a:pt x="2201" y="403"/>
                  </a:lnTo>
                  <a:lnTo>
                    <a:pt x="2212" y="436"/>
                  </a:lnTo>
                  <a:lnTo>
                    <a:pt x="2224" y="468"/>
                  </a:lnTo>
                  <a:lnTo>
                    <a:pt x="2235" y="507"/>
                  </a:lnTo>
                  <a:lnTo>
                    <a:pt x="2247" y="542"/>
                  </a:lnTo>
                  <a:lnTo>
                    <a:pt x="2258" y="582"/>
                  </a:lnTo>
                  <a:lnTo>
                    <a:pt x="2270" y="625"/>
                  </a:lnTo>
                  <a:lnTo>
                    <a:pt x="2281" y="669"/>
                  </a:lnTo>
                  <a:lnTo>
                    <a:pt x="2292" y="716"/>
                  </a:lnTo>
                </a:path>
              </a:pathLst>
            </a:custGeom>
            <a:noFill/>
            <a:ln w="12700"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Rectangle 70">
              <a:extLst>
                <a:ext uri="{FF2B5EF4-FFF2-40B4-BE49-F238E27FC236}">
                  <a16:creationId xmlns:a16="http://schemas.microsoft.com/office/drawing/2014/main" id="{1C3B9324-36FC-4925-8042-48FD2909DBE9}"/>
                </a:ext>
              </a:extLst>
            </p:cNvPr>
            <p:cNvSpPr>
              <a:spLocks noChangeArrowheads="1"/>
            </p:cNvSpPr>
            <p:nvPr/>
          </p:nvSpPr>
          <p:spPr bwMode="auto">
            <a:xfrm>
              <a:off x="5483225" y="3122614"/>
              <a:ext cx="981075" cy="3857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1">
              <a:extLst>
                <a:ext uri="{FF2B5EF4-FFF2-40B4-BE49-F238E27FC236}">
                  <a16:creationId xmlns:a16="http://schemas.microsoft.com/office/drawing/2014/main" id="{971E64AC-9916-4EBE-81FD-56217FBA5A82}"/>
                </a:ext>
              </a:extLst>
            </p:cNvPr>
            <p:cNvSpPr>
              <a:spLocks noChangeArrowheads="1"/>
            </p:cNvSpPr>
            <p:nvPr/>
          </p:nvSpPr>
          <p:spPr bwMode="auto">
            <a:xfrm>
              <a:off x="5876925" y="3148014"/>
              <a:ext cx="6540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Samples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Freeform 72">
              <a:extLst>
                <a:ext uri="{FF2B5EF4-FFF2-40B4-BE49-F238E27FC236}">
                  <a16:creationId xmlns:a16="http://schemas.microsoft.com/office/drawing/2014/main" id="{C3E4E88B-84D4-48A3-A9C2-7E7AD17E8924}"/>
                </a:ext>
              </a:extLst>
            </p:cNvPr>
            <p:cNvSpPr>
              <a:spLocks noEditPoints="1"/>
            </p:cNvSpPr>
            <p:nvPr/>
          </p:nvSpPr>
          <p:spPr bwMode="auto">
            <a:xfrm>
              <a:off x="5651500" y="3192464"/>
              <a:ext cx="66675" cy="68263"/>
            </a:xfrm>
            <a:custGeom>
              <a:avLst/>
              <a:gdLst>
                <a:gd name="T0" fmla="*/ 21 w 42"/>
                <a:gd name="T1" fmla="*/ 0 h 43"/>
                <a:gd name="T2" fmla="*/ 21 w 42"/>
                <a:gd name="T3" fmla="*/ 43 h 43"/>
                <a:gd name="T4" fmla="*/ 0 w 42"/>
                <a:gd name="T5" fmla="*/ 22 h 43"/>
                <a:gd name="T6" fmla="*/ 42 w 42"/>
                <a:gd name="T7" fmla="*/ 22 h 43"/>
              </a:gdLst>
              <a:ahLst/>
              <a:cxnLst>
                <a:cxn ang="0">
                  <a:pos x="T0" y="T1"/>
                </a:cxn>
                <a:cxn ang="0">
                  <a:pos x="T2" y="T3"/>
                </a:cxn>
                <a:cxn ang="0">
                  <a:pos x="T4" y="T5"/>
                </a:cxn>
                <a:cxn ang="0">
                  <a:pos x="T6" y="T7"/>
                </a:cxn>
              </a:cxnLst>
              <a:rect l="0" t="0" r="r" b="b"/>
              <a:pathLst>
                <a:path w="42" h="43">
                  <a:moveTo>
                    <a:pt x="21" y="0"/>
                  </a:moveTo>
                  <a:lnTo>
                    <a:pt x="21" y="43"/>
                  </a:lnTo>
                  <a:moveTo>
                    <a:pt x="0" y="22"/>
                  </a:moveTo>
                  <a:lnTo>
                    <a:pt x="42" y="22"/>
                  </a:lnTo>
                </a:path>
              </a:pathLst>
            </a:custGeom>
            <a:noFill/>
            <a:ln w="7938"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73">
              <a:extLst>
                <a:ext uri="{FF2B5EF4-FFF2-40B4-BE49-F238E27FC236}">
                  <a16:creationId xmlns:a16="http://schemas.microsoft.com/office/drawing/2014/main" id="{8CF8BB20-5BA7-42A9-B38B-875D1A59BF72}"/>
                </a:ext>
              </a:extLst>
            </p:cNvPr>
            <p:cNvSpPr>
              <a:spLocks noChangeArrowheads="1"/>
            </p:cNvSpPr>
            <p:nvPr/>
          </p:nvSpPr>
          <p:spPr bwMode="auto">
            <a:xfrm>
              <a:off x="5876925" y="3333751"/>
              <a:ext cx="4953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rPr>
                <a:t>RBNN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5BB17F68-46D6-46BE-9945-F1332DCDA96A}"/>
                </a:ext>
              </a:extLst>
            </p:cNvPr>
            <p:cNvSpPr>
              <a:spLocks noChangeShapeType="1"/>
            </p:cNvSpPr>
            <p:nvPr/>
          </p:nvSpPr>
          <p:spPr bwMode="auto">
            <a:xfrm>
              <a:off x="5516563" y="3405189"/>
              <a:ext cx="336550" cy="0"/>
            </a:xfrm>
            <a:prstGeom prst="line">
              <a:avLst/>
            </a:prstGeom>
            <a:noFill/>
            <a:ln w="12700"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75">
              <a:extLst>
                <a:ext uri="{FF2B5EF4-FFF2-40B4-BE49-F238E27FC236}">
                  <a16:creationId xmlns:a16="http://schemas.microsoft.com/office/drawing/2014/main" id="{E41DA469-C61D-4F2F-A041-AB2B83FF81A3}"/>
                </a:ext>
              </a:extLst>
            </p:cNvPr>
            <p:cNvSpPr>
              <a:spLocks noChangeArrowheads="1"/>
            </p:cNvSpPr>
            <p:nvPr/>
          </p:nvSpPr>
          <p:spPr bwMode="auto">
            <a:xfrm>
              <a:off x="5483225" y="3122614"/>
              <a:ext cx="981075" cy="385763"/>
            </a:xfrm>
            <a:prstGeom prst="rect">
              <a:avLst/>
            </a:prstGeom>
            <a:noFill/>
            <a:ln w="6350" cap="flat">
              <a:solidFill>
                <a:srgbClr val="26262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152839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4BF4BBB9-F8BF-4EA4-97D2-245B9519AD8B}"/>
                  </a:ext>
                </a:extLst>
              </p:cNvPr>
              <p:cNvSpPr>
                <a:spLocks noGrp="1"/>
              </p:cNvSpPr>
              <p:nvPr>
                <p:ph type="body" sz="quarter" idx="10"/>
              </p:nvPr>
            </p:nvSpPr>
            <p:spPr/>
            <p:txBody>
              <a:bodyPr/>
              <a:lstStyle/>
              <a:p>
                <a:r>
                  <a:rPr lang="en-US" dirty="0"/>
                  <a:t>Surrogate behaves quite different between interpolation and extrapolation region</a:t>
                </a:r>
              </a:p>
              <a:p>
                <a:pPr lvl="1"/>
                <a:r>
                  <a:rPr lang="en-US" dirty="0"/>
                  <a:t>A surrogate with a good fit in interpolation region can miserably fail in predicting in the extrapolation region</a:t>
                </a:r>
              </a:p>
              <a:p>
                <a:r>
                  <a:rPr lang="en-US" dirty="0"/>
                  <a:t>Ex)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+0.5</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d>
                          <m:dPr>
                            <m:ctrlPr>
                              <a:rPr lang="en-US" b="0" i="1" smtClean="0">
                                <a:latin typeface="Cambria Math" panose="02040503050406030204" pitchFamily="18" charset="0"/>
                              </a:rPr>
                            </m:ctrlPr>
                          </m:dPr>
                          <m:e>
                            <m:r>
                              <a:rPr lang="en-US" b="0" i="1" smtClean="0">
                                <a:latin typeface="Cambria Math" panose="02040503050406030204" pitchFamily="18" charset="0"/>
                              </a:rPr>
                              <m:t>5</m:t>
                            </m:r>
                            <m:r>
                              <a:rPr lang="en-US" b="0" i="1" smtClean="0">
                                <a:latin typeface="Cambria Math" panose="02040503050406030204" pitchFamily="18" charset="0"/>
                              </a:rPr>
                              <m:t>𝑥</m:t>
                            </m:r>
                          </m:e>
                        </m:d>
                      </m:e>
                    </m:func>
                  </m:oMath>
                </a14:m>
                <a:endParaRPr lang="en-US" b="0" dirty="0"/>
              </a:p>
              <a:p>
                <a:pPr lvl="1"/>
                <a:r>
                  <a:rPr lang="en-US" dirty="0"/>
                  <a:t>21 equally spaces sample</a:t>
                </a:r>
                <a:endParaRPr lang="en-US" b="0" dirty="0"/>
              </a:p>
              <a:p>
                <a:pPr marL="285750" lvl="1" indent="0">
                  <a:spcBef>
                    <a:spcPts val="0"/>
                  </a:spcBef>
                  <a:buNone/>
                </a:pPr>
                <a:r>
                  <a:rPr lang="en-US" noProof="1">
                    <a:latin typeface="Courier New" panose="02070309020205020404" pitchFamily="49" charset="0"/>
                    <a:cs typeface="Courier New" panose="02070309020205020404" pitchFamily="49" charset="0"/>
                  </a:rPr>
                  <a:t>x=linspace(1,9,21); </a:t>
                </a:r>
              </a:p>
              <a:p>
                <a:pPr marL="285750" lvl="1" indent="0">
                  <a:spcBef>
                    <a:spcPts val="0"/>
                  </a:spcBef>
                  <a:buNone/>
                </a:pPr>
                <a:r>
                  <a:rPr lang="en-US" noProof="1">
                    <a:latin typeface="Courier New" panose="02070309020205020404" pitchFamily="49" charset="0"/>
                    <a:cs typeface="Courier New" panose="02070309020205020404" pitchFamily="49" charset="0"/>
                  </a:rPr>
                  <a:t>y=x+0.5*sin(5*x);</a:t>
                </a:r>
              </a:p>
              <a:p>
                <a:pPr marL="285750" lvl="1" indent="0">
                  <a:spcBef>
                    <a:spcPts val="0"/>
                  </a:spcBef>
                  <a:buNone/>
                </a:pPr>
                <a:r>
                  <a:rPr lang="en-US" noProof="1">
                    <a:latin typeface="Courier New" panose="02070309020205020404" pitchFamily="49" charset="0"/>
                    <a:cs typeface="Courier New" panose="02070309020205020404" pitchFamily="49" charset="0"/>
                  </a:rPr>
                  <a:t>net=newrb(x,y);</a:t>
                </a:r>
              </a:p>
              <a:p>
                <a:pPr marL="285750" lvl="1" indent="0">
                  <a:spcBef>
                    <a:spcPts val="0"/>
                  </a:spcBef>
                  <a:buNone/>
                </a:pPr>
                <a:r>
                  <a:rPr lang="en-US" noProof="1">
                    <a:latin typeface="Courier New" panose="02070309020205020404" pitchFamily="49" charset="0"/>
                    <a:cs typeface="Courier New" panose="02070309020205020404" pitchFamily="49" charset="0"/>
                  </a:rPr>
                  <a:t>xf=linspace(0,10,101); </a:t>
                </a:r>
              </a:p>
              <a:p>
                <a:pPr marL="285750" lvl="1" indent="0">
                  <a:spcBef>
                    <a:spcPts val="0"/>
                  </a:spcBef>
                  <a:buNone/>
                </a:pPr>
                <a:r>
                  <a:rPr lang="en-US" noProof="1">
                    <a:latin typeface="Courier New" panose="02070309020205020404" pitchFamily="49" charset="0"/>
                    <a:cs typeface="Courier New" panose="02070309020205020404" pitchFamily="49" charset="0"/>
                  </a:rPr>
                  <a:t>yf=xf+0.5*sin(5*xf);</a:t>
                </a:r>
              </a:p>
              <a:p>
                <a:pPr marL="285750" lvl="1" indent="0">
                  <a:spcBef>
                    <a:spcPts val="0"/>
                  </a:spcBef>
                  <a:buNone/>
                </a:pPr>
                <a:r>
                  <a:rPr lang="en-US" noProof="1">
                    <a:latin typeface="Courier New" panose="02070309020205020404" pitchFamily="49" charset="0"/>
                    <a:cs typeface="Courier New" panose="02070309020205020404" pitchFamily="49" charset="0"/>
                  </a:rPr>
                  <a:t>ysim=sim(net,xf);</a:t>
                </a:r>
              </a:p>
              <a:p>
                <a:pPr marL="285750" lvl="1" indent="0">
                  <a:spcBef>
                    <a:spcPts val="0"/>
                  </a:spcBef>
                  <a:buNone/>
                </a:pPr>
                <a:r>
                  <a:rPr lang="en-US" noProof="1">
                    <a:latin typeface="Courier New" panose="02070309020205020404" pitchFamily="49" charset="0"/>
                    <a:cs typeface="Courier New" panose="02070309020205020404" pitchFamily="49" charset="0"/>
                  </a:rPr>
                  <a:t>plot(xf,yf); hold on; </a:t>
                </a:r>
              </a:p>
              <a:p>
                <a:pPr marL="285750" lvl="1" indent="0">
                  <a:spcBef>
                    <a:spcPts val="0"/>
                  </a:spcBef>
                  <a:buNone/>
                </a:pPr>
                <a:r>
                  <a:rPr lang="en-US" noProof="1">
                    <a:latin typeface="Courier New" panose="02070309020205020404" pitchFamily="49" charset="0"/>
                    <a:cs typeface="Courier New" panose="02070309020205020404" pitchFamily="49" charset="0"/>
                  </a:rPr>
                  <a:t>plot(xf,ysim,'ro’)</a:t>
                </a:r>
              </a:p>
              <a:p>
                <a:pPr marL="285750" lvl="1" indent="0">
                  <a:buNone/>
                </a:pPr>
                <a:endParaRPr lang="en-US" dirty="0">
                  <a:latin typeface="Courier New" panose="02070309020205020404" pitchFamily="49" charset="0"/>
                  <a:cs typeface="Courier New" panose="02070309020205020404" pitchFamily="49" charset="0"/>
                </a:endParaRPr>
              </a:p>
            </p:txBody>
          </p:sp>
        </mc:Choice>
        <mc:Fallback xmlns="">
          <p:sp>
            <p:nvSpPr>
              <p:cNvPr id="2" name="Text Placeholder 1">
                <a:extLst>
                  <a:ext uri="{FF2B5EF4-FFF2-40B4-BE49-F238E27FC236}">
                    <a16:creationId xmlns:a16="http://schemas.microsoft.com/office/drawing/2014/main" id="{4BF4BBB9-F8BF-4EA4-97D2-245B9519AD8B}"/>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929" t="-1408" r="-28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49376AEB-D2FC-44E8-A6C0-B4071F1D6524}"/>
              </a:ext>
            </a:extLst>
          </p:cNvPr>
          <p:cNvSpPr>
            <a:spLocks noGrp="1"/>
          </p:cNvSpPr>
          <p:nvPr>
            <p:ph type="title"/>
          </p:nvPr>
        </p:nvSpPr>
        <p:spPr/>
        <p:txBody>
          <a:bodyPr>
            <a:normAutofit fontScale="90000"/>
          </a:bodyPr>
          <a:lstStyle/>
          <a:p>
            <a:r>
              <a:rPr lang="en-US" dirty="0"/>
              <a:t>Interpolation vs Extrapolation</a:t>
            </a:r>
          </a:p>
        </p:txBody>
      </p:sp>
      <p:pic>
        <p:nvPicPr>
          <p:cNvPr id="4" name="Picture 3">
            <a:extLst>
              <a:ext uri="{FF2B5EF4-FFF2-40B4-BE49-F238E27FC236}">
                <a16:creationId xmlns:a16="http://schemas.microsoft.com/office/drawing/2014/main" id="{AEDE9292-D6DC-410B-8027-6CC7C09F822E}"/>
              </a:ext>
            </a:extLst>
          </p:cNvPr>
          <p:cNvPicPr/>
          <p:nvPr/>
        </p:nvPicPr>
        <p:blipFill>
          <a:blip r:embed="rId3"/>
          <a:stretch>
            <a:fillRect/>
          </a:stretch>
        </p:blipFill>
        <p:spPr>
          <a:xfrm>
            <a:off x="4348162" y="2464434"/>
            <a:ext cx="4720820" cy="3936365"/>
          </a:xfrm>
          <a:prstGeom prst="rect">
            <a:avLst/>
          </a:prstGeom>
        </p:spPr>
      </p:pic>
    </p:spTree>
    <p:extLst>
      <p:ext uri="{BB962C8B-B14F-4D97-AF65-F5344CB8AC3E}">
        <p14:creationId xmlns:p14="http://schemas.microsoft.com/office/powerpoint/2010/main" val="3609555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582</TotalTime>
  <Words>8216</Words>
  <Application>Microsoft Office PowerPoint</Application>
  <PresentationFormat>On-screen Show (4:3)</PresentationFormat>
  <Paragraphs>1470</Paragraphs>
  <Slides>92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HYSinMyeongJo-Medium</vt:lpstr>
      <vt:lpstr>Aptos</vt:lpstr>
      <vt:lpstr>Aptos Display</vt:lpstr>
      <vt:lpstr>Arial</vt:lpstr>
      <vt:lpstr>Cambria Math</vt:lpstr>
      <vt:lpstr>Courier New</vt:lpstr>
      <vt:lpstr>Times New Roman</vt:lpstr>
      <vt:lpstr>Wingdings</vt:lpstr>
      <vt:lpstr>Office Theme</vt:lpstr>
      <vt:lpstr>PowerPoint Presentation</vt:lpstr>
      <vt:lpstr>Chap 8 Neural Network Model</vt:lpstr>
      <vt:lpstr>Can Neural Network Be a Surrogate?</vt:lpstr>
      <vt:lpstr>What We Try to Imitate</vt:lpstr>
      <vt:lpstr>Artificial Neural Network</vt:lpstr>
      <vt:lpstr>Artificial Neural Network cont.</vt:lpstr>
      <vt:lpstr>Deep Learning</vt:lpstr>
      <vt:lpstr>History of Neural Network</vt:lpstr>
      <vt:lpstr>Types of NN</vt:lpstr>
      <vt:lpstr>8.2  Feedforward Neural Network Model</vt:lpstr>
      <vt:lpstr>Feedforward NN Model</vt:lpstr>
      <vt:lpstr>Illustration of Feedforward NN Model</vt:lpstr>
      <vt:lpstr>Illustration of Feedforward NN Model cont.</vt:lpstr>
      <vt:lpstr>Backpropagation</vt:lpstr>
      <vt:lpstr>Model a Single Neuron</vt:lpstr>
      <vt:lpstr>Saturation Effect of Activation Function</vt:lpstr>
      <vt:lpstr>Example from Matlab</vt:lpstr>
      <vt:lpstr>Example from Matlab cont.</vt:lpstr>
      <vt:lpstr>Feedforward Mechanism</vt:lpstr>
      <vt:lpstr>Ex8.1) FFNN with Linear Transfer Function</vt:lpstr>
      <vt:lpstr>Ex) FFNN with Linear Transfer Function cont.</vt:lpstr>
      <vt:lpstr>Activation (Transfer) Functions</vt:lpstr>
      <vt:lpstr>Activation (Transfer) Functions cont.</vt:lpstr>
      <vt:lpstr>Activation (Transfer) Functions cont.</vt:lpstr>
      <vt:lpstr>Activation (Transfer) Functions cont.</vt:lpstr>
      <vt:lpstr>Activation (Transfer) Functions cont.</vt:lpstr>
      <vt:lpstr>Ex) Complexity of NN model</vt:lpstr>
      <vt:lpstr>Ex8.2) Activation Functions</vt:lpstr>
      <vt:lpstr>Backpropagation Process</vt:lpstr>
      <vt:lpstr>Backpropagation Process cont.</vt:lpstr>
      <vt:lpstr>Backpropagation Process cont.</vt:lpstr>
      <vt:lpstr>Backpropagation Process cont.</vt:lpstr>
      <vt:lpstr>Backpropagation process cont.</vt:lpstr>
      <vt:lpstr>One Cycle (Epoch) of Parameter Update</vt:lpstr>
      <vt:lpstr>Ex8.3) Backpropagation</vt:lpstr>
      <vt:lpstr>Ex8.3) Backpropagation cont.</vt:lpstr>
      <vt:lpstr>8.3  Matlab Functions for Feedforward Neural Network</vt:lpstr>
      <vt:lpstr>Matlab Functions for Feedforward NN</vt:lpstr>
      <vt:lpstr>Matlab fitnet</vt:lpstr>
      <vt:lpstr>Stopping Criterion Based on Validation Error</vt:lpstr>
      <vt:lpstr>Ex8.4) Feedforward NN Model</vt:lpstr>
      <vt:lpstr>Ex8.4) Feedforward NN Model cont.</vt:lpstr>
      <vt:lpstr>Ex8.5)  Feedforwardnet of Rosenbrock Function</vt:lpstr>
      <vt:lpstr>Ex8.5)  Feedforwardnet of Rosenbrock Function cont.</vt:lpstr>
      <vt:lpstr>Ex8.5)  Feedforwardnet of Rosenbrock Function cont.</vt:lpstr>
      <vt:lpstr>Ex) Fitting Periodic Function</vt:lpstr>
      <vt:lpstr>Ex) Network Model and Fitting Results</vt:lpstr>
      <vt:lpstr>Ex) Network Model and Fitting Results cont.</vt:lpstr>
      <vt:lpstr>8.4  Uncertainty Quantification in Neural Network Models</vt:lpstr>
      <vt:lpstr>Sources of Uncertainty in the Training Process of NN</vt:lpstr>
      <vt:lpstr>Training Uncertainty</vt:lpstr>
      <vt:lpstr>Sources of Training Uncertainty</vt:lpstr>
      <vt:lpstr>Sources of Training Uncertainty cont.</vt:lpstr>
      <vt:lpstr>Sources of Training Uncertainty cont.</vt:lpstr>
      <vt:lpstr>Model Form Uncertainty</vt:lpstr>
      <vt:lpstr>Sampling Uncertainty</vt:lpstr>
      <vt:lpstr>Sampling Uncertainty cont.</vt:lpstr>
      <vt:lpstr>Sampling Uncertainty cont.</vt:lpstr>
      <vt:lpstr>Confidence Intervals and Prediction Intervals</vt:lpstr>
      <vt:lpstr>Ex8.6) Uncertainty in NN Simulation</vt:lpstr>
      <vt:lpstr>8.5  Issues in Feedforward Neural Network</vt:lpstr>
      <vt:lpstr>Adaptive Learning Rate</vt:lpstr>
      <vt:lpstr>Scaling Input Data</vt:lpstr>
      <vt:lpstr>Scaling Input Data cont.</vt:lpstr>
      <vt:lpstr>Underfitting and Overfitting</vt:lpstr>
      <vt:lpstr>Underfitting and Overfitting cont.</vt:lpstr>
      <vt:lpstr>Overfitting (2) L_2 Regularization</vt:lpstr>
      <vt:lpstr>Overfitting (2) L_2 Regularization cont.</vt:lpstr>
      <vt:lpstr>Overfitting (2) L_2 Regularization cont.</vt:lpstr>
      <vt:lpstr>How to Improve Learning Speed?</vt:lpstr>
      <vt:lpstr>Ex8.8) Using Regularization Instead of Validation Set</vt:lpstr>
      <vt:lpstr>Ex8.8) Using Regularization Instead of Validation Set cont.</vt:lpstr>
      <vt:lpstr>Ex8.8) Using Regularization Instead of Validation Set cont.</vt:lpstr>
      <vt:lpstr>Overfitting (3) Early Termination of Learning</vt:lpstr>
      <vt:lpstr>Overfitting (3) Early Termination of Learning cont.</vt:lpstr>
      <vt:lpstr>Appendix  Radial Basis Neural Network</vt:lpstr>
      <vt:lpstr>Radial Basis Function (RBF)</vt:lpstr>
      <vt:lpstr>Parameters in Radial Basis Function</vt:lpstr>
      <vt:lpstr>Ex) Matlab Radial Basis Function</vt:lpstr>
      <vt:lpstr>Ex) Matlab Radial Basis Function cont.</vt:lpstr>
      <vt:lpstr>Approximation Using Radial Basis Functions</vt:lpstr>
      <vt:lpstr>Radial Basis Neural Network (RBNN) Model</vt:lpstr>
      <vt:lpstr>Matlab Radial Basis Neural Network newrbe</vt:lpstr>
      <vt:lpstr>Regress for RBNN</vt:lpstr>
      <vt:lpstr>Regression for RBNN cont.</vt:lpstr>
      <vt:lpstr>Ex) Matlab Radial Basis Approximation</vt:lpstr>
      <vt:lpstr>Ex) Effect of Spread (Exact Design newrbe)</vt:lpstr>
      <vt:lpstr>Matlab Radial Basis Neural Network newrb</vt:lpstr>
      <vt:lpstr>Ex) Matlab RBNN Approximation cont.</vt:lpstr>
      <vt:lpstr>Ex) Matlab RBNN Approximation cont.</vt:lpstr>
      <vt:lpstr>Ex) Matlab RBNN Approximation cont.</vt:lpstr>
      <vt:lpstr>Interpolation vs Extrapolation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Kim,Nam Ho</dc:creator>
  <cp:lastModifiedBy>Kim,Nam Ho</cp:lastModifiedBy>
  <cp:revision>5</cp:revision>
  <dcterms:created xsi:type="dcterms:W3CDTF">2025-09-23T23:37:06Z</dcterms:created>
  <dcterms:modified xsi:type="dcterms:W3CDTF">2025-10-11T19:59:00Z</dcterms:modified>
</cp:coreProperties>
</file>